
<file path=[Content_Types].xml><?xml version="1.0" encoding="utf-8"?>
<Types xmlns="http://schemas.openxmlformats.org/package/2006/content-types">
  <Default Extension="bin" ContentType="application/vnd.openxmlformats-officedocument.oleObject"/>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drawings/drawing4.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drawings/drawing5.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6.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3.xml" ContentType="application/vnd.openxmlformats-officedocument.themeOverride+xml"/>
  <Override PartName="/ppt/drawings/drawing7.xml" ContentType="application/vnd.openxmlformats-officedocument.drawingml.chartshapes+xml"/>
  <Override PartName="/ppt/notesSlides/notesSlide1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4.xml" ContentType="application/vnd.openxmlformats-officedocument.themeOverride+xml"/>
  <Override PartName="/ppt/drawings/drawing8.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5.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6.xml" ContentType="application/vnd.openxmlformats-officedocument.themeOverride+xml"/>
  <Override PartName="/ppt/drawings/drawing9.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7.xml" ContentType="application/vnd.openxmlformats-officedocument.themeOverride+xml"/>
  <Override PartName="/ppt/drawings/drawing10.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8.xml" ContentType="application/vnd.openxmlformats-officedocument.themeOverride+xml"/>
  <Override PartName="/ppt/drawings/drawing11.xml" ContentType="application/vnd.openxmlformats-officedocument.drawingml.chartshapes+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1.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12.xml" ContentType="application/vnd.openxmlformats-officedocument.drawingml.chartshapes+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1"/>
  </p:sldMasterIdLst>
  <p:notesMasterIdLst>
    <p:notesMasterId r:id="rId22"/>
  </p:notesMasterIdLst>
  <p:handoutMasterIdLst>
    <p:handoutMasterId r:id="rId23"/>
  </p:handoutMasterIdLst>
  <p:sldIdLst>
    <p:sldId id="334" r:id="rId2"/>
    <p:sldId id="515" r:id="rId3"/>
    <p:sldId id="517" r:id="rId4"/>
    <p:sldId id="521" r:id="rId5"/>
    <p:sldId id="511" r:id="rId6"/>
    <p:sldId id="520" r:id="rId7"/>
    <p:sldId id="523" r:id="rId8"/>
    <p:sldId id="524" r:id="rId9"/>
    <p:sldId id="522" r:id="rId10"/>
    <p:sldId id="509" r:id="rId11"/>
    <p:sldId id="526" r:id="rId12"/>
    <p:sldId id="507" r:id="rId13"/>
    <p:sldId id="506" r:id="rId14"/>
    <p:sldId id="505" r:id="rId15"/>
    <p:sldId id="512" r:id="rId16"/>
    <p:sldId id="503" r:id="rId17"/>
    <p:sldId id="525" r:id="rId18"/>
    <p:sldId id="516" r:id="rId19"/>
    <p:sldId id="518" r:id="rId20"/>
    <p:sldId id="508" r:id="rId21"/>
  </p:sldIdLst>
  <p:sldSz cx="9906000" cy="6119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05" userDrawn="1">
          <p15:clr>
            <a:srgbClr val="A4A3A4"/>
          </p15:clr>
        </p15:guide>
        <p15:guide id="2" pos="314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8064A2"/>
    <a:srgbClr val="DEEBF7"/>
    <a:srgbClr val="FFFFFF"/>
    <a:srgbClr val="E6E6E6"/>
    <a:srgbClr val="5C9BD5"/>
    <a:srgbClr val="9BBB59"/>
    <a:srgbClr val="4BACC6"/>
    <a:srgbClr val="92CDDC"/>
    <a:srgbClr val="4F81BD"/>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11" autoAdjust="0"/>
    <p:restoredTop sz="94710" autoAdjust="0"/>
  </p:normalViewPr>
  <p:slideViewPr>
    <p:cSldViewPr snapToGrid="0" showGuides="1">
      <p:cViewPr varScale="1">
        <p:scale>
          <a:sx n="83" d="100"/>
          <a:sy n="83" d="100"/>
        </p:scale>
        <p:origin x="918" y="84"/>
      </p:cViewPr>
      <p:guideLst>
        <p:guide orient="horz" pos="1905"/>
        <p:guide pos="3143"/>
      </p:guideLst>
    </p:cSldViewPr>
  </p:slideViewPr>
  <p:outlineViewPr>
    <p:cViewPr>
      <p:scale>
        <a:sx n="33" d="100"/>
        <a:sy n="33" d="100"/>
      </p:scale>
      <p:origin x="0" y="-2448"/>
    </p:cViewPr>
  </p:outlineViewPr>
  <p:notesTextViewPr>
    <p:cViewPr>
      <p:scale>
        <a:sx n="1" d="1"/>
        <a:sy n="1" d="1"/>
      </p:scale>
      <p:origin x="0" y="0"/>
    </p:cViewPr>
  </p:notesTextViewPr>
  <p:notesViewPr>
    <p:cSldViewPr snapToGrid="0" showGuides="1">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10.19.135.21\kikaku\90%20&#25512;&#36914;&#12464;&#12523;&#12540;&#12503;&#65288;02.04.01~&#65289;\01%20&#32076;&#28168;&#23550;&#31574;\2020(R2)\02_&#32076;&#28168;&#23550;&#31574;&#38306;&#20418;\21%20&#12467;&#12525;&#12490;&#12398;&#24433;&#38911;&#20998;&#26512;\&#12464;&#12521;&#12501;&#20803;&#12487;&#12540;&#12479;\&#26223;&#27671;&#21205;&#21521;&#25351;&#25968;.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10.19.135.21\kikaku\90%20&#25512;&#36914;&#12464;&#12523;&#12540;&#12503;&#65288;02.04.01~&#65289;\01%20&#32076;&#28168;&#23550;&#31574;\2020(R2)\02_&#32076;&#28168;&#23550;&#31574;&#38306;&#20418;\21%20&#12467;&#12525;&#12490;&#12398;&#24433;&#38911;&#20998;&#26512;\&#12464;&#12521;&#12501;&#20803;&#12487;&#12540;&#12479;\&#26989;&#31278;&#21029;&#38750;&#27491;&#35215;&#38599;&#29992;&#32773;&#12398;&#21106;&#21512;.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6.xml"/></Relationships>
</file>

<file path=ppt/charts/_rels/chart12.xml.rels><?xml version="1.0" encoding="UTF-8" standalone="yes"?>
<Relationships xmlns="http://schemas.openxmlformats.org/package/2006/relationships"><Relationship Id="rId3" Type="http://schemas.openxmlformats.org/officeDocument/2006/relationships/oleObject" Target="file:///\\10.19.135.21\kikaku\90%20&#25512;&#36914;&#12464;&#12523;&#12540;&#12503;&#65288;02.04.01~&#65289;\01%20&#32076;&#28168;&#23550;&#31574;\2020(R2)\02_&#32076;&#28168;&#23550;&#31574;&#38306;&#20418;\21%20&#12467;&#12525;&#12490;&#12398;&#24433;&#38911;&#20998;&#26512;\&#12464;&#12521;&#12501;&#20803;&#12487;&#12540;&#12479;\&#26989;&#31278;&#21029;&#38750;&#27491;&#35215;&#38599;&#29992;&#32773;&#12398;&#21106;&#2151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5.xml"/><Relationship Id="rId1" Type="http://schemas.microsoft.com/office/2011/relationships/chartStyle" Target="style15.xml"/><Relationship Id="rId5" Type="http://schemas.openxmlformats.org/officeDocument/2006/relationships/chartUserShapes" Target="../drawings/drawing7.xml"/><Relationship Id="rId4" Type="http://schemas.openxmlformats.org/officeDocument/2006/relationships/package" Target="../embeddings/Microsoft_Excel_______5.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6.xml"/><Relationship Id="rId1" Type="http://schemas.microsoft.com/office/2011/relationships/chartStyle" Target="style16.xml"/><Relationship Id="rId5" Type="http://schemas.openxmlformats.org/officeDocument/2006/relationships/chartUserShapes" Target="../drawings/drawing8.xml"/><Relationship Id="rId4" Type="http://schemas.openxmlformats.org/officeDocument/2006/relationships/package" Target="../embeddings/Microsoft_Excel_______6.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embeddings/oleObject1.bin"/></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8.xml"/><Relationship Id="rId1" Type="http://schemas.microsoft.com/office/2011/relationships/chartStyle" Target="style18.xml"/><Relationship Id="rId5" Type="http://schemas.openxmlformats.org/officeDocument/2006/relationships/chartUserShapes" Target="../drawings/drawing9.xml"/><Relationship Id="rId4" Type="http://schemas.openxmlformats.org/officeDocument/2006/relationships/oleObject" Target="../embeddings/oleObject2.bin"/></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9.xml"/><Relationship Id="rId1" Type="http://schemas.microsoft.com/office/2011/relationships/chartStyle" Target="style19.xml"/><Relationship Id="rId5" Type="http://schemas.openxmlformats.org/officeDocument/2006/relationships/chartUserShapes" Target="../drawings/drawing10.xml"/><Relationship Id="rId4"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TanakaHiroki7\AppData\Local\Microsoft\Windows\INetCache\Content.Outlook\3HWOVAW6\000687617.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0.xml"/><Relationship Id="rId1" Type="http://schemas.microsoft.com/office/2011/relationships/chartStyle" Target="style20.xml"/><Relationship Id="rId5" Type="http://schemas.openxmlformats.org/officeDocument/2006/relationships/chartUserShapes" Target="../drawings/drawing11.xml"/><Relationship Id="rId4" Type="http://schemas.openxmlformats.org/officeDocument/2006/relationships/oleObject" Target="file:///\\10.19.135.21\kikaku\90%20&#25512;&#36914;&#12464;&#12523;&#12540;&#12503;&#65288;02.04.01~&#65289;\01%20&#32076;&#28168;&#23550;&#31574;\2020(R2)\02_&#32076;&#28168;&#23550;&#31574;&#38306;&#20418;\21%20&#12467;&#12525;&#12490;&#12398;&#24433;&#38911;&#20998;&#26512;\&#12464;&#12521;&#12501;&#20803;&#12487;&#12540;&#12479;\&#24863;&#26579;&#32773;&#25968;&#12392;&#12398;&#30456;&#38306;.xlsx" TargetMode="External"/></Relationships>
</file>

<file path=ppt/charts/_rels/chart21.xml.rels><?xml version="1.0" encoding="UTF-8" standalone="yes"?>
<Relationships xmlns="http://schemas.openxmlformats.org/package/2006/relationships"><Relationship Id="rId3" Type="http://schemas.openxmlformats.org/officeDocument/2006/relationships/oleObject" Target="file:///D:\TanakaHiroki7\Desktop\&#26989;&#31278;&#21029;.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FukudaM\AppData\Local\Microsoft\Windows\INetCache\Content.Outlook\EOE0FI71\&#23601;&#32887;&#20869;&#23450;&#29575;.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G0000sv0ns101\d10140$\doc\&#26032;&#22411;&#12467;&#12525;&#12490;\0803&#30693;&#20107;&#25171;&#12385;&#21512;&#12431;&#12379;\&#26032;&#35215;%20Microsoft%20Excel%20&#12527;&#12540;&#12463;&#12471;&#12540;&#12488;.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10.19.135.21\kikaku\90%20&#25512;&#36914;&#12464;&#12523;&#12540;&#12503;&#65288;02.04.01~&#65289;\01%20&#32076;&#28168;&#23550;&#31574;\2020(R2)\02_&#32076;&#28168;&#23550;&#31574;&#38306;&#20418;\21%20&#12467;&#12525;&#12490;&#12398;&#24433;&#38911;&#20998;&#26512;\&#12464;&#12521;&#12501;&#20803;&#12487;&#12540;&#12479;\&#33258;&#27578;&#32773;&#25968;.xlsx" TargetMode="Externa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1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______8.xlsx"/><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oleObject" Target="file:///\\10.19.135.21\kikaku\90%20&#25512;&#36914;&#12464;&#12523;&#12540;&#12503;&#65288;02.04.01~&#65289;\01%20&#32076;&#28168;&#23550;&#31574;\2020(R2)\02_&#32076;&#28168;&#23550;&#31574;&#38306;&#20418;\21%20&#12467;&#12525;&#12490;&#12398;&#24433;&#38911;&#20998;&#26512;\&#12464;&#12521;&#12501;&#20803;&#12487;&#12540;&#12479;\&#24467;&#26989;&#21729;&#35215;&#27169;&#21029;&#27714;&#20154;&#2596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9733;&#26032;&#25126;&#30053;&#38306;&#20418;\03_&#32076;&#28168;&#31561;&#12408;&#12398;&#24433;&#38911;&#20998;&#26512;\&#32202;&#24613;&#20107;&#24907;&#25514;&#32622;&#12395;&#12424;&#12427;&#24433;&#38911;&#20998;&#26512;\&#12496;&#12483;&#12463;&#12487;&#12540;&#12479;&#38306;&#20418;\&#38599;&#29992;&#38306;&#20418;\&#22833;&#26989;&#32773;&#25968;&#12289;&#20241;&#26989;&#32773;&#25968;&#31561;.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10.19.135.21\kikaku\90%20&#25512;&#36914;&#12464;&#12523;&#12540;&#12503;&#65288;02.04.01~&#65289;\01%20&#32076;&#28168;&#23550;&#31574;\2020(R2)\02_&#32076;&#28168;&#23550;&#31574;&#38306;&#20418;\21%20&#12467;&#12525;&#12490;&#12398;&#24433;&#38911;&#20998;&#26512;\&#12464;&#12521;&#12501;&#20803;&#12487;&#12540;&#12479;\&#38626;&#32887;&#3277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10.19.135.21\kikaku\90%20&#25512;&#36914;&#12464;&#12523;&#12540;&#12503;&#65288;02.04.01~&#65289;\01%20&#32076;&#28168;&#23550;&#31574;\2020(R2)\02_&#32076;&#28168;&#23550;&#31574;&#38306;&#20418;\21%20&#12467;&#12525;&#12490;&#12398;&#24433;&#38911;&#20998;&#26512;\&#12464;&#12521;&#12501;&#20803;&#12487;&#12540;&#12479;\&#38626;&#32887;&#32773;.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oleObject" Target="file:///\\10.19.135.21\kikaku\90%20&#25512;&#36914;&#12464;&#12523;&#12540;&#12503;&#65288;02.04.01~&#65289;\01%20&#32076;&#28168;&#23550;&#31574;\2020(R2)\02_&#32076;&#28168;&#23550;&#31574;&#38306;&#20418;\21%20&#12467;&#12525;&#12490;&#12398;&#24433;&#38911;&#20998;&#26512;\&#12464;&#12521;&#12501;&#20803;&#12487;&#12540;&#12479;\&#23601;&#26989;&#32773;&#25968;.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4.xml"/><Relationship Id="rId4" Type="http://schemas.openxmlformats.org/officeDocument/2006/relationships/package" Target="../embeddings/Microsoft_Excel_______.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5.xml"/><Relationship Id="rId4" Type="http://schemas.openxmlformats.org/officeDocument/2006/relationships/package" Target="../embeddings/Microsoft_Excel___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800" b="1" dirty="0"/>
              <a:t>景気動向</a:t>
            </a:r>
            <a:r>
              <a:rPr lang="ja-JP" altLang="en-US" sz="1800" b="1" dirty="0" smtClean="0"/>
              <a:t>指数（ＣＩ一致指数）</a:t>
            </a:r>
            <a:endParaRPr lang="ja-JP"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9.8219816272965874E-2"/>
          <c:y val="0.13518518518518521"/>
          <c:w val="0.87122462817147861"/>
          <c:h val="0.71656734963940227"/>
        </c:manualLayout>
      </c:layout>
      <c:lineChart>
        <c:grouping val="standard"/>
        <c:varyColors val="0"/>
        <c:ser>
          <c:idx val="0"/>
          <c:order val="0"/>
          <c:tx>
            <c:strRef>
              <c:f>'H27=100'!$C$2</c:f>
              <c:strCache>
                <c:ptCount val="1"/>
                <c:pt idx="0">
                  <c:v>大阪府</c:v>
                </c:pt>
              </c:strCache>
            </c:strRef>
          </c:tx>
          <c:spPr>
            <a:ln w="50800" cap="rnd" cmpd="sng">
              <a:solidFill>
                <a:schemeClr val="tx2"/>
              </a:solidFill>
              <a:round/>
            </a:ln>
            <a:effectLst/>
          </c:spPr>
          <c:marker>
            <c:symbol val="none"/>
          </c:marker>
          <c:dLbls>
            <c:dLbl>
              <c:idx val="19"/>
              <c:layout>
                <c:manualLayout>
                  <c:x val="-3.2272915358138303E-2"/>
                  <c:y val="-5.2573514953439322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8B-4068-B0FB-01E54ADFCCE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'H27=100'!$A$99:$B$358</c:f>
              <c:multiLvlStrCache>
                <c:ptCount val="20"/>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lvl>
                <c:lvl>
                  <c:pt idx="0">
                    <c:v>2019年</c:v>
                  </c:pt>
                  <c:pt idx="12">
                    <c:v>2020年</c:v>
                  </c:pt>
                </c:lvl>
              </c:multiLvlStrCache>
            </c:multiLvlStrRef>
          </c:cat>
          <c:val>
            <c:numRef>
              <c:f>'H27=100'!$C$99:$C$358</c:f>
              <c:numCache>
                <c:formatCode>0.0</c:formatCode>
                <c:ptCount val="20"/>
                <c:pt idx="0">
                  <c:v>102.7</c:v>
                </c:pt>
                <c:pt idx="1">
                  <c:v>102.7</c:v>
                </c:pt>
                <c:pt idx="2" formatCode="General">
                  <c:v>101.7</c:v>
                </c:pt>
                <c:pt idx="3" formatCode="General">
                  <c:v>101.9</c:v>
                </c:pt>
                <c:pt idx="4" formatCode="General">
                  <c:v>102.6</c:v>
                </c:pt>
                <c:pt idx="5" formatCode="General">
                  <c:v>101.7</c:v>
                </c:pt>
                <c:pt idx="6" formatCode="General">
                  <c:v>100.8</c:v>
                </c:pt>
                <c:pt idx="7" formatCode="General">
                  <c:v>99.7</c:v>
                </c:pt>
                <c:pt idx="8" formatCode="General">
                  <c:v>101.7</c:v>
                </c:pt>
                <c:pt idx="9" formatCode="General">
                  <c:v>99.5</c:v>
                </c:pt>
                <c:pt idx="10" formatCode="General">
                  <c:v>96.9</c:v>
                </c:pt>
                <c:pt idx="11" formatCode="General">
                  <c:v>99</c:v>
                </c:pt>
                <c:pt idx="12" formatCode="General">
                  <c:v>93.5</c:v>
                </c:pt>
                <c:pt idx="13" formatCode="General">
                  <c:v>91.7</c:v>
                </c:pt>
                <c:pt idx="14" formatCode="General">
                  <c:v>85.1</c:v>
                </c:pt>
                <c:pt idx="15">
                  <c:v>76.3</c:v>
                </c:pt>
                <c:pt idx="16">
                  <c:v>68.7</c:v>
                </c:pt>
                <c:pt idx="17">
                  <c:v>68.8</c:v>
                </c:pt>
                <c:pt idx="18">
                  <c:v>68.5</c:v>
                </c:pt>
                <c:pt idx="19" formatCode="#,##0.0;[Red]\-#,##0.0">
                  <c:v>67.099999999999994</c:v>
                </c:pt>
              </c:numCache>
            </c:numRef>
          </c:val>
          <c:smooth val="0"/>
          <c:extLst>
            <c:ext xmlns:c16="http://schemas.microsoft.com/office/drawing/2014/chart" uri="{C3380CC4-5D6E-409C-BE32-E72D297353CC}">
              <c16:uniqueId val="{00000000-5B8B-4068-B0FB-01E54ADFCCE5}"/>
            </c:ext>
          </c:extLst>
        </c:ser>
        <c:ser>
          <c:idx val="1"/>
          <c:order val="1"/>
          <c:tx>
            <c:strRef>
              <c:f>'H27=100'!$D$2</c:f>
              <c:strCache>
                <c:ptCount val="1"/>
                <c:pt idx="0">
                  <c:v>全国</c:v>
                </c:pt>
              </c:strCache>
            </c:strRef>
          </c:tx>
          <c:spPr>
            <a:ln w="44450" cap="rnd" cmpd="dbl">
              <a:solidFill>
                <a:srgbClr val="FF0000"/>
              </a:solidFill>
              <a:round/>
            </a:ln>
            <a:effectLst/>
          </c:spPr>
          <c:marker>
            <c:symbol val="none"/>
          </c:marker>
          <c:dLbls>
            <c:dLbl>
              <c:idx val="19"/>
              <c:layout>
                <c:manualLayout>
                  <c:x val="-2.8238800938371014E-2"/>
                  <c:y val="-3.50490099689595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8B-4068-B0FB-01E54ADFCCE5}"/>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'H27=100'!$A$99:$B$358</c:f>
              <c:multiLvlStrCache>
                <c:ptCount val="20"/>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lvl>
                <c:lvl>
                  <c:pt idx="0">
                    <c:v>2019年</c:v>
                  </c:pt>
                  <c:pt idx="12">
                    <c:v>2020年</c:v>
                  </c:pt>
                </c:lvl>
              </c:multiLvlStrCache>
            </c:multiLvlStrRef>
          </c:cat>
          <c:val>
            <c:numRef>
              <c:f>'H27=100'!$D$99:$D$358</c:f>
              <c:numCache>
                <c:formatCode>0.0_ ;[Red]\-0.0\ </c:formatCode>
                <c:ptCount val="20"/>
                <c:pt idx="0">
                  <c:v>100.3</c:v>
                </c:pt>
                <c:pt idx="1">
                  <c:v>101.8</c:v>
                </c:pt>
                <c:pt idx="2">
                  <c:v>101.3</c:v>
                </c:pt>
                <c:pt idx="3">
                  <c:v>101.6</c:v>
                </c:pt>
                <c:pt idx="4" formatCode="General">
                  <c:v>101.5</c:v>
                </c:pt>
                <c:pt idx="5" formatCode="General">
                  <c:v>99.7</c:v>
                </c:pt>
                <c:pt idx="6" formatCode="General">
                  <c:v>99.7</c:v>
                </c:pt>
                <c:pt idx="7" formatCode="General">
                  <c:v>98.4</c:v>
                </c:pt>
                <c:pt idx="8" formatCode="General">
                  <c:v>99.7</c:v>
                </c:pt>
                <c:pt idx="9" formatCode="General">
                  <c:v>95.9</c:v>
                </c:pt>
                <c:pt idx="10" formatCode="General">
                  <c:v>94.8</c:v>
                </c:pt>
                <c:pt idx="11" formatCode="General">
                  <c:v>94.1</c:v>
                </c:pt>
                <c:pt idx="12" formatCode="General">
                  <c:v>94.5</c:v>
                </c:pt>
                <c:pt idx="13" formatCode="General">
                  <c:v>94.1</c:v>
                </c:pt>
                <c:pt idx="14" formatCode="General">
                  <c:v>89</c:v>
                </c:pt>
                <c:pt idx="15" formatCode="General">
                  <c:v>78.5</c:v>
                </c:pt>
                <c:pt idx="16" formatCode="General">
                  <c:v>71.2</c:v>
                </c:pt>
                <c:pt idx="17" formatCode="General">
                  <c:v>74.400000000000006</c:v>
                </c:pt>
                <c:pt idx="18" formatCode="General">
                  <c:v>78.3</c:v>
                </c:pt>
                <c:pt idx="19" formatCode="General">
                  <c:v>79.2</c:v>
                </c:pt>
              </c:numCache>
            </c:numRef>
          </c:val>
          <c:smooth val="0"/>
          <c:extLst>
            <c:ext xmlns:c16="http://schemas.microsoft.com/office/drawing/2014/chart" uri="{C3380CC4-5D6E-409C-BE32-E72D297353CC}">
              <c16:uniqueId val="{00000001-5B8B-4068-B0FB-01E54ADFCCE5}"/>
            </c:ext>
          </c:extLst>
        </c:ser>
        <c:dLbls>
          <c:showLegendKey val="0"/>
          <c:showVal val="0"/>
          <c:showCatName val="0"/>
          <c:showSerName val="0"/>
          <c:showPercent val="0"/>
          <c:showBubbleSize val="0"/>
        </c:dLbls>
        <c:smooth val="0"/>
        <c:axId val="1944366864"/>
        <c:axId val="1944357712"/>
      </c:lineChart>
      <c:catAx>
        <c:axId val="194436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44357712"/>
        <c:crosses val="autoZero"/>
        <c:auto val="1"/>
        <c:lblAlgn val="ctr"/>
        <c:lblOffset val="100"/>
        <c:noMultiLvlLbl val="0"/>
      </c:catAx>
      <c:valAx>
        <c:axId val="1944357712"/>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44366864"/>
        <c:crosses val="autoZero"/>
        <c:crossBetween val="between"/>
      </c:valAx>
      <c:spPr>
        <a:noFill/>
        <a:ln>
          <a:noFill/>
        </a:ln>
        <a:effectLst/>
      </c:spPr>
    </c:plotArea>
    <c:legend>
      <c:legendPos val="b"/>
      <c:layout>
        <c:manualLayout>
          <c:xMode val="edge"/>
          <c:yMode val="edge"/>
          <c:x val="0.25596657169733084"/>
          <c:y val="0.57776604634844486"/>
          <c:w val="0.31"/>
          <c:h val="8.0164771070282886E-2"/>
        </c:manualLayout>
      </c:layout>
      <c:overlay val="0"/>
      <c:spPr>
        <a:solidFill>
          <a:schemeClr val="bg1"/>
        </a:solidFill>
        <a:ln>
          <a:solidFill>
            <a:schemeClr val="bg1">
              <a:lumMod val="65000"/>
            </a:schemeClr>
          </a:solid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ja-JP" altLang="en-US" sz="1600" dirty="0" smtClean="0"/>
              <a:t>雇用形態別就業者（前年同月比）</a:t>
            </a:r>
            <a:endParaRPr lang="ja-JP" altLang="en-US" sz="1600" dirty="0"/>
          </a:p>
        </c:rich>
      </c:tx>
      <c:layout>
        <c:manualLayout>
          <c:xMode val="edge"/>
          <c:yMode val="edge"/>
          <c:x val="0.14225645359166367"/>
          <c:y val="2.6392624739852343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ja-JP"/>
        </a:p>
      </c:txPr>
    </c:title>
    <c:autoTitleDeleted val="0"/>
    <c:plotArea>
      <c:layout>
        <c:manualLayout>
          <c:layoutTarget val="inner"/>
          <c:xMode val="edge"/>
          <c:yMode val="edge"/>
          <c:x val="0"/>
          <c:y val="6.2303322315909702E-3"/>
          <c:w val="1"/>
          <c:h val="0.90895357187281234"/>
        </c:manualLayout>
      </c:layout>
      <c:barChart>
        <c:barDir val="col"/>
        <c:grouping val="clustered"/>
        <c:varyColors val="0"/>
        <c:ser>
          <c:idx val="0"/>
          <c:order val="0"/>
          <c:tx>
            <c:strRef>
              <c:f>Sheet1!$G$12:$G$13</c:f>
              <c:strCache>
                <c:ptCount val="2"/>
                <c:pt idx="0">
                  <c:v>正規</c:v>
                </c:pt>
                <c:pt idx="1">
                  <c:v>増減</c:v>
                </c:pt>
              </c:strCache>
            </c:strRef>
          </c:tx>
          <c:spPr>
            <a:pattFill prst="pct30">
              <a:fgClr>
                <a:schemeClr val="accent1"/>
              </a:fgClr>
              <a:bgClr>
                <a:schemeClr val="bg1"/>
              </a:bgClr>
            </a:pattFill>
            <a:ln w="9525" cap="flat" cmpd="sng" algn="ctr">
              <a:solidFill>
                <a:schemeClr val="tx1"/>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Sheet1!$F$14:$F$22</c:f>
              <c:strCache>
                <c:ptCount val="7"/>
                <c:pt idx="0">
                  <c:v>3月</c:v>
                </c:pt>
                <c:pt idx="1">
                  <c:v>4月</c:v>
                </c:pt>
                <c:pt idx="2">
                  <c:v>5月</c:v>
                </c:pt>
                <c:pt idx="3">
                  <c:v>6月</c:v>
                </c:pt>
                <c:pt idx="4">
                  <c:v>7月</c:v>
                </c:pt>
                <c:pt idx="5">
                  <c:v>8月</c:v>
                </c:pt>
                <c:pt idx="6">
                  <c:v>9月</c:v>
                </c:pt>
              </c:strCache>
            </c:strRef>
          </c:cat>
          <c:val>
            <c:numRef>
              <c:f>Sheet1!$G$14:$G$22</c:f>
              <c:numCache>
                <c:formatCode>0;"▲ "0</c:formatCode>
                <c:ptCount val="7"/>
                <c:pt idx="0">
                  <c:v>67</c:v>
                </c:pt>
                <c:pt idx="1">
                  <c:v>63</c:v>
                </c:pt>
                <c:pt idx="2">
                  <c:v>-1</c:v>
                </c:pt>
                <c:pt idx="3">
                  <c:v>30</c:v>
                </c:pt>
                <c:pt idx="4">
                  <c:v>52</c:v>
                </c:pt>
                <c:pt idx="5">
                  <c:v>38</c:v>
                </c:pt>
                <c:pt idx="6">
                  <c:v>48</c:v>
                </c:pt>
              </c:numCache>
            </c:numRef>
          </c:val>
          <c:extLst>
            <c:ext xmlns:c16="http://schemas.microsoft.com/office/drawing/2014/chart" uri="{C3380CC4-5D6E-409C-BE32-E72D297353CC}">
              <c16:uniqueId val="{00000000-CBC6-494B-8363-8068A248278D}"/>
            </c:ext>
          </c:extLst>
        </c:ser>
        <c:ser>
          <c:idx val="1"/>
          <c:order val="1"/>
          <c:tx>
            <c:strRef>
              <c:f>Sheet1!$H$12:$H$13</c:f>
              <c:strCache>
                <c:ptCount val="2"/>
                <c:pt idx="0">
                  <c:v>非正規</c:v>
                </c:pt>
                <c:pt idx="1">
                  <c:v>増減</c:v>
                </c:pt>
              </c:strCache>
            </c:strRef>
          </c:tx>
          <c:spPr>
            <a:solidFill>
              <a:srgbClr val="00206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Sheet1!$F$14:$F$22</c:f>
              <c:strCache>
                <c:ptCount val="7"/>
                <c:pt idx="0">
                  <c:v>3月</c:v>
                </c:pt>
                <c:pt idx="1">
                  <c:v>4月</c:v>
                </c:pt>
                <c:pt idx="2">
                  <c:v>5月</c:v>
                </c:pt>
                <c:pt idx="3">
                  <c:v>6月</c:v>
                </c:pt>
                <c:pt idx="4">
                  <c:v>7月</c:v>
                </c:pt>
                <c:pt idx="5">
                  <c:v>8月</c:v>
                </c:pt>
                <c:pt idx="6">
                  <c:v>9月</c:v>
                </c:pt>
              </c:strCache>
            </c:strRef>
          </c:cat>
          <c:val>
            <c:numRef>
              <c:f>Sheet1!$H$14:$H$22</c:f>
              <c:numCache>
                <c:formatCode>0;"▲ "0</c:formatCode>
                <c:ptCount val="7"/>
                <c:pt idx="0">
                  <c:v>-26</c:v>
                </c:pt>
                <c:pt idx="1">
                  <c:v>-97</c:v>
                </c:pt>
                <c:pt idx="2">
                  <c:v>-61</c:v>
                </c:pt>
                <c:pt idx="3">
                  <c:v>-104</c:v>
                </c:pt>
                <c:pt idx="4">
                  <c:v>-131</c:v>
                </c:pt>
                <c:pt idx="5">
                  <c:v>-120</c:v>
                </c:pt>
                <c:pt idx="6">
                  <c:v>-123</c:v>
                </c:pt>
              </c:numCache>
            </c:numRef>
          </c:val>
          <c:extLst>
            <c:ext xmlns:c16="http://schemas.microsoft.com/office/drawing/2014/chart" uri="{C3380CC4-5D6E-409C-BE32-E72D297353CC}">
              <c16:uniqueId val="{00000004-CBC6-494B-8363-8068A248278D}"/>
            </c:ext>
          </c:extLst>
        </c:ser>
        <c:dLbls>
          <c:dLblPos val="inEnd"/>
          <c:showLegendKey val="0"/>
          <c:showVal val="1"/>
          <c:showCatName val="0"/>
          <c:showSerName val="0"/>
          <c:showPercent val="0"/>
          <c:showBubbleSize val="0"/>
        </c:dLbls>
        <c:gapWidth val="65"/>
        <c:axId val="232896976"/>
        <c:axId val="221970768"/>
      </c:barChart>
      <c:catAx>
        <c:axId val="232896976"/>
        <c:scaling>
          <c:orientation val="minMax"/>
        </c:scaling>
        <c:delete val="0"/>
        <c:axPos val="b"/>
        <c:numFmt formatCode="General" sourceLinked="1"/>
        <c:majorTickMark val="none"/>
        <c:minorTickMark val="none"/>
        <c:tickLblPos val="low"/>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0" i="0" u="none" strike="noStrike" kern="1200" cap="all" baseline="0">
                <a:solidFill>
                  <a:schemeClr val="tx1"/>
                </a:solidFill>
                <a:latin typeface="Meiryo UI" panose="020B0604030504040204" pitchFamily="50" charset="-128"/>
                <a:ea typeface="Meiryo UI" panose="020B0604030504040204" pitchFamily="50" charset="-128"/>
                <a:cs typeface="+mn-cs"/>
              </a:defRPr>
            </a:pPr>
            <a:endParaRPr lang="ja-JP"/>
          </a:p>
        </c:txPr>
        <c:crossAx val="221970768"/>
        <c:crosses val="autoZero"/>
        <c:auto val="1"/>
        <c:lblAlgn val="ctr"/>
        <c:lblOffset val="100"/>
        <c:noMultiLvlLbl val="0"/>
      </c:catAx>
      <c:valAx>
        <c:axId val="221970768"/>
        <c:scaling>
          <c:orientation val="minMax"/>
        </c:scaling>
        <c:delete val="1"/>
        <c:axPos val="l"/>
        <c:majorGridlines>
          <c:spPr>
            <a:ln w="9525" cap="flat" cmpd="sng" algn="ctr">
              <a:noFill/>
              <a:round/>
            </a:ln>
            <a:effectLst/>
          </c:spPr>
        </c:majorGridlines>
        <c:numFmt formatCode="0;&quot;▲ &quot;0" sourceLinked="1"/>
        <c:majorTickMark val="out"/>
        <c:minorTickMark val="none"/>
        <c:tickLblPos val="nextTo"/>
        <c:crossAx val="232896976"/>
        <c:crosses val="autoZero"/>
        <c:crossBetween val="between"/>
      </c:valAx>
      <c:spPr>
        <a:noFill/>
        <a:ln>
          <a:noFill/>
        </a:ln>
        <a:effectLst/>
      </c:spPr>
    </c:plotArea>
    <c:legend>
      <c:legendPos val="b"/>
      <c:layout>
        <c:manualLayout>
          <c:xMode val="edge"/>
          <c:yMode val="edge"/>
          <c:x val="0.4078946115039932"/>
          <c:y val="0.10563858964035315"/>
          <c:w val="0.50377503353045172"/>
          <c:h val="5.5264151782499389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ja-JP"/>
        </a:p>
      </c:txPr>
    </c:legend>
    <c:plotVisOnly val="1"/>
    <c:dispBlanksAs val="gap"/>
    <c:showDLblsOverMax val="0"/>
  </c:chart>
  <c:spPr>
    <a:noFill/>
    <a:ln w="0" cap="flat" cmpd="sng" algn="ctr">
      <a:noFill/>
      <a:prstDash val="sysDot"/>
      <a:round/>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b="1" dirty="0" smtClean="0"/>
              <a:t>業種別</a:t>
            </a:r>
            <a:r>
              <a:rPr lang="ja-JP" b="1" dirty="0" smtClean="0"/>
              <a:t>非正規</a:t>
            </a:r>
            <a:r>
              <a:rPr lang="ja-JP" altLang="en-US" b="1" dirty="0" smtClean="0"/>
              <a:t>労働</a:t>
            </a:r>
            <a:r>
              <a:rPr lang="ja-JP" b="1" dirty="0" smtClean="0"/>
              <a:t>者</a:t>
            </a:r>
            <a:r>
              <a:rPr lang="ja-JP" b="1" dirty="0"/>
              <a:t>の</a:t>
            </a:r>
            <a:r>
              <a:rPr lang="ja-JP" b="1" dirty="0" smtClean="0"/>
              <a:t>割合</a:t>
            </a:r>
            <a:r>
              <a:rPr lang="ja-JP" altLang="en-US" b="1" dirty="0" smtClean="0"/>
              <a:t>（大阪）</a:t>
            </a:r>
            <a:endParaRPr lang="ja-JP" b="1" dirty="0"/>
          </a:p>
        </c:rich>
      </c:tx>
      <c:layout>
        <c:manualLayout>
          <c:xMode val="edge"/>
          <c:yMode val="edge"/>
          <c:x val="0.25902687529154322"/>
          <c:y val="2.097179499987821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3114236530225396"/>
          <c:y val="9.9605499068860556E-2"/>
          <c:w val="0.6543856312233548"/>
          <c:h val="0.85271566167870949"/>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非正規雇用者割合!$B$5:$B$23</c:f>
              <c:strCache>
                <c:ptCount val="18"/>
                <c:pt idx="0">
                  <c:v>宿泊業，飲食サービス業</c:v>
                </c:pt>
                <c:pt idx="1">
                  <c:v>生活関連サービス業，娯楽業</c:v>
                </c:pt>
                <c:pt idx="2">
                  <c:v>サービス業（他に分類されないもの）</c:v>
                </c:pt>
                <c:pt idx="3">
                  <c:v>卸売業，小売業</c:v>
                </c:pt>
                <c:pt idx="4">
                  <c:v>教育，学習支援業</c:v>
                </c:pt>
                <c:pt idx="5">
                  <c:v>医療，福祉</c:v>
                </c:pt>
                <c:pt idx="6">
                  <c:v>運輸業，郵便業</c:v>
                </c:pt>
                <c:pt idx="7">
                  <c:v>不動産業，物品賃貸業</c:v>
                </c:pt>
                <c:pt idx="8">
                  <c:v>複合サービス事業</c:v>
                </c:pt>
                <c:pt idx="9">
                  <c:v>学術研究，専門・技術サービス業</c:v>
                </c:pt>
                <c:pt idx="10">
                  <c:v>金融業，保険業</c:v>
                </c:pt>
                <c:pt idx="11">
                  <c:v>製造業</c:v>
                </c:pt>
                <c:pt idx="12">
                  <c:v>情報通信業</c:v>
                </c:pt>
                <c:pt idx="13">
                  <c:v>公務（他に分類されるものを除く）</c:v>
                </c:pt>
                <c:pt idx="14">
                  <c:v>電気・ガス・熱供給・水道業</c:v>
                </c:pt>
                <c:pt idx="15">
                  <c:v>建設業</c:v>
                </c:pt>
                <c:pt idx="16">
                  <c:v>その他※</c:v>
                </c:pt>
                <c:pt idx="17">
                  <c:v>分類不能の産業</c:v>
                </c:pt>
              </c:strCache>
            </c:strRef>
          </c:cat>
          <c:val>
            <c:numRef>
              <c:f>非正規雇用者割合!$E$5:$E$23</c:f>
              <c:numCache>
                <c:formatCode>0%</c:formatCode>
                <c:ptCount val="18"/>
                <c:pt idx="0">
                  <c:v>0.73189326556543832</c:v>
                </c:pt>
                <c:pt idx="1">
                  <c:v>0.64154411764705888</c:v>
                </c:pt>
                <c:pt idx="2">
                  <c:v>0.52539577836411611</c:v>
                </c:pt>
                <c:pt idx="3">
                  <c:v>0.45629060838747787</c:v>
                </c:pt>
                <c:pt idx="4">
                  <c:v>0.42735896155766351</c:v>
                </c:pt>
                <c:pt idx="5">
                  <c:v>0.4116575591985428</c:v>
                </c:pt>
                <c:pt idx="6">
                  <c:v>0.33384204502098436</c:v>
                </c:pt>
                <c:pt idx="7">
                  <c:v>0.31776765375854216</c:v>
                </c:pt>
                <c:pt idx="8">
                  <c:v>0.31288343558282211</c:v>
                </c:pt>
                <c:pt idx="9">
                  <c:v>0.2795138888888889</c:v>
                </c:pt>
                <c:pt idx="10">
                  <c:v>0.26919758412424505</c:v>
                </c:pt>
                <c:pt idx="11">
                  <c:v>0.23544857768052516</c:v>
                </c:pt>
                <c:pt idx="12">
                  <c:v>0.19332298136645962</c:v>
                </c:pt>
                <c:pt idx="13">
                  <c:v>0.14722004698512137</c:v>
                </c:pt>
                <c:pt idx="14">
                  <c:v>0.14545454545454545</c:v>
                </c:pt>
                <c:pt idx="15">
                  <c:v>0.14173228346456693</c:v>
                </c:pt>
                <c:pt idx="16">
                  <c:v>0.43023255813953487</c:v>
                </c:pt>
                <c:pt idx="17">
                  <c:v>0.50499119201409282</c:v>
                </c:pt>
              </c:numCache>
            </c:numRef>
          </c:val>
          <c:extLst>
            <c:ext xmlns:c16="http://schemas.microsoft.com/office/drawing/2014/chart" uri="{C3380CC4-5D6E-409C-BE32-E72D297353CC}">
              <c16:uniqueId val="{00000000-2BA6-49EC-BFCC-F8FA5FC4359D}"/>
            </c:ext>
          </c:extLst>
        </c:ser>
        <c:dLbls>
          <c:dLblPos val="outEnd"/>
          <c:showLegendKey val="0"/>
          <c:showVal val="1"/>
          <c:showCatName val="0"/>
          <c:showSerName val="0"/>
          <c:showPercent val="0"/>
          <c:showBubbleSize val="0"/>
        </c:dLbls>
        <c:gapWidth val="50"/>
        <c:axId val="1095882431"/>
        <c:axId val="1095886175"/>
      </c:barChart>
      <c:catAx>
        <c:axId val="109588243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95886175"/>
        <c:crosses val="autoZero"/>
        <c:auto val="1"/>
        <c:lblAlgn val="ctr"/>
        <c:lblOffset val="100"/>
        <c:noMultiLvlLbl val="0"/>
      </c:catAx>
      <c:valAx>
        <c:axId val="1095886175"/>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1095882431"/>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b="1" dirty="0" smtClean="0"/>
              <a:t>非正規労働者全体の性別（大阪）</a:t>
            </a:r>
            <a:endParaRPr lang="ja-JP" altLang="en-US" b="1" dirty="0"/>
          </a:p>
        </c:rich>
      </c:tx>
      <c:layout>
        <c:manualLayout>
          <c:xMode val="edge"/>
          <c:yMode val="edge"/>
          <c:x val="0.26922630301609973"/>
          <c:y val="5.003158393351783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2705046960623172"/>
          <c:y val="0.1531558947649069"/>
          <c:w val="0.41523036586391465"/>
          <c:h val="0.70620059493298548"/>
        </c:manualLayout>
      </c:layout>
      <c:pieChart>
        <c:varyColors val="1"/>
        <c:ser>
          <c:idx val="0"/>
          <c:order val="0"/>
          <c:tx>
            <c:strRef>
              <c:f>非正規内訳!$D$3</c:f>
              <c:strCache>
                <c:ptCount val="1"/>
                <c:pt idx="0">
                  <c:v>性別</c:v>
                </c:pt>
              </c:strCache>
            </c:strRef>
          </c:tx>
          <c:spPr>
            <a:ln w="0">
              <a:solidFill>
                <a:schemeClr val="tx1"/>
              </a:solidFill>
            </a:ln>
          </c:spPr>
          <c:dPt>
            <c:idx val="0"/>
            <c:bubble3D val="0"/>
            <c:spPr>
              <a:solidFill>
                <a:schemeClr val="accent1"/>
              </a:solidFill>
              <a:ln w="0">
                <a:solidFill>
                  <a:schemeClr val="tx1"/>
                </a:solidFill>
              </a:ln>
              <a:effectLst/>
            </c:spPr>
            <c:extLst>
              <c:ext xmlns:c16="http://schemas.microsoft.com/office/drawing/2014/chart" uri="{C3380CC4-5D6E-409C-BE32-E72D297353CC}">
                <c16:uniqueId val="{00000001-12A5-4C28-8C4F-B94969C4E7C5}"/>
              </c:ext>
            </c:extLst>
          </c:dPt>
          <c:dPt>
            <c:idx val="1"/>
            <c:bubble3D val="0"/>
            <c:spPr>
              <a:solidFill>
                <a:srgbClr val="FF99CC"/>
              </a:solidFill>
              <a:ln w="0">
                <a:solidFill>
                  <a:schemeClr val="tx1"/>
                </a:solidFill>
              </a:ln>
              <a:effectLst/>
            </c:spPr>
            <c:extLst>
              <c:ext xmlns:c16="http://schemas.microsoft.com/office/drawing/2014/chart" uri="{C3380CC4-5D6E-409C-BE32-E72D297353CC}">
                <c16:uniqueId val="{00000003-12A5-4C28-8C4F-B94969C4E7C5}"/>
              </c:ext>
            </c:extLst>
          </c:dPt>
          <c:dLbls>
            <c:spPr>
              <a:solidFill>
                <a:schemeClr val="bg1"/>
              </a:solidFill>
              <a:ln w="3175">
                <a:solidFill>
                  <a:schemeClr val="tx1"/>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非正規内訳!$C$4:$C$5</c:f>
              <c:strCache>
                <c:ptCount val="2"/>
                <c:pt idx="0">
                  <c:v>男性</c:v>
                </c:pt>
                <c:pt idx="1">
                  <c:v>女性</c:v>
                </c:pt>
              </c:strCache>
            </c:strRef>
          </c:cat>
          <c:val>
            <c:numRef>
              <c:f>非正規内訳!$D$4:$D$5</c:f>
              <c:numCache>
                <c:formatCode>#,##0_);\(#,##0\)</c:formatCode>
                <c:ptCount val="2"/>
                <c:pt idx="0">
                  <c:v>486200</c:v>
                </c:pt>
                <c:pt idx="1">
                  <c:v>1049700</c:v>
                </c:pt>
              </c:numCache>
            </c:numRef>
          </c:val>
          <c:extLst>
            <c:ext xmlns:c16="http://schemas.microsoft.com/office/drawing/2014/chart" uri="{C3380CC4-5D6E-409C-BE32-E72D297353CC}">
              <c16:uniqueId val="{00000004-12A5-4C28-8C4F-B94969C4E7C5}"/>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ltLang="en-US" sz="1400" b="1" dirty="0" smtClean="0"/>
              <a:t>業種別業況判断</a:t>
            </a:r>
            <a:r>
              <a:rPr lang="ja-JP" altLang="en-US" sz="1200" b="1" dirty="0" smtClean="0"/>
              <a:t>（近畿地区）</a:t>
            </a:r>
            <a:r>
              <a:rPr lang="en-US" altLang="ja-JP" sz="1400" b="1" dirty="0" smtClean="0"/>
              <a:t>〔</a:t>
            </a:r>
            <a:r>
              <a:rPr lang="ja-JP" altLang="en-US" sz="1400" b="1" dirty="0" smtClean="0"/>
              <a:t>非製造業</a:t>
            </a:r>
            <a:r>
              <a:rPr lang="en-US" altLang="ja-JP" sz="1400" b="1" dirty="0" smtClean="0"/>
              <a:t>〕</a:t>
            </a:r>
            <a:endParaRPr lang="ja-JP" altLang="en-US" sz="1400" b="1" dirty="0"/>
          </a:p>
        </c:rich>
      </c:tx>
      <c:layout>
        <c:manualLayout>
          <c:xMode val="edge"/>
          <c:yMode val="edge"/>
          <c:x val="0.31660534141908514"/>
          <c:y val="6.591229987663065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5.9263070930306409E-2"/>
          <c:y val="0.22049362352410481"/>
          <c:w val="0.92284477298387746"/>
          <c:h val="0.36434847332310166"/>
        </c:manualLayout>
      </c:layout>
      <c:barChart>
        <c:barDir val="col"/>
        <c:grouping val="clustered"/>
        <c:varyColors val="0"/>
        <c:ser>
          <c:idx val="0"/>
          <c:order val="0"/>
          <c:tx>
            <c:strRef>
              <c:f>Sheet1!$C$1</c:f>
              <c:strCache>
                <c:ptCount val="1"/>
                <c:pt idx="0">
                  <c:v>3月</c:v>
                </c:pt>
              </c:strCache>
            </c:strRef>
          </c:tx>
          <c:spPr>
            <a:solidFill>
              <a:srgbClr val="92D050"/>
            </a:solidFill>
            <a:ln>
              <a:noFill/>
            </a:ln>
            <a:effectLst/>
          </c:spPr>
          <c:invertIfNegative val="0"/>
          <c:cat>
            <c:strRef>
              <c:f>Sheet1!$A$2:$A$11</c:f>
              <c:strCache>
                <c:ptCount val="10"/>
                <c:pt idx="0">
                  <c:v>建設</c:v>
                </c:pt>
                <c:pt idx="1">
                  <c:v>不動産</c:v>
                </c:pt>
                <c:pt idx="2">
                  <c:v>物品賃貸</c:v>
                </c:pt>
                <c:pt idx="3">
                  <c:v>卸売</c:v>
                </c:pt>
                <c:pt idx="4">
                  <c:v>小売</c:v>
                </c:pt>
                <c:pt idx="5">
                  <c:v>運輸・郵便</c:v>
                </c:pt>
                <c:pt idx="6">
                  <c:v>情報通信</c:v>
                </c:pt>
                <c:pt idx="7">
                  <c:v>対事業所サービス</c:v>
                </c:pt>
                <c:pt idx="8">
                  <c:v>対個人サービス</c:v>
                </c:pt>
                <c:pt idx="9">
                  <c:v>宿泊・飲食サービス</c:v>
                </c:pt>
              </c:strCache>
            </c:strRef>
          </c:cat>
          <c:val>
            <c:numRef>
              <c:f>Sheet1!$C$2:$C$11</c:f>
              <c:numCache>
                <c:formatCode>General</c:formatCode>
                <c:ptCount val="10"/>
                <c:pt idx="0">
                  <c:v>20</c:v>
                </c:pt>
                <c:pt idx="1">
                  <c:v>17</c:v>
                </c:pt>
                <c:pt idx="2">
                  <c:v>15</c:v>
                </c:pt>
                <c:pt idx="3">
                  <c:v>-20</c:v>
                </c:pt>
                <c:pt idx="4">
                  <c:v>-17</c:v>
                </c:pt>
                <c:pt idx="5">
                  <c:v>-19</c:v>
                </c:pt>
                <c:pt idx="6">
                  <c:v>25</c:v>
                </c:pt>
                <c:pt idx="7">
                  <c:v>21</c:v>
                </c:pt>
                <c:pt idx="8">
                  <c:v>-9</c:v>
                </c:pt>
                <c:pt idx="9">
                  <c:v>-55</c:v>
                </c:pt>
              </c:numCache>
            </c:numRef>
          </c:val>
          <c:extLst>
            <c:ext xmlns:c16="http://schemas.microsoft.com/office/drawing/2014/chart" uri="{C3380CC4-5D6E-409C-BE32-E72D297353CC}">
              <c16:uniqueId val="{00000000-D267-4284-BF3C-6915D2FBBDF6}"/>
            </c:ext>
          </c:extLst>
        </c:ser>
        <c:ser>
          <c:idx val="1"/>
          <c:order val="1"/>
          <c:tx>
            <c:strRef>
              <c:f>Sheet1!$D$1</c:f>
              <c:strCache>
                <c:ptCount val="1"/>
                <c:pt idx="0">
                  <c:v>6月</c:v>
                </c:pt>
              </c:strCache>
            </c:strRef>
          </c:tx>
          <c:spPr>
            <a:solidFill>
              <a:srgbClr val="00B050"/>
            </a:solidFill>
            <a:ln>
              <a:noFill/>
            </a:ln>
            <a:effectLst/>
          </c:spPr>
          <c:invertIfNegative val="0"/>
          <c:dLbls>
            <c:dLbl>
              <c:idx val="9"/>
              <c:layout>
                <c:manualLayout>
                  <c:x val="-1.4910130071512351E-3"/>
                  <c:y val="9.101446019027244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67-468D-B532-DF56E0D529F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建設</c:v>
                </c:pt>
                <c:pt idx="1">
                  <c:v>不動産</c:v>
                </c:pt>
                <c:pt idx="2">
                  <c:v>物品賃貸</c:v>
                </c:pt>
                <c:pt idx="3">
                  <c:v>卸売</c:v>
                </c:pt>
                <c:pt idx="4">
                  <c:v>小売</c:v>
                </c:pt>
                <c:pt idx="5">
                  <c:v>運輸・郵便</c:v>
                </c:pt>
                <c:pt idx="6">
                  <c:v>情報通信</c:v>
                </c:pt>
                <c:pt idx="7">
                  <c:v>対事業所サービス</c:v>
                </c:pt>
                <c:pt idx="8">
                  <c:v>対個人サービス</c:v>
                </c:pt>
                <c:pt idx="9">
                  <c:v>宿泊・飲食サービス</c:v>
                </c:pt>
              </c:strCache>
            </c:strRef>
          </c:cat>
          <c:val>
            <c:numRef>
              <c:f>Sheet1!$D$2:$D$11</c:f>
              <c:numCache>
                <c:formatCode>General</c:formatCode>
                <c:ptCount val="10"/>
                <c:pt idx="0">
                  <c:v>0</c:v>
                </c:pt>
                <c:pt idx="1">
                  <c:v>-15</c:v>
                </c:pt>
                <c:pt idx="2">
                  <c:v>-24</c:v>
                </c:pt>
                <c:pt idx="3">
                  <c:v>-49</c:v>
                </c:pt>
                <c:pt idx="4">
                  <c:v>-40</c:v>
                </c:pt>
                <c:pt idx="5">
                  <c:v>-47</c:v>
                </c:pt>
                <c:pt idx="6">
                  <c:v>2</c:v>
                </c:pt>
                <c:pt idx="7">
                  <c:v>-17</c:v>
                </c:pt>
                <c:pt idx="8">
                  <c:v>-47</c:v>
                </c:pt>
                <c:pt idx="9">
                  <c:v>-85</c:v>
                </c:pt>
              </c:numCache>
            </c:numRef>
          </c:val>
          <c:extLst>
            <c:ext xmlns:c16="http://schemas.microsoft.com/office/drawing/2014/chart" uri="{C3380CC4-5D6E-409C-BE32-E72D297353CC}">
              <c16:uniqueId val="{00000001-D267-4284-BF3C-6915D2FBBDF6}"/>
            </c:ext>
          </c:extLst>
        </c:ser>
        <c:ser>
          <c:idx val="2"/>
          <c:order val="2"/>
          <c:tx>
            <c:strRef>
              <c:f>Sheet1!$E$1</c:f>
              <c:strCache>
                <c:ptCount val="1"/>
                <c:pt idx="0">
                  <c:v>9月</c:v>
                </c:pt>
              </c:strCache>
            </c:strRef>
          </c:tx>
          <c:spPr>
            <a:pattFill prst="pct50">
              <a:fgClr>
                <a:schemeClr val="accent2"/>
              </a:fgClr>
              <a:bgClr>
                <a:schemeClr val="bg1"/>
              </a:bgClr>
            </a:pattFill>
            <a:ln>
              <a:noFill/>
            </a:ln>
            <a:effectLst/>
          </c:spPr>
          <c:invertIfNegative val="0"/>
          <c:dLbls>
            <c:dLbl>
              <c:idx val="1"/>
              <c:layout>
                <c:manualLayout>
                  <c:x val="0"/>
                  <c:y val="-7.44672367612489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67-468D-B532-DF56E0D529FE}"/>
                </c:ext>
              </c:extLst>
            </c:dLbl>
            <c:dLbl>
              <c:idx val="3"/>
              <c:layout>
                <c:manualLayout>
                  <c:x val="-5.4669845378163666E-17"/>
                  <c:y val="-4.96448245074989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67-468D-B532-DF56E0D529FE}"/>
                </c:ext>
              </c:extLst>
            </c:dLbl>
            <c:dLbl>
              <c:idx val="8"/>
              <c:layout>
                <c:manualLayout>
                  <c:x val="-1.0933969075632733E-16"/>
                  <c:y val="1.48934473522499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67-468D-B532-DF56E0D529FE}"/>
                </c:ext>
              </c:extLst>
            </c:dLbl>
            <c:dLbl>
              <c:idx val="9"/>
              <c:layout>
                <c:manualLayout>
                  <c:x val="1.4910130071512351E-3"/>
                  <c:y val="9.101446019027244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267-4284-BF3C-6915D2FBBDF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建設</c:v>
                </c:pt>
                <c:pt idx="1">
                  <c:v>不動産</c:v>
                </c:pt>
                <c:pt idx="2">
                  <c:v>物品賃貸</c:v>
                </c:pt>
                <c:pt idx="3">
                  <c:v>卸売</c:v>
                </c:pt>
                <c:pt idx="4">
                  <c:v>小売</c:v>
                </c:pt>
                <c:pt idx="5">
                  <c:v>運輸・郵便</c:v>
                </c:pt>
                <c:pt idx="6">
                  <c:v>情報通信</c:v>
                </c:pt>
                <c:pt idx="7">
                  <c:v>対事業所サービス</c:v>
                </c:pt>
                <c:pt idx="8">
                  <c:v>対個人サービス</c:v>
                </c:pt>
                <c:pt idx="9">
                  <c:v>宿泊・飲食サービス</c:v>
                </c:pt>
              </c:strCache>
            </c:strRef>
          </c:cat>
          <c:val>
            <c:numRef>
              <c:f>Sheet1!$E$2:$E$11</c:f>
              <c:numCache>
                <c:formatCode>General</c:formatCode>
                <c:ptCount val="10"/>
                <c:pt idx="0">
                  <c:v>3</c:v>
                </c:pt>
                <c:pt idx="1">
                  <c:v>-8</c:v>
                </c:pt>
                <c:pt idx="2">
                  <c:v>-19</c:v>
                </c:pt>
                <c:pt idx="3">
                  <c:v>-47</c:v>
                </c:pt>
                <c:pt idx="4">
                  <c:v>-22</c:v>
                </c:pt>
                <c:pt idx="5">
                  <c:v>-38</c:v>
                </c:pt>
                <c:pt idx="6">
                  <c:v>5</c:v>
                </c:pt>
                <c:pt idx="7">
                  <c:v>-13</c:v>
                </c:pt>
                <c:pt idx="8">
                  <c:v>-41</c:v>
                </c:pt>
                <c:pt idx="9">
                  <c:v>-76</c:v>
                </c:pt>
              </c:numCache>
            </c:numRef>
          </c:val>
          <c:extLst>
            <c:ext xmlns:c16="http://schemas.microsoft.com/office/drawing/2014/chart" uri="{C3380CC4-5D6E-409C-BE32-E72D297353CC}">
              <c16:uniqueId val="{00000002-D267-4284-BF3C-6915D2FBBDF6}"/>
            </c:ext>
          </c:extLst>
        </c:ser>
        <c:ser>
          <c:idx val="3"/>
          <c:order val="3"/>
          <c:tx>
            <c:strRef>
              <c:f>Sheet1!$F$1</c:f>
              <c:strCache>
                <c:ptCount val="1"/>
                <c:pt idx="0">
                  <c:v>12月</c:v>
                </c:pt>
              </c:strCache>
            </c:strRef>
          </c:tx>
          <c:spPr>
            <a:pattFill prst="dkUpDiag">
              <a:fgClr>
                <a:srgbClr val="FF0000"/>
              </a:fgClr>
              <a:bgClr>
                <a:schemeClr val="bg1"/>
              </a:bgClr>
            </a:pattFill>
            <a:ln w="12700">
              <a:solidFill>
                <a:srgbClr val="FF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建設</c:v>
                </c:pt>
                <c:pt idx="1">
                  <c:v>不動産</c:v>
                </c:pt>
                <c:pt idx="2">
                  <c:v>物品賃貸</c:v>
                </c:pt>
                <c:pt idx="3">
                  <c:v>卸売</c:v>
                </c:pt>
                <c:pt idx="4">
                  <c:v>小売</c:v>
                </c:pt>
                <c:pt idx="5">
                  <c:v>運輸・郵便</c:v>
                </c:pt>
                <c:pt idx="6">
                  <c:v>情報通信</c:v>
                </c:pt>
                <c:pt idx="7">
                  <c:v>対事業所サービス</c:v>
                </c:pt>
                <c:pt idx="8">
                  <c:v>対個人サービス</c:v>
                </c:pt>
                <c:pt idx="9">
                  <c:v>宿泊・飲食サービス</c:v>
                </c:pt>
              </c:strCache>
            </c:strRef>
          </c:cat>
          <c:val>
            <c:numRef>
              <c:f>Sheet1!$F$2:$F$11</c:f>
              <c:numCache>
                <c:formatCode>General</c:formatCode>
                <c:ptCount val="10"/>
                <c:pt idx="0">
                  <c:v>-17</c:v>
                </c:pt>
                <c:pt idx="1">
                  <c:v>-11</c:v>
                </c:pt>
                <c:pt idx="2">
                  <c:v>-12</c:v>
                </c:pt>
                <c:pt idx="3">
                  <c:v>-43</c:v>
                </c:pt>
                <c:pt idx="4">
                  <c:v>-21</c:v>
                </c:pt>
                <c:pt idx="5">
                  <c:v>-39</c:v>
                </c:pt>
                <c:pt idx="6">
                  <c:v>8</c:v>
                </c:pt>
                <c:pt idx="7">
                  <c:v>-19</c:v>
                </c:pt>
                <c:pt idx="8">
                  <c:v>-30</c:v>
                </c:pt>
                <c:pt idx="9">
                  <c:v>-82</c:v>
                </c:pt>
              </c:numCache>
            </c:numRef>
          </c:val>
          <c:extLst>
            <c:ext xmlns:c16="http://schemas.microsoft.com/office/drawing/2014/chart" uri="{C3380CC4-5D6E-409C-BE32-E72D297353CC}">
              <c16:uniqueId val="{00000000-EEE9-47FA-B32D-0DDF95FA8481}"/>
            </c:ext>
          </c:extLst>
        </c:ser>
        <c:dLbls>
          <c:showLegendKey val="0"/>
          <c:showVal val="0"/>
          <c:showCatName val="0"/>
          <c:showSerName val="0"/>
          <c:showPercent val="0"/>
          <c:showBubbleSize val="0"/>
        </c:dLbls>
        <c:gapWidth val="219"/>
        <c:overlap val="-27"/>
        <c:axId val="803804559"/>
        <c:axId val="803808719"/>
      </c:barChart>
      <c:catAx>
        <c:axId val="803804559"/>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803808719"/>
        <c:crosses val="autoZero"/>
        <c:auto val="1"/>
        <c:lblAlgn val="ctr"/>
        <c:lblOffset val="100"/>
        <c:noMultiLvlLbl val="0"/>
      </c:catAx>
      <c:valAx>
        <c:axId val="8038087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03804559"/>
        <c:crosses val="autoZero"/>
        <c:crossBetween val="between"/>
      </c:valAx>
      <c:spPr>
        <a:noFill/>
        <a:ln>
          <a:noFill/>
        </a:ln>
        <a:effectLst/>
      </c:spPr>
    </c:plotArea>
    <c:legend>
      <c:legendPos val="b"/>
      <c:layout>
        <c:manualLayout>
          <c:xMode val="edge"/>
          <c:yMode val="edge"/>
          <c:x val="0.61246341294755779"/>
          <c:y val="0.54610368056041192"/>
          <c:w val="0.21263712183302089"/>
          <c:h val="4.3090464931252029E-2"/>
        </c:manualLayout>
      </c:layout>
      <c:overlay val="1"/>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ltLang="en-US" sz="1400" b="1" dirty="0" smtClean="0"/>
              <a:t>業種別業況判断</a:t>
            </a:r>
            <a:r>
              <a:rPr lang="ja-JP" altLang="en-US" sz="1200" b="1" dirty="0" smtClean="0"/>
              <a:t>（近畿地区）</a:t>
            </a:r>
            <a:r>
              <a:rPr lang="en-US" altLang="ja-JP" sz="1400" b="1" dirty="0" smtClean="0"/>
              <a:t>〔</a:t>
            </a:r>
            <a:r>
              <a:rPr lang="ja-JP" altLang="en-US" sz="1400" b="1" dirty="0" smtClean="0"/>
              <a:t>製造業</a:t>
            </a:r>
            <a:r>
              <a:rPr lang="en-US" altLang="ja-JP" sz="1400" b="1" dirty="0" smtClean="0"/>
              <a:t>〕</a:t>
            </a:r>
            <a:endParaRPr lang="ja-JP" altLang="en-US" sz="1400" b="1" dirty="0"/>
          </a:p>
        </c:rich>
      </c:tx>
      <c:layout>
        <c:manualLayout>
          <c:xMode val="edge"/>
          <c:yMode val="edge"/>
          <c:x val="0.32612645739183788"/>
          <c:y val="4.842695650008714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Sheet1!$C$1</c:f>
              <c:strCache>
                <c:ptCount val="1"/>
                <c:pt idx="0">
                  <c:v>3月</c:v>
                </c:pt>
              </c:strCache>
            </c:strRef>
          </c:tx>
          <c:spPr>
            <a:solidFill>
              <a:srgbClr val="92D050"/>
            </a:solidFill>
            <a:ln>
              <a:noFill/>
            </a:ln>
            <a:effectLst/>
          </c:spPr>
          <c:invertIfNegative val="0"/>
          <c:cat>
            <c:strRef>
              <c:f>Sheet1!$A$2:$A$12</c:f>
              <c:strCache>
                <c:ptCount val="11"/>
                <c:pt idx="0">
                  <c:v>繊維</c:v>
                </c:pt>
                <c:pt idx="1">
                  <c:v>紙・パルプ</c:v>
                </c:pt>
                <c:pt idx="2">
                  <c:v>化学</c:v>
                </c:pt>
                <c:pt idx="3">
                  <c:v>石油・石炭製品</c:v>
                </c:pt>
                <c:pt idx="4">
                  <c:v>鉄鋼</c:v>
                </c:pt>
                <c:pt idx="5">
                  <c:v>非鉄金属</c:v>
                </c:pt>
                <c:pt idx="6">
                  <c:v>食料品</c:v>
                </c:pt>
                <c:pt idx="7">
                  <c:v>金属製品</c:v>
                </c:pt>
                <c:pt idx="8">
                  <c:v>業務用機械</c:v>
                </c:pt>
                <c:pt idx="9">
                  <c:v>電気機械</c:v>
                </c:pt>
                <c:pt idx="10">
                  <c:v>輸送用機械</c:v>
                </c:pt>
              </c:strCache>
            </c:strRef>
          </c:cat>
          <c:val>
            <c:numRef>
              <c:f>Sheet1!$C$2:$C$12</c:f>
              <c:numCache>
                <c:formatCode>General</c:formatCode>
                <c:ptCount val="11"/>
                <c:pt idx="0">
                  <c:v>-44</c:v>
                </c:pt>
                <c:pt idx="1">
                  <c:v>-23</c:v>
                </c:pt>
                <c:pt idx="2">
                  <c:v>-3</c:v>
                </c:pt>
                <c:pt idx="3">
                  <c:v>0</c:v>
                </c:pt>
                <c:pt idx="4">
                  <c:v>-29</c:v>
                </c:pt>
                <c:pt idx="5">
                  <c:v>-23</c:v>
                </c:pt>
                <c:pt idx="6">
                  <c:v>-12</c:v>
                </c:pt>
                <c:pt idx="7">
                  <c:v>-22</c:v>
                </c:pt>
                <c:pt idx="8">
                  <c:v>-13</c:v>
                </c:pt>
                <c:pt idx="9">
                  <c:v>-5</c:v>
                </c:pt>
                <c:pt idx="10">
                  <c:v>-19</c:v>
                </c:pt>
              </c:numCache>
            </c:numRef>
          </c:val>
          <c:extLst>
            <c:ext xmlns:c16="http://schemas.microsoft.com/office/drawing/2014/chart" uri="{C3380CC4-5D6E-409C-BE32-E72D297353CC}">
              <c16:uniqueId val="{00000000-1A4A-4FEB-A023-653438A36F0B}"/>
            </c:ext>
          </c:extLst>
        </c:ser>
        <c:ser>
          <c:idx val="1"/>
          <c:order val="1"/>
          <c:tx>
            <c:strRef>
              <c:f>Sheet1!$D$1</c:f>
              <c:strCache>
                <c:ptCount val="1"/>
                <c:pt idx="0">
                  <c:v>6月</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繊維</c:v>
                </c:pt>
                <c:pt idx="1">
                  <c:v>紙・パルプ</c:v>
                </c:pt>
                <c:pt idx="2">
                  <c:v>化学</c:v>
                </c:pt>
                <c:pt idx="3">
                  <c:v>石油・石炭製品</c:v>
                </c:pt>
                <c:pt idx="4">
                  <c:v>鉄鋼</c:v>
                </c:pt>
                <c:pt idx="5">
                  <c:v>非鉄金属</c:v>
                </c:pt>
                <c:pt idx="6">
                  <c:v>食料品</c:v>
                </c:pt>
                <c:pt idx="7">
                  <c:v>金属製品</c:v>
                </c:pt>
                <c:pt idx="8">
                  <c:v>業務用機械</c:v>
                </c:pt>
                <c:pt idx="9">
                  <c:v>電気機械</c:v>
                </c:pt>
                <c:pt idx="10">
                  <c:v>輸送用機械</c:v>
                </c:pt>
              </c:strCache>
            </c:strRef>
          </c:cat>
          <c:val>
            <c:numRef>
              <c:f>Sheet1!$D$2:$D$12</c:f>
              <c:numCache>
                <c:formatCode>General</c:formatCode>
                <c:ptCount val="11"/>
                <c:pt idx="0">
                  <c:v>-59</c:v>
                </c:pt>
                <c:pt idx="1">
                  <c:v>-47</c:v>
                </c:pt>
                <c:pt idx="2">
                  <c:v>-21</c:v>
                </c:pt>
                <c:pt idx="3">
                  <c:v>-19</c:v>
                </c:pt>
                <c:pt idx="4">
                  <c:v>-77</c:v>
                </c:pt>
                <c:pt idx="5">
                  <c:v>-62</c:v>
                </c:pt>
                <c:pt idx="6">
                  <c:v>-24</c:v>
                </c:pt>
                <c:pt idx="7">
                  <c:v>-55</c:v>
                </c:pt>
                <c:pt idx="8">
                  <c:v>-37</c:v>
                </c:pt>
                <c:pt idx="9">
                  <c:v>-24</c:v>
                </c:pt>
                <c:pt idx="10">
                  <c:v>-57</c:v>
                </c:pt>
              </c:numCache>
            </c:numRef>
          </c:val>
          <c:extLst>
            <c:ext xmlns:c16="http://schemas.microsoft.com/office/drawing/2014/chart" uri="{C3380CC4-5D6E-409C-BE32-E72D297353CC}">
              <c16:uniqueId val="{00000001-1A4A-4FEB-A023-653438A36F0B}"/>
            </c:ext>
          </c:extLst>
        </c:ser>
        <c:ser>
          <c:idx val="2"/>
          <c:order val="2"/>
          <c:tx>
            <c:strRef>
              <c:f>Sheet1!$E$1</c:f>
              <c:strCache>
                <c:ptCount val="1"/>
                <c:pt idx="0">
                  <c:v>9月</c:v>
                </c:pt>
              </c:strCache>
            </c:strRef>
          </c:tx>
          <c:spPr>
            <a:pattFill prst="pct50">
              <a:fgClr>
                <a:schemeClr val="accent2"/>
              </a:fgClr>
              <a:bgClr>
                <a:schemeClr val="bg1"/>
              </a:bgClr>
            </a:pattFill>
            <a:ln>
              <a:noFill/>
            </a:ln>
            <a:effectLst/>
          </c:spPr>
          <c:invertIfNegative val="0"/>
          <c:dLbls>
            <c:dLbl>
              <c:idx val="0"/>
              <c:layout>
                <c:manualLayout>
                  <c:x val="1.3667461344540916E-17"/>
                  <c:y val="1.63970196157415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60-4DAD-BD27-140BAAA2A300}"/>
                </c:ext>
              </c:extLst>
            </c:dLbl>
            <c:dLbl>
              <c:idx val="1"/>
              <c:layout>
                <c:manualLayout>
                  <c:x val="-2.7334922689081833E-17"/>
                  <c:y val="2.18626928209889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60-4DAD-BD27-140BAAA2A300}"/>
                </c:ext>
              </c:extLst>
            </c:dLbl>
            <c:dLbl>
              <c:idx val="5"/>
              <c:layout>
                <c:manualLayout>
                  <c:x val="0"/>
                  <c:y val="2.73283660262360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60-4DAD-BD27-140BAAA2A300}"/>
                </c:ext>
              </c:extLst>
            </c:dLbl>
            <c:dLbl>
              <c:idx val="9"/>
              <c:layout>
                <c:manualLayout>
                  <c:x val="0"/>
                  <c:y val="-2.18626928209888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60-4DAD-BD27-140BAAA2A300}"/>
                </c:ext>
              </c:extLst>
            </c:dLbl>
            <c:dLbl>
              <c:idx val="10"/>
              <c:layout>
                <c:manualLayout>
                  <c:x val="-1.0933969075632733E-16"/>
                  <c:y val="5.465673205247218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560-4DAD-BD27-140BAAA2A300}"/>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繊維</c:v>
                </c:pt>
                <c:pt idx="1">
                  <c:v>紙・パルプ</c:v>
                </c:pt>
                <c:pt idx="2">
                  <c:v>化学</c:v>
                </c:pt>
                <c:pt idx="3">
                  <c:v>石油・石炭製品</c:v>
                </c:pt>
                <c:pt idx="4">
                  <c:v>鉄鋼</c:v>
                </c:pt>
                <c:pt idx="5">
                  <c:v>非鉄金属</c:v>
                </c:pt>
                <c:pt idx="6">
                  <c:v>食料品</c:v>
                </c:pt>
                <c:pt idx="7">
                  <c:v>金属製品</c:v>
                </c:pt>
                <c:pt idx="8">
                  <c:v>業務用機械</c:v>
                </c:pt>
                <c:pt idx="9">
                  <c:v>電気機械</c:v>
                </c:pt>
                <c:pt idx="10">
                  <c:v>輸送用機械</c:v>
                </c:pt>
              </c:strCache>
            </c:strRef>
          </c:cat>
          <c:val>
            <c:numRef>
              <c:f>Sheet1!$E$2:$E$12</c:f>
              <c:numCache>
                <c:formatCode>General</c:formatCode>
                <c:ptCount val="11"/>
                <c:pt idx="0">
                  <c:v>-51</c:v>
                </c:pt>
                <c:pt idx="1">
                  <c:v>-32</c:v>
                </c:pt>
                <c:pt idx="2">
                  <c:v>-24</c:v>
                </c:pt>
                <c:pt idx="3">
                  <c:v>-30</c:v>
                </c:pt>
                <c:pt idx="4">
                  <c:v>-74</c:v>
                </c:pt>
                <c:pt idx="5">
                  <c:v>-65</c:v>
                </c:pt>
                <c:pt idx="6">
                  <c:v>-19</c:v>
                </c:pt>
                <c:pt idx="7">
                  <c:v>-54</c:v>
                </c:pt>
                <c:pt idx="8">
                  <c:v>-35</c:v>
                </c:pt>
                <c:pt idx="9">
                  <c:v>-27</c:v>
                </c:pt>
                <c:pt idx="10">
                  <c:v>-43</c:v>
                </c:pt>
              </c:numCache>
            </c:numRef>
          </c:val>
          <c:extLst>
            <c:ext xmlns:c16="http://schemas.microsoft.com/office/drawing/2014/chart" uri="{C3380CC4-5D6E-409C-BE32-E72D297353CC}">
              <c16:uniqueId val="{00000002-1A4A-4FEB-A023-653438A36F0B}"/>
            </c:ext>
          </c:extLst>
        </c:ser>
        <c:ser>
          <c:idx val="3"/>
          <c:order val="3"/>
          <c:tx>
            <c:strRef>
              <c:f>Sheet1!$F$1</c:f>
              <c:strCache>
                <c:ptCount val="1"/>
                <c:pt idx="0">
                  <c:v>12月</c:v>
                </c:pt>
              </c:strCache>
            </c:strRef>
          </c:tx>
          <c:spPr>
            <a:pattFill prst="dkUpDiag">
              <a:fgClr>
                <a:srgbClr val="FF0000"/>
              </a:fgClr>
              <a:bgClr>
                <a:schemeClr val="bg1"/>
              </a:bgClr>
            </a:pattFill>
            <a:ln w="12700">
              <a:solidFill>
                <a:srgbClr val="FF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繊維</c:v>
                </c:pt>
                <c:pt idx="1">
                  <c:v>紙・パルプ</c:v>
                </c:pt>
                <c:pt idx="2">
                  <c:v>化学</c:v>
                </c:pt>
                <c:pt idx="3">
                  <c:v>石油・石炭製品</c:v>
                </c:pt>
                <c:pt idx="4">
                  <c:v>鉄鋼</c:v>
                </c:pt>
                <c:pt idx="5">
                  <c:v>非鉄金属</c:v>
                </c:pt>
                <c:pt idx="6">
                  <c:v>食料品</c:v>
                </c:pt>
                <c:pt idx="7">
                  <c:v>金属製品</c:v>
                </c:pt>
                <c:pt idx="8">
                  <c:v>業務用機械</c:v>
                </c:pt>
                <c:pt idx="9">
                  <c:v>電気機械</c:v>
                </c:pt>
                <c:pt idx="10">
                  <c:v>輸送用機械</c:v>
                </c:pt>
              </c:strCache>
            </c:strRef>
          </c:cat>
          <c:val>
            <c:numRef>
              <c:f>Sheet1!$F$2:$F$12</c:f>
              <c:numCache>
                <c:formatCode>General</c:formatCode>
                <c:ptCount val="11"/>
                <c:pt idx="0">
                  <c:v>-53</c:v>
                </c:pt>
                <c:pt idx="1">
                  <c:v>-25</c:v>
                </c:pt>
                <c:pt idx="2">
                  <c:v>-23</c:v>
                </c:pt>
                <c:pt idx="3">
                  <c:v>-20</c:v>
                </c:pt>
                <c:pt idx="4">
                  <c:v>-56</c:v>
                </c:pt>
                <c:pt idx="5">
                  <c:v>-41</c:v>
                </c:pt>
                <c:pt idx="6">
                  <c:v>-27</c:v>
                </c:pt>
                <c:pt idx="7">
                  <c:v>-40</c:v>
                </c:pt>
                <c:pt idx="8">
                  <c:v>-34</c:v>
                </c:pt>
                <c:pt idx="9">
                  <c:v>-20</c:v>
                </c:pt>
                <c:pt idx="10">
                  <c:v>-18</c:v>
                </c:pt>
              </c:numCache>
            </c:numRef>
          </c:val>
          <c:extLst>
            <c:ext xmlns:c16="http://schemas.microsoft.com/office/drawing/2014/chart" uri="{C3380CC4-5D6E-409C-BE32-E72D297353CC}">
              <c16:uniqueId val="{00000003-1A4A-4FEB-A023-653438A36F0B}"/>
            </c:ext>
          </c:extLst>
        </c:ser>
        <c:dLbls>
          <c:showLegendKey val="0"/>
          <c:showVal val="0"/>
          <c:showCatName val="0"/>
          <c:showSerName val="0"/>
          <c:showPercent val="0"/>
          <c:showBubbleSize val="0"/>
        </c:dLbls>
        <c:gapWidth val="219"/>
        <c:overlap val="-27"/>
        <c:axId val="812474991"/>
        <c:axId val="812489967"/>
      </c:barChart>
      <c:catAx>
        <c:axId val="812474991"/>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812489967"/>
        <c:crosses val="autoZero"/>
        <c:auto val="1"/>
        <c:lblAlgn val="ctr"/>
        <c:lblOffset val="100"/>
        <c:noMultiLvlLbl val="0"/>
      </c:catAx>
      <c:valAx>
        <c:axId val="8124899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12474991"/>
        <c:crosses val="autoZero"/>
        <c:crossBetween val="between"/>
      </c:valAx>
      <c:spPr>
        <a:noFill/>
        <a:ln>
          <a:noFill/>
        </a:ln>
        <a:effectLst/>
      </c:spPr>
    </c:plotArea>
    <c:legend>
      <c:legendPos val="b"/>
      <c:layout>
        <c:manualLayout>
          <c:xMode val="edge"/>
          <c:yMode val="edge"/>
          <c:x val="0.62737354301907122"/>
          <c:y val="0.80209738401692099"/>
          <c:w val="0.21263712183302089"/>
          <c:h val="9.6082626036063296E-2"/>
        </c:manualLayout>
      </c:layout>
      <c:overlay val="1"/>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b="1" dirty="0" smtClean="0"/>
              <a:t>外食の市場規模と</a:t>
            </a:r>
            <a:r>
              <a:rPr lang="ja-JP" altLang="en-US" b="1" dirty="0"/>
              <a:t>外食実施率の推移（関西圏）</a:t>
            </a:r>
          </a:p>
        </c:rich>
      </c:tx>
      <c:layout>
        <c:manualLayout>
          <c:xMode val="edge"/>
          <c:yMode val="edge"/>
          <c:x val="0.28014856951180311"/>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6.7811688607423704E-2"/>
          <c:y val="9.6630381976481758E-2"/>
          <c:w val="0.89707704407862265"/>
          <c:h val="0.82575090370990467"/>
        </c:manualLayout>
      </c:layout>
      <c:barChart>
        <c:barDir val="col"/>
        <c:grouping val="clustered"/>
        <c:varyColors val="0"/>
        <c:ser>
          <c:idx val="5"/>
          <c:order val="2"/>
          <c:tx>
            <c:strRef>
              <c:f>Sheet1!$B$8</c:f>
              <c:strCache>
                <c:ptCount val="1"/>
                <c:pt idx="0">
                  <c:v>外食市場規模　（億円）
　（①×②×③×人口）</c:v>
                </c:pt>
              </c:strCache>
            </c:strRef>
          </c:tx>
          <c:spPr>
            <a:solidFill>
              <a:schemeClr val="accent6"/>
            </a:solidFill>
            <a:ln w="41275">
              <a:noFill/>
            </a:ln>
            <a:effectLst/>
          </c:spPr>
          <c:invertIfNegative val="0"/>
          <c:dLbls>
            <c:dLbl>
              <c:idx val="0"/>
              <c:layout>
                <c:manualLayout>
                  <c:x val="-1.3558927195224579E-17"/>
                  <c:y val="0.12092938168469543"/>
                </c:manualLayout>
              </c:layout>
              <c:spPr>
                <a:solidFill>
                  <a:sysClr val="window" lastClr="FFFFFF">
                    <a:alpha val="50000"/>
                  </a:sysClr>
                </a:solidFill>
                <a:ln>
                  <a:noFill/>
                </a:ln>
                <a:effectLst>
                  <a:softEdge rad="31750"/>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31-4841-913C-CCCED4C4719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Sheet1!$D$4:$L$4</c:f>
              <c:strCache>
                <c:ptCount val="9"/>
                <c:pt idx="0">
                  <c:v>１月</c:v>
                </c:pt>
                <c:pt idx="1">
                  <c:v>２月</c:v>
                </c:pt>
                <c:pt idx="2">
                  <c:v>３月</c:v>
                </c:pt>
                <c:pt idx="3">
                  <c:v>４月</c:v>
                </c:pt>
                <c:pt idx="4">
                  <c:v>５月</c:v>
                </c:pt>
                <c:pt idx="5">
                  <c:v>６月</c:v>
                </c:pt>
                <c:pt idx="6">
                  <c:v>７月</c:v>
                </c:pt>
                <c:pt idx="7">
                  <c:v>８月</c:v>
                </c:pt>
                <c:pt idx="8">
                  <c:v>９月</c:v>
                </c:pt>
              </c:strCache>
            </c:strRef>
          </c:cat>
          <c:val>
            <c:numRef>
              <c:f>Sheet1!$D$8:$L$8</c:f>
              <c:numCache>
                <c:formatCode>#,##0_);[Red]\(#,##0\)</c:formatCode>
                <c:ptCount val="9"/>
                <c:pt idx="0">
                  <c:v>934</c:v>
                </c:pt>
                <c:pt idx="1">
                  <c:v>825</c:v>
                </c:pt>
                <c:pt idx="2">
                  <c:v>646</c:v>
                </c:pt>
                <c:pt idx="3">
                  <c:v>241</c:v>
                </c:pt>
                <c:pt idx="4">
                  <c:v>237</c:v>
                </c:pt>
                <c:pt idx="5">
                  <c:v>544</c:v>
                </c:pt>
                <c:pt idx="6">
                  <c:v>545</c:v>
                </c:pt>
                <c:pt idx="7">
                  <c:v>611</c:v>
                </c:pt>
                <c:pt idx="8">
                  <c:v>619</c:v>
                </c:pt>
              </c:numCache>
            </c:numRef>
          </c:val>
          <c:extLst>
            <c:ext xmlns:c16="http://schemas.microsoft.com/office/drawing/2014/chart" uri="{C3380CC4-5D6E-409C-BE32-E72D297353CC}">
              <c16:uniqueId val="{00000000-6EB8-452B-8035-57893F4B9DF1}"/>
            </c:ext>
          </c:extLst>
        </c:ser>
        <c:dLbls>
          <c:showLegendKey val="0"/>
          <c:showVal val="0"/>
          <c:showCatName val="0"/>
          <c:showSerName val="0"/>
          <c:showPercent val="0"/>
          <c:showBubbleSize val="0"/>
        </c:dLbls>
        <c:gapWidth val="150"/>
        <c:axId val="1225468784"/>
        <c:axId val="1225460048"/>
      </c:barChart>
      <c:lineChart>
        <c:grouping val="standard"/>
        <c:varyColors val="0"/>
        <c:ser>
          <c:idx val="0"/>
          <c:order val="0"/>
          <c:tx>
            <c:strRef>
              <c:f>Sheet1!$B$5</c:f>
              <c:strCache>
                <c:ptCount val="1"/>
                <c:pt idx="0">
                  <c:v>①　外食実施率
　※当月に夕方以降に外食をした人の割合</c:v>
                </c:pt>
              </c:strCache>
            </c:strRef>
          </c:tx>
          <c:spPr>
            <a:ln w="38100" cap="rnd">
              <a:solidFill>
                <a:schemeClr val="accent1"/>
              </a:solidFill>
              <a:prstDash val="sysDot"/>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Sheet1!$D$4:$L$4</c:f>
              <c:strCache>
                <c:ptCount val="9"/>
                <c:pt idx="0">
                  <c:v>１月</c:v>
                </c:pt>
                <c:pt idx="1">
                  <c:v>２月</c:v>
                </c:pt>
                <c:pt idx="2">
                  <c:v>３月</c:v>
                </c:pt>
                <c:pt idx="3">
                  <c:v>４月</c:v>
                </c:pt>
                <c:pt idx="4">
                  <c:v>５月</c:v>
                </c:pt>
                <c:pt idx="5">
                  <c:v>６月</c:v>
                </c:pt>
                <c:pt idx="6">
                  <c:v>７月</c:v>
                </c:pt>
                <c:pt idx="7">
                  <c:v>８月</c:v>
                </c:pt>
                <c:pt idx="8">
                  <c:v>９月</c:v>
                </c:pt>
              </c:strCache>
            </c:strRef>
          </c:cat>
          <c:val>
            <c:numRef>
              <c:f>Sheet1!$D$5:$L$5</c:f>
              <c:numCache>
                <c:formatCode>0.0</c:formatCode>
                <c:ptCount val="9"/>
                <c:pt idx="0">
                  <c:v>75.599999999999994</c:v>
                </c:pt>
                <c:pt idx="1">
                  <c:v>73</c:v>
                </c:pt>
                <c:pt idx="2">
                  <c:v>60.5</c:v>
                </c:pt>
                <c:pt idx="3">
                  <c:v>28.8</c:v>
                </c:pt>
                <c:pt idx="4">
                  <c:v>33.200000000000003</c:v>
                </c:pt>
                <c:pt idx="5">
                  <c:v>56.1</c:v>
                </c:pt>
                <c:pt idx="6">
                  <c:v>57</c:v>
                </c:pt>
                <c:pt idx="7">
                  <c:v>60.1</c:v>
                </c:pt>
                <c:pt idx="8">
                  <c:v>61.4</c:v>
                </c:pt>
              </c:numCache>
            </c:numRef>
          </c:val>
          <c:smooth val="0"/>
          <c:extLst>
            <c:ext xmlns:c16="http://schemas.microsoft.com/office/drawing/2014/chart" uri="{C3380CC4-5D6E-409C-BE32-E72D297353CC}">
              <c16:uniqueId val="{00000001-6EB8-452B-8035-57893F4B9DF1}"/>
            </c:ext>
          </c:extLst>
        </c:ser>
        <c:dLbls>
          <c:showLegendKey val="0"/>
          <c:showVal val="0"/>
          <c:showCatName val="0"/>
          <c:showSerName val="0"/>
          <c:showPercent val="0"/>
          <c:showBubbleSize val="0"/>
        </c:dLbls>
        <c:marker val="1"/>
        <c:smooth val="0"/>
        <c:axId val="774334671"/>
        <c:axId val="774328847"/>
        <c:extLst>
          <c:ext xmlns:c15="http://schemas.microsoft.com/office/drawing/2012/chart" uri="{02D57815-91ED-43cb-92C2-25804820EDAC}">
            <c15:filteredLineSeries>
              <c15:ser>
                <c:idx val="2"/>
                <c:order val="1"/>
                <c:tx>
                  <c:strRef>
                    <c:extLst>
                      <c:ext uri="{02D57815-91ED-43cb-92C2-25804820EDAC}">
                        <c15:formulaRef>
                          <c15:sqref>Sheet1!$B$6</c15:sqref>
                        </c15:formulaRef>
                      </c:ext>
                    </c:extLst>
                    <c:strCache>
                      <c:ptCount val="1"/>
                      <c:pt idx="0">
                        <c:v>②　外食頻度
　※外食実施者の1か月あたりの平均外食回数</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extLst>
                      <c:ext uri="{02D57815-91ED-43cb-92C2-25804820EDAC}">
                        <c15:formulaRef>
                          <c15:sqref>Sheet1!$D$4:$L$4</c15:sqref>
                        </c15:formulaRef>
                      </c:ext>
                    </c:extLst>
                    <c:strCache>
                      <c:ptCount val="9"/>
                      <c:pt idx="0">
                        <c:v>１月</c:v>
                      </c:pt>
                      <c:pt idx="1">
                        <c:v>２月</c:v>
                      </c:pt>
                      <c:pt idx="2">
                        <c:v>３月</c:v>
                      </c:pt>
                      <c:pt idx="3">
                        <c:v>４月</c:v>
                      </c:pt>
                      <c:pt idx="4">
                        <c:v>５月</c:v>
                      </c:pt>
                      <c:pt idx="5">
                        <c:v>６月</c:v>
                      </c:pt>
                      <c:pt idx="6">
                        <c:v>７月</c:v>
                      </c:pt>
                      <c:pt idx="7">
                        <c:v>８月</c:v>
                      </c:pt>
                      <c:pt idx="8">
                        <c:v>９月</c:v>
                      </c:pt>
                    </c:strCache>
                  </c:strRef>
                </c:cat>
                <c:val>
                  <c:numRef>
                    <c:extLst>
                      <c:ext uri="{02D57815-91ED-43cb-92C2-25804820EDAC}">
                        <c15:formulaRef>
                          <c15:sqref>Sheet1!$D$6:$L$6</c15:sqref>
                        </c15:formulaRef>
                      </c:ext>
                    </c:extLst>
                    <c:numCache>
                      <c:formatCode>0.00</c:formatCode>
                      <c:ptCount val="9"/>
                      <c:pt idx="0">
                        <c:v>3.93</c:v>
                      </c:pt>
                      <c:pt idx="1">
                        <c:v>3.67</c:v>
                      </c:pt>
                      <c:pt idx="2">
                        <c:v>3.59</c:v>
                      </c:pt>
                      <c:pt idx="3">
                        <c:v>3.09</c:v>
                      </c:pt>
                      <c:pt idx="4">
                        <c:v>2.92</c:v>
                      </c:pt>
                      <c:pt idx="5">
                        <c:v>3.3</c:v>
                      </c:pt>
                      <c:pt idx="6">
                        <c:v>3.37</c:v>
                      </c:pt>
                      <c:pt idx="7">
                        <c:v>3.58</c:v>
                      </c:pt>
                      <c:pt idx="8">
                        <c:v>3.6</c:v>
                      </c:pt>
                    </c:numCache>
                  </c:numRef>
                </c:val>
                <c:smooth val="0"/>
                <c:extLst>
                  <c:ext xmlns:c16="http://schemas.microsoft.com/office/drawing/2014/chart" uri="{C3380CC4-5D6E-409C-BE32-E72D297353CC}">
                    <c16:uniqueId val="{00000002-6EB8-452B-8035-57893F4B9DF1}"/>
                  </c:ext>
                </c:extLst>
              </c15:ser>
            </c15:filteredLineSeries>
          </c:ext>
        </c:extLst>
      </c:lineChart>
      <c:catAx>
        <c:axId val="1225468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225460048"/>
        <c:crosses val="autoZero"/>
        <c:auto val="1"/>
        <c:lblAlgn val="ctr"/>
        <c:lblOffset val="100"/>
        <c:noMultiLvlLbl val="0"/>
      </c:catAx>
      <c:valAx>
        <c:axId val="1225460048"/>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225468784"/>
        <c:crosses val="autoZero"/>
        <c:crossBetween val="between"/>
      </c:valAx>
      <c:valAx>
        <c:axId val="774328847"/>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74334671"/>
        <c:crosses val="max"/>
        <c:crossBetween val="between"/>
      </c:valAx>
      <c:catAx>
        <c:axId val="774334671"/>
        <c:scaling>
          <c:orientation val="minMax"/>
        </c:scaling>
        <c:delete val="1"/>
        <c:axPos val="b"/>
        <c:numFmt formatCode="General" sourceLinked="1"/>
        <c:majorTickMark val="out"/>
        <c:minorTickMark val="none"/>
        <c:tickLblPos val="nextTo"/>
        <c:crossAx val="774328847"/>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sz="1600" b="1"/>
              <a:t>延べ宿泊者数</a:t>
            </a:r>
            <a:r>
              <a:rPr lang="ja-JP" altLang="en-US" sz="1600" b="1"/>
              <a:t>（前年同月比）</a:t>
            </a:r>
            <a:endParaRPr lang="ja-JP"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2807787407012794"/>
          <c:y val="0.10144022438371672"/>
          <c:w val="0.8487520325661716"/>
          <c:h val="0.75496500437445324"/>
        </c:manualLayout>
      </c:layout>
      <c:barChart>
        <c:barDir val="col"/>
        <c:grouping val="clustered"/>
        <c:varyColors val="0"/>
        <c:ser>
          <c:idx val="3"/>
          <c:order val="3"/>
          <c:tx>
            <c:strRef>
              <c:f>'1-2'!$A$7</c:f>
              <c:strCache>
                <c:ptCount val="1"/>
                <c:pt idx="0">
                  <c:v>27大阪府</c:v>
                </c:pt>
              </c:strCache>
            </c:strRef>
          </c:tx>
          <c:spPr>
            <a:solidFill>
              <a:srgbClr val="8064A2">
                <a:alpha val="67000"/>
              </a:srgbClr>
            </a:solidFill>
            <a:ln>
              <a:noFill/>
            </a:ln>
            <a:effectLst/>
          </c:spPr>
          <c:invertIfNegative val="0"/>
          <c:val>
            <c:numRef>
              <c:f>'1-2'!$N$8:$U$8</c:f>
              <c:numCache>
                <c:formatCode>#,##0_);[Red]\(#,##0\)</c:formatCode>
                <c:ptCount val="8"/>
                <c:pt idx="0">
                  <c:v>3541.52</c:v>
                </c:pt>
                <c:pt idx="1">
                  <c:v>2661.69</c:v>
                </c:pt>
                <c:pt idx="2">
                  <c:v>1313.48</c:v>
                </c:pt>
                <c:pt idx="3">
                  <c:v>542.55999999999995</c:v>
                </c:pt>
                <c:pt idx="4">
                  <c:v>384.46</c:v>
                </c:pt>
                <c:pt idx="5">
                  <c:v>799.31</c:v>
                </c:pt>
                <c:pt idx="6">
                  <c:v>1047.33</c:v>
                </c:pt>
                <c:pt idx="7">
                  <c:v>968.17</c:v>
                </c:pt>
              </c:numCache>
            </c:numRef>
          </c:val>
          <c:extLst>
            <c:ext xmlns:c16="http://schemas.microsoft.com/office/drawing/2014/chart" uri="{C3380CC4-5D6E-409C-BE32-E72D297353CC}">
              <c16:uniqueId val="{00000000-0195-416B-905D-F63BA6FC1243}"/>
            </c:ext>
          </c:extLst>
        </c:ser>
        <c:dLbls>
          <c:showLegendKey val="0"/>
          <c:showVal val="0"/>
          <c:showCatName val="0"/>
          <c:showSerName val="0"/>
          <c:showPercent val="0"/>
          <c:showBubbleSize val="0"/>
        </c:dLbls>
        <c:gapWidth val="150"/>
        <c:axId val="539031744"/>
        <c:axId val="539005536"/>
      </c:barChart>
      <c:lineChart>
        <c:grouping val="standard"/>
        <c:varyColors val="0"/>
        <c:ser>
          <c:idx val="0"/>
          <c:order val="0"/>
          <c:tx>
            <c:strRef>
              <c:f>'1-2'!$A$9</c:f>
              <c:strCache>
                <c:ptCount val="1"/>
                <c:pt idx="0">
                  <c:v>全　国</c:v>
                </c:pt>
              </c:strCache>
            </c:strRef>
          </c:tx>
          <c:spPr>
            <a:ln w="28575" cap="rnd">
              <a:solidFill>
                <a:schemeClr val="accent1"/>
              </a:solidFill>
              <a:prstDash val="sysDash"/>
              <a:round/>
            </a:ln>
            <a:effectLst/>
          </c:spPr>
          <c:marker>
            <c:symbol val="circle"/>
            <c:size val="5"/>
            <c:spPr>
              <a:solidFill>
                <a:schemeClr val="accent1"/>
              </a:solidFill>
              <a:ln w="9525">
                <a:solidFill>
                  <a:schemeClr val="accent1"/>
                </a:solidFill>
              </a:ln>
              <a:effectLst/>
            </c:spPr>
          </c:marker>
          <c:dLbls>
            <c:dLbl>
              <c:idx val="7"/>
              <c:dLblPos val="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A21E-46EF-B64B-DA72BD02DD8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'1-2'!$N$3:$U$4</c:f>
              <c:multiLvlStrCache>
                <c:ptCount val="8"/>
                <c:lvl>
                  <c:pt idx="0">
                    <c:v>1月</c:v>
                  </c:pt>
                  <c:pt idx="1">
                    <c:v>2月</c:v>
                  </c:pt>
                  <c:pt idx="2">
                    <c:v>3月</c:v>
                  </c:pt>
                  <c:pt idx="3">
                    <c:v>4月</c:v>
                  </c:pt>
                  <c:pt idx="4">
                    <c:v>5月</c:v>
                  </c:pt>
                  <c:pt idx="5">
                    <c:v>6月</c:v>
                  </c:pt>
                  <c:pt idx="6">
                    <c:v>7月</c:v>
                  </c:pt>
                  <c:pt idx="7">
                    <c:v>8月</c:v>
                  </c:pt>
                </c:lvl>
                <c:lvl>
                  <c:pt idx="0">
                    <c:v>令和2年</c:v>
                  </c:pt>
                </c:lvl>
              </c:multiLvlStrCache>
            </c:multiLvlStrRef>
          </c:cat>
          <c:val>
            <c:numRef>
              <c:f>'1-2'!$N$9:$U$9</c:f>
              <c:numCache>
                <c:formatCode>"＋"0.0%;"▲"0.0%</c:formatCode>
                <c:ptCount val="8"/>
                <c:pt idx="0">
                  <c:v>1.1062509268541465E-2</c:v>
                </c:pt>
                <c:pt idx="1">
                  <c:v>-0.14001098316305449</c:v>
                </c:pt>
                <c:pt idx="2">
                  <c:v>-0.53192486059951982</c:v>
                </c:pt>
                <c:pt idx="3">
                  <c:v>-0.80861764480301457</c:v>
                </c:pt>
                <c:pt idx="4">
                  <c:v>-0.84854528041236754</c:v>
                </c:pt>
                <c:pt idx="5">
                  <c:v>-0.6891351503447144</c:v>
                </c:pt>
                <c:pt idx="6">
                  <c:v>-0.58327888880241274</c:v>
                </c:pt>
                <c:pt idx="7">
                  <c:v>-0.58647225450089857</c:v>
                </c:pt>
              </c:numCache>
            </c:numRef>
          </c:val>
          <c:smooth val="0"/>
          <c:extLst>
            <c:ext xmlns:c16="http://schemas.microsoft.com/office/drawing/2014/chart" uri="{C3380CC4-5D6E-409C-BE32-E72D297353CC}">
              <c16:uniqueId val="{00000001-A21E-46EF-B64B-DA72BD02DD82}"/>
            </c:ext>
          </c:extLst>
        </c:ser>
        <c:ser>
          <c:idx val="1"/>
          <c:order val="1"/>
          <c:tx>
            <c:strRef>
              <c:f>'1-2'!$A$10</c:f>
              <c:strCache>
                <c:ptCount val="1"/>
                <c:pt idx="0">
                  <c:v>東京都</c:v>
                </c:pt>
              </c:strCache>
            </c:strRef>
          </c:tx>
          <c:spPr>
            <a:ln w="28575" cap="rnd">
              <a:solidFill>
                <a:schemeClr val="accent2"/>
              </a:solidFill>
              <a:round/>
            </a:ln>
            <a:effectLst/>
          </c:spPr>
          <c:marker>
            <c:symbol val="x"/>
            <c:size val="5"/>
            <c:spPr>
              <a:noFill/>
              <a:ln w="12700">
                <a:solidFill>
                  <a:schemeClr val="tx1"/>
                </a:solidFill>
              </a:ln>
              <a:effectLst/>
            </c:spPr>
          </c:marker>
          <c:dLbls>
            <c:dLbl>
              <c:idx val="7"/>
              <c:layout>
                <c:manualLayout>
                  <c:x val="-6.7481093659104124E-2"/>
                  <c:y val="-5.4717073002829984E-2"/>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A21E-46EF-B64B-DA72BD02DD8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'1-2'!$N$3:$U$4</c:f>
              <c:multiLvlStrCache>
                <c:ptCount val="8"/>
                <c:lvl>
                  <c:pt idx="0">
                    <c:v>1月</c:v>
                  </c:pt>
                  <c:pt idx="1">
                    <c:v>2月</c:v>
                  </c:pt>
                  <c:pt idx="2">
                    <c:v>3月</c:v>
                  </c:pt>
                  <c:pt idx="3">
                    <c:v>4月</c:v>
                  </c:pt>
                  <c:pt idx="4">
                    <c:v>5月</c:v>
                  </c:pt>
                  <c:pt idx="5">
                    <c:v>6月</c:v>
                  </c:pt>
                  <c:pt idx="6">
                    <c:v>7月</c:v>
                  </c:pt>
                  <c:pt idx="7">
                    <c:v>8月</c:v>
                  </c:pt>
                </c:lvl>
                <c:lvl>
                  <c:pt idx="0">
                    <c:v>令和2年</c:v>
                  </c:pt>
                </c:lvl>
              </c:multiLvlStrCache>
            </c:multiLvlStrRef>
          </c:cat>
          <c:val>
            <c:numRef>
              <c:f>'1-2'!$N$10:$U$10</c:f>
              <c:numCache>
                <c:formatCode>"＋"0.0%;"▲"0.0%</c:formatCode>
                <c:ptCount val="8"/>
                <c:pt idx="0">
                  <c:v>6.2762559592177025E-2</c:v>
                </c:pt>
                <c:pt idx="1">
                  <c:v>-0.20204491401470337</c:v>
                </c:pt>
                <c:pt idx="2">
                  <c:v>-0.65437604809034577</c:v>
                </c:pt>
                <c:pt idx="3">
                  <c:v>-0.85384492147680602</c:v>
                </c:pt>
                <c:pt idx="4">
                  <c:v>-0.87266706022512153</c:v>
                </c:pt>
                <c:pt idx="5">
                  <c:v>-0.76982431787337136</c:v>
                </c:pt>
                <c:pt idx="6">
                  <c:v>-0.76968953151667407</c:v>
                </c:pt>
                <c:pt idx="7">
                  <c:v>-0.76148947912097242</c:v>
                </c:pt>
              </c:numCache>
            </c:numRef>
          </c:val>
          <c:smooth val="0"/>
          <c:extLst>
            <c:ext xmlns:c16="http://schemas.microsoft.com/office/drawing/2014/chart" uri="{C3380CC4-5D6E-409C-BE32-E72D297353CC}">
              <c16:uniqueId val="{00000003-A21E-46EF-B64B-DA72BD02DD82}"/>
            </c:ext>
          </c:extLst>
        </c:ser>
        <c:ser>
          <c:idx val="2"/>
          <c:order val="2"/>
          <c:tx>
            <c:strRef>
              <c:f>'1-2'!$A$11</c:f>
              <c:strCache>
                <c:ptCount val="1"/>
                <c:pt idx="0">
                  <c:v>大阪府</c:v>
                </c:pt>
              </c:strCache>
            </c:strRef>
          </c:tx>
          <c:spPr>
            <a:ln w="44450" cap="rnd">
              <a:solidFill>
                <a:schemeClr val="tx2"/>
              </a:solidFill>
              <a:round/>
            </a:ln>
            <a:effectLst/>
          </c:spPr>
          <c:marker>
            <c:symbol val="square"/>
            <c:size val="8"/>
            <c:spPr>
              <a:solidFill>
                <a:schemeClr val="tx2">
                  <a:lumMod val="50000"/>
                </a:schemeClr>
              </a:solidFill>
              <a:ln w="9525">
                <a:noFill/>
              </a:ln>
              <a:effectLst/>
            </c:spPr>
          </c:marker>
          <c:dLbls>
            <c:dLbl>
              <c:idx val="4"/>
              <c:layout>
                <c:manualLayout>
                  <c:x val="-1.3961605584642234E-2"/>
                  <c:y val="2.8135081973818987E-2"/>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A21E-46EF-B64B-DA72BD02DD82}"/>
                </c:ext>
              </c:extLst>
            </c:dLbl>
            <c:dLbl>
              <c:idx val="7"/>
              <c:layout>
                <c:manualLayout>
                  <c:x val="-4.4336342773907356E-2"/>
                  <c:y val="7.2957387679481248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A21E-46EF-B64B-DA72BD02DD8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'1-2'!$N$3:$U$4</c:f>
              <c:multiLvlStrCache>
                <c:ptCount val="8"/>
                <c:lvl>
                  <c:pt idx="0">
                    <c:v>1月</c:v>
                  </c:pt>
                  <c:pt idx="1">
                    <c:v>2月</c:v>
                  </c:pt>
                  <c:pt idx="2">
                    <c:v>3月</c:v>
                  </c:pt>
                  <c:pt idx="3">
                    <c:v>4月</c:v>
                  </c:pt>
                  <c:pt idx="4">
                    <c:v>5月</c:v>
                  </c:pt>
                  <c:pt idx="5">
                    <c:v>6月</c:v>
                  </c:pt>
                  <c:pt idx="6">
                    <c:v>7月</c:v>
                  </c:pt>
                  <c:pt idx="7">
                    <c:v>8月</c:v>
                  </c:pt>
                </c:lvl>
                <c:lvl>
                  <c:pt idx="0">
                    <c:v>令和2年</c:v>
                  </c:pt>
                </c:lvl>
              </c:multiLvlStrCache>
            </c:multiLvlStrRef>
          </c:cat>
          <c:val>
            <c:numRef>
              <c:f>'1-2'!$N$11:$U$11</c:f>
              <c:numCache>
                <c:formatCode>"＋"0.0%;"▲"0.0%</c:formatCode>
                <c:ptCount val="8"/>
                <c:pt idx="0">
                  <c:v>4.4554426243046619E-2</c:v>
                </c:pt>
                <c:pt idx="1">
                  <c:v>-0.25242876602676623</c:v>
                </c:pt>
                <c:pt idx="2">
                  <c:v>-0.67788230447023279</c:v>
                </c:pt>
                <c:pt idx="3">
                  <c:v>-0.86862317787786336</c:v>
                </c:pt>
                <c:pt idx="4">
                  <c:v>-0.90352466462236447</c:v>
                </c:pt>
                <c:pt idx="5">
                  <c:v>-0.7919471297756816</c:v>
                </c:pt>
                <c:pt idx="6">
                  <c:v>-0.74953905313981939</c:v>
                </c:pt>
                <c:pt idx="7">
                  <c:v>-0.78814753545936345</c:v>
                </c:pt>
              </c:numCache>
            </c:numRef>
          </c:val>
          <c:smooth val="0"/>
          <c:extLst>
            <c:ext xmlns:c16="http://schemas.microsoft.com/office/drawing/2014/chart" uri="{C3380CC4-5D6E-409C-BE32-E72D297353CC}">
              <c16:uniqueId val="{00000006-A21E-46EF-B64B-DA72BD02DD82}"/>
            </c:ext>
          </c:extLst>
        </c:ser>
        <c:dLbls>
          <c:showLegendKey val="0"/>
          <c:showVal val="0"/>
          <c:showCatName val="0"/>
          <c:showSerName val="0"/>
          <c:showPercent val="0"/>
          <c:showBubbleSize val="0"/>
        </c:dLbls>
        <c:marker val="1"/>
        <c:smooth val="0"/>
        <c:axId val="1050198719"/>
        <c:axId val="1050201215"/>
      </c:lineChart>
      <c:catAx>
        <c:axId val="105019871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50201215"/>
        <c:crosses val="autoZero"/>
        <c:auto val="1"/>
        <c:lblAlgn val="ctr"/>
        <c:lblOffset val="100"/>
        <c:noMultiLvlLbl val="0"/>
      </c:catAx>
      <c:valAx>
        <c:axId val="1050201215"/>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quot;▲&quot;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50198719"/>
        <c:crosses val="autoZero"/>
        <c:crossBetween val="between"/>
      </c:valAx>
      <c:valAx>
        <c:axId val="539005536"/>
        <c:scaling>
          <c:orientation val="minMax"/>
        </c:scaling>
        <c:delete val="0"/>
        <c:axPos val="r"/>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39031744"/>
        <c:crosses val="max"/>
        <c:crossBetween val="between"/>
      </c:valAx>
      <c:catAx>
        <c:axId val="539031744"/>
        <c:scaling>
          <c:orientation val="minMax"/>
        </c:scaling>
        <c:delete val="1"/>
        <c:axPos val="b"/>
        <c:majorTickMark val="out"/>
        <c:minorTickMark val="none"/>
        <c:tickLblPos val="nextTo"/>
        <c:crossAx val="539005536"/>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b="1"/>
              <a:t>関空利用状況の推移</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5501377952755904"/>
          <c:y val="0.1012811901688451"/>
          <c:w val="0.7360280521730439"/>
          <c:h val="0.82555691545777787"/>
        </c:manualLayout>
      </c:layout>
      <c:barChart>
        <c:barDir val="col"/>
        <c:grouping val="clustered"/>
        <c:varyColors val="0"/>
        <c:ser>
          <c:idx val="0"/>
          <c:order val="0"/>
          <c:tx>
            <c:strRef>
              <c:f>'[Microsoft PowerPoint 内のグラフ]Sheet1'!$D$4</c:f>
              <c:strCache>
                <c:ptCount val="1"/>
                <c:pt idx="0">
                  <c:v>航空旅客数</c:v>
                </c:pt>
              </c:strCache>
            </c:strRef>
          </c:tx>
          <c:spPr>
            <a:solidFill>
              <a:schemeClr val="accent1"/>
            </a:solidFill>
            <a:ln>
              <a:noFill/>
            </a:ln>
            <a:effectLst/>
          </c:spPr>
          <c:invertIfNegative val="0"/>
          <c:cat>
            <c:strRef>
              <c:f>'[Microsoft PowerPoint 内のグラフ]Sheet1'!$B$5:$B$17</c:f>
              <c:strCache>
                <c:ptCount val="13"/>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strCache>
            </c:strRef>
          </c:cat>
          <c:val>
            <c:numRef>
              <c:f>'[Microsoft PowerPoint 内のグラフ]Sheet1'!$D$5:$D$17</c:f>
              <c:numCache>
                <c:formatCode>#,##0</c:formatCode>
                <c:ptCount val="13"/>
                <c:pt idx="0">
                  <c:v>2470.1170000000002</c:v>
                </c:pt>
                <c:pt idx="1">
                  <c:v>2520.7779999999998</c:v>
                </c:pt>
                <c:pt idx="2">
                  <c:v>2544.7370000000001</c:v>
                </c:pt>
                <c:pt idx="3">
                  <c:v>2551.4549999999999</c:v>
                </c:pt>
                <c:pt idx="4">
                  <c:v>2605.8090000000002</c:v>
                </c:pt>
                <c:pt idx="5">
                  <c:v>1578.675</c:v>
                </c:pt>
                <c:pt idx="6">
                  <c:v>618.22299999999996</c:v>
                </c:pt>
                <c:pt idx="7">
                  <c:v>73.066999999999993</c:v>
                </c:pt>
                <c:pt idx="8">
                  <c:v>36.469000000000001</c:v>
                </c:pt>
                <c:pt idx="9">
                  <c:v>81.545000000000002</c:v>
                </c:pt>
                <c:pt idx="10">
                  <c:v>204.13</c:v>
                </c:pt>
                <c:pt idx="11">
                  <c:v>256.03500000000003</c:v>
                </c:pt>
                <c:pt idx="12">
                  <c:v>224.42099999999999</c:v>
                </c:pt>
              </c:numCache>
            </c:numRef>
          </c:val>
          <c:extLst>
            <c:ext xmlns:c16="http://schemas.microsoft.com/office/drawing/2014/chart" uri="{C3380CC4-5D6E-409C-BE32-E72D297353CC}">
              <c16:uniqueId val="{00000000-C644-40AA-BB64-67CE948BED85}"/>
            </c:ext>
          </c:extLst>
        </c:ser>
        <c:dLbls>
          <c:showLegendKey val="0"/>
          <c:showVal val="0"/>
          <c:showCatName val="0"/>
          <c:showSerName val="0"/>
          <c:showPercent val="0"/>
          <c:showBubbleSize val="0"/>
        </c:dLbls>
        <c:gapWidth val="70"/>
        <c:axId val="1940235744"/>
        <c:axId val="1940226176"/>
        <c:extLst>
          <c:ext xmlns:c15="http://schemas.microsoft.com/office/drawing/2012/chart" uri="{02D57815-91ED-43cb-92C2-25804820EDAC}">
            <c15:filteredBarSeries>
              <c15:ser>
                <c:idx val="2"/>
                <c:order val="2"/>
                <c:tx>
                  <c:strRef>
                    <c:extLst>
                      <c:ext uri="{02D57815-91ED-43cb-92C2-25804820EDAC}">
                        <c15:formulaRef>
                          <c15:sqref>'[Microsoft PowerPoint 内のグラフ]Sheet1'!$G$4</c15:sqref>
                        </c15:formulaRef>
                      </c:ext>
                    </c:extLst>
                    <c:strCache>
                      <c:ptCount val="1"/>
                      <c:pt idx="0">
                        <c:v>国際線旅客数</c:v>
                      </c:pt>
                    </c:strCache>
                  </c:strRef>
                </c:tx>
                <c:spPr>
                  <a:solidFill>
                    <a:schemeClr val="accent3"/>
                  </a:solidFill>
                  <a:ln>
                    <a:noFill/>
                  </a:ln>
                  <a:effectLst/>
                </c:spPr>
                <c:invertIfNegative val="0"/>
                <c:cat>
                  <c:strRef>
                    <c:extLst>
                      <c:ext uri="{02D57815-91ED-43cb-92C2-25804820EDAC}">
                        <c15:formulaRef>
                          <c15:sqref>'[Microsoft PowerPoint 内のグラフ]Sheet1'!$B$5:$B$17</c15:sqref>
                        </c15:formulaRef>
                      </c:ext>
                    </c:extLst>
                    <c:strCache>
                      <c:ptCount val="13"/>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strCache>
                  </c:strRef>
                </c:cat>
                <c:val>
                  <c:numRef>
                    <c:extLst>
                      <c:ext uri="{02D57815-91ED-43cb-92C2-25804820EDAC}">
                        <c15:formulaRef>
                          <c15:sqref>'[Microsoft PowerPoint 内のグラフ]Sheet1'!$G$5:$G$17</c15:sqref>
                        </c15:formulaRef>
                      </c:ext>
                    </c:extLst>
                    <c:numCache>
                      <c:formatCode>#,##0_);[Red]\(#,##0\)</c:formatCode>
                      <c:ptCount val="13"/>
                      <c:pt idx="0">
                        <c:v>1875651</c:v>
                      </c:pt>
                      <c:pt idx="1">
                        <c:v>1955777</c:v>
                      </c:pt>
                      <c:pt idx="2">
                        <c:v>1979713</c:v>
                      </c:pt>
                      <c:pt idx="3">
                        <c:v>1997568</c:v>
                      </c:pt>
                      <c:pt idx="4">
                        <c:v>2052971</c:v>
                      </c:pt>
                      <c:pt idx="5">
                        <c:v>1072119</c:v>
                      </c:pt>
                      <c:pt idx="6">
                        <c:v>241285</c:v>
                      </c:pt>
                      <c:pt idx="7">
                        <c:v>6809</c:v>
                      </c:pt>
                      <c:pt idx="8">
                        <c:v>4953</c:v>
                      </c:pt>
                      <c:pt idx="9">
                        <c:v>7294</c:v>
                      </c:pt>
                      <c:pt idx="10">
                        <c:v>11442</c:v>
                      </c:pt>
                      <c:pt idx="11">
                        <c:v>13926</c:v>
                      </c:pt>
                      <c:pt idx="12">
                        <c:v>13410</c:v>
                      </c:pt>
                    </c:numCache>
                  </c:numRef>
                </c:val>
                <c:extLst>
                  <c:ext xmlns:c16="http://schemas.microsoft.com/office/drawing/2014/chart" uri="{C3380CC4-5D6E-409C-BE32-E72D297353CC}">
                    <c16:uniqueId val="{00000002-C644-40AA-BB64-67CE948BED85}"/>
                  </c:ext>
                </c:extLst>
              </c15:ser>
            </c15:filteredBarSeries>
          </c:ext>
        </c:extLst>
      </c:barChart>
      <c:lineChart>
        <c:grouping val="standard"/>
        <c:varyColors val="0"/>
        <c:ser>
          <c:idx val="1"/>
          <c:order val="1"/>
          <c:tx>
            <c:strRef>
              <c:f>'[Microsoft PowerPoint 内のグラフ]Sheet1'!$F$4</c:f>
              <c:strCache>
                <c:ptCount val="1"/>
                <c:pt idx="0">
                  <c:v>前年同期間比</c:v>
                </c:pt>
              </c:strCache>
            </c:strRef>
          </c:tx>
          <c:spPr>
            <a:ln w="28575" cap="rnd">
              <a:solidFill>
                <a:srgbClr val="ED7D31">
                  <a:lumMod val="50000"/>
                </a:srgbClr>
              </a:solidFill>
              <a:round/>
            </a:ln>
            <a:effectLst/>
          </c:spPr>
          <c:marker>
            <c:symbol val="circle"/>
            <c:size val="5"/>
            <c:spPr>
              <a:solidFill>
                <a:schemeClr val="accent2"/>
              </a:solidFill>
              <a:ln w="9525">
                <a:solidFill>
                  <a:srgbClr val="ED7D31">
                    <a:lumMod val="50000"/>
                  </a:srgbClr>
                </a:solidFill>
              </a:ln>
              <a:effectLst/>
            </c:spPr>
          </c:marker>
          <c:dLbls>
            <c:dLbl>
              <c:idx val="11"/>
              <c:layout>
                <c:manualLayout>
                  <c:x val="-6.8157767609542091E-2"/>
                  <c:y val="-5.4474550977518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C9-4CC1-823C-04C876C42D82}"/>
                </c:ext>
              </c:extLst>
            </c:dLbl>
            <c:dLbl>
              <c:idx val="12"/>
              <c:layout>
                <c:manualLayout>
                  <c:x val="-6.2590468608762564E-2"/>
                  <c:y val="-7.40999682107977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C9-4CC1-823C-04C876C42D8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'[Microsoft PowerPoint 内のグラフ]Sheet1'!$B$5:$B$17</c:f>
              <c:strCache>
                <c:ptCount val="13"/>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strCache>
            </c:strRef>
          </c:cat>
          <c:val>
            <c:numRef>
              <c:f>'[Microsoft PowerPoint 内のグラフ]Sheet1'!$F$5:$F$17</c:f>
              <c:numCache>
                <c:formatCode>#,##0.0;"▲ "#,##0.0</c:formatCode>
                <c:ptCount val="13"/>
                <c:pt idx="0">
                  <c:v>103</c:v>
                </c:pt>
                <c:pt idx="1">
                  <c:v>3</c:v>
                </c:pt>
                <c:pt idx="2">
                  <c:v>1</c:v>
                </c:pt>
                <c:pt idx="3">
                  <c:v>-1</c:v>
                </c:pt>
                <c:pt idx="4">
                  <c:v>2</c:v>
                </c:pt>
                <c:pt idx="5">
                  <c:v>-37</c:v>
                </c:pt>
                <c:pt idx="6">
                  <c:v>-79</c:v>
                </c:pt>
                <c:pt idx="7">
                  <c:v>-97</c:v>
                </c:pt>
                <c:pt idx="8">
                  <c:v>-99</c:v>
                </c:pt>
                <c:pt idx="9">
                  <c:v>-97</c:v>
                </c:pt>
                <c:pt idx="10">
                  <c:v>-93</c:v>
                </c:pt>
                <c:pt idx="11">
                  <c:v>-91</c:v>
                </c:pt>
                <c:pt idx="12">
                  <c:v>-91</c:v>
                </c:pt>
              </c:numCache>
            </c:numRef>
          </c:val>
          <c:smooth val="0"/>
          <c:extLst>
            <c:ext xmlns:c16="http://schemas.microsoft.com/office/drawing/2014/chart" uri="{C3380CC4-5D6E-409C-BE32-E72D297353CC}">
              <c16:uniqueId val="{00000001-C644-40AA-BB64-67CE948BED85}"/>
            </c:ext>
          </c:extLst>
        </c:ser>
        <c:dLbls>
          <c:showLegendKey val="0"/>
          <c:showVal val="0"/>
          <c:showCatName val="0"/>
          <c:showSerName val="0"/>
          <c:showPercent val="0"/>
          <c:showBubbleSize val="0"/>
        </c:dLbls>
        <c:marker val="1"/>
        <c:smooth val="0"/>
        <c:axId val="2132135072"/>
        <c:axId val="2132148384"/>
        <c:extLst>
          <c:ext xmlns:c15="http://schemas.microsoft.com/office/drawing/2012/chart" uri="{02D57815-91ED-43cb-92C2-25804820EDAC}">
            <c15:filteredLineSeries>
              <c15:ser>
                <c:idx val="3"/>
                <c:order val="3"/>
                <c:tx>
                  <c:strRef>
                    <c:extLst>
                      <c:ext uri="{02D57815-91ED-43cb-92C2-25804820EDAC}">
                        <c15:formulaRef>
                          <c15:sqref>'[Microsoft PowerPoint 内のグラフ]Sheet1'!$H$4</c15:sqref>
                        </c15:formulaRef>
                      </c:ext>
                    </c:extLst>
                    <c:strCache>
                      <c:ptCount val="1"/>
                      <c:pt idx="0">
                        <c:v>うち外国人旅客数</c:v>
                      </c:pt>
                    </c:strCache>
                  </c:strRef>
                </c:tx>
                <c:spPr>
                  <a:ln w="28575" cap="rnd">
                    <a:solidFill>
                      <a:schemeClr val="accent4"/>
                    </a:solidFill>
                    <a:round/>
                  </a:ln>
                  <a:effectLst/>
                </c:spPr>
                <c:marker>
                  <c:symbol val="none"/>
                </c:marker>
                <c:cat>
                  <c:strRef>
                    <c:extLst>
                      <c:ext uri="{02D57815-91ED-43cb-92C2-25804820EDAC}">
                        <c15:formulaRef>
                          <c15:sqref>'[Microsoft PowerPoint 内のグラフ]Sheet1'!$B$5:$B$17</c15:sqref>
                        </c15:formulaRef>
                      </c:ext>
                    </c:extLst>
                    <c:strCache>
                      <c:ptCount val="13"/>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strCache>
                  </c:strRef>
                </c:cat>
                <c:val>
                  <c:numRef>
                    <c:extLst>
                      <c:ext uri="{02D57815-91ED-43cb-92C2-25804820EDAC}">
                        <c15:formulaRef>
                          <c15:sqref>'[Microsoft PowerPoint 内のグラフ]Sheet1'!$H$5:$H$17</c15:sqref>
                        </c15:formulaRef>
                      </c:ext>
                    </c:extLst>
                    <c:numCache>
                      <c:formatCode>#,##0_);[Red]\(#,##0\)</c:formatCode>
                      <c:ptCount val="13"/>
                      <c:pt idx="0">
                        <c:v>1163255</c:v>
                      </c:pt>
                      <c:pt idx="1">
                        <c:v>1309753</c:v>
                      </c:pt>
                      <c:pt idx="2">
                        <c:v>1321468</c:v>
                      </c:pt>
                      <c:pt idx="3">
                        <c:v>1324864</c:v>
                      </c:pt>
                      <c:pt idx="4">
                        <c:v>1422986</c:v>
                      </c:pt>
                      <c:pt idx="5">
                        <c:v>544343</c:v>
                      </c:pt>
                      <c:pt idx="6">
                        <c:v>95208</c:v>
                      </c:pt>
                      <c:pt idx="7">
                        <c:v>4260</c:v>
                      </c:pt>
                      <c:pt idx="8">
                        <c:v>2948</c:v>
                      </c:pt>
                      <c:pt idx="9">
                        <c:v>4192</c:v>
                      </c:pt>
                      <c:pt idx="10">
                        <c:v>5507</c:v>
                      </c:pt>
                      <c:pt idx="11">
                        <c:v>6274</c:v>
                      </c:pt>
                      <c:pt idx="12">
                        <c:v>6816</c:v>
                      </c:pt>
                    </c:numCache>
                  </c:numRef>
                </c:val>
                <c:smooth val="0"/>
                <c:extLst>
                  <c:ext xmlns:c16="http://schemas.microsoft.com/office/drawing/2014/chart" uri="{C3380CC4-5D6E-409C-BE32-E72D297353CC}">
                    <c16:uniqueId val="{00000003-C644-40AA-BB64-67CE948BED85}"/>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'[Microsoft PowerPoint 内のグラフ]Sheet1'!$I$4</c15:sqref>
                        </c15:formulaRef>
                      </c:ext>
                    </c:extLst>
                    <c:strCache>
                      <c:ptCount val="1"/>
                      <c:pt idx="0">
                        <c:v>外国人旅客数対前年同期間比</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extLst xmlns:c15="http://schemas.microsoft.com/office/drawing/2012/chart">
                      <c:ext xmlns:c15="http://schemas.microsoft.com/office/drawing/2012/chart" uri="{02D57815-91ED-43cb-92C2-25804820EDAC}">
                        <c15:formulaRef>
                          <c15:sqref>'[Microsoft PowerPoint 内のグラフ]Sheet1'!$B$5:$B$17</c15:sqref>
                        </c15:formulaRef>
                      </c:ext>
                    </c:extLst>
                    <c:strCache>
                      <c:ptCount val="13"/>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strCache>
                  </c:strRef>
                </c:cat>
                <c:val>
                  <c:numRef>
                    <c:extLst xmlns:c15="http://schemas.microsoft.com/office/drawing/2012/chart">
                      <c:ext xmlns:c15="http://schemas.microsoft.com/office/drawing/2012/chart" uri="{02D57815-91ED-43cb-92C2-25804820EDAC}">
                        <c15:formulaRef>
                          <c15:sqref>'[Microsoft PowerPoint 内のグラフ]Sheet1'!$I$5:$I$17</c15:sqref>
                        </c15:formulaRef>
                      </c:ext>
                    </c:extLst>
                    <c:numCache>
                      <c:formatCode>General</c:formatCode>
                      <c:ptCount val="13"/>
                      <c:pt idx="0">
                        <c:v>205</c:v>
                      </c:pt>
                      <c:pt idx="1">
                        <c:v>101</c:v>
                      </c:pt>
                      <c:pt idx="2">
                        <c:v>101</c:v>
                      </c:pt>
                      <c:pt idx="3">
                        <c:v>98</c:v>
                      </c:pt>
                      <c:pt idx="4">
                        <c:v>104</c:v>
                      </c:pt>
                      <c:pt idx="5">
                        <c:v>39</c:v>
                      </c:pt>
                      <c:pt idx="6">
                        <c:v>7</c:v>
                      </c:pt>
                      <c:pt idx="7">
                        <c:v>0.3</c:v>
                      </c:pt>
                      <c:pt idx="8">
                        <c:v>0.2</c:v>
                      </c:pt>
                      <c:pt idx="9">
                        <c:v>0.3</c:v>
                      </c:pt>
                      <c:pt idx="10">
                        <c:v>0.4</c:v>
                      </c:pt>
                      <c:pt idx="11">
                        <c:v>0.5</c:v>
                      </c:pt>
                      <c:pt idx="12">
                        <c:v>0.6</c:v>
                      </c:pt>
                    </c:numCache>
                  </c:numRef>
                </c:val>
                <c:smooth val="0"/>
                <c:extLst xmlns:c15="http://schemas.microsoft.com/office/drawing/2012/chart">
                  <c:ext xmlns:c16="http://schemas.microsoft.com/office/drawing/2014/chart" uri="{C3380CC4-5D6E-409C-BE32-E72D297353CC}">
                    <c16:uniqueId val="{00000004-C644-40AA-BB64-67CE948BED85}"/>
                  </c:ext>
                </c:extLst>
              </c15:ser>
            </c15:filteredLineSeries>
          </c:ext>
        </c:extLst>
      </c:lineChart>
      <c:catAx>
        <c:axId val="194023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40226176"/>
        <c:crosses val="autoZero"/>
        <c:auto val="1"/>
        <c:lblAlgn val="ctr"/>
        <c:lblOffset val="100"/>
        <c:noMultiLvlLbl val="0"/>
      </c:catAx>
      <c:valAx>
        <c:axId val="1940226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40235744"/>
        <c:crosses val="autoZero"/>
        <c:crossBetween val="between"/>
      </c:valAx>
      <c:valAx>
        <c:axId val="2132148384"/>
        <c:scaling>
          <c:orientation val="minMax"/>
          <c:min val="-100"/>
        </c:scaling>
        <c:delete val="0"/>
        <c:axPos val="r"/>
        <c:numFmt formatCode="#,##0.0;&quot;▲ &quot;#,##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32135072"/>
        <c:crosses val="max"/>
        <c:crossBetween val="between"/>
      </c:valAx>
      <c:catAx>
        <c:axId val="2132135072"/>
        <c:scaling>
          <c:orientation val="minMax"/>
        </c:scaling>
        <c:delete val="1"/>
        <c:axPos val="b"/>
        <c:numFmt formatCode="General" sourceLinked="1"/>
        <c:majorTickMark val="out"/>
        <c:minorTickMark val="none"/>
        <c:tickLblPos val="nextTo"/>
        <c:crossAx val="2132148384"/>
        <c:crosses val="autoZero"/>
        <c:auto val="1"/>
        <c:lblAlgn val="ctr"/>
        <c:lblOffset val="100"/>
        <c:noMultiLvlLbl val="0"/>
      </c:catAx>
      <c:spPr>
        <a:noFill/>
        <a:ln>
          <a:noFill/>
        </a:ln>
        <a:effectLst/>
      </c:spPr>
    </c:plotArea>
    <c:legend>
      <c:legendPos val="b"/>
      <c:layout>
        <c:manualLayout>
          <c:xMode val="edge"/>
          <c:yMode val="edge"/>
          <c:x val="0.58833333333333337"/>
          <c:y val="0.14242283864924948"/>
          <c:w val="0.25944444444444442"/>
          <c:h val="0.2554084004431134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ja-JP" sz="1400" b="1" i="0" kern="1200" spc="0" baseline="0" dirty="0" smtClean="0">
                <a:solidFill>
                  <a:srgbClr val="595959"/>
                </a:solidFill>
                <a:effectLst/>
                <a:latin typeface="Meiryo UI" panose="020B0604030504040204" pitchFamily="50" charset="-128"/>
                <a:ea typeface="Meiryo UI" panose="020B0604030504040204" pitchFamily="50" charset="-128"/>
              </a:rPr>
              <a:t>新規陽性者数と滞在人口</a:t>
            </a:r>
            <a:r>
              <a:rPr lang="en-US" altLang="ja-JP" sz="900" b="1" i="0" kern="1200" spc="0" baseline="0" dirty="0" smtClean="0">
                <a:solidFill>
                  <a:srgbClr val="595959"/>
                </a:solidFill>
                <a:effectLst/>
                <a:latin typeface="Meiryo UI" panose="020B0604030504040204" pitchFamily="50" charset="-128"/>
                <a:ea typeface="Meiryo UI" panose="020B0604030504040204" pitchFamily="50" charset="-128"/>
              </a:rPr>
              <a:t>※</a:t>
            </a:r>
            <a:r>
              <a:rPr lang="ja-JP" altLang="ja-JP" sz="1400" b="1" i="0" kern="1200" spc="0" baseline="0" dirty="0" smtClean="0">
                <a:solidFill>
                  <a:srgbClr val="595959"/>
                </a:solidFill>
                <a:effectLst/>
                <a:latin typeface="Meiryo UI" panose="020B0604030504040204" pitchFamily="50" charset="-128"/>
                <a:ea typeface="Meiryo UI" panose="020B0604030504040204" pitchFamily="50" charset="-128"/>
              </a:rPr>
              <a:t>（大阪府）</a:t>
            </a:r>
            <a:endParaRPr lang="ja-JP" altLang="ja-JP" dirty="0">
              <a:effectLst/>
            </a:endParaRPr>
          </a:p>
        </c:rich>
      </c:tx>
      <c:layout>
        <c:manualLayout>
          <c:xMode val="edge"/>
          <c:yMode val="edge"/>
          <c:x val="0.37705124398836626"/>
          <c:y val="1.533603424645127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4.9974893735145721E-2"/>
          <c:y val="7.3246268131036546E-2"/>
          <c:w val="0.95002510626485426"/>
          <c:h val="0.81060883250917237"/>
        </c:manualLayout>
      </c:layout>
      <c:barChart>
        <c:barDir val="col"/>
        <c:grouping val="clustered"/>
        <c:varyColors val="0"/>
        <c:ser>
          <c:idx val="0"/>
          <c:order val="0"/>
          <c:tx>
            <c:strRef>
              <c:f>'[Microsoft PowerPoint 内のグラフ]第１波　発症日グラフ'!$C$2</c:f>
              <c:strCache>
                <c:ptCount val="1"/>
                <c:pt idx="0">
                  <c:v>新規陽性者数（判明日別）</c:v>
                </c:pt>
              </c:strCache>
            </c:strRef>
          </c:tx>
          <c:spPr>
            <a:solidFill>
              <a:schemeClr val="accent1"/>
            </a:solidFill>
            <a:ln>
              <a:noFill/>
            </a:ln>
            <a:effectLst/>
          </c:spPr>
          <c:invertIfNegative val="0"/>
          <c:cat>
            <c:numRef>
              <c:f>'[Microsoft PowerPoint 内のグラフ]第１波　発症日グラフ'!$B$3:$B$126</c:f>
              <c:numCache>
                <c:formatCode>m"月"d"日"</c:formatCode>
                <c:ptCount val="108"/>
                <c:pt idx="0">
                  <c:v>43888</c:v>
                </c:pt>
                <c:pt idx="1">
                  <c:v>43889</c:v>
                </c:pt>
                <c:pt idx="2">
                  <c:v>43890</c:v>
                </c:pt>
                <c:pt idx="3">
                  <c:v>43891</c:v>
                </c:pt>
                <c:pt idx="4">
                  <c:v>43892</c:v>
                </c:pt>
                <c:pt idx="5">
                  <c:v>43893</c:v>
                </c:pt>
                <c:pt idx="6">
                  <c:v>43894</c:v>
                </c:pt>
                <c:pt idx="7">
                  <c:v>43895</c:v>
                </c:pt>
                <c:pt idx="8">
                  <c:v>43896</c:v>
                </c:pt>
                <c:pt idx="9">
                  <c:v>43897</c:v>
                </c:pt>
                <c:pt idx="10">
                  <c:v>43898</c:v>
                </c:pt>
                <c:pt idx="11">
                  <c:v>43899</c:v>
                </c:pt>
                <c:pt idx="12">
                  <c:v>43900</c:v>
                </c:pt>
                <c:pt idx="13">
                  <c:v>43901</c:v>
                </c:pt>
                <c:pt idx="14">
                  <c:v>43902</c:v>
                </c:pt>
                <c:pt idx="15">
                  <c:v>43903</c:v>
                </c:pt>
                <c:pt idx="16">
                  <c:v>43904</c:v>
                </c:pt>
                <c:pt idx="17">
                  <c:v>43905</c:v>
                </c:pt>
                <c:pt idx="18">
                  <c:v>43906</c:v>
                </c:pt>
                <c:pt idx="19">
                  <c:v>43907</c:v>
                </c:pt>
                <c:pt idx="20">
                  <c:v>43908</c:v>
                </c:pt>
                <c:pt idx="21">
                  <c:v>43909</c:v>
                </c:pt>
                <c:pt idx="22">
                  <c:v>43910</c:v>
                </c:pt>
                <c:pt idx="23">
                  <c:v>43911</c:v>
                </c:pt>
                <c:pt idx="24">
                  <c:v>43912</c:v>
                </c:pt>
                <c:pt idx="25">
                  <c:v>43913</c:v>
                </c:pt>
                <c:pt idx="26">
                  <c:v>43914</c:v>
                </c:pt>
                <c:pt idx="27">
                  <c:v>43915</c:v>
                </c:pt>
                <c:pt idx="28">
                  <c:v>43916</c:v>
                </c:pt>
                <c:pt idx="29">
                  <c:v>43917</c:v>
                </c:pt>
                <c:pt idx="30">
                  <c:v>43918</c:v>
                </c:pt>
                <c:pt idx="31">
                  <c:v>43919</c:v>
                </c:pt>
                <c:pt idx="32">
                  <c:v>43920</c:v>
                </c:pt>
                <c:pt idx="33">
                  <c:v>43921</c:v>
                </c:pt>
                <c:pt idx="34">
                  <c:v>43922</c:v>
                </c:pt>
                <c:pt idx="35">
                  <c:v>43923</c:v>
                </c:pt>
                <c:pt idx="36">
                  <c:v>43924</c:v>
                </c:pt>
                <c:pt idx="37">
                  <c:v>43925</c:v>
                </c:pt>
                <c:pt idx="38">
                  <c:v>43926</c:v>
                </c:pt>
                <c:pt idx="39">
                  <c:v>43927</c:v>
                </c:pt>
                <c:pt idx="40">
                  <c:v>43928</c:v>
                </c:pt>
                <c:pt idx="41">
                  <c:v>43929</c:v>
                </c:pt>
                <c:pt idx="42">
                  <c:v>43930</c:v>
                </c:pt>
                <c:pt idx="43">
                  <c:v>43931</c:v>
                </c:pt>
                <c:pt idx="44">
                  <c:v>43932</c:v>
                </c:pt>
                <c:pt idx="45">
                  <c:v>43933</c:v>
                </c:pt>
                <c:pt idx="46">
                  <c:v>43934</c:v>
                </c:pt>
                <c:pt idx="47">
                  <c:v>43935</c:v>
                </c:pt>
                <c:pt idx="48">
                  <c:v>43936</c:v>
                </c:pt>
                <c:pt idx="49">
                  <c:v>43937</c:v>
                </c:pt>
                <c:pt idx="50">
                  <c:v>43938</c:v>
                </c:pt>
                <c:pt idx="51">
                  <c:v>43939</c:v>
                </c:pt>
                <c:pt idx="52">
                  <c:v>43940</c:v>
                </c:pt>
                <c:pt idx="53">
                  <c:v>43941</c:v>
                </c:pt>
                <c:pt idx="54">
                  <c:v>43942</c:v>
                </c:pt>
                <c:pt idx="55">
                  <c:v>43943</c:v>
                </c:pt>
                <c:pt idx="56">
                  <c:v>43944</c:v>
                </c:pt>
                <c:pt idx="57">
                  <c:v>43945</c:v>
                </c:pt>
                <c:pt idx="58">
                  <c:v>43946</c:v>
                </c:pt>
                <c:pt idx="59">
                  <c:v>43947</c:v>
                </c:pt>
                <c:pt idx="60">
                  <c:v>43948</c:v>
                </c:pt>
                <c:pt idx="61">
                  <c:v>43949</c:v>
                </c:pt>
                <c:pt idx="62">
                  <c:v>43950</c:v>
                </c:pt>
                <c:pt idx="63">
                  <c:v>43951</c:v>
                </c:pt>
                <c:pt idx="64">
                  <c:v>43952</c:v>
                </c:pt>
                <c:pt idx="65">
                  <c:v>43953</c:v>
                </c:pt>
                <c:pt idx="66">
                  <c:v>43954</c:v>
                </c:pt>
                <c:pt idx="67">
                  <c:v>43955</c:v>
                </c:pt>
                <c:pt idx="68">
                  <c:v>43956</c:v>
                </c:pt>
                <c:pt idx="69">
                  <c:v>43957</c:v>
                </c:pt>
                <c:pt idx="70">
                  <c:v>43958</c:v>
                </c:pt>
                <c:pt idx="71">
                  <c:v>43959</c:v>
                </c:pt>
                <c:pt idx="72">
                  <c:v>43960</c:v>
                </c:pt>
                <c:pt idx="73">
                  <c:v>43961</c:v>
                </c:pt>
                <c:pt idx="74">
                  <c:v>43962</c:v>
                </c:pt>
                <c:pt idx="75">
                  <c:v>43963</c:v>
                </c:pt>
                <c:pt idx="76">
                  <c:v>43964</c:v>
                </c:pt>
                <c:pt idx="77">
                  <c:v>43965</c:v>
                </c:pt>
                <c:pt idx="78">
                  <c:v>43966</c:v>
                </c:pt>
                <c:pt idx="79">
                  <c:v>43967</c:v>
                </c:pt>
                <c:pt idx="80">
                  <c:v>43968</c:v>
                </c:pt>
                <c:pt idx="81">
                  <c:v>43969</c:v>
                </c:pt>
                <c:pt idx="82">
                  <c:v>43970</c:v>
                </c:pt>
                <c:pt idx="83">
                  <c:v>43971</c:v>
                </c:pt>
                <c:pt idx="84">
                  <c:v>43972</c:v>
                </c:pt>
                <c:pt idx="85">
                  <c:v>43973</c:v>
                </c:pt>
                <c:pt idx="86">
                  <c:v>43974</c:v>
                </c:pt>
                <c:pt idx="87">
                  <c:v>43975</c:v>
                </c:pt>
                <c:pt idx="88">
                  <c:v>43976</c:v>
                </c:pt>
                <c:pt idx="89">
                  <c:v>43977</c:v>
                </c:pt>
                <c:pt idx="90">
                  <c:v>43978</c:v>
                </c:pt>
                <c:pt idx="91">
                  <c:v>43979</c:v>
                </c:pt>
                <c:pt idx="92">
                  <c:v>43980</c:v>
                </c:pt>
                <c:pt idx="93">
                  <c:v>43981</c:v>
                </c:pt>
                <c:pt idx="94">
                  <c:v>43982</c:v>
                </c:pt>
                <c:pt idx="95">
                  <c:v>43983</c:v>
                </c:pt>
                <c:pt idx="96">
                  <c:v>43984</c:v>
                </c:pt>
                <c:pt idx="97">
                  <c:v>43985</c:v>
                </c:pt>
                <c:pt idx="98">
                  <c:v>43986</c:v>
                </c:pt>
                <c:pt idx="99">
                  <c:v>43987</c:v>
                </c:pt>
                <c:pt idx="100">
                  <c:v>43988</c:v>
                </c:pt>
                <c:pt idx="101">
                  <c:v>43989</c:v>
                </c:pt>
                <c:pt idx="102">
                  <c:v>43990</c:v>
                </c:pt>
                <c:pt idx="103">
                  <c:v>43991</c:v>
                </c:pt>
                <c:pt idx="104">
                  <c:v>43992</c:v>
                </c:pt>
                <c:pt idx="105">
                  <c:v>43993</c:v>
                </c:pt>
                <c:pt idx="106">
                  <c:v>43994</c:v>
                </c:pt>
                <c:pt idx="107">
                  <c:v>43995</c:v>
                </c:pt>
              </c:numCache>
            </c:numRef>
          </c:cat>
          <c:val>
            <c:numRef>
              <c:f>'[Microsoft PowerPoint 内のグラフ]第１波　発症日グラフ'!$C$3:$C$126</c:f>
              <c:numCache>
                <c:formatCode>General</c:formatCode>
                <c:ptCount val="108"/>
                <c:pt idx="0">
                  <c:v>1</c:v>
                </c:pt>
                <c:pt idx="1">
                  <c:v>2</c:v>
                </c:pt>
                <c:pt idx="2">
                  <c:v>0</c:v>
                </c:pt>
                <c:pt idx="3">
                  <c:v>0</c:v>
                </c:pt>
                <c:pt idx="4">
                  <c:v>2</c:v>
                </c:pt>
                <c:pt idx="5">
                  <c:v>2</c:v>
                </c:pt>
                <c:pt idx="6">
                  <c:v>9</c:v>
                </c:pt>
                <c:pt idx="7">
                  <c:v>1</c:v>
                </c:pt>
                <c:pt idx="8">
                  <c:v>13</c:v>
                </c:pt>
                <c:pt idx="9">
                  <c:v>10</c:v>
                </c:pt>
                <c:pt idx="10">
                  <c:v>14</c:v>
                </c:pt>
                <c:pt idx="11">
                  <c:v>0</c:v>
                </c:pt>
                <c:pt idx="12">
                  <c:v>18</c:v>
                </c:pt>
                <c:pt idx="13">
                  <c:v>7</c:v>
                </c:pt>
                <c:pt idx="14">
                  <c:v>9</c:v>
                </c:pt>
                <c:pt idx="15">
                  <c:v>3</c:v>
                </c:pt>
                <c:pt idx="16">
                  <c:v>10</c:v>
                </c:pt>
                <c:pt idx="17">
                  <c:v>4</c:v>
                </c:pt>
                <c:pt idx="18">
                  <c:v>2</c:v>
                </c:pt>
                <c:pt idx="19">
                  <c:v>4</c:v>
                </c:pt>
                <c:pt idx="20">
                  <c:v>5</c:v>
                </c:pt>
                <c:pt idx="21">
                  <c:v>2</c:v>
                </c:pt>
                <c:pt idx="22">
                  <c:v>4</c:v>
                </c:pt>
                <c:pt idx="23">
                  <c:v>2</c:v>
                </c:pt>
                <c:pt idx="24">
                  <c:v>6</c:v>
                </c:pt>
                <c:pt idx="25">
                  <c:v>3</c:v>
                </c:pt>
                <c:pt idx="26">
                  <c:v>8</c:v>
                </c:pt>
                <c:pt idx="27">
                  <c:v>7</c:v>
                </c:pt>
                <c:pt idx="28">
                  <c:v>7</c:v>
                </c:pt>
                <c:pt idx="29">
                  <c:v>20</c:v>
                </c:pt>
                <c:pt idx="30">
                  <c:v>15</c:v>
                </c:pt>
                <c:pt idx="31">
                  <c:v>17</c:v>
                </c:pt>
                <c:pt idx="32">
                  <c:v>8</c:v>
                </c:pt>
                <c:pt idx="33">
                  <c:v>28</c:v>
                </c:pt>
                <c:pt idx="34">
                  <c:v>34</c:v>
                </c:pt>
                <c:pt idx="35">
                  <c:v>33</c:v>
                </c:pt>
                <c:pt idx="36">
                  <c:v>35</c:v>
                </c:pt>
                <c:pt idx="37">
                  <c:v>41</c:v>
                </c:pt>
                <c:pt idx="38">
                  <c:v>21</c:v>
                </c:pt>
                <c:pt idx="39">
                  <c:v>20</c:v>
                </c:pt>
                <c:pt idx="40">
                  <c:v>53</c:v>
                </c:pt>
                <c:pt idx="41">
                  <c:v>43</c:v>
                </c:pt>
                <c:pt idx="42">
                  <c:v>92</c:v>
                </c:pt>
                <c:pt idx="43">
                  <c:v>80</c:v>
                </c:pt>
                <c:pt idx="44">
                  <c:v>70</c:v>
                </c:pt>
                <c:pt idx="45">
                  <c:v>45</c:v>
                </c:pt>
                <c:pt idx="46">
                  <c:v>24</c:v>
                </c:pt>
                <c:pt idx="47">
                  <c:v>59</c:v>
                </c:pt>
                <c:pt idx="48">
                  <c:v>74</c:v>
                </c:pt>
                <c:pt idx="49">
                  <c:v>52</c:v>
                </c:pt>
                <c:pt idx="50">
                  <c:v>55</c:v>
                </c:pt>
                <c:pt idx="51">
                  <c:v>88</c:v>
                </c:pt>
                <c:pt idx="52">
                  <c:v>48</c:v>
                </c:pt>
                <c:pt idx="53">
                  <c:v>84</c:v>
                </c:pt>
                <c:pt idx="54">
                  <c:v>54</c:v>
                </c:pt>
                <c:pt idx="55">
                  <c:v>31</c:v>
                </c:pt>
                <c:pt idx="56">
                  <c:v>35</c:v>
                </c:pt>
                <c:pt idx="57">
                  <c:v>31</c:v>
                </c:pt>
                <c:pt idx="58">
                  <c:v>29</c:v>
                </c:pt>
                <c:pt idx="59">
                  <c:v>16</c:v>
                </c:pt>
                <c:pt idx="60">
                  <c:v>30</c:v>
                </c:pt>
                <c:pt idx="61">
                  <c:v>32</c:v>
                </c:pt>
                <c:pt idx="62">
                  <c:v>44</c:v>
                </c:pt>
                <c:pt idx="63">
                  <c:v>28</c:v>
                </c:pt>
                <c:pt idx="64">
                  <c:v>14</c:v>
                </c:pt>
                <c:pt idx="65">
                  <c:v>17</c:v>
                </c:pt>
                <c:pt idx="66">
                  <c:v>10</c:v>
                </c:pt>
                <c:pt idx="67">
                  <c:v>13</c:v>
                </c:pt>
                <c:pt idx="68">
                  <c:v>7</c:v>
                </c:pt>
                <c:pt idx="69">
                  <c:v>12</c:v>
                </c:pt>
                <c:pt idx="70">
                  <c:v>8</c:v>
                </c:pt>
                <c:pt idx="71">
                  <c:v>10</c:v>
                </c:pt>
                <c:pt idx="72">
                  <c:v>16</c:v>
                </c:pt>
                <c:pt idx="73">
                  <c:v>11</c:v>
                </c:pt>
                <c:pt idx="74">
                  <c:v>1</c:v>
                </c:pt>
                <c:pt idx="75">
                  <c:v>6</c:v>
                </c:pt>
                <c:pt idx="76">
                  <c:v>12</c:v>
                </c:pt>
                <c:pt idx="77">
                  <c:v>3</c:v>
                </c:pt>
                <c:pt idx="78">
                  <c:v>3</c:v>
                </c:pt>
                <c:pt idx="79">
                  <c:v>2</c:v>
                </c:pt>
                <c:pt idx="80">
                  <c:v>0</c:v>
                </c:pt>
                <c:pt idx="81">
                  <c:v>1</c:v>
                </c:pt>
                <c:pt idx="82">
                  <c:v>3</c:v>
                </c:pt>
                <c:pt idx="83">
                  <c:v>3</c:v>
                </c:pt>
                <c:pt idx="84">
                  <c:v>3</c:v>
                </c:pt>
                <c:pt idx="85">
                  <c:v>1</c:v>
                </c:pt>
                <c:pt idx="86">
                  <c:v>0</c:v>
                </c:pt>
                <c:pt idx="87">
                  <c:v>0</c:v>
                </c:pt>
                <c:pt idx="88">
                  <c:v>0</c:v>
                </c:pt>
                <c:pt idx="89">
                  <c:v>0</c:v>
                </c:pt>
                <c:pt idx="90">
                  <c:v>1</c:v>
                </c:pt>
                <c:pt idx="91">
                  <c:v>0</c:v>
                </c:pt>
                <c:pt idx="92">
                  <c:v>0</c:v>
                </c:pt>
                <c:pt idx="93">
                  <c:v>0</c:v>
                </c:pt>
                <c:pt idx="94">
                  <c:v>1</c:v>
                </c:pt>
                <c:pt idx="95">
                  <c:v>0</c:v>
                </c:pt>
                <c:pt idx="96">
                  <c:v>0</c:v>
                </c:pt>
                <c:pt idx="97">
                  <c:v>0</c:v>
                </c:pt>
                <c:pt idx="98">
                  <c:v>0</c:v>
                </c:pt>
                <c:pt idx="99">
                  <c:v>0</c:v>
                </c:pt>
                <c:pt idx="100">
                  <c:v>1</c:v>
                </c:pt>
                <c:pt idx="101">
                  <c:v>1</c:v>
                </c:pt>
                <c:pt idx="102">
                  <c:v>0</c:v>
                </c:pt>
                <c:pt idx="103">
                  <c:v>0</c:v>
                </c:pt>
                <c:pt idx="104">
                  <c:v>0</c:v>
                </c:pt>
                <c:pt idx="105">
                  <c:v>1</c:v>
                </c:pt>
                <c:pt idx="106">
                  <c:v>0</c:v>
                </c:pt>
                <c:pt idx="107">
                  <c:v>0</c:v>
                </c:pt>
              </c:numCache>
            </c:numRef>
          </c:val>
          <c:extLst>
            <c:ext xmlns:c16="http://schemas.microsoft.com/office/drawing/2014/chart" uri="{C3380CC4-5D6E-409C-BE32-E72D297353CC}">
              <c16:uniqueId val="{00000000-8475-4872-94C1-10F863DDFA1D}"/>
            </c:ext>
          </c:extLst>
        </c:ser>
        <c:dLbls>
          <c:showLegendKey val="0"/>
          <c:showVal val="0"/>
          <c:showCatName val="0"/>
          <c:showSerName val="0"/>
          <c:showPercent val="0"/>
          <c:showBubbleSize val="0"/>
        </c:dLbls>
        <c:gapWidth val="0"/>
        <c:axId val="1974835999"/>
        <c:axId val="1974831007"/>
        <c:extLst/>
      </c:barChart>
      <c:lineChart>
        <c:grouping val="standard"/>
        <c:varyColors val="0"/>
        <c:ser>
          <c:idx val="4"/>
          <c:order val="4"/>
          <c:tx>
            <c:strRef>
              <c:f>'[Microsoft PowerPoint 内のグラフ]第１波　発症日グラフ'!$H$2</c:f>
              <c:strCache>
                <c:ptCount val="1"/>
                <c:pt idx="0">
                  <c:v>感染拡大前比滞在人口増減（難波）</c:v>
                </c:pt>
              </c:strCache>
            </c:strRef>
          </c:tx>
          <c:spPr>
            <a:ln w="38100" cap="rnd" cmpd="dbl">
              <a:solidFill>
                <a:srgbClr val="FF0000"/>
              </a:solidFill>
              <a:round/>
            </a:ln>
            <a:effectLst/>
          </c:spPr>
          <c:marker>
            <c:symbol val="none"/>
          </c:marker>
          <c:cat>
            <c:numRef>
              <c:f>'[Microsoft PowerPoint 内のグラフ]第１波　発症日グラフ'!$B$3:$B$126</c:f>
              <c:numCache>
                <c:formatCode>m"月"d"日"</c:formatCode>
                <c:ptCount val="108"/>
                <c:pt idx="0">
                  <c:v>43888</c:v>
                </c:pt>
                <c:pt idx="1">
                  <c:v>43889</c:v>
                </c:pt>
                <c:pt idx="2">
                  <c:v>43890</c:v>
                </c:pt>
                <c:pt idx="3">
                  <c:v>43891</c:v>
                </c:pt>
                <c:pt idx="4">
                  <c:v>43892</c:v>
                </c:pt>
                <c:pt idx="5">
                  <c:v>43893</c:v>
                </c:pt>
                <c:pt idx="6">
                  <c:v>43894</c:v>
                </c:pt>
                <c:pt idx="7">
                  <c:v>43895</c:v>
                </c:pt>
                <c:pt idx="8">
                  <c:v>43896</c:v>
                </c:pt>
                <c:pt idx="9">
                  <c:v>43897</c:v>
                </c:pt>
                <c:pt idx="10">
                  <c:v>43898</c:v>
                </c:pt>
                <c:pt idx="11">
                  <c:v>43899</c:v>
                </c:pt>
                <c:pt idx="12">
                  <c:v>43900</c:v>
                </c:pt>
                <c:pt idx="13">
                  <c:v>43901</c:v>
                </c:pt>
                <c:pt idx="14">
                  <c:v>43902</c:v>
                </c:pt>
                <c:pt idx="15">
                  <c:v>43903</c:v>
                </c:pt>
                <c:pt idx="16">
                  <c:v>43904</c:v>
                </c:pt>
                <c:pt idx="17">
                  <c:v>43905</c:v>
                </c:pt>
                <c:pt idx="18">
                  <c:v>43906</c:v>
                </c:pt>
                <c:pt idx="19">
                  <c:v>43907</c:v>
                </c:pt>
                <c:pt idx="20">
                  <c:v>43908</c:v>
                </c:pt>
                <c:pt idx="21">
                  <c:v>43909</c:v>
                </c:pt>
                <c:pt idx="22">
                  <c:v>43910</c:v>
                </c:pt>
                <c:pt idx="23">
                  <c:v>43911</c:v>
                </c:pt>
                <c:pt idx="24">
                  <c:v>43912</c:v>
                </c:pt>
                <c:pt idx="25">
                  <c:v>43913</c:v>
                </c:pt>
                <c:pt idx="26">
                  <c:v>43914</c:v>
                </c:pt>
                <c:pt idx="27">
                  <c:v>43915</c:v>
                </c:pt>
                <c:pt idx="28">
                  <c:v>43916</c:v>
                </c:pt>
                <c:pt idx="29">
                  <c:v>43917</c:v>
                </c:pt>
                <c:pt idx="30">
                  <c:v>43918</c:v>
                </c:pt>
                <c:pt idx="31">
                  <c:v>43919</c:v>
                </c:pt>
                <c:pt idx="32">
                  <c:v>43920</c:v>
                </c:pt>
                <c:pt idx="33">
                  <c:v>43921</c:v>
                </c:pt>
                <c:pt idx="34">
                  <c:v>43922</c:v>
                </c:pt>
                <c:pt idx="35">
                  <c:v>43923</c:v>
                </c:pt>
                <c:pt idx="36">
                  <c:v>43924</c:v>
                </c:pt>
                <c:pt idx="37">
                  <c:v>43925</c:v>
                </c:pt>
                <c:pt idx="38">
                  <c:v>43926</c:v>
                </c:pt>
                <c:pt idx="39">
                  <c:v>43927</c:v>
                </c:pt>
                <c:pt idx="40">
                  <c:v>43928</c:v>
                </c:pt>
                <c:pt idx="41">
                  <c:v>43929</c:v>
                </c:pt>
                <c:pt idx="42">
                  <c:v>43930</c:v>
                </c:pt>
                <c:pt idx="43">
                  <c:v>43931</c:v>
                </c:pt>
                <c:pt idx="44">
                  <c:v>43932</c:v>
                </c:pt>
                <c:pt idx="45">
                  <c:v>43933</c:v>
                </c:pt>
                <c:pt idx="46">
                  <c:v>43934</c:v>
                </c:pt>
                <c:pt idx="47">
                  <c:v>43935</c:v>
                </c:pt>
                <c:pt idx="48">
                  <c:v>43936</c:v>
                </c:pt>
                <c:pt idx="49">
                  <c:v>43937</c:v>
                </c:pt>
                <c:pt idx="50">
                  <c:v>43938</c:v>
                </c:pt>
                <c:pt idx="51">
                  <c:v>43939</c:v>
                </c:pt>
                <c:pt idx="52">
                  <c:v>43940</c:v>
                </c:pt>
                <c:pt idx="53">
                  <c:v>43941</c:v>
                </c:pt>
                <c:pt idx="54">
                  <c:v>43942</c:v>
                </c:pt>
                <c:pt idx="55">
                  <c:v>43943</c:v>
                </c:pt>
                <c:pt idx="56">
                  <c:v>43944</c:v>
                </c:pt>
                <c:pt idx="57">
                  <c:v>43945</c:v>
                </c:pt>
                <c:pt idx="58">
                  <c:v>43946</c:v>
                </c:pt>
                <c:pt idx="59">
                  <c:v>43947</c:v>
                </c:pt>
                <c:pt idx="60">
                  <c:v>43948</c:v>
                </c:pt>
                <c:pt idx="61">
                  <c:v>43949</c:v>
                </c:pt>
                <c:pt idx="62">
                  <c:v>43950</c:v>
                </c:pt>
                <c:pt idx="63">
                  <c:v>43951</c:v>
                </c:pt>
                <c:pt idx="64">
                  <c:v>43952</c:v>
                </c:pt>
                <c:pt idx="65">
                  <c:v>43953</c:v>
                </c:pt>
                <c:pt idx="66">
                  <c:v>43954</c:v>
                </c:pt>
                <c:pt idx="67">
                  <c:v>43955</c:v>
                </c:pt>
                <c:pt idx="68">
                  <c:v>43956</c:v>
                </c:pt>
                <c:pt idx="69">
                  <c:v>43957</c:v>
                </c:pt>
                <c:pt idx="70">
                  <c:v>43958</c:v>
                </c:pt>
                <c:pt idx="71">
                  <c:v>43959</c:v>
                </c:pt>
                <c:pt idx="72">
                  <c:v>43960</c:v>
                </c:pt>
                <c:pt idx="73">
                  <c:v>43961</c:v>
                </c:pt>
                <c:pt idx="74">
                  <c:v>43962</c:v>
                </c:pt>
                <c:pt idx="75">
                  <c:v>43963</c:v>
                </c:pt>
                <c:pt idx="76">
                  <c:v>43964</c:v>
                </c:pt>
                <c:pt idx="77">
                  <c:v>43965</c:v>
                </c:pt>
                <c:pt idx="78">
                  <c:v>43966</c:v>
                </c:pt>
                <c:pt idx="79">
                  <c:v>43967</c:v>
                </c:pt>
                <c:pt idx="80">
                  <c:v>43968</c:v>
                </c:pt>
                <c:pt idx="81">
                  <c:v>43969</c:v>
                </c:pt>
                <c:pt idx="82">
                  <c:v>43970</c:v>
                </c:pt>
                <c:pt idx="83">
                  <c:v>43971</c:v>
                </c:pt>
                <c:pt idx="84">
                  <c:v>43972</c:v>
                </c:pt>
                <c:pt idx="85">
                  <c:v>43973</c:v>
                </c:pt>
                <c:pt idx="86">
                  <c:v>43974</c:v>
                </c:pt>
                <c:pt idx="87">
                  <c:v>43975</c:v>
                </c:pt>
                <c:pt idx="88">
                  <c:v>43976</c:v>
                </c:pt>
                <c:pt idx="89">
                  <c:v>43977</c:v>
                </c:pt>
                <c:pt idx="90">
                  <c:v>43978</c:v>
                </c:pt>
                <c:pt idx="91">
                  <c:v>43979</c:v>
                </c:pt>
                <c:pt idx="92">
                  <c:v>43980</c:v>
                </c:pt>
                <c:pt idx="93">
                  <c:v>43981</c:v>
                </c:pt>
                <c:pt idx="94">
                  <c:v>43982</c:v>
                </c:pt>
                <c:pt idx="95">
                  <c:v>43983</c:v>
                </c:pt>
                <c:pt idx="96">
                  <c:v>43984</c:v>
                </c:pt>
                <c:pt idx="97">
                  <c:v>43985</c:v>
                </c:pt>
                <c:pt idx="98">
                  <c:v>43986</c:v>
                </c:pt>
                <c:pt idx="99">
                  <c:v>43987</c:v>
                </c:pt>
                <c:pt idx="100">
                  <c:v>43988</c:v>
                </c:pt>
                <c:pt idx="101">
                  <c:v>43989</c:v>
                </c:pt>
                <c:pt idx="102">
                  <c:v>43990</c:v>
                </c:pt>
                <c:pt idx="103">
                  <c:v>43991</c:v>
                </c:pt>
                <c:pt idx="104">
                  <c:v>43992</c:v>
                </c:pt>
                <c:pt idx="105">
                  <c:v>43993</c:v>
                </c:pt>
                <c:pt idx="106">
                  <c:v>43994</c:v>
                </c:pt>
                <c:pt idx="107">
                  <c:v>43995</c:v>
                </c:pt>
              </c:numCache>
            </c:numRef>
          </c:cat>
          <c:val>
            <c:numRef>
              <c:f>'[Microsoft PowerPoint 内のグラフ]第１波　発症日グラフ'!$H$3:$H$126</c:f>
              <c:numCache>
                <c:formatCode>General</c:formatCode>
                <c:ptCount val="108"/>
                <c:pt idx="47" formatCode="0.0">
                  <c:v>-61.571428571428569</c:v>
                </c:pt>
                <c:pt idx="48" formatCode="0.0">
                  <c:v>-62.585714285714282</c:v>
                </c:pt>
                <c:pt idx="49" formatCode="0.0">
                  <c:v>-63.399999999999991</c:v>
                </c:pt>
                <c:pt idx="50" formatCode="0.0">
                  <c:v>-64.242857142857147</c:v>
                </c:pt>
                <c:pt idx="51" formatCode="0.0">
                  <c:v>-64.55714285714285</c:v>
                </c:pt>
                <c:pt idx="52" formatCode="0.0">
                  <c:v>-64.642857142857139</c:v>
                </c:pt>
                <c:pt idx="53" formatCode="0.0">
                  <c:v>-64.885714285714286</c:v>
                </c:pt>
                <c:pt idx="54" formatCode="0.0">
                  <c:v>-65.228571428571414</c:v>
                </c:pt>
                <c:pt idx="55" formatCode="0.0">
                  <c:v>-65.728571428571428</c:v>
                </c:pt>
                <c:pt idx="56" formatCode="0.0">
                  <c:v>-65.94285714285715</c:v>
                </c:pt>
                <c:pt idx="57" formatCode="0.0">
                  <c:v>-66.2</c:v>
                </c:pt>
                <c:pt idx="58" formatCode="0.0">
                  <c:v>-66.242857142857147</c:v>
                </c:pt>
                <c:pt idx="59" formatCode="0.0">
                  <c:v>-66.400000000000006</c:v>
                </c:pt>
                <c:pt idx="60" formatCode="0.0">
                  <c:v>-66.357142857142847</c:v>
                </c:pt>
                <c:pt idx="61" formatCode="0.0">
                  <c:v>-66.271428571428572</c:v>
                </c:pt>
                <c:pt idx="62" formatCode="0.0">
                  <c:v>-67.871428571428581</c:v>
                </c:pt>
                <c:pt idx="63" formatCode="0.0">
                  <c:v>-67.514285714285705</c:v>
                </c:pt>
                <c:pt idx="64" formatCode="0.0">
                  <c:v>-69.071428571428569</c:v>
                </c:pt>
                <c:pt idx="65" formatCode="0.0">
                  <c:v>-71.171428571428564</c:v>
                </c:pt>
                <c:pt idx="66" formatCode="0.0">
                  <c:v>-73.01428571428572</c:v>
                </c:pt>
                <c:pt idx="67" formatCode="0.0">
                  <c:v>-76.728571428571428</c:v>
                </c:pt>
                <c:pt idx="68" formatCode="0.0">
                  <c:v>-80.285714285714292</c:v>
                </c:pt>
                <c:pt idx="69" formatCode="0.0">
                  <c:v>-81.971428571428561</c:v>
                </c:pt>
                <c:pt idx="70" formatCode="0.0">
                  <c:v>-83.142857142857139</c:v>
                </c:pt>
                <c:pt idx="71" formatCode="0.0">
                  <c:v>-82.699999999999974</c:v>
                </c:pt>
                <c:pt idx="72" formatCode="0.0">
                  <c:v>-82.428571428571416</c:v>
                </c:pt>
                <c:pt idx="73" formatCode="0.0">
                  <c:v>-82.214285714285708</c:v>
                </c:pt>
                <c:pt idx="74" formatCode="0.0">
                  <c:v>-79.55714285714285</c:v>
                </c:pt>
                <c:pt idx="75" formatCode="0.0">
                  <c:v>-77.142857142857139</c:v>
                </c:pt>
                <c:pt idx="76" formatCode="0.0">
                  <c:v>-74.585714285714289</c:v>
                </c:pt>
                <c:pt idx="77" formatCode="0.0">
                  <c:v>-74.51428571428572</c:v>
                </c:pt>
                <c:pt idx="78" formatCode="0.0">
                  <c:v>-74.314285714285717</c:v>
                </c:pt>
                <c:pt idx="79" formatCode="0.0">
                  <c:v>-73.914285714285711</c:v>
                </c:pt>
                <c:pt idx="80" formatCode="0.0">
                  <c:v>-73.328571428571436</c:v>
                </c:pt>
                <c:pt idx="81" formatCode="0.0">
                  <c:v>-72.599999999999994</c:v>
                </c:pt>
                <c:pt idx="82" formatCode="0.0">
                  <c:v>-71.400000000000006</c:v>
                </c:pt>
                <c:pt idx="83" formatCode="0.0">
                  <c:v>-70.114285714285714</c:v>
                </c:pt>
                <c:pt idx="84" formatCode="0.0">
                  <c:v>-67.585714285714289</c:v>
                </c:pt>
                <c:pt idx="85" formatCode="0.0">
                  <c:v>-64.171428571428578</c:v>
                </c:pt>
                <c:pt idx="86" formatCode="0.0">
                  <c:v>-62.257142857142853</c:v>
                </c:pt>
                <c:pt idx="87" formatCode="0.0">
                  <c:v>-60.614285714285714</c:v>
                </c:pt>
                <c:pt idx="88" formatCode="0.0">
                  <c:v>-57.142857142857146</c:v>
                </c:pt>
                <c:pt idx="89" formatCode="0.0">
                  <c:v>-54.214285714285715</c:v>
                </c:pt>
                <c:pt idx="90" formatCode="0.0">
                  <c:v>-51.271428571428565</c:v>
                </c:pt>
                <c:pt idx="91" formatCode="0.0">
                  <c:v>-49.842857142857142</c:v>
                </c:pt>
                <c:pt idx="92" formatCode="0.0">
                  <c:v>-48.928571428571423</c:v>
                </c:pt>
                <c:pt idx="93" formatCode="0.0">
                  <c:v>-45.414285714285718</c:v>
                </c:pt>
                <c:pt idx="94" formatCode="0.0">
                  <c:v>-42.24285714285714</c:v>
                </c:pt>
                <c:pt idx="95" formatCode="0.0">
                  <c:v>-41.585714285714289</c:v>
                </c:pt>
                <c:pt idx="96" formatCode="0.0">
                  <c:v>-40.628571428571426</c:v>
                </c:pt>
                <c:pt idx="97" formatCode="0.0">
                  <c:v>-39.75714285714286</c:v>
                </c:pt>
                <c:pt idx="98" formatCode="0.0">
                  <c:v>-38.628571428571433</c:v>
                </c:pt>
                <c:pt idx="99" formatCode="0.0">
                  <c:v>-37.614285714285714</c:v>
                </c:pt>
                <c:pt idx="100" formatCode="0.0">
                  <c:v>-36.157142857142858</c:v>
                </c:pt>
                <c:pt idx="101" formatCode="0.0">
                  <c:v>-34.585714285714282</c:v>
                </c:pt>
                <c:pt idx="102" formatCode="0.0">
                  <c:v>-34.128571428571426</c:v>
                </c:pt>
                <c:pt idx="103" formatCode="0.0">
                  <c:v>-33.48571428571428</c:v>
                </c:pt>
                <c:pt idx="104" formatCode="0.0">
                  <c:v>-32.957142857142863</c:v>
                </c:pt>
                <c:pt idx="105" formatCode="0.0">
                  <c:v>-32.785714285714285</c:v>
                </c:pt>
                <c:pt idx="106" formatCode="0.0">
                  <c:v>-32.128571428571426</c:v>
                </c:pt>
                <c:pt idx="107" formatCode="0.0">
                  <c:v>-31.24285714285714</c:v>
                </c:pt>
              </c:numCache>
            </c:numRef>
          </c:val>
          <c:smooth val="0"/>
          <c:extLst>
            <c:ext xmlns:c16="http://schemas.microsoft.com/office/drawing/2014/chart" uri="{C3380CC4-5D6E-409C-BE32-E72D297353CC}">
              <c16:uniqueId val="{00000001-8475-4872-94C1-10F863DDFA1D}"/>
            </c:ext>
          </c:extLst>
        </c:ser>
        <c:ser>
          <c:idx val="5"/>
          <c:order val="5"/>
          <c:tx>
            <c:strRef>
              <c:f>'[Microsoft PowerPoint 内のグラフ]第１波　発症日グラフ'!$I$2</c:f>
              <c:strCache>
                <c:ptCount val="1"/>
                <c:pt idx="0">
                  <c:v>感染拡大前比滞在人口増減（梅田）</c:v>
                </c:pt>
              </c:strCache>
            </c:strRef>
          </c:tx>
          <c:spPr>
            <a:ln w="28575" cap="rnd">
              <a:solidFill>
                <a:srgbClr val="70AD47">
                  <a:lumMod val="50000"/>
                </a:srgbClr>
              </a:solidFill>
              <a:round/>
            </a:ln>
            <a:effectLst/>
          </c:spPr>
          <c:marker>
            <c:symbol val="none"/>
          </c:marker>
          <c:cat>
            <c:numRef>
              <c:f>'[Microsoft PowerPoint 内のグラフ]第１波　発症日グラフ'!$B$3:$B$126</c:f>
              <c:numCache>
                <c:formatCode>m"月"d"日"</c:formatCode>
                <c:ptCount val="108"/>
                <c:pt idx="0">
                  <c:v>43888</c:v>
                </c:pt>
                <c:pt idx="1">
                  <c:v>43889</c:v>
                </c:pt>
                <c:pt idx="2">
                  <c:v>43890</c:v>
                </c:pt>
                <c:pt idx="3">
                  <c:v>43891</c:v>
                </c:pt>
                <c:pt idx="4">
                  <c:v>43892</c:v>
                </c:pt>
                <c:pt idx="5">
                  <c:v>43893</c:v>
                </c:pt>
                <c:pt idx="6">
                  <c:v>43894</c:v>
                </c:pt>
                <c:pt idx="7">
                  <c:v>43895</c:v>
                </c:pt>
                <c:pt idx="8">
                  <c:v>43896</c:v>
                </c:pt>
                <c:pt idx="9">
                  <c:v>43897</c:v>
                </c:pt>
                <c:pt idx="10">
                  <c:v>43898</c:v>
                </c:pt>
                <c:pt idx="11">
                  <c:v>43899</c:v>
                </c:pt>
                <c:pt idx="12">
                  <c:v>43900</c:v>
                </c:pt>
                <c:pt idx="13">
                  <c:v>43901</c:v>
                </c:pt>
                <c:pt idx="14">
                  <c:v>43902</c:v>
                </c:pt>
                <c:pt idx="15">
                  <c:v>43903</c:v>
                </c:pt>
                <c:pt idx="16">
                  <c:v>43904</c:v>
                </c:pt>
                <c:pt idx="17">
                  <c:v>43905</c:v>
                </c:pt>
                <c:pt idx="18">
                  <c:v>43906</c:v>
                </c:pt>
                <c:pt idx="19">
                  <c:v>43907</c:v>
                </c:pt>
                <c:pt idx="20">
                  <c:v>43908</c:v>
                </c:pt>
                <c:pt idx="21">
                  <c:v>43909</c:v>
                </c:pt>
                <c:pt idx="22">
                  <c:v>43910</c:v>
                </c:pt>
                <c:pt idx="23">
                  <c:v>43911</c:v>
                </c:pt>
                <c:pt idx="24">
                  <c:v>43912</c:v>
                </c:pt>
                <c:pt idx="25">
                  <c:v>43913</c:v>
                </c:pt>
                <c:pt idx="26">
                  <c:v>43914</c:v>
                </c:pt>
                <c:pt idx="27">
                  <c:v>43915</c:v>
                </c:pt>
                <c:pt idx="28">
                  <c:v>43916</c:v>
                </c:pt>
                <c:pt idx="29">
                  <c:v>43917</c:v>
                </c:pt>
                <c:pt idx="30">
                  <c:v>43918</c:v>
                </c:pt>
                <c:pt idx="31">
                  <c:v>43919</c:v>
                </c:pt>
                <c:pt idx="32">
                  <c:v>43920</c:v>
                </c:pt>
                <c:pt idx="33">
                  <c:v>43921</c:v>
                </c:pt>
                <c:pt idx="34">
                  <c:v>43922</c:v>
                </c:pt>
                <c:pt idx="35">
                  <c:v>43923</c:v>
                </c:pt>
                <c:pt idx="36">
                  <c:v>43924</c:v>
                </c:pt>
                <c:pt idx="37">
                  <c:v>43925</c:v>
                </c:pt>
                <c:pt idx="38">
                  <c:v>43926</c:v>
                </c:pt>
                <c:pt idx="39">
                  <c:v>43927</c:v>
                </c:pt>
                <c:pt idx="40">
                  <c:v>43928</c:v>
                </c:pt>
                <c:pt idx="41">
                  <c:v>43929</c:v>
                </c:pt>
                <c:pt idx="42">
                  <c:v>43930</c:v>
                </c:pt>
                <c:pt idx="43">
                  <c:v>43931</c:v>
                </c:pt>
                <c:pt idx="44">
                  <c:v>43932</c:v>
                </c:pt>
                <c:pt idx="45">
                  <c:v>43933</c:v>
                </c:pt>
                <c:pt idx="46">
                  <c:v>43934</c:v>
                </c:pt>
                <c:pt idx="47">
                  <c:v>43935</c:v>
                </c:pt>
                <c:pt idx="48">
                  <c:v>43936</c:v>
                </c:pt>
                <c:pt idx="49">
                  <c:v>43937</c:v>
                </c:pt>
                <c:pt idx="50">
                  <c:v>43938</c:v>
                </c:pt>
                <c:pt idx="51">
                  <c:v>43939</c:v>
                </c:pt>
                <c:pt idx="52">
                  <c:v>43940</c:v>
                </c:pt>
                <c:pt idx="53">
                  <c:v>43941</c:v>
                </c:pt>
                <c:pt idx="54">
                  <c:v>43942</c:v>
                </c:pt>
                <c:pt idx="55">
                  <c:v>43943</c:v>
                </c:pt>
                <c:pt idx="56">
                  <c:v>43944</c:v>
                </c:pt>
                <c:pt idx="57">
                  <c:v>43945</c:v>
                </c:pt>
                <c:pt idx="58">
                  <c:v>43946</c:v>
                </c:pt>
                <c:pt idx="59">
                  <c:v>43947</c:v>
                </c:pt>
                <c:pt idx="60">
                  <c:v>43948</c:v>
                </c:pt>
                <c:pt idx="61">
                  <c:v>43949</c:v>
                </c:pt>
                <c:pt idx="62">
                  <c:v>43950</c:v>
                </c:pt>
                <c:pt idx="63">
                  <c:v>43951</c:v>
                </c:pt>
                <c:pt idx="64">
                  <c:v>43952</c:v>
                </c:pt>
                <c:pt idx="65">
                  <c:v>43953</c:v>
                </c:pt>
                <c:pt idx="66">
                  <c:v>43954</c:v>
                </c:pt>
                <c:pt idx="67">
                  <c:v>43955</c:v>
                </c:pt>
                <c:pt idx="68">
                  <c:v>43956</c:v>
                </c:pt>
                <c:pt idx="69">
                  <c:v>43957</c:v>
                </c:pt>
                <c:pt idx="70">
                  <c:v>43958</c:v>
                </c:pt>
                <c:pt idx="71">
                  <c:v>43959</c:v>
                </c:pt>
                <c:pt idx="72">
                  <c:v>43960</c:v>
                </c:pt>
                <c:pt idx="73">
                  <c:v>43961</c:v>
                </c:pt>
                <c:pt idx="74">
                  <c:v>43962</c:v>
                </c:pt>
                <c:pt idx="75">
                  <c:v>43963</c:v>
                </c:pt>
                <c:pt idx="76">
                  <c:v>43964</c:v>
                </c:pt>
                <c:pt idx="77">
                  <c:v>43965</c:v>
                </c:pt>
                <c:pt idx="78">
                  <c:v>43966</c:v>
                </c:pt>
                <c:pt idx="79">
                  <c:v>43967</c:v>
                </c:pt>
                <c:pt idx="80">
                  <c:v>43968</c:v>
                </c:pt>
                <c:pt idx="81">
                  <c:v>43969</c:v>
                </c:pt>
                <c:pt idx="82">
                  <c:v>43970</c:v>
                </c:pt>
                <c:pt idx="83">
                  <c:v>43971</c:v>
                </c:pt>
                <c:pt idx="84">
                  <c:v>43972</c:v>
                </c:pt>
                <c:pt idx="85">
                  <c:v>43973</c:v>
                </c:pt>
                <c:pt idx="86">
                  <c:v>43974</c:v>
                </c:pt>
                <c:pt idx="87">
                  <c:v>43975</c:v>
                </c:pt>
                <c:pt idx="88">
                  <c:v>43976</c:v>
                </c:pt>
                <c:pt idx="89">
                  <c:v>43977</c:v>
                </c:pt>
                <c:pt idx="90">
                  <c:v>43978</c:v>
                </c:pt>
                <c:pt idx="91">
                  <c:v>43979</c:v>
                </c:pt>
                <c:pt idx="92">
                  <c:v>43980</c:v>
                </c:pt>
                <c:pt idx="93">
                  <c:v>43981</c:v>
                </c:pt>
                <c:pt idx="94">
                  <c:v>43982</c:v>
                </c:pt>
                <c:pt idx="95">
                  <c:v>43983</c:v>
                </c:pt>
                <c:pt idx="96">
                  <c:v>43984</c:v>
                </c:pt>
                <c:pt idx="97">
                  <c:v>43985</c:v>
                </c:pt>
                <c:pt idx="98">
                  <c:v>43986</c:v>
                </c:pt>
                <c:pt idx="99">
                  <c:v>43987</c:v>
                </c:pt>
                <c:pt idx="100">
                  <c:v>43988</c:v>
                </c:pt>
                <c:pt idx="101">
                  <c:v>43989</c:v>
                </c:pt>
                <c:pt idx="102">
                  <c:v>43990</c:v>
                </c:pt>
                <c:pt idx="103">
                  <c:v>43991</c:v>
                </c:pt>
                <c:pt idx="104">
                  <c:v>43992</c:v>
                </c:pt>
                <c:pt idx="105">
                  <c:v>43993</c:v>
                </c:pt>
                <c:pt idx="106">
                  <c:v>43994</c:v>
                </c:pt>
                <c:pt idx="107">
                  <c:v>43995</c:v>
                </c:pt>
              </c:numCache>
            </c:numRef>
          </c:cat>
          <c:val>
            <c:numRef>
              <c:f>'[Microsoft PowerPoint 内のグラフ]第１波　発症日グラフ'!$I$3:$I$126</c:f>
              <c:numCache>
                <c:formatCode>General</c:formatCode>
                <c:ptCount val="108"/>
                <c:pt idx="47">
                  <c:v>-69.757142857142853</c:v>
                </c:pt>
                <c:pt idx="48">
                  <c:v>-71.428571428571431</c:v>
                </c:pt>
                <c:pt idx="49">
                  <c:v>-72.528571428571439</c:v>
                </c:pt>
                <c:pt idx="50">
                  <c:v>-73.55714285714285</c:v>
                </c:pt>
                <c:pt idx="51">
                  <c:v>-74.2</c:v>
                </c:pt>
                <c:pt idx="52">
                  <c:v>-74.642857142857139</c:v>
                </c:pt>
                <c:pt idx="53">
                  <c:v>-75.414285714285711</c:v>
                </c:pt>
                <c:pt idx="54">
                  <c:v>-76.01428571428572</c:v>
                </c:pt>
                <c:pt idx="55">
                  <c:v>-76.54285714285713</c:v>
                </c:pt>
                <c:pt idx="56">
                  <c:v>-76.95714285714287</c:v>
                </c:pt>
                <c:pt idx="57">
                  <c:v>-77.242857142857147</c:v>
                </c:pt>
                <c:pt idx="58">
                  <c:v>-77.357142857142861</c:v>
                </c:pt>
                <c:pt idx="59">
                  <c:v>-77.48571428571428</c:v>
                </c:pt>
                <c:pt idx="60">
                  <c:v>-77.48571428571428</c:v>
                </c:pt>
                <c:pt idx="61">
                  <c:v>-77.400000000000006</c:v>
                </c:pt>
                <c:pt idx="62">
                  <c:v>-79.271428571428586</c:v>
                </c:pt>
                <c:pt idx="63">
                  <c:v>-79.057142857142864</c:v>
                </c:pt>
                <c:pt idx="64">
                  <c:v>-77.385714285714286</c:v>
                </c:pt>
                <c:pt idx="65">
                  <c:v>-75.442857142857136</c:v>
                </c:pt>
                <c:pt idx="66">
                  <c:v>-73.585714285714275</c:v>
                </c:pt>
                <c:pt idx="67">
                  <c:v>-73.914285714285711</c:v>
                </c:pt>
                <c:pt idx="68">
                  <c:v>-74.142857142857153</c:v>
                </c:pt>
                <c:pt idx="69">
                  <c:v>-72.485714285714295</c:v>
                </c:pt>
                <c:pt idx="70">
                  <c:v>-70.728571428571428</c:v>
                </c:pt>
                <c:pt idx="71">
                  <c:v>-70.471428571428561</c:v>
                </c:pt>
                <c:pt idx="72">
                  <c:v>-70.071428571428569</c:v>
                </c:pt>
                <c:pt idx="73">
                  <c:v>-69.828571428571422</c:v>
                </c:pt>
                <c:pt idx="74">
                  <c:v>-67.714285714285708</c:v>
                </c:pt>
                <c:pt idx="75">
                  <c:v>-65.714285714285722</c:v>
                </c:pt>
                <c:pt idx="76">
                  <c:v>-63.728571428571435</c:v>
                </c:pt>
                <c:pt idx="77">
                  <c:v>-63.842857142857149</c:v>
                </c:pt>
                <c:pt idx="78">
                  <c:v>-63.785714285714285</c:v>
                </c:pt>
                <c:pt idx="79">
                  <c:v>-63.528571428571425</c:v>
                </c:pt>
                <c:pt idx="80">
                  <c:v>-62.528571428571418</c:v>
                </c:pt>
                <c:pt idx="81">
                  <c:v>-61.357142857142854</c:v>
                </c:pt>
                <c:pt idx="82">
                  <c:v>-59.8</c:v>
                </c:pt>
                <c:pt idx="83">
                  <c:v>-57.714285714285715</c:v>
                </c:pt>
                <c:pt idx="84">
                  <c:v>-55</c:v>
                </c:pt>
                <c:pt idx="85">
                  <c:v>-52.157142857142858</c:v>
                </c:pt>
                <c:pt idx="86">
                  <c:v>-48.442857142857143</c:v>
                </c:pt>
                <c:pt idx="87">
                  <c:v>-45.414285714285711</c:v>
                </c:pt>
                <c:pt idx="88">
                  <c:v>-43.357142857142854</c:v>
                </c:pt>
                <c:pt idx="89">
                  <c:v>-41.785714285714285</c:v>
                </c:pt>
                <c:pt idx="90">
                  <c:v>-40.01428571428572</c:v>
                </c:pt>
                <c:pt idx="91">
                  <c:v>-38.971428571428575</c:v>
                </c:pt>
                <c:pt idx="92">
                  <c:v>-37.842857142857142</c:v>
                </c:pt>
                <c:pt idx="93">
                  <c:v>-36.942857142857136</c:v>
                </c:pt>
                <c:pt idx="94">
                  <c:v>-36.228571428571435</c:v>
                </c:pt>
                <c:pt idx="95">
                  <c:v>-35.157142857142858</c:v>
                </c:pt>
                <c:pt idx="96">
                  <c:v>-34.285714285714285</c:v>
                </c:pt>
                <c:pt idx="97">
                  <c:v>-33.714285714285715</c:v>
                </c:pt>
                <c:pt idx="98">
                  <c:v>-32.842857142857142</c:v>
                </c:pt>
                <c:pt idx="99">
                  <c:v>-31.828571428571426</c:v>
                </c:pt>
                <c:pt idx="100">
                  <c:v>-30.857142857142858</c:v>
                </c:pt>
                <c:pt idx="101">
                  <c:v>-29.585714285714285</c:v>
                </c:pt>
                <c:pt idx="102">
                  <c:v>-29.314285714285713</c:v>
                </c:pt>
                <c:pt idx="103">
                  <c:v>-28.442857142857143</c:v>
                </c:pt>
                <c:pt idx="104">
                  <c:v>-28.085714285714285</c:v>
                </c:pt>
                <c:pt idx="105">
                  <c:v>-27.971428571428572</c:v>
                </c:pt>
                <c:pt idx="106">
                  <c:v>-27.714285714285719</c:v>
                </c:pt>
                <c:pt idx="107">
                  <c:v>-27.285714285714288</c:v>
                </c:pt>
              </c:numCache>
            </c:numRef>
          </c:val>
          <c:smooth val="0"/>
          <c:extLst>
            <c:ext xmlns:c16="http://schemas.microsoft.com/office/drawing/2014/chart" uri="{C3380CC4-5D6E-409C-BE32-E72D297353CC}">
              <c16:uniqueId val="{00000002-8475-4872-94C1-10F863DDFA1D}"/>
            </c:ext>
          </c:extLst>
        </c:ser>
        <c:ser>
          <c:idx val="6"/>
          <c:order val="6"/>
          <c:tx>
            <c:strRef>
              <c:f>'[Microsoft PowerPoint 内のグラフ]第１波　発症日グラフ'!$J$2</c:f>
              <c:strCache>
                <c:ptCount val="1"/>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'[Microsoft PowerPoint 内のグラフ]第１波　発症日グラフ'!$B$3:$B$126</c:f>
              <c:numCache>
                <c:formatCode>m"月"d"日"</c:formatCode>
                <c:ptCount val="108"/>
                <c:pt idx="0">
                  <c:v>43888</c:v>
                </c:pt>
                <c:pt idx="1">
                  <c:v>43889</c:v>
                </c:pt>
                <c:pt idx="2">
                  <c:v>43890</c:v>
                </c:pt>
                <c:pt idx="3">
                  <c:v>43891</c:v>
                </c:pt>
                <c:pt idx="4">
                  <c:v>43892</c:v>
                </c:pt>
                <c:pt idx="5">
                  <c:v>43893</c:v>
                </c:pt>
                <c:pt idx="6">
                  <c:v>43894</c:v>
                </c:pt>
                <c:pt idx="7">
                  <c:v>43895</c:v>
                </c:pt>
                <c:pt idx="8">
                  <c:v>43896</c:v>
                </c:pt>
                <c:pt idx="9">
                  <c:v>43897</c:v>
                </c:pt>
                <c:pt idx="10">
                  <c:v>43898</c:v>
                </c:pt>
                <c:pt idx="11">
                  <c:v>43899</c:v>
                </c:pt>
                <c:pt idx="12">
                  <c:v>43900</c:v>
                </c:pt>
                <c:pt idx="13">
                  <c:v>43901</c:v>
                </c:pt>
                <c:pt idx="14">
                  <c:v>43902</c:v>
                </c:pt>
                <c:pt idx="15">
                  <c:v>43903</c:v>
                </c:pt>
                <c:pt idx="16">
                  <c:v>43904</c:v>
                </c:pt>
                <c:pt idx="17">
                  <c:v>43905</c:v>
                </c:pt>
                <c:pt idx="18">
                  <c:v>43906</c:v>
                </c:pt>
                <c:pt idx="19">
                  <c:v>43907</c:v>
                </c:pt>
                <c:pt idx="20">
                  <c:v>43908</c:v>
                </c:pt>
                <c:pt idx="21">
                  <c:v>43909</c:v>
                </c:pt>
                <c:pt idx="22">
                  <c:v>43910</c:v>
                </c:pt>
                <c:pt idx="23">
                  <c:v>43911</c:v>
                </c:pt>
                <c:pt idx="24">
                  <c:v>43912</c:v>
                </c:pt>
                <c:pt idx="25">
                  <c:v>43913</c:v>
                </c:pt>
                <c:pt idx="26">
                  <c:v>43914</c:v>
                </c:pt>
                <c:pt idx="27">
                  <c:v>43915</c:v>
                </c:pt>
                <c:pt idx="28">
                  <c:v>43916</c:v>
                </c:pt>
                <c:pt idx="29">
                  <c:v>43917</c:v>
                </c:pt>
                <c:pt idx="30">
                  <c:v>43918</c:v>
                </c:pt>
                <c:pt idx="31">
                  <c:v>43919</c:v>
                </c:pt>
                <c:pt idx="32">
                  <c:v>43920</c:v>
                </c:pt>
                <c:pt idx="33">
                  <c:v>43921</c:v>
                </c:pt>
                <c:pt idx="34">
                  <c:v>43922</c:v>
                </c:pt>
                <c:pt idx="35">
                  <c:v>43923</c:v>
                </c:pt>
                <c:pt idx="36">
                  <c:v>43924</c:v>
                </c:pt>
                <c:pt idx="37">
                  <c:v>43925</c:v>
                </c:pt>
                <c:pt idx="38">
                  <c:v>43926</c:v>
                </c:pt>
                <c:pt idx="39">
                  <c:v>43927</c:v>
                </c:pt>
                <c:pt idx="40">
                  <c:v>43928</c:v>
                </c:pt>
                <c:pt idx="41">
                  <c:v>43929</c:v>
                </c:pt>
                <c:pt idx="42">
                  <c:v>43930</c:v>
                </c:pt>
                <c:pt idx="43">
                  <c:v>43931</c:v>
                </c:pt>
                <c:pt idx="44">
                  <c:v>43932</c:v>
                </c:pt>
                <c:pt idx="45">
                  <c:v>43933</c:v>
                </c:pt>
                <c:pt idx="46">
                  <c:v>43934</c:v>
                </c:pt>
                <c:pt idx="47">
                  <c:v>43935</c:v>
                </c:pt>
                <c:pt idx="48">
                  <c:v>43936</c:v>
                </c:pt>
                <c:pt idx="49">
                  <c:v>43937</c:v>
                </c:pt>
                <c:pt idx="50">
                  <c:v>43938</c:v>
                </c:pt>
                <c:pt idx="51">
                  <c:v>43939</c:v>
                </c:pt>
                <c:pt idx="52">
                  <c:v>43940</c:v>
                </c:pt>
                <c:pt idx="53">
                  <c:v>43941</c:v>
                </c:pt>
                <c:pt idx="54">
                  <c:v>43942</c:v>
                </c:pt>
                <c:pt idx="55">
                  <c:v>43943</c:v>
                </c:pt>
                <c:pt idx="56">
                  <c:v>43944</c:v>
                </c:pt>
                <c:pt idx="57">
                  <c:v>43945</c:v>
                </c:pt>
                <c:pt idx="58">
                  <c:v>43946</c:v>
                </c:pt>
                <c:pt idx="59">
                  <c:v>43947</c:v>
                </c:pt>
                <c:pt idx="60">
                  <c:v>43948</c:v>
                </c:pt>
                <c:pt idx="61">
                  <c:v>43949</c:v>
                </c:pt>
                <c:pt idx="62">
                  <c:v>43950</c:v>
                </c:pt>
                <c:pt idx="63">
                  <c:v>43951</c:v>
                </c:pt>
                <c:pt idx="64">
                  <c:v>43952</c:v>
                </c:pt>
                <c:pt idx="65">
                  <c:v>43953</c:v>
                </c:pt>
                <c:pt idx="66">
                  <c:v>43954</c:v>
                </c:pt>
                <c:pt idx="67">
                  <c:v>43955</c:v>
                </c:pt>
                <c:pt idx="68">
                  <c:v>43956</c:v>
                </c:pt>
                <c:pt idx="69">
                  <c:v>43957</c:v>
                </c:pt>
                <c:pt idx="70">
                  <c:v>43958</c:v>
                </c:pt>
                <c:pt idx="71">
                  <c:v>43959</c:v>
                </c:pt>
                <c:pt idx="72">
                  <c:v>43960</c:v>
                </c:pt>
                <c:pt idx="73">
                  <c:v>43961</c:v>
                </c:pt>
                <c:pt idx="74">
                  <c:v>43962</c:v>
                </c:pt>
                <c:pt idx="75">
                  <c:v>43963</c:v>
                </c:pt>
                <c:pt idx="76">
                  <c:v>43964</c:v>
                </c:pt>
                <c:pt idx="77">
                  <c:v>43965</c:v>
                </c:pt>
                <c:pt idx="78">
                  <c:v>43966</c:v>
                </c:pt>
                <c:pt idx="79">
                  <c:v>43967</c:v>
                </c:pt>
                <c:pt idx="80">
                  <c:v>43968</c:v>
                </c:pt>
                <c:pt idx="81">
                  <c:v>43969</c:v>
                </c:pt>
                <c:pt idx="82">
                  <c:v>43970</c:v>
                </c:pt>
                <c:pt idx="83">
                  <c:v>43971</c:v>
                </c:pt>
                <c:pt idx="84">
                  <c:v>43972</c:v>
                </c:pt>
                <c:pt idx="85">
                  <c:v>43973</c:v>
                </c:pt>
                <c:pt idx="86">
                  <c:v>43974</c:v>
                </c:pt>
                <c:pt idx="87">
                  <c:v>43975</c:v>
                </c:pt>
                <c:pt idx="88">
                  <c:v>43976</c:v>
                </c:pt>
                <c:pt idx="89">
                  <c:v>43977</c:v>
                </c:pt>
                <c:pt idx="90">
                  <c:v>43978</c:v>
                </c:pt>
                <c:pt idx="91">
                  <c:v>43979</c:v>
                </c:pt>
                <c:pt idx="92">
                  <c:v>43980</c:v>
                </c:pt>
                <c:pt idx="93">
                  <c:v>43981</c:v>
                </c:pt>
                <c:pt idx="94">
                  <c:v>43982</c:v>
                </c:pt>
                <c:pt idx="95">
                  <c:v>43983</c:v>
                </c:pt>
                <c:pt idx="96">
                  <c:v>43984</c:v>
                </c:pt>
                <c:pt idx="97">
                  <c:v>43985</c:v>
                </c:pt>
                <c:pt idx="98">
                  <c:v>43986</c:v>
                </c:pt>
                <c:pt idx="99">
                  <c:v>43987</c:v>
                </c:pt>
                <c:pt idx="100">
                  <c:v>43988</c:v>
                </c:pt>
                <c:pt idx="101">
                  <c:v>43989</c:v>
                </c:pt>
                <c:pt idx="102">
                  <c:v>43990</c:v>
                </c:pt>
                <c:pt idx="103">
                  <c:v>43991</c:v>
                </c:pt>
                <c:pt idx="104">
                  <c:v>43992</c:v>
                </c:pt>
                <c:pt idx="105">
                  <c:v>43993</c:v>
                </c:pt>
                <c:pt idx="106">
                  <c:v>43994</c:v>
                </c:pt>
                <c:pt idx="107">
                  <c:v>43995</c:v>
                </c:pt>
              </c:numCache>
            </c:numRef>
          </c:cat>
          <c:val>
            <c:numRef>
              <c:f>'[Microsoft PowerPoint 内のグラフ]第１波　発症日グラフ'!$J$3:$J$126</c:f>
              <c:numCache>
                <c:formatCode>General</c:formatCode>
                <c:ptCount val="108"/>
              </c:numCache>
            </c:numRef>
          </c:val>
          <c:smooth val="0"/>
          <c:extLst>
            <c:ext xmlns:c16="http://schemas.microsoft.com/office/drawing/2014/chart" uri="{C3380CC4-5D6E-409C-BE32-E72D297353CC}">
              <c16:uniqueId val="{00000003-8475-4872-94C1-10F863DDFA1D}"/>
            </c:ext>
          </c:extLst>
        </c:ser>
        <c:dLbls>
          <c:showLegendKey val="0"/>
          <c:showVal val="0"/>
          <c:showCatName val="0"/>
          <c:showSerName val="0"/>
          <c:showPercent val="0"/>
          <c:showBubbleSize val="0"/>
        </c:dLbls>
        <c:marker val="1"/>
        <c:smooth val="0"/>
        <c:axId val="1335005215"/>
        <c:axId val="1334996479"/>
        <c:extLst>
          <c:ext xmlns:c15="http://schemas.microsoft.com/office/drawing/2012/chart" uri="{02D57815-91ED-43cb-92C2-25804820EDAC}">
            <c15:filteredLineSeries>
              <c15:ser>
                <c:idx val="2"/>
                <c:order val="1"/>
                <c:tx>
                  <c:strRef>
                    <c:extLst>
                      <c:ext uri="{02D57815-91ED-43cb-92C2-25804820EDAC}">
                        <c15:formulaRef>
                          <c15:sqref>'[Microsoft PowerPoint 内のグラフ]第１波　発症日グラフ'!$E$2</c15:sqref>
                        </c15:formulaRef>
                      </c:ext>
                    </c:extLst>
                    <c:strCache>
                      <c:ptCount val="1"/>
                      <c:pt idx="0">
                        <c:v>商品販売額</c:v>
                      </c:pt>
                    </c:strCache>
                  </c:strRef>
                </c:tx>
                <c:spPr>
                  <a:ln w="28575" cap="rnd">
                    <a:solidFill>
                      <a:schemeClr val="accent2"/>
                    </a:solidFill>
                    <a:round/>
                  </a:ln>
                  <a:effectLst/>
                </c:spPr>
                <c:marker>
                  <c:symbol val="circle"/>
                  <c:size val="5"/>
                  <c:spPr>
                    <a:solidFill>
                      <a:schemeClr val="accent3"/>
                    </a:solidFill>
                    <a:ln w="9525">
                      <a:solidFill>
                        <a:schemeClr val="accent3"/>
                      </a:solidFill>
                    </a:ln>
                    <a:effectLst/>
                  </c:spPr>
                </c:marker>
                <c:cat>
                  <c:numRef>
                    <c:extLst>
                      <c:ext uri="{02D57815-91ED-43cb-92C2-25804820EDAC}">
                        <c15:formulaRef>
                          <c15:sqref>'[Microsoft PowerPoint 内のグラフ]第１波　発症日グラフ'!$B$3:$B$126</c15:sqref>
                        </c15:formulaRef>
                      </c:ext>
                    </c:extLst>
                    <c:numCache>
                      <c:formatCode>m"月"d"日"</c:formatCode>
                      <c:ptCount val="108"/>
                      <c:pt idx="0">
                        <c:v>43888</c:v>
                      </c:pt>
                      <c:pt idx="1">
                        <c:v>43889</c:v>
                      </c:pt>
                      <c:pt idx="2">
                        <c:v>43890</c:v>
                      </c:pt>
                      <c:pt idx="3">
                        <c:v>43891</c:v>
                      </c:pt>
                      <c:pt idx="4">
                        <c:v>43892</c:v>
                      </c:pt>
                      <c:pt idx="5">
                        <c:v>43893</c:v>
                      </c:pt>
                      <c:pt idx="6">
                        <c:v>43894</c:v>
                      </c:pt>
                      <c:pt idx="7">
                        <c:v>43895</c:v>
                      </c:pt>
                      <c:pt idx="8">
                        <c:v>43896</c:v>
                      </c:pt>
                      <c:pt idx="9">
                        <c:v>43897</c:v>
                      </c:pt>
                      <c:pt idx="10">
                        <c:v>43898</c:v>
                      </c:pt>
                      <c:pt idx="11">
                        <c:v>43899</c:v>
                      </c:pt>
                      <c:pt idx="12">
                        <c:v>43900</c:v>
                      </c:pt>
                      <c:pt idx="13">
                        <c:v>43901</c:v>
                      </c:pt>
                      <c:pt idx="14">
                        <c:v>43902</c:v>
                      </c:pt>
                      <c:pt idx="15">
                        <c:v>43903</c:v>
                      </c:pt>
                      <c:pt idx="16">
                        <c:v>43904</c:v>
                      </c:pt>
                      <c:pt idx="17">
                        <c:v>43905</c:v>
                      </c:pt>
                      <c:pt idx="18">
                        <c:v>43906</c:v>
                      </c:pt>
                      <c:pt idx="19">
                        <c:v>43907</c:v>
                      </c:pt>
                      <c:pt idx="20">
                        <c:v>43908</c:v>
                      </c:pt>
                      <c:pt idx="21">
                        <c:v>43909</c:v>
                      </c:pt>
                      <c:pt idx="22">
                        <c:v>43910</c:v>
                      </c:pt>
                      <c:pt idx="23">
                        <c:v>43911</c:v>
                      </c:pt>
                      <c:pt idx="24">
                        <c:v>43912</c:v>
                      </c:pt>
                      <c:pt idx="25">
                        <c:v>43913</c:v>
                      </c:pt>
                      <c:pt idx="26">
                        <c:v>43914</c:v>
                      </c:pt>
                      <c:pt idx="27">
                        <c:v>43915</c:v>
                      </c:pt>
                      <c:pt idx="28">
                        <c:v>43916</c:v>
                      </c:pt>
                      <c:pt idx="29">
                        <c:v>43917</c:v>
                      </c:pt>
                      <c:pt idx="30">
                        <c:v>43918</c:v>
                      </c:pt>
                      <c:pt idx="31">
                        <c:v>43919</c:v>
                      </c:pt>
                      <c:pt idx="32">
                        <c:v>43920</c:v>
                      </c:pt>
                      <c:pt idx="33">
                        <c:v>43921</c:v>
                      </c:pt>
                      <c:pt idx="34">
                        <c:v>43922</c:v>
                      </c:pt>
                      <c:pt idx="35">
                        <c:v>43923</c:v>
                      </c:pt>
                      <c:pt idx="36">
                        <c:v>43924</c:v>
                      </c:pt>
                      <c:pt idx="37">
                        <c:v>43925</c:v>
                      </c:pt>
                      <c:pt idx="38">
                        <c:v>43926</c:v>
                      </c:pt>
                      <c:pt idx="39">
                        <c:v>43927</c:v>
                      </c:pt>
                      <c:pt idx="40">
                        <c:v>43928</c:v>
                      </c:pt>
                      <c:pt idx="41">
                        <c:v>43929</c:v>
                      </c:pt>
                      <c:pt idx="42">
                        <c:v>43930</c:v>
                      </c:pt>
                      <c:pt idx="43">
                        <c:v>43931</c:v>
                      </c:pt>
                      <c:pt idx="44">
                        <c:v>43932</c:v>
                      </c:pt>
                      <c:pt idx="45">
                        <c:v>43933</c:v>
                      </c:pt>
                      <c:pt idx="46">
                        <c:v>43934</c:v>
                      </c:pt>
                      <c:pt idx="47">
                        <c:v>43935</c:v>
                      </c:pt>
                      <c:pt idx="48">
                        <c:v>43936</c:v>
                      </c:pt>
                      <c:pt idx="49">
                        <c:v>43937</c:v>
                      </c:pt>
                      <c:pt idx="50">
                        <c:v>43938</c:v>
                      </c:pt>
                      <c:pt idx="51">
                        <c:v>43939</c:v>
                      </c:pt>
                      <c:pt idx="52">
                        <c:v>43940</c:v>
                      </c:pt>
                      <c:pt idx="53">
                        <c:v>43941</c:v>
                      </c:pt>
                      <c:pt idx="54">
                        <c:v>43942</c:v>
                      </c:pt>
                      <c:pt idx="55">
                        <c:v>43943</c:v>
                      </c:pt>
                      <c:pt idx="56">
                        <c:v>43944</c:v>
                      </c:pt>
                      <c:pt idx="57">
                        <c:v>43945</c:v>
                      </c:pt>
                      <c:pt idx="58">
                        <c:v>43946</c:v>
                      </c:pt>
                      <c:pt idx="59">
                        <c:v>43947</c:v>
                      </c:pt>
                      <c:pt idx="60">
                        <c:v>43948</c:v>
                      </c:pt>
                      <c:pt idx="61">
                        <c:v>43949</c:v>
                      </c:pt>
                      <c:pt idx="62">
                        <c:v>43950</c:v>
                      </c:pt>
                      <c:pt idx="63">
                        <c:v>43951</c:v>
                      </c:pt>
                      <c:pt idx="64">
                        <c:v>43952</c:v>
                      </c:pt>
                      <c:pt idx="65">
                        <c:v>43953</c:v>
                      </c:pt>
                      <c:pt idx="66">
                        <c:v>43954</c:v>
                      </c:pt>
                      <c:pt idx="67">
                        <c:v>43955</c:v>
                      </c:pt>
                      <c:pt idx="68">
                        <c:v>43956</c:v>
                      </c:pt>
                      <c:pt idx="69">
                        <c:v>43957</c:v>
                      </c:pt>
                      <c:pt idx="70">
                        <c:v>43958</c:v>
                      </c:pt>
                      <c:pt idx="71">
                        <c:v>43959</c:v>
                      </c:pt>
                      <c:pt idx="72">
                        <c:v>43960</c:v>
                      </c:pt>
                      <c:pt idx="73">
                        <c:v>43961</c:v>
                      </c:pt>
                      <c:pt idx="74">
                        <c:v>43962</c:v>
                      </c:pt>
                      <c:pt idx="75">
                        <c:v>43963</c:v>
                      </c:pt>
                      <c:pt idx="76">
                        <c:v>43964</c:v>
                      </c:pt>
                      <c:pt idx="77">
                        <c:v>43965</c:v>
                      </c:pt>
                      <c:pt idx="78">
                        <c:v>43966</c:v>
                      </c:pt>
                      <c:pt idx="79">
                        <c:v>43967</c:v>
                      </c:pt>
                      <c:pt idx="80">
                        <c:v>43968</c:v>
                      </c:pt>
                      <c:pt idx="81">
                        <c:v>43969</c:v>
                      </c:pt>
                      <c:pt idx="82">
                        <c:v>43970</c:v>
                      </c:pt>
                      <c:pt idx="83">
                        <c:v>43971</c:v>
                      </c:pt>
                      <c:pt idx="84">
                        <c:v>43972</c:v>
                      </c:pt>
                      <c:pt idx="85">
                        <c:v>43973</c:v>
                      </c:pt>
                      <c:pt idx="86">
                        <c:v>43974</c:v>
                      </c:pt>
                      <c:pt idx="87">
                        <c:v>43975</c:v>
                      </c:pt>
                      <c:pt idx="88">
                        <c:v>43976</c:v>
                      </c:pt>
                      <c:pt idx="89">
                        <c:v>43977</c:v>
                      </c:pt>
                      <c:pt idx="90">
                        <c:v>43978</c:v>
                      </c:pt>
                      <c:pt idx="91">
                        <c:v>43979</c:v>
                      </c:pt>
                      <c:pt idx="92">
                        <c:v>43980</c:v>
                      </c:pt>
                      <c:pt idx="93">
                        <c:v>43981</c:v>
                      </c:pt>
                      <c:pt idx="94">
                        <c:v>43982</c:v>
                      </c:pt>
                      <c:pt idx="95">
                        <c:v>43983</c:v>
                      </c:pt>
                      <c:pt idx="96">
                        <c:v>43984</c:v>
                      </c:pt>
                      <c:pt idx="97">
                        <c:v>43985</c:v>
                      </c:pt>
                      <c:pt idx="98">
                        <c:v>43986</c:v>
                      </c:pt>
                      <c:pt idx="99">
                        <c:v>43987</c:v>
                      </c:pt>
                      <c:pt idx="100">
                        <c:v>43988</c:v>
                      </c:pt>
                      <c:pt idx="101">
                        <c:v>43989</c:v>
                      </c:pt>
                      <c:pt idx="102">
                        <c:v>43990</c:v>
                      </c:pt>
                      <c:pt idx="103">
                        <c:v>43991</c:v>
                      </c:pt>
                      <c:pt idx="104">
                        <c:v>43992</c:v>
                      </c:pt>
                      <c:pt idx="105">
                        <c:v>43993</c:v>
                      </c:pt>
                      <c:pt idx="106">
                        <c:v>43994</c:v>
                      </c:pt>
                      <c:pt idx="107">
                        <c:v>43995</c:v>
                      </c:pt>
                    </c:numCache>
                  </c:numRef>
                </c:cat>
                <c:val>
                  <c:numRef>
                    <c:extLst>
                      <c:ext uri="{02D57815-91ED-43cb-92C2-25804820EDAC}">
                        <c15:formulaRef>
                          <c15:sqref>'[Microsoft PowerPoint 内のグラフ]第１波　発症日グラフ'!$E$3:$E$126</c15:sqref>
                        </c15:formulaRef>
                      </c:ext>
                    </c:extLst>
                    <c:numCache>
                      <c:formatCode>General</c:formatCode>
                      <c:ptCount val="108"/>
                      <c:pt idx="17" formatCode="#,##0;\-##,#0#,##0">
                        <c:v>125391</c:v>
                      </c:pt>
                      <c:pt idx="48" formatCode="#,##0;\-##,#0#,##0">
                        <c:v>91269</c:v>
                      </c:pt>
                      <c:pt idx="78" formatCode="#,##0;\-##,#0#,##0">
                        <c:v>100697</c:v>
                      </c:pt>
                    </c:numCache>
                  </c:numRef>
                </c:val>
                <c:smooth val="0"/>
                <c:extLst>
                  <c:ext xmlns:c16="http://schemas.microsoft.com/office/drawing/2014/chart" uri="{C3380CC4-5D6E-409C-BE32-E72D297353CC}">
                    <c16:uniqueId val="{00000004-8475-4872-94C1-10F863DDFA1D}"/>
                  </c:ext>
                </c:extLst>
              </c15:ser>
            </c15:filteredLineSeries>
            <c15:filteredLineSeries>
              <c15:ser>
                <c:idx val="1"/>
                <c:order val="2"/>
                <c:tx>
                  <c:strRef>
                    <c:extLst xmlns:c15="http://schemas.microsoft.com/office/drawing/2012/chart">
                      <c:ext xmlns:c15="http://schemas.microsoft.com/office/drawing/2012/chart" uri="{02D57815-91ED-43cb-92C2-25804820EDAC}">
                        <c15:formulaRef>
                          <c15:sqref>'[Microsoft PowerPoint 内のグラフ]第１波　発症日グラフ'!$F$2</c15:sqref>
                        </c15:formulaRef>
                      </c:ext>
                    </c:extLst>
                    <c:strCache>
                      <c:ptCount val="1"/>
                      <c:pt idx="0">
                        <c:v>大阪府 難波</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extLst xmlns:c15="http://schemas.microsoft.com/office/drawing/2012/chart">
                      <c:ext xmlns:c15="http://schemas.microsoft.com/office/drawing/2012/chart" uri="{02D57815-91ED-43cb-92C2-25804820EDAC}">
                        <c15:formulaRef>
                          <c15:sqref>'[Microsoft PowerPoint 内のグラフ]第１波　発症日グラフ'!$B$3:$B$126</c15:sqref>
                        </c15:formulaRef>
                      </c:ext>
                    </c:extLst>
                    <c:numCache>
                      <c:formatCode>m"月"d"日"</c:formatCode>
                      <c:ptCount val="108"/>
                      <c:pt idx="0">
                        <c:v>43888</c:v>
                      </c:pt>
                      <c:pt idx="1">
                        <c:v>43889</c:v>
                      </c:pt>
                      <c:pt idx="2">
                        <c:v>43890</c:v>
                      </c:pt>
                      <c:pt idx="3">
                        <c:v>43891</c:v>
                      </c:pt>
                      <c:pt idx="4">
                        <c:v>43892</c:v>
                      </c:pt>
                      <c:pt idx="5">
                        <c:v>43893</c:v>
                      </c:pt>
                      <c:pt idx="6">
                        <c:v>43894</c:v>
                      </c:pt>
                      <c:pt idx="7">
                        <c:v>43895</c:v>
                      </c:pt>
                      <c:pt idx="8">
                        <c:v>43896</c:v>
                      </c:pt>
                      <c:pt idx="9">
                        <c:v>43897</c:v>
                      </c:pt>
                      <c:pt idx="10">
                        <c:v>43898</c:v>
                      </c:pt>
                      <c:pt idx="11">
                        <c:v>43899</c:v>
                      </c:pt>
                      <c:pt idx="12">
                        <c:v>43900</c:v>
                      </c:pt>
                      <c:pt idx="13">
                        <c:v>43901</c:v>
                      </c:pt>
                      <c:pt idx="14">
                        <c:v>43902</c:v>
                      </c:pt>
                      <c:pt idx="15">
                        <c:v>43903</c:v>
                      </c:pt>
                      <c:pt idx="16">
                        <c:v>43904</c:v>
                      </c:pt>
                      <c:pt idx="17">
                        <c:v>43905</c:v>
                      </c:pt>
                      <c:pt idx="18">
                        <c:v>43906</c:v>
                      </c:pt>
                      <c:pt idx="19">
                        <c:v>43907</c:v>
                      </c:pt>
                      <c:pt idx="20">
                        <c:v>43908</c:v>
                      </c:pt>
                      <c:pt idx="21">
                        <c:v>43909</c:v>
                      </c:pt>
                      <c:pt idx="22">
                        <c:v>43910</c:v>
                      </c:pt>
                      <c:pt idx="23">
                        <c:v>43911</c:v>
                      </c:pt>
                      <c:pt idx="24">
                        <c:v>43912</c:v>
                      </c:pt>
                      <c:pt idx="25">
                        <c:v>43913</c:v>
                      </c:pt>
                      <c:pt idx="26">
                        <c:v>43914</c:v>
                      </c:pt>
                      <c:pt idx="27">
                        <c:v>43915</c:v>
                      </c:pt>
                      <c:pt idx="28">
                        <c:v>43916</c:v>
                      </c:pt>
                      <c:pt idx="29">
                        <c:v>43917</c:v>
                      </c:pt>
                      <c:pt idx="30">
                        <c:v>43918</c:v>
                      </c:pt>
                      <c:pt idx="31">
                        <c:v>43919</c:v>
                      </c:pt>
                      <c:pt idx="32">
                        <c:v>43920</c:v>
                      </c:pt>
                      <c:pt idx="33">
                        <c:v>43921</c:v>
                      </c:pt>
                      <c:pt idx="34">
                        <c:v>43922</c:v>
                      </c:pt>
                      <c:pt idx="35">
                        <c:v>43923</c:v>
                      </c:pt>
                      <c:pt idx="36">
                        <c:v>43924</c:v>
                      </c:pt>
                      <c:pt idx="37">
                        <c:v>43925</c:v>
                      </c:pt>
                      <c:pt idx="38">
                        <c:v>43926</c:v>
                      </c:pt>
                      <c:pt idx="39">
                        <c:v>43927</c:v>
                      </c:pt>
                      <c:pt idx="40">
                        <c:v>43928</c:v>
                      </c:pt>
                      <c:pt idx="41">
                        <c:v>43929</c:v>
                      </c:pt>
                      <c:pt idx="42">
                        <c:v>43930</c:v>
                      </c:pt>
                      <c:pt idx="43">
                        <c:v>43931</c:v>
                      </c:pt>
                      <c:pt idx="44">
                        <c:v>43932</c:v>
                      </c:pt>
                      <c:pt idx="45">
                        <c:v>43933</c:v>
                      </c:pt>
                      <c:pt idx="46">
                        <c:v>43934</c:v>
                      </c:pt>
                      <c:pt idx="47">
                        <c:v>43935</c:v>
                      </c:pt>
                      <c:pt idx="48">
                        <c:v>43936</c:v>
                      </c:pt>
                      <c:pt idx="49">
                        <c:v>43937</c:v>
                      </c:pt>
                      <c:pt idx="50">
                        <c:v>43938</c:v>
                      </c:pt>
                      <c:pt idx="51">
                        <c:v>43939</c:v>
                      </c:pt>
                      <c:pt idx="52">
                        <c:v>43940</c:v>
                      </c:pt>
                      <c:pt idx="53">
                        <c:v>43941</c:v>
                      </c:pt>
                      <c:pt idx="54">
                        <c:v>43942</c:v>
                      </c:pt>
                      <c:pt idx="55">
                        <c:v>43943</c:v>
                      </c:pt>
                      <c:pt idx="56">
                        <c:v>43944</c:v>
                      </c:pt>
                      <c:pt idx="57">
                        <c:v>43945</c:v>
                      </c:pt>
                      <c:pt idx="58">
                        <c:v>43946</c:v>
                      </c:pt>
                      <c:pt idx="59">
                        <c:v>43947</c:v>
                      </c:pt>
                      <c:pt idx="60">
                        <c:v>43948</c:v>
                      </c:pt>
                      <c:pt idx="61">
                        <c:v>43949</c:v>
                      </c:pt>
                      <c:pt idx="62">
                        <c:v>43950</c:v>
                      </c:pt>
                      <c:pt idx="63">
                        <c:v>43951</c:v>
                      </c:pt>
                      <c:pt idx="64">
                        <c:v>43952</c:v>
                      </c:pt>
                      <c:pt idx="65">
                        <c:v>43953</c:v>
                      </c:pt>
                      <c:pt idx="66">
                        <c:v>43954</c:v>
                      </c:pt>
                      <c:pt idx="67">
                        <c:v>43955</c:v>
                      </c:pt>
                      <c:pt idx="68">
                        <c:v>43956</c:v>
                      </c:pt>
                      <c:pt idx="69">
                        <c:v>43957</c:v>
                      </c:pt>
                      <c:pt idx="70">
                        <c:v>43958</c:v>
                      </c:pt>
                      <c:pt idx="71">
                        <c:v>43959</c:v>
                      </c:pt>
                      <c:pt idx="72">
                        <c:v>43960</c:v>
                      </c:pt>
                      <c:pt idx="73">
                        <c:v>43961</c:v>
                      </c:pt>
                      <c:pt idx="74">
                        <c:v>43962</c:v>
                      </c:pt>
                      <c:pt idx="75">
                        <c:v>43963</c:v>
                      </c:pt>
                      <c:pt idx="76">
                        <c:v>43964</c:v>
                      </c:pt>
                      <c:pt idx="77">
                        <c:v>43965</c:v>
                      </c:pt>
                      <c:pt idx="78">
                        <c:v>43966</c:v>
                      </c:pt>
                      <c:pt idx="79">
                        <c:v>43967</c:v>
                      </c:pt>
                      <c:pt idx="80">
                        <c:v>43968</c:v>
                      </c:pt>
                      <c:pt idx="81">
                        <c:v>43969</c:v>
                      </c:pt>
                      <c:pt idx="82">
                        <c:v>43970</c:v>
                      </c:pt>
                      <c:pt idx="83">
                        <c:v>43971</c:v>
                      </c:pt>
                      <c:pt idx="84">
                        <c:v>43972</c:v>
                      </c:pt>
                      <c:pt idx="85">
                        <c:v>43973</c:v>
                      </c:pt>
                      <c:pt idx="86">
                        <c:v>43974</c:v>
                      </c:pt>
                      <c:pt idx="87">
                        <c:v>43975</c:v>
                      </c:pt>
                      <c:pt idx="88">
                        <c:v>43976</c:v>
                      </c:pt>
                      <c:pt idx="89">
                        <c:v>43977</c:v>
                      </c:pt>
                      <c:pt idx="90">
                        <c:v>43978</c:v>
                      </c:pt>
                      <c:pt idx="91">
                        <c:v>43979</c:v>
                      </c:pt>
                      <c:pt idx="92">
                        <c:v>43980</c:v>
                      </c:pt>
                      <c:pt idx="93">
                        <c:v>43981</c:v>
                      </c:pt>
                      <c:pt idx="94">
                        <c:v>43982</c:v>
                      </c:pt>
                      <c:pt idx="95">
                        <c:v>43983</c:v>
                      </c:pt>
                      <c:pt idx="96">
                        <c:v>43984</c:v>
                      </c:pt>
                      <c:pt idx="97">
                        <c:v>43985</c:v>
                      </c:pt>
                      <c:pt idx="98">
                        <c:v>43986</c:v>
                      </c:pt>
                      <c:pt idx="99">
                        <c:v>43987</c:v>
                      </c:pt>
                      <c:pt idx="100">
                        <c:v>43988</c:v>
                      </c:pt>
                      <c:pt idx="101">
                        <c:v>43989</c:v>
                      </c:pt>
                      <c:pt idx="102">
                        <c:v>43990</c:v>
                      </c:pt>
                      <c:pt idx="103">
                        <c:v>43991</c:v>
                      </c:pt>
                      <c:pt idx="104">
                        <c:v>43992</c:v>
                      </c:pt>
                      <c:pt idx="105">
                        <c:v>43993</c:v>
                      </c:pt>
                      <c:pt idx="106">
                        <c:v>43994</c:v>
                      </c:pt>
                      <c:pt idx="107">
                        <c:v>43995</c:v>
                      </c:pt>
                    </c:numCache>
                  </c:numRef>
                </c:cat>
                <c:val>
                  <c:numRef>
                    <c:extLst xmlns:c15="http://schemas.microsoft.com/office/drawing/2012/chart">
                      <c:ext xmlns:c15="http://schemas.microsoft.com/office/drawing/2012/chart" uri="{02D57815-91ED-43cb-92C2-25804820EDAC}">
                        <c15:formulaRef>
                          <c15:sqref>'[Microsoft PowerPoint 内のグラフ]第１波　発症日グラフ'!$F$3:$F$126</c15:sqref>
                        </c15:formulaRef>
                      </c:ext>
                    </c:extLst>
                    <c:numCache>
                      <c:formatCode>General</c:formatCode>
                      <c:ptCount val="108"/>
                      <c:pt idx="41">
                        <c:v>-54.6</c:v>
                      </c:pt>
                      <c:pt idx="42">
                        <c:v>-57.2</c:v>
                      </c:pt>
                      <c:pt idx="43">
                        <c:v>-54.4</c:v>
                      </c:pt>
                      <c:pt idx="44">
                        <c:v>-68.599999999999994</c:v>
                      </c:pt>
                      <c:pt idx="45">
                        <c:v>-73.5</c:v>
                      </c:pt>
                      <c:pt idx="46">
                        <c:v>-61</c:v>
                      </c:pt>
                      <c:pt idx="47">
                        <c:v>-61.7</c:v>
                      </c:pt>
                      <c:pt idx="48">
                        <c:v>-61.7</c:v>
                      </c:pt>
                      <c:pt idx="49">
                        <c:v>-62.9</c:v>
                      </c:pt>
                      <c:pt idx="50">
                        <c:v>-60.3</c:v>
                      </c:pt>
                      <c:pt idx="51">
                        <c:v>-70.8</c:v>
                      </c:pt>
                      <c:pt idx="52">
                        <c:v>-74.099999999999994</c:v>
                      </c:pt>
                      <c:pt idx="53">
                        <c:v>-62.7</c:v>
                      </c:pt>
                      <c:pt idx="54">
                        <c:v>-64.099999999999994</c:v>
                      </c:pt>
                      <c:pt idx="55">
                        <c:v>-65.2</c:v>
                      </c:pt>
                      <c:pt idx="56">
                        <c:v>-64.400000000000006</c:v>
                      </c:pt>
                      <c:pt idx="57">
                        <c:v>-62.1</c:v>
                      </c:pt>
                      <c:pt idx="58">
                        <c:v>-71.099999999999994</c:v>
                      </c:pt>
                      <c:pt idx="59">
                        <c:v>-75.2</c:v>
                      </c:pt>
                      <c:pt idx="60">
                        <c:v>-62.4</c:v>
                      </c:pt>
                      <c:pt idx="61">
                        <c:v>-63.5</c:v>
                      </c:pt>
                      <c:pt idx="62">
                        <c:v>-76.400000000000006</c:v>
                      </c:pt>
                      <c:pt idx="63">
                        <c:v>-61.9</c:v>
                      </c:pt>
                      <c:pt idx="64" formatCode="0.0">
                        <c:v>-73</c:v>
                      </c:pt>
                      <c:pt idx="65" formatCode="0.0">
                        <c:v>-85.8</c:v>
                      </c:pt>
                      <c:pt idx="66" formatCode="0.0">
                        <c:v>-88.1</c:v>
                      </c:pt>
                      <c:pt idx="67" formatCode="0.0">
                        <c:v>-88.4</c:v>
                      </c:pt>
                      <c:pt idx="68" formatCode="0.0">
                        <c:v>-88.4</c:v>
                      </c:pt>
                      <c:pt idx="69" formatCode="0.0">
                        <c:v>-88.2</c:v>
                      </c:pt>
                      <c:pt idx="70" formatCode="0.0">
                        <c:v>-70.099999999999994</c:v>
                      </c:pt>
                      <c:pt idx="71" formatCode="0.0">
                        <c:v>-69.900000000000006</c:v>
                      </c:pt>
                      <c:pt idx="72" formatCode="0.0">
                        <c:v>-83.9</c:v>
                      </c:pt>
                      <c:pt idx="73" formatCode="0.0">
                        <c:v>-86.6</c:v>
                      </c:pt>
                      <c:pt idx="74" formatCode="0.0">
                        <c:v>-69.8</c:v>
                      </c:pt>
                      <c:pt idx="75" formatCode="0.0">
                        <c:v>-71.5</c:v>
                      </c:pt>
                      <c:pt idx="76" formatCode="0.0">
                        <c:v>-70.3</c:v>
                      </c:pt>
                      <c:pt idx="77" formatCode="0.0">
                        <c:v>-69.599999999999994</c:v>
                      </c:pt>
                      <c:pt idx="78" formatCode="0.0">
                        <c:v>-68.5</c:v>
                      </c:pt>
                      <c:pt idx="79" formatCode="0.0">
                        <c:v>-81.099999999999994</c:v>
                      </c:pt>
                      <c:pt idx="80" formatCode="0.0">
                        <c:v>-82.5</c:v>
                      </c:pt>
                      <c:pt idx="81" formatCode="0.0">
                        <c:v>-64.7</c:v>
                      </c:pt>
                      <c:pt idx="82" formatCode="0.0">
                        <c:v>-63.1</c:v>
                      </c:pt>
                      <c:pt idx="83" formatCode="0.0">
                        <c:v>-61.3</c:v>
                      </c:pt>
                      <c:pt idx="84" formatCode="0.0">
                        <c:v>-51.9</c:v>
                      </c:pt>
                      <c:pt idx="85" formatCode="0.0">
                        <c:v>-44.6</c:v>
                      </c:pt>
                      <c:pt idx="86" formatCode="0.0">
                        <c:v>-67.7</c:v>
                      </c:pt>
                      <c:pt idx="87" formatCode="0.0">
                        <c:v>-71</c:v>
                      </c:pt>
                      <c:pt idx="88" formatCode="0.0">
                        <c:v>-40.4</c:v>
                      </c:pt>
                      <c:pt idx="89" formatCode="0.0">
                        <c:v>-42.6</c:v>
                      </c:pt>
                      <c:pt idx="90" formatCode="0.0">
                        <c:v>-40.700000000000003</c:v>
                      </c:pt>
                      <c:pt idx="91" formatCode="0.0">
                        <c:v>-41.9</c:v>
                      </c:pt>
                      <c:pt idx="92" formatCode="0.0">
                        <c:v>-38.200000000000003</c:v>
                      </c:pt>
                      <c:pt idx="93" formatCode="0.0">
                        <c:v>-43.1</c:v>
                      </c:pt>
                      <c:pt idx="94" formatCode="0.0">
                        <c:v>-48.8</c:v>
                      </c:pt>
                      <c:pt idx="95" formatCode="0.0">
                        <c:v>-35.799999999999997</c:v>
                      </c:pt>
                      <c:pt idx="96" formatCode="0.0">
                        <c:v>-35.9</c:v>
                      </c:pt>
                      <c:pt idx="97" formatCode="0.0">
                        <c:v>-34.6</c:v>
                      </c:pt>
                      <c:pt idx="98" formatCode="0.0">
                        <c:v>-34</c:v>
                      </c:pt>
                      <c:pt idx="99" formatCode="0.0">
                        <c:v>-31.1</c:v>
                      </c:pt>
                      <c:pt idx="100" formatCode="0.0">
                        <c:v>-32.9</c:v>
                      </c:pt>
                      <c:pt idx="101" formatCode="0.0">
                        <c:v>-37.799999999999997</c:v>
                      </c:pt>
                      <c:pt idx="102" formatCode="0.0">
                        <c:v>-32.6</c:v>
                      </c:pt>
                      <c:pt idx="103" formatCode="0.0">
                        <c:v>-31.4</c:v>
                      </c:pt>
                      <c:pt idx="104" formatCode="0.0">
                        <c:v>-30.9</c:v>
                      </c:pt>
                      <c:pt idx="105" formatCode="0.0">
                        <c:v>-32.799999999999997</c:v>
                      </c:pt>
                      <c:pt idx="106" formatCode="0.0">
                        <c:v>-26.5</c:v>
                      </c:pt>
                      <c:pt idx="107" formatCode="0.0">
                        <c:v>-26.7</c:v>
                      </c:pt>
                    </c:numCache>
                  </c:numRef>
                </c:val>
                <c:smooth val="0"/>
                <c:extLst xmlns:c15="http://schemas.microsoft.com/office/drawing/2012/chart">
                  <c:ext xmlns:c16="http://schemas.microsoft.com/office/drawing/2014/chart" uri="{C3380CC4-5D6E-409C-BE32-E72D297353CC}">
                    <c16:uniqueId val="{00000005-8475-4872-94C1-10F863DDFA1D}"/>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'[Microsoft PowerPoint 内のグラフ]第１波　発症日グラフ'!$G$2</c15:sqref>
                        </c15:formulaRef>
                      </c:ext>
                    </c:extLst>
                    <c:strCache>
                      <c:ptCount val="1"/>
                      <c:pt idx="0">
                        <c:v>大阪府 梅田</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extLst xmlns:c15="http://schemas.microsoft.com/office/drawing/2012/chart">
                      <c:ext xmlns:c15="http://schemas.microsoft.com/office/drawing/2012/chart" uri="{02D57815-91ED-43cb-92C2-25804820EDAC}">
                        <c15:formulaRef>
                          <c15:sqref>'[Microsoft PowerPoint 内のグラフ]第１波　発症日グラフ'!$B$3:$B$126</c15:sqref>
                        </c15:formulaRef>
                      </c:ext>
                    </c:extLst>
                    <c:numCache>
                      <c:formatCode>m"月"d"日"</c:formatCode>
                      <c:ptCount val="108"/>
                      <c:pt idx="0">
                        <c:v>43888</c:v>
                      </c:pt>
                      <c:pt idx="1">
                        <c:v>43889</c:v>
                      </c:pt>
                      <c:pt idx="2">
                        <c:v>43890</c:v>
                      </c:pt>
                      <c:pt idx="3">
                        <c:v>43891</c:v>
                      </c:pt>
                      <c:pt idx="4">
                        <c:v>43892</c:v>
                      </c:pt>
                      <c:pt idx="5">
                        <c:v>43893</c:v>
                      </c:pt>
                      <c:pt idx="6">
                        <c:v>43894</c:v>
                      </c:pt>
                      <c:pt idx="7">
                        <c:v>43895</c:v>
                      </c:pt>
                      <c:pt idx="8">
                        <c:v>43896</c:v>
                      </c:pt>
                      <c:pt idx="9">
                        <c:v>43897</c:v>
                      </c:pt>
                      <c:pt idx="10">
                        <c:v>43898</c:v>
                      </c:pt>
                      <c:pt idx="11">
                        <c:v>43899</c:v>
                      </c:pt>
                      <c:pt idx="12">
                        <c:v>43900</c:v>
                      </c:pt>
                      <c:pt idx="13">
                        <c:v>43901</c:v>
                      </c:pt>
                      <c:pt idx="14">
                        <c:v>43902</c:v>
                      </c:pt>
                      <c:pt idx="15">
                        <c:v>43903</c:v>
                      </c:pt>
                      <c:pt idx="16">
                        <c:v>43904</c:v>
                      </c:pt>
                      <c:pt idx="17">
                        <c:v>43905</c:v>
                      </c:pt>
                      <c:pt idx="18">
                        <c:v>43906</c:v>
                      </c:pt>
                      <c:pt idx="19">
                        <c:v>43907</c:v>
                      </c:pt>
                      <c:pt idx="20">
                        <c:v>43908</c:v>
                      </c:pt>
                      <c:pt idx="21">
                        <c:v>43909</c:v>
                      </c:pt>
                      <c:pt idx="22">
                        <c:v>43910</c:v>
                      </c:pt>
                      <c:pt idx="23">
                        <c:v>43911</c:v>
                      </c:pt>
                      <c:pt idx="24">
                        <c:v>43912</c:v>
                      </c:pt>
                      <c:pt idx="25">
                        <c:v>43913</c:v>
                      </c:pt>
                      <c:pt idx="26">
                        <c:v>43914</c:v>
                      </c:pt>
                      <c:pt idx="27">
                        <c:v>43915</c:v>
                      </c:pt>
                      <c:pt idx="28">
                        <c:v>43916</c:v>
                      </c:pt>
                      <c:pt idx="29">
                        <c:v>43917</c:v>
                      </c:pt>
                      <c:pt idx="30">
                        <c:v>43918</c:v>
                      </c:pt>
                      <c:pt idx="31">
                        <c:v>43919</c:v>
                      </c:pt>
                      <c:pt idx="32">
                        <c:v>43920</c:v>
                      </c:pt>
                      <c:pt idx="33">
                        <c:v>43921</c:v>
                      </c:pt>
                      <c:pt idx="34">
                        <c:v>43922</c:v>
                      </c:pt>
                      <c:pt idx="35">
                        <c:v>43923</c:v>
                      </c:pt>
                      <c:pt idx="36">
                        <c:v>43924</c:v>
                      </c:pt>
                      <c:pt idx="37">
                        <c:v>43925</c:v>
                      </c:pt>
                      <c:pt idx="38">
                        <c:v>43926</c:v>
                      </c:pt>
                      <c:pt idx="39">
                        <c:v>43927</c:v>
                      </c:pt>
                      <c:pt idx="40">
                        <c:v>43928</c:v>
                      </c:pt>
                      <c:pt idx="41">
                        <c:v>43929</c:v>
                      </c:pt>
                      <c:pt idx="42">
                        <c:v>43930</c:v>
                      </c:pt>
                      <c:pt idx="43">
                        <c:v>43931</c:v>
                      </c:pt>
                      <c:pt idx="44">
                        <c:v>43932</c:v>
                      </c:pt>
                      <c:pt idx="45">
                        <c:v>43933</c:v>
                      </c:pt>
                      <c:pt idx="46">
                        <c:v>43934</c:v>
                      </c:pt>
                      <c:pt idx="47">
                        <c:v>43935</c:v>
                      </c:pt>
                      <c:pt idx="48">
                        <c:v>43936</c:v>
                      </c:pt>
                      <c:pt idx="49">
                        <c:v>43937</c:v>
                      </c:pt>
                      <c:pt idx="50">
                        <c:v>43938</c:v>
                      </c:pt>
                      <c:pt idx="51">
                        <c:v>43939</c:v>
                      </c:pt>
                      <c:pt idx="52">
                        <c:v>43940</c:v>
                      </c:pt>
                      <c:pt idx="53">
                        <c:v>43941</c:v>
                      </c:pt>
                      <c:pt idx="54">
                        <c:v>43942</c:v>
                      </c:pt>
                      <c:pt idx="55">
                        <c:v>43943</c:v>
                      </c:pt>
                      <c:pt idx="56">
                        <c:v>43944</c:v>
                      </c:pt>
                      <c:pt idx="57">
                        <c:v>43945</c:v>
                      </c:pt>
                      <c:pt idx="58">
                        <c:v>43946</c:v>
                      </c:pt>
                      <c:pt idx="59">
                        <c:v>43947</c:v>
                      </c:pt>
                      <c:pt idx="60">
                        <c:v>43948</c:v>
                      </c:pt>
                      <c:pt idx="61">
                        <c:v>43949</c:v>
                      </c:pt>
                      <c:pt idx="62">
                        <c:v>43950</c:v>
                      </c:pt>
                      <c:pt idx="63">
                        <c:v>43951</c:v>
                      </c:pt>
                      <c:pt idx="64">
                        <c:v>43952</c:v>
                      </c:pt>
                      <c:pt idx="65">
                        <c:v>43953</c:v>
                      </c:pt>
                      <c:pt idx="66">
                        <c:v>43954</c:v>
                      </c:pt>
                      <c:pt idx="67">
                        <c:v>43955</c:v>
                      </c:pt>
                      <c:pt idx="68">
                        <c:v>43956</c:v>
                      </c:pt>
                      <c:pt idx="69">
                        <c:v>43957</c:v>
                      </c:pt>
                      <c:pt idx="70">
                        <c:v>43958</c:v>
                      </c:pt>
                      <c:pt idx="71">
                        <c:v>43959</c:v>
                      </c:pt>
                      <c:pt idx="72">
                        <c:v>43960</c:v>
                      </c:pt>
                      <c:pt idx="73">
                        <c:v>43961</c:v>
                      </c:pt>
                      <c:pt idx="74">
                        <c:v>43962</c:v>
                      </c:pt>
                      <c:pt idx="75">
                        <c:v>43963</c:v>
                      </c:pt>
                      <c:pt idx="76">
                        <c:v>43964</c:v>
                      </c:pt>
                      <c:pt idx="77">
                        <c:v>43965</c:v>
                      </c:pt>
                      <c:pt idx="78">
                        <c:v>43966</c:v>
                      </c:pt>
                      <c:pt idx="79">
                        <c:v>43967</c:v>
                      </c:pt>
                      <c:pt idx="80">
                        <c:v>43968</c:v>
                      </c:pt>
                      <c:pt idx="81">
                        <c:v>43969</c:v>
                      </c:pt>
                      <c:pt idx="82">
                        <c:v>43970</c:v>
                      </c:pt>
                      <c:pt idx="83">
                        <c:v>43971</c:v>
                      </c:pt>
                      <c:pt idx="84">
                        <c:v>43972</c:v>
                      </c:pt>
                      <c:pt idx="85">
                        <c:v>43973</c:v>
                      </c:pt>
                      <c:pt idx="86">
                        <c:v>43974</c:v>
                      </c:pt>
                      <c:pt idx="87">
                        <c:v>43975</c:v>
                      </c:pt>
                      <c:pt idx="88">
                        <c:v>43976</c:v>
                      </c:pt>
                      <c:pt idx="89">
                        <c:v>43977</c:v>
                      </c:pt>
                      <c:pt idx="90">
                        <c:v>43978</c:v>
                      </c:pt>
                      <c:pt idx="91">
                        <c:v>43979</c:v>
                      </c:pt>
                      <c:pt idx="92">
                        <c:v>43980</c:v>
                      </c:pt>
                      <c:pt idx="93">
                        <c:v>43981</c:v>
                      </c:pt>
                      <c:pt idx="94">
                        <c:v>43982</c:v>
                      </c:pt>
                      <c:pt idx="95">
                        <c:v>43983</c:v>
                      </c:pt>
                      <c:pt idx="96">
                        <c:v>43984</c:v>
                      </c:pt>
                      <c:pt idx="97">
                        <c:v>43985</c:v>
                      </c:pt>
                      <c:pt idx="98">
                        <c:v>43986</c:v>
                      </c:pt>
                      <c:pt idx="99">
                        <c:v>43987</c:v>
                      </c:pt>
                      <c:pt idx="100">
                        <c:v>43988</c:v>
                      </c:pt>
                      <c:pt idx="101">
                        <c:v>43989</c:v>
                      </c:pt>
                      <c:pt idx="102">
                        <c:v>43990</c:v>
                      </c:pt>
                      <c:pt idx="103">
                        <c:v>43991</c:v>
                      </c:pt>
                      <c:pt idx="104">
                        <c:v>43992</c:v>
                      </c:pt>
                      <c:pt idx="105">
                        <c:v>43993</c:v>
                      </c:pt>
                      <c:pt idx="106">
                        <c:v>43994</c:v>
                      </c:pt>
                      <c:pt idx="107">
                        <c:v>43995</c:v>
                      </c:pt>
                    </c:numCache>
                  </c:numRef>
                </c:cat>
                <c:val>
                  <c:numRef>
                    <c:extLst xmlns:c15="http://schemas.microsoft.com/office/drawing/2012/chart">
                      <c:ext xmlns:c15="http://schemas.microsoft.com/office/drawing/2012/chart" uri="{02D57815-91ED-43cb-92C2-25804820EDAC}">
                        <c15:formulaRef>
                          <c15:sqref>'[Microsoft PowerPoint 内のグラフ]第１波　発症日グラフ'!$G$3:$G$126</c15:sqref>
                        </c15:formulaRef>
                      </c:ext>
                    </c:extLst>
                    <c:numCache>
                      <c:formatCode>General</c:formatCode>
                      <c:ptCount val="108"/>
                      <c:pt idx="41">
                        <c:v>-59.1</c:v>
                      </c:pt>
                      <c:pt idx="42">
                        <c:v>-63.9</c:v>
                      </c:pt>
                      <c:pt idx="43">
                        <c:v>-63.7</c:v>
                      </c:pt>
                      <c:pt idx="44">
                        <c:v>-79.599999999999994</c:v>
                      </c:pt>
                      <c:pt idx="45">
                        <c:v>-83.8</c:v>
                      </c:pt>
                      <c:pt idx="46">
                        <c:v>-67.7</c:v>
                      </c:pt>
                      <c:pt idx="47">
                        <c:v>-70.5</c:v>
                      </c:pt>
                      <c:pt idx="48" formatCode="0.0">
                        <c:v>-70.8</c:v>
                      </c:pt>
                      <c:pt idx="49">
                        <c:v>-71.599999999999994</c:v>
                      </c:pt>
                      <c:pt idx="50">
                        <c:v>-70.900000000000006</c:v>
                      </c:pt>
                      <c:pt idx="51">
                        <c:v>-84.1</c:v>
                      </c:pt>
                      <c:pt idx="52">
                        <c:v>-86.9</c:v>
                      </c:pt>
                      <c:pt idx="53">
                        <c:v>-73.099999999999994</c:v>
                      </c:pt>
                      <c:pt idx="54">
                        <c:v>-74.7</c:v>
                      </c:pt>
                      <c:pt idx="55">
                        <c:v>-74.5</c:v>
                      </c:pt>
                      <c:pt idx="56">
                        <c:v>-74.5</c:v>
                      </c:pt>
                      <c:pt idx="57">
                        <c:v>-72.900000000000006</c:v>
                      </c:pt>
                      <c:pt idx="58">
                        <c:v>-84.9</c:v>
                      </c:pt>
                      <c:pt idx="59">
                        <c:v>-87.8</c:v>
                      </c:pt>
                      <c:pt idx="60">
                        <c:v>-73.099999999999994</c:v>
                      </c:pt>
                      <c:pt idx="61">
                        <c:v>-74.099999999999994</c:v>
                      </c:pt>
                      <c:pt idx="62">
                        <c:v>-87.6</c:v>
                      </c:pt>
                      <c:pt idx="63">
                        <c:v>-73</c:v>
                      </c:pt>
                      <c:pt idx="64">
                        <c:v>-61.2</c:v>
                      </c:pt>
                      <c:pt idx="65">
                        <c:v>-71.3</c:v>
                      </c:pt>
                      <c:pt idx="66">
                        <c:v>-74.8</c:v>
                      </c:pt>
                      <c:pt idx="67">
                        <c:v>-75.400000000000006</c:v>
                      </c:pt>
                      <c:pt idx="68">
                        <c:v>-75.7</c:v>
                      </c:pt>
                      <c:pt idx="69">
                        <c:v>-76</c:v>
                      </c:pt>
                      <c:pt idx="70">
                        <c:v>-60.7</c:v>
                      </c:pt>
                      <c:pt idx="71">
                        <c:v>-59.4</c:v>
                      </c:pt>
                      <c:pt idx="72">
                        <c:v>-68.5</c:v>
                      </c:pt>
                      <c:pt idx="73">
                        <c:v>-73.099999999999994</c:v>
                      </c:pt>
                      <c:pt idx="74">
                        <c:v>-60.6</c:v>
                      </c:pt>
                      <c:pt idx="75">
                        <c:v>-61.7</c:v>
                      </c:pt>
                      <c:pt idx="76">
                        <c:v>-62.1</c:v>
                      </c:pt>
                      <c:pt idx="77">
                        <c:v>-61.5</c:v>
                      </c:pt>
                      <c:pt idx="78">
                        <c:v>-59</c:v>
                      </c:pt>
                      <c:pt idx="79">
                        <c:v>-66.7</c:v>
                      </c:pt>
                      <c:pt idx="80">
                        <c:v>-66.099999999999994</c:v>
                      </c:pt>
                      <c:pt idx="81">
                        <c:v>-52.4</c:v>
                      </c:pt>
                      <c:pt idx="82">
                        <c:v>-50.8</c:v>
                      </c:pt>
                      <c:pt idx="83">
                        <c:v>-47.5</c:v>
                      </c:pt>
                      <c:pt idx="84">
                        <c:v>-42.5</c:v>
                      </c:pt>
                      <c:pt idx="85">
                        <c:v>-39.1</c:v>
                      </c:pt>
                      <c:pt idx="86">
                        <c:v>-40.700000000000003</c:v>
                      </c:pt>
                      <c:pt idx="87">
                        <c:v>-44.9</c:v>
                      </c:pt>
                      <c:pt idx="88">
                        <c:v>-38</c:v>
                      </c:pt>
                      <c:pt idx="89">
                        <c:v>-39.799999999999997</c:v>
                      </c:pt>
                      <c:pt idx="90">
                        <c:v>-35.1</c:v>
                      </c:pt>
                      <c:pt idx="91">
                        <c:v>-35.200000000000003</c:v>
                      </c:pt>
                      <c:pt idx="92">
                        <c:v>-31.2</c:v>
                      </c:pt>
                      <c:pt idx="93">
                        <c:v>-34.4</c:v>
                      </c:pt>
                      <c:pt idx="94">
                        <c:v>-39.9</c:v>
                      </c:pt>
                      <c:pt idx="95">
                        <c:v>-30.5</c:v>
                      </c:pt>
                      <c:pt idx="96">
                        <c:v>-33.700000000000003</c:v>
                      </c:pt>
                      <c:pt idx="97">
                        <c:v>-31.1</c:v>
                      </c:pt>
                      <c:pt idx="98">
                        <c:v>-29.1</c:v>
                      </c:pt>
                      <c:pt idx="99">
                        <c:v>-24.1</c:v>
                      </c:pt>
                      <c:pt idx="100">
                        <c:v>-27.6</c:v>
                      </c:pt>
                      <c:pt idx="101">
                        <c:v>-31</c:v>
                      </c:pt>
                      <c:pt idx="102">
                        <c:v>-28.6</c:v>
                      </c:pt>
                      <c:pt idx="103">
                        <c:v>-27.6</c:v>
                      </c:pt>
                      <c:pt idx="104">
                        <c:v>-28.6</c:v>
                      </c:pt>
                      <c:pt idx="105">
                        <c:v>-28.3</c:v>
                      </c:pt>
                      <c:pt idx="106">
                        <c:v>-22.3</c:v>
                      </c:pt>
                      <c:pt idx="107">
                        <c:v>-24.6</c:v>
                      </c:pt>
                    </c:numCache>
                  </c:numRef>
                </c:val>
                <c:smooth val="0"/>
                <c:extLst xmlns:c15="http://schemas.microsoft.com/office/drawing/2012/chart">
                  <c:ext xmlns:c16="http://schemas.microsoft.com/office/drawing/2014/chart" uri="{C3380CC4-5D6E-409C-BE32-E72D297353CC}">
                    <c16:uniqueId val="{00000006-8475-4872-94C1-10F863DDFA1D}"/>
                  </c:ext>
                </c:extLst>
              </c15:ser>
            </c15:filteredLineSeries>
          </c:ext>
        </c:extLst>
      </c:lineChart>
      <c:dateAx>
        <c:axId val="1974835999"/>
        <c:scaling>
          <c:orientation val="minMax"/>
          <c:min val="43891"/>
        </c:scaling>
        <c:delete val="0"/>
        <c:axPos val="b"/>
        <c:numFmt formatCode="m&quot;月&quot;d&quot;日&quot;"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74831007"/>
        <c:crosses val="autoZero"/>
        <c:auto val="1"/>
        <c:lblOffset val="100"/>
        <c:baseTimeUnit val="days"/>
      </c:dateAx>
      <c:valAx>
        <c:axId val="1974831007"/>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74835999"/>
        <c:crosses val="autoZero"/>
        <c:crossBetween val="between"/>
      </c:valAx>
      <c:valAx>
        <c:axId val="1334996479"/>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335005215"/>
        <c:crosses val="max"/>
        <c:crossBetween val="between"/>
      </c:valAx>
      <c:dateAx>
        <c:axId val="1335005215"/>
        <c:scaling>
          <c:orientation val="minMax"/>
        </c:scaling>
        <c:delete val="1"/>
        <c:axPos val="b"/>
        <c:numFmt formatCode="m&quot;月&quot;d&quot;日&quot;" sourceLinked="1"/>
        <c:majorTickMark val="out"/>
        <c:minorTickMark val="none"/>
        <c:tickLblPos val="nextTo"/>
        <c:crossAx val="1334996479"/>
        <c:crosses val="autoZero"/>
        <c:auto val="1"/>
        <c:lblOffset val="100"/>
        <c:baseTimeUnit val="days"/>
      </c:dateAx>
      <c:spPr>
        <a:noFill/>
        <a:ln>
          <a:noFill/>
        </a:ln>
        <a:effectLst/>
      </c:spPr>
    </c:plotArea>
    <c:legend>
      <c:legendPos val="l"/>
      <c:legendEntry>
        <c:idx val="3"/>
        <c:delete val="1"/>
      </c:legendEntry>
      <c:layout>
        <c:manualLayout>
          <c:xMode val="edge"/>
          <c:yMode val="edge"/>
          <c:x val="5.5952609701609778E-2"/>
          <c:y val="0.16098171246226495"/>
          <c:w val="0.22307690055755092"/>
          <c:h val="0.2655524896904415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span"/>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4">
    <c:autoUpdate val="0"/>
  </c:externalData>
  <c:userShapes r:id="rId5"/>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b="1" dirty="0" smtClean="0"/>
              <a:t>新規陽性者数と滞在人口</a:t>
            </a:r>
            <a:r>
              <a:rPr lang="en-US" altLang="ja-JP" sz="900" b="1" dirty="0" smtClean="0"/>
              <a:t>※</a:t>
            </a:r>
            <a:r>
              <a:rPr lang="ja-JP" altLang="en-US" b="1" dirty="0" smtClean="0"/>
              <a:t>（大阪府）</a:t>
            </a:r>
            <a:endParaRPr lang="ja-JP" altLang="en-US" b="1" dirty="0"/>
          </a:p>
        </c:rich>
      </c:tx>
      <c:layout>
        <c:manualLayout>
          <c:xMode val="edge"/>
          <c:yMode val="edge"/>
          <c:x val="0.35167814404083036"/>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4.9974893735145721E-2"/>
          <c:y val="3.0035883321063231E-2"/>
          <c:w val="0.95002510626485426"/>
          <c:h val="0.83987629546024045"/>
        </c:manualLayout>
      </c:layout>
      <c:barChart>
        <c:barDir val="col"/>
        <c:grouping val="clustered"/>
        <c:varyColors val="0"/>
        <c:ser>
          <c:idx val="0"/>
          <c:order val="0"/>
          <c:tx>
            <c:strRef>
              <c:f>'第１波　発症日グラフ'!$C$2</c:f>
              <c:strCache>
                <c:ptCount val="1"/>
                <c:pt idx="0">
                  <c:v>新規陽性者数（判明日別）</c:v>
                </c:pt>
              </c:strCache>
            </c:strRef>
          </c:tx>
          <c:spPr>
            <a:solidFill>
              <a:schemeClr val="accent1"/>
            </a:solidFill>
            <a:ln>
              <a:noFill/>
            </a:ln>
            <a:effectLst/>
          </c:spPr>
          <c:invertIfNegative val="0"/>
          <c:cat>
            <c:numRef>
              <c:f>'第１波　発症日グラフ'!$B$127:$B$270</c:f>
              <c:numCache>
                <c:formatCode>m"月"d"日";@</c:formatCode>
                <c:ptCount val="144"/>
                <c:pt idx="0">
                  <c:v>43996</c:v>
                </c:pt>
                <c:pt idx="1">
                  <c:v>43997</c:v>
                </c:pt>
                <c:pt idx="2">
                  <c:v>43998</c:v>
                </c:pt>
                <c:pt idx="3">
                  <c:v>43999</c:v>
                </c:pt>
                <c:pt idx="4">
                  <c:v>44000</c:v>
                </c:pt>
                <c:pt idx="5">
                  <c:v>44001</c:v>
                </c:pt>
                <c:pt idx="6">
                  <c:v>44002</c:v>
                </c:pt>
                <c:pt idx="7">
                  <c:v>44003</c:v>
                </c:pt>
                <c:pt idx="8">
                  <c:v>44004</c:v>
                </c:pt>
                <c:pt idx="9">
                  <c:v>44005</c:v>
                </c:pt>
                <c:pt idx="10">
                  <c:v>44006</c:v>
                </c:pt>
                <c:pt idx="11">
                  <c:v>44007</c:v>
                </c:pt>
                <c:pt idx="12">
                  <c:v>44008</c:v>
                </c:pt>
                <c:pt idx="13">
                  <c:v>44009</c:v>
                </c:pt>
                <c:pt idx="14">
                  <c:v>44010</c:v>
                </c:pt>
                <c:pt idx="15">
                  <c:v>44011</c:v>
                </c:pt>
                <c:pt idx="16">
                  <c:v>44012</c:v>
                </c:pt>
                <c:pt idx="17">
                  <c:v>44013</c:v>
                </c:pt>
                <c:pt idx="18">
                  <c:v>44014</c:v>
                </c:pt>
                <c:pt idx="19">
                  <c:v>44015</c:v>
                </c:pt>
                <c:pt idx="20">
                  <c:v>44016</c:v>
                </c:pt>
                <c:pt idx="21">
                  <c:v>44017</c:v>
                </c:pt>
                <c:pt idx="22">
                  <c:v>44018</c:v>
                </c:pt>
                <c:pt idx="23">
                  <c:v>44019</c:v>
                </c:pt>
                <c:pt idx="24">
                  <c:v>44020</c:v>
                </c:pt>
                <c:pt idx="25">
                  <c:v>44021</c:v>
                </c:pt>
                <c:pt idx="26">
                  <c:v>44022</c:v>
                </c:pt>
                <c:pt idx="27">
                  <c:v>44023</c:v>
                </c:pt>
                <c:pt idx="28">
                  <c:v>44024</c:v>
                </c:pt>
                <c:pt idx="29">
                  <c:v>44025</c:v>
                </c:pt>
                <c:pt idx="30">
                  <c:v>44026</c:v>
                </c:pt>
                <c:pt idx="31">
                  <c:v>44027</c:v>
                </c:pt>
                <c:pt idx="32">
                  <c:v>44028</c:v>
                </c:pt>
                <c:pt idx="33">
                  <c:v>44029</c:v>
                </c:pt>
                <c:pt idx="34">
                  <c:v>44030</c:v>
                </c:pt>
                <c:pt idx="35">
                  <c:v>44031</c:v>
                </c:pt>
                <c:pt idx="36">
                  <c:v>44032</c:v>
                </c:pt>
                <c:pt idx="37">
                  <c:v>44033</c:v>
                </c:pt>
                <c:pt idx="38">
                  <c:v>44034</c:v>
                </c:pt>
                <c:pt idx="39">
                  <c:v>44035</c:v>
                </c:pt>
                <c:pt idx="40">
                  <c:v>44036</c:v>
                </c:pt>
                <c:pt idx="41">
                  <c:v>44037</c:v>
                </c:pt>
                <c:pt idx="42">
                  <c:v>44038</c:v>
                </c:pt>
                <c:pt idx="43">
                  <c:v>44039</c:v>
                </c:pt>
                <c:pt idx="44">
                  <c:v>44040</c:v>
                </c:pt>
                <c:pt idx="45">
                  <c:v>44041</c:v>
                </c:pt>
                <c:pt idx="46">
                  <c:v>44042</c:v>
                </c:pt>
                <c:pt idx="47">
                  <c:v>44043</c:v>
                </c:pt>
                <c:pt idx="48">
                  <c:v>44044</c:v>
                </c:pt>
                <c:pt idx="49">
                  <c:v>44045</c:v>
                </c:pt>
                <c:pt idx="50">
                  <c:v>44046</c:v>
                </c:pt>
                <c:pt idx="51">
                  <c:v>44047</c:v>
                </c:pt>
                <c:pt idx="52">
                  <c:v>44048</c:v>
                </c:pt>
                <c:pt idx="53">
                  <c:v>44049</c:v>
                </c:pt>
                <c:pt idx="54">
                  <c:v>44050</c:v>
                </c:pt>
                <c:pt idx="55">
                  <c:v>44051</c:v>
                </c:pt>
                <c:pt idx="56">
                  <c:v>44052</c:v>
                </c:pt>
                <c:pt idx="57">
                  <c:v>44053</c:v>
                </c:pt>
                <c:pt idx="58">
                  <c:v>44054</c:v>
                </c:pt>
                <c:pt idx="59">
                  <c:v>44055</c:v>
                </c:pt>
                <c:pt idx="60">
                  <c:v>44056</c:v>
                </c:pt>
                <c:pt idx="61">
                  <c:v>44057</c:v>
                </c:pt>
                <c:pt idx="62">
                  <c:v>44058</c:v>
                </c:pt>
                <c:pt idx="63">
                  <c:v>44059</c:v>
                </c:pt>
                <c:pt idx="64">
                  <c:v>44060</c:v>
                </c:pt>
                <c:pt idx="65">
                  <c:v>44061</c:v>
                </c:pt>
                <c:pt idx="66">
                  <c:v>44062</c:v>
                </c:pt>
                <c:pt idx="67">
                  <c:v>44063</c:v>
                </c:pt>
                <c:pt idx="68">
                  <c:v>44064</c:v>
                </c:pt>
                <c:pt idx="69">
                  <c:v>44065</c:v>
                </c:pt>
                <c:pt idx="70">
                  <c:v>44066</c:v>
                </c:pt>
                <c:pt idx="71">
                  <c:v>44067</c:v>
                </c:pt>
                <c:pt idx="72">
                  <c:v>44068</c:v>
                </c:pt>
                <c:pt idx="73" formatCode="m&quot;月&quot;d&quot;日&quot;">
                  <c:v>44069</c:v>
                </c:pt>
                <c:pt idx="74" formatCode="m&quot;月&quot;d&quot;日&quot;">
                  <c:v>44070</c:v>
                </c:pt>
                <c:pt idx="75" formatCode="m&quot;月&quot;d&quot;日&quot;">
                  <c:v>44071</c:v>
                </c:pt>
                <c:pt idx="76" formatCode="m&quot;月&quot;d&quot;日&quot;">
                  <c:v>44072</c:v>
                </c:pt>
                <c:pt idx="77" formatCode="m&quot;月&quot;d&quot;日&quot;">
                  <c:v>44073</c:v>
                </c:pt>
                <c:pt idx="78" formatCode="m&quot;月&quot;d&quot;日&quot;">
                  <c:v>44074</c:v>
                </c:pt>
                <c:pt idx="79" formatCode="m&quot;月&quot;d&quot;日&quot;">
                  <c:v>44075</c:v>
                </c:pt>
                <c:pt idx="80" formatCode="m&quot;月&quot;d&quot;日&quot;">
                  <c:v>44076</c:v>
                </c:pt>
                <c:pt idx="81" formatCode="m&quot;月&quot;d&quot;日&quot;">
                  <c:v>44077</c:v>
                </c:pt>
                <c:pt idx="82" formatCode="m&quot;月&quot;d&quot;日&quot;">
                  <c:v>44078</c:v>
                </c:pt>
                <c:pt idx="83" formatCode="m&quot;月&quot;d&quot;日&quot;">
                  <c:v>44079</c:v>
                </c:pt>
                <c:pt idx="84" formatCode="m&quot;月&quot;d&quot;日&quot;">
                  <c:v>44080</c:v>
                </c:pt>
                <c:pt idx="85" formatCode="m&quot;月&quot;d&quot;日&quot;">
                  <c:v>44081</c:v>
                </c:pt>
                <c:pt idx="86" formatCode="m&quot;月&quot;d&quot;日&quot;">
                  <c:v>44082</c:v>
                </c:pt>
                <c:pt idx="87" formatCode="m&quot;月&quot;d&quot;日&quot;">
                  <c:v>44083</c:v>
                </c:pt>
                <c:pt idx="88" formatCode="m&quot;月&quot;d&quot;日&quot;">
                  <c:v>44084</c:v>
                </c:pt>
                <c:pt idx="89" formatCode="m&quot;月&quot;d&quot;日&quot;">
                  <c:v>44085</c:v>
                </c:pt>
                <c:pt idx="90" formatCode="m&quot;月&quot;d&quot;日&quot;">
                  <c:v>44086</c:v>
                </c:pt>
                <c:pt idx="91" formatCode="m&quot;月&quot;d&quot;日&quot;">
                  <c:v>44087</c:v>
                </c:pt>
                <c:pt idx="92" formatCode="m&quot;月&quot;d&quot;日&quot;">
                  <c:v>44088</c:v>
                </c:pt>
                <c:pt idx="93" formatCode="m&quot;月&quot;d&quot;日&quot;">
                  <c:v>44089</c:v>
                </c:pt>
                <c:pt idx="94" formatCode="m&quot;月&quot;d&quot;日&quot;">
                  <c:v>44090</c:v>
                </c:pt>
                <c:pt idx="95" formatCode="m&quot;月&quot;d&quot;日&quot;">
                  <c:v>44091</c:v>
                </c:pt>
                <c:pt idx="96" formatCode="m&quot;月&quot;d&quot;日&quot;">
                  <c:v>44092</c:v>
                </c:pt>
                <c:pt idx="97" formatCode="m&quot;月&quot;d&quot;日&quot;">
                  <c:v>44093</c:v>
                </c:pt>
                <c:pt idx="98" formatCode="m&quot;月&quot;d&quot;日&quot;">
                  <c:v>44094</c:v>
                </c:pt>
                <c:pt idx="99" formatCode="m&quot;月&quot;d&quot;日&quot;">
                  <c:v>44095</c:v>
                </c:pt>
                <c:pt idx="100" formatCode="m&quot;月&quot;d&quot;日&quot;">
                  <c:v>44096</c:v>
                </c:pt>
                <c:pt idx="101" formatCode="m&quot;月&quot;d&quot;日&quot;">
                  <c:v>44097</c:v>
                </c:pt>
                <c:pt idx="102" formatCode="m&quot;月&quot;d&quot;日&quot;">
                  <c:v>44098</c:v>
                </c:pt>
                <c:pt idx="103" formatCode="m&quot;月&quot;d&quot;日&quot;">
                  <c:v>44099</c:v>
                </c:pt>
                <c:pt idx="104" formatCode="m&quot;月&quot;d&quot;日&quot;">
                  <c:v>44100</c:v>
                </c:pt>
                <c:pt idx="105" formatCode="m&quot;月&quot;d&quot;日&quot;">
                  <c:v>44101</c:v>
                </c:pt>
                <c:pt idx="106" formatCode="m&quot;月&quot;d&quot;日&quot;">
                  <c:v>44102</c:v>
                </c:pt>
                <c:pt idx="107" formatCode="m&quot;月&quot;d&quot;日&quot;">
                  <c:v>44103</c:v>
                </c:pt>
                <c:pt idx="108" formatCode="m&quot;月&quot;d&quot;日&quot;">
                  <c:v>44104</c:v>
                </c:pt>
                <c:pt idx="109" formatCode="m&quot;月&quot;d&quot;日&quot;">
                  <c:v>44105</c:v>
                </c:pt>
                <c:pt idx="110" formatCode="m&quot;月&quot;d&quot;日&quot;">
                  <c:v>44106</c:v>
                </c:pt>
                <c:pt idx="111" formatCode="m&quot;月&quot;d&quot;日&quot;">
                  <c:v>44107</c:v>
                </c:pt>
                <c:pt idx="112" formatCode="m&quot;月&quot;d&quot;日&quot;">
                  <c:v>44108</c:v>
                </c:pt>
                <c:pt idx="113" formatCode="m&quot;月&quot;d&quot;日&quot;">
                  <c:v>44109</c:v>
                </c:pt>
                <c:pt idx="114" formatCode="m&quot;月&quot;d&quot;日&quot;">
                  <c:v>44110</c:v>
                </c:pt>
                <c:pt idx="115" formatCode="m&quot;月&quot;d&quot;日&quot;">
                  <c:v>44111</c:v>
                </c:pt>
                <c:pt idx="116" formatCode="m&quot;月&quot;d&quot;日&quot;">
                  <c:v>44112</c:v>
                </c:pt>
                <c:pt idx="117" formatCode="m&quot;月&quot;d&quot;日&quot;">
                  <c:v>44113</c:v>
                </c:pt>
                <c:pt idx="118" formatCode="m&quot;月&quot;d&quot;日&quot;">
                  <c:v>44114</c:v>
                </c:pt>
                <c:pt idx="119" formatCode="m&quot;月&quot;d&quot;日&quot;">
                  <c:v>44115</c:v>
                </c:pt>
                <c:pt idx="120" formatCode="m&quot;月&quot;d&quot;日&quot;">
                  <c:v>44116</c:v>
                </c:pt>
                <c:pt idx="121" formatCode="m&quot;月&quot;d&quot;日&quot;">
                  <c:v>44117</c:v>
                </c:pt>
                <c:pt idx="122" formatCode="m&quot;月&quot;d&quot;日&quot;">
                  <c:v>44118</c:v>
                </c:pt>
                <c:pt idx="123" formatCode="m&quot;月&quot;d&quot;日&quot;">
                  <c:v>44119</c:v>
                </c:pt>
                <c:pt idx="124" formatCode="m&quot;月&quot;d&quot;日&quot;">
                  <c:v>44120</c:v>
                </c:pt>
                <c:pt idx="125" formatCode="m&quot;月&quot;d&quot;日&quot;">
                  <c:v>44121</c:v>
                </c:pt>
                <c:pt idx="126" formatCode="m&quot;月&quot;d&quot;日&quot;">
                  <c:v>44122</c:v>
                </c:pt>
                <c:pt idx="127" formatCode="m&quot;月&quot;d&quot;日&quot;">
                  <c:v>44123</c:v>
                </c:pt>
                <c:pt idx="128" formatCode="m&quot;月&quot;d&quot;日&quot;">
                  <c:v>44124</c:v>
                </c:pt>
                <c:pt idx="129" formatCode="m&quot;月&quot;d&quot;日&quot;">
                  <c:v>44125</c:v>
                </c:pt>
                <c:pt idx="130" formatCode="m&quot;月&quot;d&quot;日&quot;">
                  <c:v>44126</c:v>
                </c:pt>
                <c:pt idx="131" formatCode="m&quot;月&quot;d&quot;日&quot;">
                  <c:v>44127</c:v>
                </c:pt>
                <c:pt idx="132" formatCode="m&quot;月&quot;d&quot;日&quot;">
                  <c:v>44128</c:v>
                </c:pt>
                <c:pt idx="133" formatCode="m&quot;月&quot;d&quot;日&quot;">
                  <c:v>44129</c:v>
                </c:pt>
                <c:pt idx="134" formatCode="m&quot;月&quot;d&quot;日&quot;">
                  <c:v>44130</c:v>
                </c:pt>
                <c:pt idx="135" formatCode="m&quot;月&quot;d&quot;日&quot;">
                  <c:v>44131</c:v>
                </c:pt>
                <c:pt idx="136" formatCode="m&quot;月&quot;d&quot;日&quot;">
                  <c:v>44132</c:v>
                </c:pt>
                <c:pt idx="137" formatCode="m&quot;月&quot;d&quot;日&quot;">
                  <c:v>44133</c:v>
                </c:pt>
                <c:pt idx="138" formatCode="m&quot;月&quot;d&quot;日&quot;">
                  <c:v>44134</c:v>
                </c:pt>
                <c:pt idx="139" formatCode="m&quot;月&quot;d&quot;日&quot;">
                  <c:v>44135</c:v>
                </c:pt>
                <c:pt idx="140" formatCode="m&quot;月&quot;d&quot;日&quot;">
                  <c:v>44136</c:v>
                </c:pt>
                <c:pt idx="141" formatCode="m&quot;月&quot;d&quot;日&quot;">
                  <c:v>44137</c:v>
                </c:pt>
                <c:pt idx="142" formatCode="m&quot;月&quot;d&quot;日&quot;">
                  <c:v>44138</c:v>
                </c:pt>
                <c:pt idx="143" formatCode="m&quot;月&quot;d&quot;日&quot;">
                  <c:v>44139</c:v>
                </c:pt>
              </c:numCache>
            </c:numRef>
          </c:cat>
          <c:val>
            <c:numRef>
              <c:f>'第１波　発症日グラフ'!$C$127:$C$270</c:f>
              <c:numCache>
                <c:formatCode>General</c:formatCode>
                <c:ptCount val="144"/>
                <c:pt idx="0">
                  <c:v>1</c:v>
                </c:pt>
                <c:pt idx="1">
                  <c:v>0</c:v>
                </c:pt>
                <c:pt idx="2">
                  <c:v>3</c:v>
                </c:pt>
                <c:pt idx="3">
                  <c:v>4</c:v>
                </c:pt>
                <c:pt idx="4">
                  <c:v>4</c:v>
                </c:pt>
                <c:pt idx="5">
                  <c:v>2</c:v>
                </c:pt>
                <c:pt idx="6">
                  <c:v>6</c:v>
                </c:pt>
                <c:pt idx="7">
                  <c:v>3</c:v>
                </c:pt>
                <c:pt idx="8">
                  <c:v>0</c:v>
                </c:pt>
                <c:pt idx="9">
                  <c:v>0</c:v>
                </c:pt>
                <c:pt idx="10">
                  <c:v>2</c:v>
                </c:pt>
                <c:pt idx="11">
                  <c:v>1</c:v>
                </c:pt>
                <c:pt idx="12">
                  <c:v>2</c:v>
                </c:pt>
                <c:pt idx="13">
                  <c:v>2</c:v>
                </c:pt>
                <c:pt idx="14">
                  <c:v>5</c:v>
                </c:pt>
                <c:pt idx="15">
                  <c:v>7</c:v>
                </c:pt>
                <c:pt idx="16">
                  <c:v>5</c:v>
                </c:pt>
                <c:pt idx="17">
                  <c:v>10</c:v>
                </c:pt>
                <c:pt idx="18">
                  <c:v>8</c:v>
                </c:pt>
                <c:pt idx="19">
                  <c:v>11</c:v>
                </c:pt>
                <c:pt idx="20">
                  <c:v>17</c:v>
                </c:pt>
                <c:pt idx="21">
                  <c:v>6</c:v>
                </c:pt>
                <c:pt idx="22">
                  <c:v>8</c:v>
                </c:pt>
                <c:pt idx="23">
                  <c:v>12</c:v>
                </c:pt>
                <c:pt idx="24">
                  <c:v>10</c:v>
                </c:pt>
                <c:pt idx="25">
                  <c:v>30</c:v>
                </c:pt>
                <c:pt idx="26">
                  <c:v>22</c:v>
                </c:pt>
                <c:pt idx="27">
                  <c:v>28</c:v>
                </c:pt>
                <c:pt idx="28">
                  <c:v>32</c:v>
                </c:pt>
                <c:pt idx="29">
                  <c:v>18</c:v>
                </c:pt>
                <c:pt idx="30">
                  <c:v>20</c:v>
                </c:pt>
                <c:pt idx="31">
                  <c:v>61</c:v>
                </c:pt>
                <c:pt idx="32">
                  <c:v>66</c:v>
                </c:pt>
                <c:pt idx="33">
                  <c:v>53</c:v>
                </c:pt>
                <c:pt idx="34">
                  <c:v>86</c:v>
                </c:pt>
                <c:pt idx="35">
                  <c:v>89</c:v>
                </c:pt>
                <c:pt idx="36">
                  <c:v>49</c:v>
                </c:pt>
                <c:pt idx="37">
                  <c:v>72</c:v>
                </c:pt>
                <c:pt idx="38">
                  <c:v>121</c:v>
                </c:pt>
                <c:pt idx="39">
                  <c:v>104</c:v>
                </c:pt>
                <c:pt idx="40">
                  <c:v>149</c:v>
                </c:pt>
                <c:pt idx="41">
                  <c:v>132</c:v>
                </c:pt>
                <c:pt idx="42">
                  <c:v>141</c:v>
                </c:pt>
                <c:pt idx="43">
                  <c:v>86</c:v>
                </c:pt>
                <c:pt idx="44">
                  <c:v>155</c:v>
                </c:pt>
                <c:pt idx="45">
                  <c:v>221</c:v>
                </c:pt>
                <c:pt idx="46">
                  <c:v>190</c:v>
                </c:pt>
                <c:pt idx="47">
                  <c:v>216</c:v>
                </c:pt>
                <c:pt idx="48">
                  <c:v>195</c:v>
                </c:pt>
                <c:pt idx="49">
                  <c:v>194</c:v>
                </c:pt>
                <c:pt idx="50">
                  <c:v>81</c:v>
                </c:pt>
                <c:pt idx="51">
                  <c:v>193</c:v>
                </c:pt>
                <c:pt idx="52">
                  <c:v>196</c:v>
                </c:pt>
                <c:pt idx="53">
                  <c:v>225</c:v>
                </c:pt>
                <c:pt idx="54">
                  <c:v>255</c:v>
                </c:pt>
                <c:pt idx="55">
                  <c:v>178</c:v>
                </c:pt>
                <c:pt idx="56">
                  <c:v>195</c:v>
                </c:pt>
                <c:pt idx="57">
                  <c:v>123</c:v>
                </c:pt>
                <c:pt idx="58">
                  <c:v>101</c:v>
                </c:pt>
                <c:pt idx="59">
                  <c:v>184</c:v>
                </c:pt>
                <c:pt idx="60">
                  <c:v>177</c:v>
                </c:pt>
                <c:pt idx="61">
                  <c:v>192</c:v>
                </c:pt>
                <c:pt idx="62">
                  <c:v>151</c:v>
                </c:pt>
                <c:pt idx="63">
                  <c:v>147</c:v>
                </c:pt>
                <c:pt idx="64">
                  <c:v>71</c:v>
                </c:pt>
                <c:pt idx="65">
                  <c:v>185</c:v>
                </c:pt>
                <c:pt idx="66">
                  <c:v>187</c:v>
                </c:pt>
                <c:pt idx="67">
                  <c:v>132</c:v>
                </c:pt>
                <c:pt idx="68">
                  <c:v>166</c:v>
                </c:pt>
                <c:pt idx="69">
                  <c:v>134</c:v>
                </c:pt>
                <c:pt idx="70">
                  <c:v>121</c:v>
                </c:pt>
                <c:pt idx="71">
                  <c:v>60</c:v>
                </c:pt>
                <c:pt idx="72">
                  <c:v>119</c:v>
                </c:pt>
                <c:pt idx="73">
                  <c:v>119</c:v>
                </c:pt>
                <c:pt idx="74">
                  <c:v>94</c:v>
                </c:pt>
                <c:pt idx="75">
                  <c:v>106</c:v>
                </c:pt>
                <c:pt idx="76">
                  <c:v>90</c:v>
                </c:pt>
                <c:pt idx="77">
                  <c:v>62</c:v>
                </c:pt>
                <c:pt idx="78">
                  <c:v>53</c:v>
                </c:pt>
                <c:pt idx="79">
                  <c:v>114</c:v>
                </c:pt>
                <c:pt idx="80">
                  <c:v>96</c:v>
                </c:pt>
                <c:pt idx="81">
                  <c:v>74</c:v>
                </c:pt>
                <c:pt idx="82">
                  <c:v>74</c:v>
                </c:pt>
                <c:pt idx="83">
                  <c:v>76</c:v>
                </c:pt>
                <c:pt idx="84">
                  <c:v>67</c:v>
                </c:pt>
                <c:pt idx="85">
                  <c:v>45</c:v>
                </c:pt>
                <c:pt idx="86">
                  <c:v>81</c:v>
                </c:pt>
                <c:pt idx="87">
                  <c:v>63</c:v>
                </c:pt>
                <c:pt idx="88">
                  <c:v>92</c:v>
                </c:pt>
                <c:pt idx="89">
                  <c:v>120</c:v>
                </c:pt>
                <c:pt idx="90">
                  <c:v>83</c:v>
                </c:pt>
                <c:pt idx="91">
                  <c:v>77</c:v>
                </c:pt>
                <c:pt idx="92">
                  <c:v>32</c:v>
                </c:pt>
                <c:pt idx="93">
                  <c:v>89</c:v>
                </c:pt>
                <c:pt idx="94">
                  <c:v>78</c:v>
                </c:pt>
                <c:pt idx="95">
                  <c:v>57</c:v>
                </c:pt>
                <c:pt idx="96">
                  <c:v>60</c:v>
                </c:pt>
                <c:pt idx="97">
                  <c:v>81</c:v>
                </c:pt>
                <c:pt idx="98">
                  <c:v>59</c:v>
                </c:pt>
                <c:pt idx="99">
                  <c:v>39</c:v>
                </c:pt>
                <c:pt idx="100">
                  <c:v>67</c:v>
                </c:pt>
                <c:pt idx="101">
                  <c:v>39</c:v>
                </c:pt>
                <c:pt idx="102">
                  <c:v>66</c:v>
                </c:pt>
                <c:pt idx="103">
                  <c:v>62</c:v>
                </c:pt>
                <c:pt idx="104">
                  <c:v>66</c:v>
                </c:pt>
                <c:pt idx="105">
                  <c:v>48</c:v>
                </c:pt>
                <c:pt idx="106">
                  <c:v>36</c:v>
                </c:pt>
                <c:pt idx="107">
                  <c:v>51</c:v>
                </c:pt>
                <c:pt idx="108">
                  <c:v>59</c:v>
                </c:pt>
                <c:pt idx="109">
                  <c:v>76</c:v>
                </c:pt>
                <c:pt idx="110">
                  <c:v>50</c:v>
                </c:pt>
                <c:pt idx="111">
                  <c:v>51</c:v>
                </c:pt>
                <c:pt idx="112">
                  <c:v>39</c:v>
                </c:pt>
                <c:pt idx="113">
                  <c:v>31</c:v>
                </c:pt>
                <c:pt idx="114">
                  <c:v>59</c:v>
                </c:pt>
                <c:pt idx="115">
                  <c:v>51</c:v>
                </c:pt>
                <c:pt idx="116">
                  <c:v>49</c:v>
                </c:pt>
                <c:pt idx="117">
                  <c:v>58</c:v>
                </c:pt>
                <c:pt idx="118">
                  <c:v>52</c:v>
                </c:pt>
                <c:pt idx="119">
                  <c:v>45</c:v>
                </c:pt>
                <c:pt idx="120">
                  <c:v>26</c:v>
                </c:pt>
                <c:pt idx="121">
                  <c:v>69</c:v>
                </c:pt>
                <c:pt idx="122">
                  <c:v>61</c:v>
                </c:pt>
                <c:pt idx="123">
                  <c:v>51</c:v>
                </c:pt>
                <c:pt idx="124">
                  <c:v>53</c:v>
                </c:pt>
                <c:pt idx="125">
                  <c:v>50</c:v>
                </c:pt>
                <c:pt idx="126">
                  <c:v>50</c:v>
                </c:pt>
                <c:pt idx="127">
                  <c:v>41</c:v>
                </c:pt>
                <c:pt idx="128">
                  <c:v>65</c:v>
                </c:pt>
                <c:pt idx="129">
                  <c:v>82</c:v>
                </c:pt>
                <c:pt idx="130">
                  <c:v>78</c:v>
                </c:pt>
                <c:pt idx="131">
                  <c:v>100</c:v>
                </c:pt>
                <c:pt idx="132">
                  <c:v>96</c:v>
                </c:pt>
                <c:pt idx="133">
                  <c:v>70</c:v>
                </c:pt>
                <c:pt idx="134">
                  <c:v>43</c:v>
                </c:pt>
                <c:pt idx="135">
                  <c:v>142</c:v>
                </c:pt>
                <c:pt idx="136">
                  <c:v>117</c:v>
                </c:pt>
                <c:pt idx="137">
                  <c:v>125</c:v>
                </c:pt>
                <c:pt idx="138">
                  <c:v>137</c:v>
                </c:pt>
                <c:pt idx="139">
                  <c:v>143</c:v>
                </c:pt>
                <c:pt idx="140">
                  <c:v>123</c:v>
                </c:pt>
                <c:pt idx="141">
                  <c:v>74</c:v>
                </c:pt>
                <c:pt idx="142">
                  <c:v>156</c:v>
                </c:pt>
                <c:pt idx="143">
                  <c:v>85</c:v>
                </c:pt>
              </c:numCache>
            </c:numRef>
          </c:val>
          <c:extLst>
            <c:ext xmlns:c16="http://schemas.microsoft.com/office/drawing/2014/chart" uri="{C3380CC4-5D6E-409C-BE32-E72D297353CC}">
              <c16:uniqueId val="{00000000-2730-46A8-95CD-F91EB6E0A72F}"/>
            </c:ext>
          </c:extLst>
        </c:ser>
        <c:dLbls>
          <c:showLegendKey val="0"/>
          <c:showVal val="0"/>
          <c:showCatName val="0"/>
          <c:showSerName val="0"/>
          <c:showPercent val="0"/>
          <c:showBubbleSize val="0"/>
        </c:dLbls>
        <c:gapWidth val="0"/>
        <c:axId val="1974835999"/>
        <c:axId val="1974831007"/>
        <c:extLst/>
      </c:barChart>
      <c:lineChart>
        <c:grouping val="standard"/>
        <c:varyColors val="0"/>
        <c:ser>
          <c:idx val="4"/>
          <c:order val="4"/>
          <c:tx>
            <c:strRef>
              <c:f>'第１波　発症日グラフ'!$H$2</c:f>
              <c:strCache>
                <c:ptCount val="1"/>
                <c:pt idx="0">
                  <c:v>感染拡大前比滞在人口増減（難波）</c:v>
                </c:pt>
              </c:strCache>
            </c:strRef>
          </c:tx>
          <c:spPr>
            <a:ln w="38100" cap="rnd" cmpd="dbl">
              <a:solidFill>
                <a:srgbClr val="FF0000"/>
              </a:solidFill>
              <a:round/>
            </a:ln>
            <a:effectLst/>
          </c:spPr>
          <c:marker>
            <c:symbol val="none"/>
          </c:marker>
          <c:cat>
            <c:numRef>
              <c:f>'第１波　発症日グラフ'!$B$127:$B$270</c:f>
              <c:numCache>
                <c:formatCode>m"月"d"日";@</c:formatCode>
                <c:ptCount val="144"/>
                <c:pt idx="0">
                  <c:v>43996</c:v>
                </c:pt>
                <c:pt idx="1">
                  <c:v>43997</c:v>
                </c:pt>
                <c:pt idx="2">
                  <c:v>43998</c:v>
                </c:pt>
                <c:pt idx="3">
                  <c:v>43999</c:v>
                </c:pt>
                <c:pt idx="4">
                  <c:v>44000</c:v>
                </c:pt>
                <c:pt idx="5">
                  <c:v>44001</c:v>
                </c:pt>
                <c:pt idx="6">
                  <c:v>44002</c:v>
                </c:pt>
                <c:pt idx="7">
                  <c:v>44003</c:v>
                </c:pt>
                <c:pt idx="8">
                  <c:v>44004</c:v>
                </c:pt>
                <c:pt idx="9">
                  <c:v>44005</c:v>
                </c:pt>
                <c:pt idx="10">
                  <c:v>44006</c:v>
                </c:pt>
                <c:pt idx="11">
                  <c:v>44007</c:v>
                </c:pt>
                <c:pt idx="12">
                  <c:v>44008</c:v>
                </c:pt>
                <c:pt idx="13">
                  <c:v>44009</c:v>
                </c:pt>
                <c:pt idx="14">
                  <c:v>44010</c:v>
                </c:pt>
                <c:pt idx="15">
                  <c:v>44011</c:v>
                </c:pt>
                <c:pt idx="16">
                  <c:v>44012</c:v>
                </c:pt>
                <c:pt idx="17">
                  <c:v>44013</c:v>
                </c:pt>
                <c:pt idx="18">
                  <c:v>44014</c:v>
                </c:pt>
                <c:pt idx="19">
                  <c:v>44015</c:v>
                </c:pt>
                <c:pt idx="20">
                  <c:v>44016</c:v>
                </c:pt>
                <c:pt idx="21">
                  <c:v>44017</c:v>
                </c:pt>
                <c:pt idx="22">
                  <c:v>44018</c:v>
                </c:pt>
                <c:pt idx="23">
                  <c:v>44019</c:v>
                </c:pt>
                <c:pt idx="24">
                  <c:v>44020</c:v>
                </c:pt>
                <c:pt idx="25">
                  <c:v>44021</c:v>
                </c:pt>
                <c:pt idx="26">
                  <c:v>44022</c:v>
                </c:pt>
                <c:pt idx="27">
                  <c:v>44023</c:v>
                </c:pt>
                <c:pt idx="28">
                  <c:v>44024</c:v>
                </c:pt>
                <c:pt idx="29">
                  <c:v>44025</c:v>
                </c:pt>
                <c:pt idx="30">
                  <c:v>44026</c:v>
                </c:pt>
                <c:pt idx="31">
                  <c:v>44027</c:v>
                </c:pt>
                <c:pt idx="32">
                  <c:v>44028</c:v>
                </c:pt>
                <c:pt idx="33">
                  <c:v>44029</c:v>
                </c:pt>
                <c:pt idx="34">
                  <c:v>44030</c:v>
                </c:pt>
                <c:pt idx="35">
                  <c:v>44031</c:v>
                </c:pt>
                <c:pt idx="36">
                  <c:v>44032</c:v>
                </c:pt>
                <c:pt idx="37">
                  <c:v>44033</c:v>
                </c:pt>
                <c:pt idx="38">
                  <c:v>44034</c:v>
                </c:pt>
                <c:pt idx="39">
                  <c:v>44035</c:v>
                </c:pt>
                <c:pt idx="40">
                  <c:v>44036</c:v>
                </c:pt>
                <c:pt idx="41">
                  <c:v>44037</c:v>
                </c:pt>
                <c:pt idx="42">
                  <c:v>44038</c:v>
                </c:pt>
                <c:pt idx="43">
                  <c:v>44039</c:v>
                </c:pt>
                <c:pt idx="44">
                  <c:v>44040</c:v>
                </c:pt>
                <c:pt idx="45">
                  <c:v>44041</c:v>
                </c:pt>
                <c:pt idx="46">
                  <c:v>44042</c:v>
                </c:pt>
                <c:pt idx="47">
                  <c:v>44043</c:v>
                </c:pt>
                <c:pt idx="48">
                  <c:v>44044</c:v>
                </c:pt>
                <c:pt idx="49">
                  <c:v>44045</c:v>
                </c:pt>
                <c:pt idx="50">
                  <c:v>44046</c:v>
                </c:pt>
                <c:pt idx="51">
                  <c:v>44047</c:v>
                </c:pt>
                <c:pt idx="52">
                  <c:v>44048</c:v>
                </c:pt>
                <c:pt idx="53">
                  <c:v>44049</c:v>
                </c:pt>
                <c:pt idx="54">
                  <c:v>44050</c:v>
                </c:pt>
                <c:pt idx="55">
                  <c:v>44051</c:v>
                </c:pt>
                <c:pt idx="56">
                  <c:v>44052</c:v>
                </c:pt>
                <c:pt idx="57">
                  <c:v>44053</c:v>
                </c:pt>
                <c:pt idx="58">
                  <c:v>44054</c:v>
                </c:pt>
                <c:pt idx="59">
                  <c:v>44055</c:v>
                </c:pt>
                <c:pt idx="60">
                  <c:v>44056</c:v>
                </c:pt>
                <c:pt idx="61">
                  <c:v>44057</c:v>
                </c:pt>
                <c:pt idx="62">
                  <c:v>44058</c:v>
                </c:pt>
                <c:pt idx="63">
                  <c:v>44059</c:v>
                </c:pt>
                <c:pt idx="64">
                  <c:v>44060</c:v>
                </c:pt>
                <c:pt idx="65">
                  <c:v>44061</c:v>
                </c:pt>
                <c:pt idx="66">
                  <c:v>44062</c:v>
                </c:pt>
                <c:pt idx="67">
                  <c:v>44063</c:v>
                </c:pt>
                <c:pt idx="68">
                  <c:v>44064</c:v>
                </c:pt>
                <c:pt idx="69">
                  <c:v>44065</c:v>
                </c:pt>
                <c:pt idx="70">
                  <c:v>44066</c:v>
                </c:pt>
                <c:pt idx="71">
                  <c:v>44067</c:v>
                </c:pt>
                <c:pt idx="72">
                  <c:v>44068</c:v>
                </c:pt>
                <c:pt idx="73" formatCode="m&quot;月&quot;d&quot;日&quot;">
                  <c:v>44069</c:v>
                </c:pt>
                <c:pt idx="74" formatCode="m&quot;月&quot;d&quot;日&quot;">
                  <c:v>44070</c:v>
                </c:pt>
                <c:pt idx="75" formatCode="m&quot;月&quot;d&quot;日&quot;">
                  <c:v>44071</c:v>
                </c:pt>
                <c:pt idx="76" formatCode="m&quot;月&quot;d&quot;日&quot;">
                  <c:v>44072</c:v>
                </c:pt>
                <c:pt idx="77" formatCode="m&quot;月&quot;d&quot;日&quot;">
                  <c:v>44073</c:v>
                </c:pt>
                <c:pt idx="78" formatCode="m&quot;月&quot;d&quot;日&quot;">
                  <c:v>44074</c:v>
                </c:pt>
                <c:pt idx="79" formatCode="m&quot;月&quot;d&quot;日&quot;">
                  <c:v>44075</c:v>
                </c:pt>
                <c:pt idx="80" formatCode="m&quot;月&quot;d&quot;日&quot;">
                  <c:v>44076</c:v>
                </c:pt>
                <c:pt idx="81" formatCode="m&quot;月&quot;d&quot;日&quot;">
                  <c:v>44077</c:v>
                </c:pt>
                <c:pt idx="82" formatCode="m&quot;月&quot;d&quot;日&quot;">
                  <c:v>44078</c:v>
                </c:pt>
                <c:pt idx="83" formatCode="m&quot;月&quot;d&quot;日&quot;">
                  <c:v>44079</c:v>
                </c:pt>
                <c:pt idx="84" formatCode="m&quot;月&quot;d&quot;日&quot;">
                  <c:v>44080</c:v>
                </c:pt>
                <c:pt idx="85" formatCode="m&quot;月&quot;d&quot;日&quot;">
                  <c:v>44081</c:v>
                </c:pt>
                <c:pt idx="86" formatCode="m&quot;月&quot;d&quot;日&quot;">
                  <c:v>44082</c:v>
                </c:pt>
                <c:pt idx="87" formatCode="m&quot;月&quot;d&quot;日&quot;">
                  <c:v>44083</c:v>
                </c:pt>
                <c:pt idx="88" formatCode="m&quot;月&quot;d&quot;日&quot;">
                  <c:v>44084</c:v>
                </c:pt>
                <c:pt idx="89" formatCode="m&quot;月&quot;d&quot;日&quot;">
                  <c:v>44085</c:v>
                </c:pt>
                <c:pt idx="90" formatCode="m&quot;月&quot;d&quot;日&quot;">
                  <c:v>44086</c:v>
                </c:pt>
                <c:pt idx="91" formatCode="m&quot;月&quot;d&quot;日&quot;">
                  <c:v>44087</c:v>
                </c:pt>
                <c:pt idx="92" formatCode="m&quot;月&quot;d&quot;日&quot;">
                  <c:v>44088</c:v>
                </c:pt>
                <c:pt idx="93" formatCode="m&quot;月&quot;d&quot;日&quot;">
                  <c:v>44089</c:v>
                </c:pt>
                <c:pt idx="94" formatCode="m&quot;月&quot;d&quot;日&quot;">
                  <c:v>44090</c:v>
                </c:pt>
                <c:pt idx="95" formatCode="m&quot;月&quot;d&quot;日&quot;">
                  <c:v>44091</c:v>
                </c:pt>
                <c:pt idx="96" formatCode="m&quot;月&quot;d&quot;日&quot;">
                  <c:v>44092</c:v>
                </c:pt>
                <c:pt idx="97" formatCode="m&quot;月&quot;d&quot;日&quot;">
                  <c:v>44093</c:v>
                </c:pt>
                <c:pt idx="98" formatCode="m&quot;月&quot;d&quot;日&quot;">
                  <c:v>44094</c:v>
                </c:pt>
                <c:pt idx="99" formatCode="m&quot;月&quot;d&quot;日&quot;">
                  <c:v>44095</c:v>
                </c:pt>
                <c:pt idx="100" formatCode="m&quot;月&quot;d&quot;日&quot;">
                  <c:v>44096</c:v>
                </c:pt>
                <c:pt idx="101" formatCode="m&quot;月&quot;d&quot;日&quot;">
                  <c:v>44097</c:v>
                </c:pt>
                <c:pt idx="102" formatCode="m&quot;月&quot;d&quot;日&quot;">
                  <c:v>44098</c:v>
                </c:pt>
                <c:pt idx="103" formatCode="m&quot;月&quot;d&quot;日&quot;">
                  <c:v>44099</c:v>
                </c:pt>
                <c:pt idx="104" formatCode="m&quot;月&quot;d&quot;日&quot;">
                  <c:v>44100</c:v>
                </c:pt>
                <c:pt idx="105" formatCode="m&quot;月&quot;d&quot;日&quot;">
                  <c:v>44101</c:v>
                </c:pt>
                <c:pt idx="106" formatCode="m&quot;月&quot;d&quot;日&quot;">
                  <c:v>44102</c:v>
                </c:pt>
                <c:pt idx="107" formatCode="m&quot;月&quot;d&quot;日&quot;">
                  <c:v>44103</c:v>
                </c:pt>
                <c:pt idx="108" formatCode="m&quot;月&quot;d&quot;日&quot;">
                  <c:v>44104</c:v>
                </c:pt>
                <c:pt idx="109" formatCode="m&quot;月&quot;d&quot;日&quot;">
                  <c:v>44105</c:v>
                </c:pt>
                <c:pt idx="110" formatCode="m&quot;月&quot;d&quot;日&quot;">
                  <c:v>44106</c:v>
                </c:pt>
                <c:pt idx="111" formatCode="m&quot;月&quot;d&quot;日&quot;">
                  <c:v>44107</c:v>
                </c:pt>
                <c:pt idx="112" formatCode="m&quot;月&quot;d&quot;日&quot;">
                  <c:v>44108</c:v>
                </c:pt>
                <c:pt idx="113" formatCode="m&quot;月&quot;d&quot;日&quot;">
                  <c:v>44109</c:v>
                </c:pt>
                <c:pt idx="114" formatCode="m&quot;月&quot;d&quot;日&quot;">
                  <c:v>44110</c:v>
                </c:pt>
                <c:pt idx="115" formatCode="m&quot;月&quot;d&quot;日&quot;">
                  <c:v>44111</c:v>
                </c:pt>
                <c:pt idx="116" formatCode="m&quot;月&quot;d&quot;日&quot;">
                  <c:v>44112</c:v>
                </c:pt>
                <c:pt idx="117" formatCode="m&quot;月&quot;d&quot;日&quot;">
                  <c:v>44113</c:v>
                </c:pt>
                <c:pt idx="118" formatCode="m&quot;月&quot;d&quot;日&quot;">
                  <c:v>44114</c:v>
                </c:pt>
                <c:pt idx="119" formatCode="m&quot;月&quot;d&quot;日&quot;">
                  <c:v>44115</c:v>
                </c:pt>
                <c:pt idx="120" formatCode="m&quot;月&quot;d&quot;日&quot;">
                  <c:v>44116</c:v>
                </c:pt>
                <c:pt idx="121" formatCode="m&quot;月&quot;d&quot;日&quot;">
                  <c:v>44117</c:v>
                </c:pt>
                <c:pt idx="122" formatCode="m&quot;月&quot;d&quot;日&quot;">
                  <c:v>44118</c:v>
                </c:pt>
                <c:pt idx="123" formatCode="m&quot;月&quot;d&quot;日&quot;">
                  <c:v>44119</c:v>
                </c:pt>
                <c:pt idx="124" formatCode="m&quot;月&quot;d&quot;日&quot;">
                  <c:v>44120</c:v>
                </c:pt>
                <c:pt idx="125" formatCode="m&quot;月&quot;d&quot;日&quot;">
                  <c:v>44121</c:v>
                </c:pt>
                <c:pt idx="126" formatCode="m&quot;月&quot;d&quot;日&quot;">
                  <c:v>44122</c:v>
                </c:pt>
                <c:pt idx="127" formatCode="m&quot;月&quot;d&quot;日&quot;">
                  <c:v>44123</c:v>
                </c:pt>
                <c:pt idx="128" formatCode="m&quot;月&quot;d&quot;日&quot;">
                  <c:v>44124</c:v>
                </c:pt>
                <c:pt idx="129" formatCode="m&quot;月&quot;d&quot;日&quot;">
                  <c:v>44125</c:v>
                </c:pt>
                <c:pt idx="130" formatCode="m&quot;月&quot;d&quot;日&quot;">
                  <c:v>44126</c:v>
                </c:pt>
                <c:pt idx="131" formatCode="m&quot;月&quot;d&quot;日&quot;">
                  <c:v>44127</c:v>
                </c:pt>
                <c:pt idx="132" formatCode="m&quot;月&quot;d&quot;日&quot;">
                  <c:v>44128</c:v>
                </c:pt>
                <c:pt idx="133" formatCode="m&quot;月&quot;d&quot;日&quot;">
                  <c:v>44129</c:v>
                </c:pt>
                <c:pt idx="134" formatCode="m&quot;月&quot;d&quot;日&quot;">
                  <c:v>44130</c:v>
                </c:pt>
                <c:pt idx="135" formatCode="m&quot;月&quot;d&quot;日&quot;">
                  <c:v>44131</c:v>
                </c:pt>
                <c:pt idx="136" formatCode="m&quot;月&quot;d&quot;日&quot;">
                  <c:v>44132</c:v>
                </c:pt>
                <c:pt idx="137" formatCode="m&quot;月&quot;d&quot;日&quot;">
                  <c:v>44133</c:v>
                </c:pt>
                <c:pt idx="138" formatCode="m&quot;月&quot;d&quot;日&quot;">
                  <c:v>44134</c:v>
                </c:pt>
                <c:pt idx="139" formatCode="m&quot;月&quot;d&quot;日&quot;">
                  <c:v>44135</c:v>
                </c:pt>
                <c:pt idx="140" formatCode="m&quot;月&quot;d&quot;日&quot;">
                  <c:v>44136</c:v>
                </c:pt>
                <c:pt idx="141" formatCode="m&quot;月&quot;d&quot;日&quot;">
                  <c:v>44137</c:v>
                </c:pt>
                <c:pt idx="142" formatCode="m&quot;月&quot;d&quot;日&quot;">
                  <c:v>44138</c:v>
                </c:pt>
                <c:pt idx="143" formatCode="m&quot;月&quot;d&quot;日&quot;">
                  <c:v>44139</c:v>
                </c:pt>
              </c:numCache>
            </c:numRef>
          </c:cat>
          <c:val>
            <c:numRef>
              <c:f>'第１波　発症日グラフ'!$H$127:$H$270</c:f>
              <c:numCache>
                <c:formatCode>0.0</c:formatCode>
                <c:ptCount val="144"/>
                <c:pt idx="0">
                  <c:v>-30.342857142857138</c:v>
                </c:pt>
                <c:pt idx="1">
                  <c:v>-29.657142857142855</c:v>
                </c:pt>
                <c:pt idx="2">
                  <c:v>-29.014285714285712</c:v>
                </c:pt>
                <c:pt idx="3">
                  <c:v>-28.114285714285717</c:v>
                </c:pt>
                <c:pt idx="4">
                  <c:v>-27.042857142857144</c:v>
                </c:pt>
                <c:pt idx="5">
                  <c:v>-26.728571428571431</c:v>
                </c:pt>
                <c:pt idx="6">
                  <c:v>-25.314285714285717</c:v>
                </c:pt>
                <c:pt idx="7">
                  <c:v>-24.542857142857144</c:v>
                </c:pt>
                <c:pt idx="8">
                  <c:v>-24.157142857142855</c:v>
                </c:pt>
                <c:pt idx="9">
                  <c:v>-23.699999999999996</c:v>
                </c:pt>
                <c:pt idx="10">
                  <c:v>-23.24285714285714</c:v>
                </c:pt>
                <c:pt idx="11">
                  <c:v>-22.928571428571427</c:v>
                </c:pt>
                <c:pt idx="12">
                  <c:v>-21.785714285714285</c:v>
                </c:pt>
                <c:pt idx="13">
                  <c:v>-21.185714285714287</c:v>
                </c:pt>
                <c:pt idx="14">
                  <c:v>-20.414285714285711</c:v>
                </c:pt>
                <c:pt idx="15">
                  <c:v>-19.61428571428571</c:v>
                </c:pt>
                <c:pt idx="16">
                  <c:v>-19.642857142857142</c:v>
                </c:pt>
                <c:pt idx="17">
                  <c:v>-19.328571428571426</c:v>
                </c:pt>
                <c:pt idx="18">
                  <c:v>-18.614285714285717</c:v>
                </c:pt>
                <c:pt idx="19">
                  <c:v>-19.2</c:v>
                </c:pt>
                <c:pt idx="20">
                  <c:v>-19.942857142857147</c:v>
                </c:pt>
                <c:pt idx="21">
                  <c:v>-19.985714285714284</c:v>
                </c:pt>
                <c:pt idx="22">
                  <c:v>-21.028571428571428</c:v>
                </c:pt>
                <c:pt idx="23">
                  <c:v>-20.942857142857143</c:v>
                </c:pt>
                <c:pt idx="24">
                  <c:v>-21.228571428571428</c:v>
                </c:pt>
                <c:pt idx="25">
                  <c:v>-21.657142857142855</c:v>
                </c:pt>
                <c:pt idx="26">
                  <c:v>-21.328571428571426</c:v>
                </c:pt>
                <c:pt idx="27">
                  <c:v>-21.62857142857143</c:v>
                </c:pt>
                <c:pt idx="28">
                  <c:v>-21.928571428571427</c:v>
                </c:pt>
                <c:pt idx="29">
                  <c:v>-21.642857142857142</c:v>
                </c:pt>
                <c:pt idx="30">
                  <c:v>-22.242857142857144</c:v>
                </c:pt>
                <c:pt idx="31">
                  <c:v>-22.028571428571428</c:v>
                </c:pt>
                <c:pt idx="32">
                  <c:v>-21.957142857142856</c:v>
                </c:pt>
                <c:pt idx="33">
                  <c:v>-22.314285714285713</c:v>
                </c:pt>
                <c:pt idx="34">
                  <c:v>-22.857142857142858</c:v>
                </c:pt>
                <c:pt idx="35">
                  <c:v>-23.757142857142856</c:v>
                </c:pt>
                <c:pt idx="36">
                  <c:v>-23.714285714285715</c:v>
                </c:pt>
                <c:pt idx="37">
                  <c:v>-23.3</c:v>
                </c:pt>
                <c:pt idx="38">
                  <c:v>-23.2</c:v>
                </c:pt>
                <c:pt idx="39">
                  <c:v>-24.94285714285714</c:v>
                </c:pt>
                <c:pt idx="40">
                  <c:v>-26.828571428571429</c:v>
                </c:pt>
                <c:pt idx="41">
                  <c:v>-27.957142857142859</c:v>
                </c:pt>
                <c:pt idx="42">
                  <c:v>-29.042857142857141</c:v>
                </c:pt>
                <c:pt idx="43">
                  <c:v>-29.314285714285717</c:v>
                </c:pt>
                <c:pt idx="44">
                  <c:v>-29.557142857142857</c:v>
                </c:pt>
                <c:pt idx="45">
                  <c:v>-30.557142857142857</c:v>
                </c:pt>
                <c:pt idx="46">
                  <c:v>-29.700000000000006</c:v>
                </c:pt>
                <c:pt idx="47">
                  <c:v>-28.200000000000006</c:v>
                </c:pt>
                <c:pt idx="48">
                  <c:v>-28.2</c:v>
                </c:pt>
                <c:pt idx="49">
                  <c:v>-28.514285714285716</c:v>
                </c:pt>
                <c:pt idx="50">
                  <c:v>-28.599999999999998</c:v>
                </c:pt>
                <c:pt idx="51">
                  <c:v>-28.928571428571423</c:v>
                </c:pt>
                <c:pt idx="52">
                  <c:v>-29.157142857142855</c:v>
                </c:pt>
                <c:pt idx="53">
                  <c:v>-29.1</c:v>
                </c:pt>
                <c:pt idx="54">
                  <c:v>-29.028571428571432</c:v>
                </c:pt>
                <c:pt idx="55">
                  <c:v>-28.957142857142859</c:v>
                </c:pt>
                <c:pt idx="56">
                  <c:v>-28.3</c:v>
                </c:pt>
                <c:pt idx="57">
                  <c:v>-30.071428571428573</c:v>
                </c:pt>
                <c:pt idx="58">
                  <c:v>-29.428571428571427</c:v>
                </c:pt>
                <c:pt idx="59">
                  <c:v>-28.914285714285715</c:v>
                </c:pt>
                <c:pt idx="60">
                  <c:v>-28.785714285714285</c:v>
                </c:pt>
                <c:pt idx="61">
                  <c:v>-28.828571428571426</c:v>
                </c:pt>
                <c:pt idx="62">
                  <c:v>-29.471428571428568</c:v>
                </c:pt>
                <c:pt idx="63">
                  <c:v>-30.185714285714283</c:v>
                </c:pt>
                <c:pt idx="64">
                  <c:v>-28.4</c:v>
                </c:pt>
                <c:pt idx="65">
                  <c:v>-28.87142857142857</c:v>
                </c:pt>
                <c:pt idx="66">
                  <c:v>-29.114285714285717</c:v>
                </c:pt>
                <c:pt idx="67">
                  <c:v>-29.157142857142862</c:v>
                </c:pt>
                <c:pt idx="68">
                  <c:v>-29.25714285714286</c:v>
                </c:pt>
                <c:pt idx="69">
                  <c:v>-28.371428571428574</c:v>
                </c:pt>
                <c:pt idx="70">
                  <c:v>-27.514285714285712</c:v>
                </c:pt>
                <c:pt idx="71">
                  <c:v>-27.385714285714283</c:v>
                </c:pt>
                <c:pt idx="72">
                  <c:v>-27.057142857142853</c:v>
                </c:pt>
                <c:pt idx="73">
                  <c:v>-26.814285714285713</c:v>
                </c:pt>
                <c:pt idx="74">
                  <c:v>-26.285714285714285</c:v>
                </c:pt>
                <c:pt idx="75">
                  <c:v>-25.971428571428568</c:v>
                </c:pt>
                <c:pt idx="76">
                  <c:v>-25.5</c:v>
                </c:pt>
                <c:pt idx="77">
                  <c:v>-25.085714285714282</c:v>
                </c:pt>
                <c:pt idx="78">
                  <c:v>-24.642857142857142</c:v>
                </c:pt>
                <c:pt idx="79">
                  <c:v>-24.528571428571432</c:v>
                </c:pt>
                <c:pt idx="80">
                  <c:v>-24.414285714285715</c:v>
                </c:pt>
                <c:pt idx="81">
                  <c:v>-24.571428571428573</c:v>
                </c:pt>
                <c:pt idx="82">
                  <c:v>-24.628571428571426</c:v>
                </c:pt>
                <c:pt idx="83">
                  <c:v>-24.471428571428572</c:v>
                </c:pt>
                <c:pt idx="84">
                  <c:v>-24.542857142857144</c:v>
                </c:pt>
                <c:pt idx="85">
                  <c:v>-25.085714285714285</c:v>
                </c:pt>
                <c:pt idx="86">
                  <c:v>-24.771428571428572</c:v>
                </c:pt>
                <c:pt idx="87">
                  <c:v>-24.37142857142857</c:v>
                </c:pt>
                <c:pt idx="88">
                  <c:v>-24.12857142857143</c:v>
                </c:pt>
                <c:pt idx="89">
                  <c:v>-23.62857142857143</c:v>
                </c:pt>
                <c:pt idx="90">
                  <c:v>-23.042857142857144</c:v>
                </c:pt>
                <c:pt idx="91">
                  <c:v>-22.2</c:v>
                </c:pt>
                <c:pt idx="92">
                  <c:v>-21.457142857142859</c:v>
                </c:pt>
                <c:pt idx="93">
                  <c:v>-21.171428571428571</c:v>
                </c:pt>
                <c:pt idx="94">
                  <c:v>-20.857142857142858</c:v>
                </c:pt>
                <c:pt idx="95">
                  <c:v>-20.5</c:v>
                </c:pt>
                <c:pt idx="96">
                  <c:v>-20</c:v>
                </c:pt>
                <c:pt idx="97">
                  <c:v>-19.5</c:v>
                </c:pt>
                <c:pt idx="98">
                  <c:v>-17.957142857142856</c:v>
                </c:pt>
                <c:pt idx="99">
                  <c:v>-17.471428571428568</c:v>
                </c:pt>
                <c:pt idx="100">
                  <c:v>-18.585714285714285</c:v>
                </c:pt>
                <c:pt idx="101">
                  <c:v>-18.600000000000001</c:v>
                </c:pt>
                <c:pt idx="102">
                  <c:v>-18.657142857142855</c:v>
                </c:pt>
                <c:pt idx="103">
                  <c:v>-19.457142857142856</c:v>
                </c:pt>
                <c:pt idx="104">
                  <c:v>-19.785714285714281</c:v>
                </c:pt>
                <c:pt idx="105">
                  <c:v>-20.985714285714284</c:v>
                </c:pt>
                <c:pt idx="106">
                  <c:v>-20.928571428571423</c:v>
                </c:pt>
                <c:pt idx="107">
                  <c:v>-19.642857142857142</c:v>
                </c:pt>
                <c:pt idx="108">
                  <c:v>-19.385714285714283</c:v>
                </c:pt>
                <c:pt idx="109">
                  <c:v>-18.999999999999996</c:v>
                </c:pt>
                <c:pt idx="110">
                  <c:v>-18.24285714285714</c:v>
                </c:pt>
                <c:pt idx="111">
                  <c:v>-17.600000000000001</c:v>
                </c:pt>
                <c:pt idx="112">
                  <c:v>-17.471428571428572</c:v>
                </c:pt>
                <c:pt idx="113">
                  <c:v>-17.728571428571428</c:v>
                </c:pt>
                <c:pt idx="114">
                  <c:v>-17.814285714285713</c:v>
                </c:pt>
                <c:pt idx="115">
                  <c:v>-17.114285714285714</c:v>
                </c:pt>
                <c:pt idx="116">
                  <c:v>-17.24285714285714</c:v>
                </c:pt>
                <c:pt idx="117">
                  <c:v>-17.442857142857143</c:v>
                </c:pt>
                <c:pt idx="118">
                  <c:v>-18.228571428571428</c:v>
                </c:pt>
                <c:pt idx="119">
                  <c:v>-17.271428571428572</c:v>
                </c:pt>
                <c:pt idx="120">
                  <c:v>-16.871428571428574</c:v>
                </c:pt>
                <c:pt idx="121">
                  <c:v>-16.657142857142858</c:v>
                </c:pt>
                <c:pt idx="122">
                  <c:v>-17.328571428571429</c:v>
                </c:pt>
                <c:pt idx="123">
                  <c:v>-16.842857142857145</c:v>
                </c:pt>
                <c:pt idx="124">
                  <c:v>-16.028571428571428</c:v>
                </c:pt>
                <c:pt idx="125">
                  <c:v>-14.742857142857144</c:v>
                </c:pt>
                <c:pt idx="126">
                  <c:v>-14.457142857142857</c:v>
                </c:pt>
                <c:pt idx="127">
                  <c:v>-14.828571428571427</c:v>
                </c:pt>
                <c:pt idx="128">
                  <c:v>-14.599999999999998</c:v>
                </c:pt>
                <c:pt idx="129">
                  <c:v>-14.342857142857143</c:v>
                </c:pt>
                <c:pt idx="130">
                  <c:v>-14.899999999999997</c:v>
                </c:pt>
                <c:pt idx="131">
                  <c:v>-15.385714285714284</c:v>
                </c:pt>
                <c:pt idx="132">
                  <c:v>-14.9</c:v>
                </c:pt>
                <c:pt idx="133">
                  <c:v>-15.014285714285716</c:v>
                </c:pt>
                <c:pt idx="134">
                  <c:v>-14.9</c:v>
                </c:pt>
                <c:pt idx="135">
                  <c:v>-15.057142857142855</c:v>
                </c:pt>
                <c:pt idx="136">
                  <c:v>-15.014285714285716</c:v>
                </c:pt>
                <c:pt idx="137">
                  <c:v>-14.685714285714287</c:v>
                </c:pt>
                <c:pt idx="138">
                  <c:v>-14.671428571428569</c:v>
                </c:pt>
                <c:pt idx="139">
                  <c:v>-15.328571428571427</c:v>
                </c:pt>
                <c:pt idx="140">
                  <c:v>-15.428571428571429</c:v>
                </c:pt>
                <c:pt idx="141">
                  <c:v>-15.271428571428572</c:v>
                </c:pt>
                <c:pt idx="142">
                  <c:v>-15.700000000000001</c:v>
                </c:pt>
                <c:pt idx="143">
                  <c:v>-15.857142857142856</c:v>
                </c:pt>
              </c:numCache>
            </c:numRef>
          </c:val>
          <c:smooth val="1"/>
          <c:extLst>
            <c:ext xmlns:c16="http://schemas.microsoft.com/office/drawing/2014/chart" uri="{C3380CC4-5D6E-409C-BE32-E72D297353CC}">
              <c16:uniqueId val="{00000001-2730-46A8-95CD-F91EB6E0A72F}"/>
            </c:ext>
          </c:extLst>
        </c:ser>
        <c:ser>
          <c:idx val="5"/>
          <c:order val="5"/>
          <c:tx>
            <c:strRef>
              <c:f>'第１波　発症日グラフ'!$I$2</c:f>
              <c:strCache>
                <c:ptCount val="1"/>
                <c:pt idx="0">
                  <c:v>感染拡大前比滞在人口増減（梅田）</c:v>
                </c:pt>
              </c:strCache>
            </c:strRef>
          </c:tx>
          <c:spPr>
            <a:ln w="28575" cap="rnd">
              <a:solidFill>
                <a:srgbClr val="70AD47">
                  <a:lumMod val="50000"/>
                </a:srgbClr>
              </a:solidFill>
              <a:round/>
            </a:ln>
            <a:effectLst/>
          </c:spPr>
          <c:marker>
            <c:symbol val="none"/>
          </c:marker>
          <c:cat>
            <c:numRef>
              <c:f>'第１波　発症日グラフ'!$B$127:$B$270</c:f>
              <c:numCache>
                <c:formatCode>m"月"d"日";@</c:formatCode>
                <c:ptCount val="144"/>
                <c:pt idx="0">
                  <c:v>43996</c:v>
                </c:pt>
                <c:pt idx="1">
                  <c:v>43997</c:v>
                </c:pt>
                <c:pt idx="2">
                  <c:v>43998</c:v>
                </c:pt>
                <c:pt idx="3">
                  <c:v>43999</c:v>
                </c:pt>
                <c:pt idx="4">
                  <c:v>44000</c:v>
                </c:pt>
                <c:pt idx="5">
                  <c:v>44001</c:v>
                </c:pt>
                <c:pt idx="6">
                  <c:v>44002</c:v>
                </c:pt>
                <c:pt idx="7">
                  <c:v>44003</c:v>
                </c:pt>
                <c:pt idx="8">
                  <c:v>44004</c:v>
                </c:pt>
                <c:pt idx="9">
                  <c:v>44005</c:v>
                </c:pt>
                <c:pt idx="10">
                  <c:v>44006</c:v>
                </c:pt>
                <c:pt idx="11">
                  <c:v>44007</c:v>
                </c:pt>
                <c:pt idx="12">
                  <c:v>44008</c:v>
                </c:pt>
                <c:pt idx="13">
                  <c:v>44009</c:v>
                </c:pt>
                <c:pt idx="14">
                  <c:v>44010</c:v>
                </c:pt>
                <c:pt idx="15">
                  <c:v>44011</c:v>
                </c:pt>
                <c:pt idx="16">
                  <c:v>44012</c:v>
                </c:pt>
                <c:pt idx="17">
                  <c:v>44013</c:v>
                </c:pt>
                <c:pt idx="18">
                  <c:v>44014</c:v>
                </c:pt>
                <c:pt idx="19">
                  <c:v>44015</c:v>
                </c:pt>
                <c:pt idx="20">
                  <c:v>44016</c:v>
                </c:pt>
                <c:pt idx="21">
                  <c:v>44017</c:v>
                </c:pt>
                <c:pt idx="22">
                  <c:v>44018</c:v>
                </c:pt>
                <c:pt idx="23">
                  <c:v>44019</c:v>
                </c:pt>
                <c:pt idx="24">
                  <c:v>44020</c:v>
                </c:pt>
                <c:pt idx="25">
                  <c:v>44021</c:v>
                </c:pt>
                <c:pt idx="26">
                  <c:v>44022</c:v>
                </c:pt>
                <c:pt idx="27">
                  <c:v>44023</c:v>
                </c:pt>
                <c:pt idx="28">
                  <c:v>44024</c:v>
                </c:pt>
                <c:pt idx="29">
                  <c:v>44025</c:v>
                </c:pt>
                <c:pt idx="30">
                  <c:v>44026</c:v>
                </c:pt>
                <c:pt idx="31">
                  <c:v>44027</c:v>
                </c:pt>
                <c:pt idx="32">
                  <c:v>44028</c:v>
                </c:pt>
                <c:pt idx="33">
                  <c:v>44029</c:v>
                </c:pt>
                <c:pt idx="34">
                  <c:v>44030</c:v>
                </c:pt>
                <c:pt idx="35">
                  <c:v>44031</c:v>
                </c:pt>
                <c:pt idx="36">
                  <c:v>44032</c:v>
                </c:pt>
                <c:pt idx="37">
                  <c:v>44033</c:v>
                </c:pt>
                <c:pt idx="38">
                  <c:v>44034</c:v>
                </c:pt>
                <c:pt idx="39">
                  <c:v>44035</c:v>
                </c:pt>
                <c:pt idx="40">
                  <c:v>44036</c:v>
                </c:pt>
                <c:pt idx="41">
                  <c:v>44037</c:v>
                </c:pt>
                <c:pt idx="42">
                  <c:v>44038</c:v>
                </c:pt>
                <c:pt idx="43">
                  <c:v>44039</c:v>
                </c:pt>
                <c:pt idx="44">
                  <c:v>44040</c:v>
                </c:pt>
                <c:pt idx="45">
                  <c:v>44041</c:v>
                </c:pt>
                <c:pt idx="46">
                  <c:v>44042</c:v>
                </c:pt>
                <c:pt idx="47">
                  <c:v>44043</c:v>
                </c:pt>
                <c:pt idx="48">
                  <c:v>44044</c:v>
                </c:pt>
                <c:pt idx="49">
                  <c:v>44045</c:v>
                </c:pt>
                <c:pt idx="50">
                  <c:v>44046</c:v>
                </c:pt>
                <c:pt idx="51">
                  <c:v>44047</c:v>
                </c:pt>
                <c:pt idx="52">
                  <c:v>44048</c:v>
                </c:pt>
                <c:pt idx="53">
                  <c:v>44049</c:v>
                </c:pt>
                <c:pt idx="54">
                  <c:v>44050</c:v>
                </c:pt>
                <c:pt idx="55">
                  <c:v>44051</c:v>
                </c:pt>
                <c:pt idx="56">
                  <c:v>44052</c:v>
                </c:pt>
                <c:pt idx="57">
                  <c:v>44053</c:v>
                </c:pt>
                <c:pt idx="58">
                  <c:v>44054</c:v>
                </c:pt>
                <c:pt idx="59">
                  <c:v>44055</c:v>
                </c:pt>
                <c:pt idx="60">
                  <c:v>44056</c:v>
                </c:pt>
                <c:pt idx="61">
                  <c:v>44057</c:v>
                </c:pt>
                <c:pt idx="62">
                  <c:v>44058</c:v>
                </c:pt>
                <c:pt idx="63">
                  <c:v>44059</c:v>
                </c:pt>
                <c:pt idx="64">
                  <c:v>44060</c:v>
                </c:pt>
                <c:pt idx="65">
                  <c:v>44061</c:v>
                </c:pt>
                <c:pt idx="66">
                  <c:v>44062</c:v>
                </c:pt>
                <c:pt idx="67">
                  <c:v>44063</c:v>
                </c:pt>
                <c:pt idx="68">
                  <c:v>44064</c:v>
                </c:pt>
                <c:pt idx="69">
                  <c:v>44065</c:v>
                </c:pt>
                <c:pt idx="70">
                  <c:v>44066</c:v>
                </c:pt>
                <c:pt idx="71">
                  <c:v>44067</c:v>
                </c:pt>
                <c:pt idx="72">
                  <c:v>44068</c:v>
                </c:pt>
                <c:pt idx="73" formatCode="m&quot;月&quot;d&quot;日&quot;">
                  <c:v>44069</c:v>
                </c:pt>
                <c:pt idx="74" formatCode="m&quot;月&quot;d&quot;日&quot;">
                  <c:v>44070</c:v>
                </c:pt>
                <c:pt idx="75" formatCode="m&quot;月&quot;d&quot;日&quot;">
                  <c:v>44071</c:v>
                </c:pt>
                <c:pt idx="76" formatCode="m&quot;月&quot;d&quot;日&quot;">
                  <c:v>44072</c:v>
                </c:pt>
                <c:pt idx="77" formatCode="m&quot;月&quot;d&quot;日&quot;">
                  <c:v>44073</c:v>
                </c:pt>
                <c:pt idx="78" formatCode="m&quot;月&quot;d&quot;日&quot;">
                  <c:v>44074</c:v>
                </c:pt>
                <c:pt idx="79" formatCode="m&quot;月&quot;d&quot;日&quot;">
                  <c:v>44075</c:v>
                </c:pt>
                <c:pt idx="80" formatCode="m&quot;月&quot;d&quot;日&quot;">
                  <c:v>44076</c:v>
                </c:pt>
                <c:pt idx="81" formatCode="m&quot;月&quot;d&quot;日&quot;">
                  <c:v>44077</c:v>
                </c:pt>
                <c:pt idx="82" formatCode="m&quot;月&quot;d&quot;日&quot;">
                  <c:v>44078</c:v>
                </c:pt>
                <c:pt idx="83" formatCode="m&quot;月&quot;d&quot;日&quot;">
                  <c:v>44079</c:v>
                </c:pt>
                <c:pt idx="84" formatCode="m&quot;月&quot;d&quot;日&quot;">
                  <c:v>44080</c:v>
                </c:pt>
                <c:pt idx="85" formatCode="m&quot;月&quot;d&quot;日&quot;">
                  <c:v>44081</c:v>
                </c:pt>
                <c:pt idx="86" formatCode="m&quot;月&quot;d&quot;日&quot;">
                  <c:v>44082</c:v>
                </c:pt>
                <c:pt idx="87" formatCode="m&quot;月&quot;d&quot;日&quot;">
                  <c:v>44083</c:v>
                </c:pt>
                <c:pt idx="88" formatCode="m&quot;月&quot;d&quot;日&quot;">
                  <c:v>44084</c:v>
                </c:pt>
                <c:pt idx="89" formatCode="m&quot;月&quot;d&quot;日&quot;">
                  <c:v>44085</c:v>
                </c:pt>
                <c:pt idx="90" formatCode="m&quot;月&quot;d&quot;日&quot;">
                  <c:v>44086</c:v>
                </c:pt>
                <c:pt idx="91" formatCode="m&quot;月&quot;d&quot;日&quot;">
                  <c:v>44087</c:v>
                </c:pt>
                <c:pt idx="92" formatCode="m&quot;月&quot;d&quot;日&quot;">
                  <c:v>44088</c:v>
                </c:pt>
                <c:pt idx="93" formatCode="m&quot;月&quot;d&quot;日&quot;">
                  <c:v>44089</c:v>
                </c:pt>
                <c:pt idx="94" formatCode="m&quot;月&quot;d&quot;日&quot;">
                  <c:v>44090</c:v>
                </c:pt>
                <c:pt idx="95" formatCode="m&quot;月&quot;d&quot;日&quot;">
                  <c:v>44091</c:v>
                </c:pt>
                <c:pt idx="96" formatCode="m&quot;月&quot;d&quot;日&quot;">
                  <c:v>44092</c:v>
                </c:pt>
                <c:pt idx="97" formatCode="m&quot;月&quot;d&quot;日&quot;">
                  <c:v>44093</c:v>
                </c:pt>
                <c:pt idx="98" formatCode="m&quot;月&quot;d&quot;日&quot;">
                  <c:v>44094</c:v>
                </c:pt>
                <c:pt idx="99" formatCode="m&quot;月&quot;d&quot;日&quot;">
                  <c:v>44095</c:v>
                </c:pt>
                <c:pt idx="100" formatCode="m&quot;月&quot;d&quot;日&quot;">
                  <c:v>44096</c:v>
                </c:pt>
                <c:pt idx="101" formatCode="m&quot;月&quot;d&quot;日&quot;">
                  <c:v>44097</c:v>
                </c:pt>
                <c:pt idx="102" formatCode="m&quot;月&quot;d&quot;日&quot;">
                  <c:v>44098</c:v>
                </c:pt>
                <c:pt idx="103" formatCode="m&quot;月&quot;d&quot;日&quot;">
                  <c:v>44099</c:v>
                </c:pt>
                <c:pt idx="104" formatCode="m&quot;月&quot;d&quot;日&quot;">
                  <c:v>44100</c:v>
                </c:pt>
                <c:pt idx="105" formatCode="m&quot;月&quot;d&quot;日&quot;">
                  <c:v>44101</c:v>
                </c:pt>
                <c:pt idx="106" formatCode="m&quot;月&quot;d&quot;日&quot;">
                  <c:v>44102</c:v>
                </c:pt>
                <c:pt idx="107" formatCode="m&quot;月&quot;d&quot;日&quot;">
                  <c:v>44103</c:v>
                </c:pt>
                <c:pt idx="108" formatCode="m&quot;月&quot;d&quot;日&quot;">
                  <c:v>44104</c:v>
                </c:pt>
                <c:pt idx="109" formatCode="m&quot;月&quot;d&quot;日&quot;">
                  <c:v>44105</c:v>
                </c:pt>
                <c:pt idx="110" formatCode="m&quot;月&quot;d&quot;日&quot;">
                  <c:v>44106</c:v>
                </c:pt>
                <c:pt idx="111" formatCode="m&quot;月&quot;d&quot;日&quot;">
                  <c:v>44107</c:v>
                </c:pt>
                <c:pt idx="112" formatCode="m&quot;月&quot;d&quot;日&quot;">
                  <c:v>44108</c:v>
                </c:pt>
                <c:pt idx="113" formatCode="m&quot;月&quot;d&quot;日&quot;">
                  <c:v>44109</c:v>
                </c:pt>
                <c:pt idx="114" formatCode="m&quot;月&quot;d&quot;日&quot;">
                  <c:v>44110</c:v>
                </c:pt>
                <c:pt idx="115" formatCode="m&quot;月&quot;d&quot;日&quot;">
                  <c:v>44111</c:v>
                </c:pt>
                <c:pt idx="116" formatCode="m&quot;月&quot;d&quot;日&quot;">
                  <c:v>44112</c:v>
                </c:pt>
                <c:pt idx="117" formatCode="m&quot;月&quot;d&quot;日&quot;">
                  <c:v>44113</c:v>
                </c:pt>
                <c:pt idx="118" formatCode="m&quot;月&quot;d&quot;日&quot;">
                  <c:v>44114</c:v>
                </c:pt>
                <c:pt idx="119" formatCode="m&quot;月&quot;d&quot;日&quot;">
                  <c:v>44115</c:v>
                </c:pt>
                <c:pt idx="120" formatCode="m&quot;月&quot;d&quot;日&quot;">
                  <c:v>44116</c:v>
                </c:pt>
                <c:pt idx="121" formatCode="m&quot;月&quot;d&quot;日&quot;">
                  <c:v>44117</c:v>
                </c:pt>
                <c:pt idx="122" formatCode="m&quot;月&quot;d&quot;日&quot;">
                  <c:v>44118</c:v>
                </c:pt>
                <c:pt idx="123" formatCode="m&quot;月&quot;d&quot;日&quot;">
                  <c:v>44119</c:v>
                </c:pt>
                <c:pt idx="124" formatCode="m&quot;月&quot;d&quot;日&quot;">
                  <c:v>44120</c:v>
                </c:pt>
                <c:pt idx="125" formatCode="m&quot;月&quot;d&quot;日&quot;">
                  <c:v>44121</c:v>
                </c:pt>
                <c:pt idx="126" formatCode="m&quot;月&quot;d&quot;日&quot;">
                  <c:v>44122</c:v>
                </c:pt>
                <c:pt idx="127" formatCode="m&quot;月&quot;d&quot;日&quot;">
                  <c:v>44123</c:v>
                </c:pt>
                <c:pt idx="128" formatCode="m&quot;月&quot;d&quot;日&quot;">
                  <c:v>44124</c:v>
                </c:pt>
                <c:pt idx="129" formatCode="m&quot;月&quot;d&quot;日&quot;">
                  <c:v>44125</c:v>
                </c:pt>
                <c:pt idx="130" formatCode="m&quot;月&quot;d&quot;日&quot;">
                  <c:v>44126</c:v>
                </c:pt>
                <c:pt idx="131" formatCode="m&quot;月&quot;d&quot;日&quot;">
                  <c:v>44127</c:v>
                </c:pt>
                <c:pt idx="132" formatCode="m&quot;月&quot;d&quot;日&quot;">
                  <c:v>44128</c:v>
                </c:pt>
                <c:pt idx="133" formatCode="m&quot;月&quot;d&quot;日&quot;">
                  <c:v>44129</c:v>
                </c:pt>
                <c:pt idx="134" formatCode="m&quot;月&quot;d&quot;日&quot;">
                  <c:v>44130</c:v>
                </c:pt>
                <c:pt idx="135" formatCode="m&quot;月&quot;d&quot;日&quot;">
                  <c:v>44131</c:v>
                </c:pt>
                <c:pt idx="136" formatCode="m&quot;月&quot;d&quot;日&quot;">
                  <c:v>44132</c:v>
                </c:pt>
                <c:pt idx="137" formatCode="m&quot;月&quot;d&quot;日&quot;">
                  <c:v>44133</c:v>
                </c:pt>
                <c:pt idx="138" formatCode="m&quot;月&quot;d&quot;日&quot;">
                  <c:v>44134</c:v>
                </c:pt>
                <c:pt idx="139" formatCode="m&quot;月&quot;d&quot;日&quot;">
                  <c:v>44135</c:v>
                </c:pt>
                <c:pt idx="140" formatCode="m&quot;月&quot;d&quot;日&quot;">
                  <c:v>44136</c:v>
                </c:pt>
                <c:pt idx="141" formatCode="m&quot;月&quot;d&quot;日&quot;">
                  <c:v>44137</c:v>
                </c:pt>
                <c:pt idx="142" formatCode="m&quot;月&quot;d&quot;日&quot;">
                  <c:v>44138</c:v>
                </c:pt>
                <c:pt idx="143" formatCode="m&quot;月&quot;d&quot;日&quot;">
                  <c:v>44139</c:v>
                </c:pt>
              </c:numCache>
            </c:numRef>
          </c:cat>
          <c:val>
            <c:numRef>
              <c:f>'第１波　発症日グラフ'!$I$127:$I$270</c:f>
              <c:numCache>
                <c:formatCode>General</c:formatCode>
                <c:ptCount val="144"/>
                <c:pt idx="0">
                  <c:v>-26.685714285714287</c:v>
                </c:pt>
                <c:pt idx="1">
                  <c:v>-26.214285714285719</c:v>
                </c:pt>
                <c:pt idx="2">
                  <c:v>-25.742857142857151</c:v>
                </c:pt>
                <c:pt idx="3">
                  <c:v>-24.728571428571428</c:v>
                </c:pt>
                <c:pt idx="4">
                  <c:v>-24.542857142857144</c:v>
                </c:pt>
                <c:pt idx="5">
                  <c:v>-24.3</c:v>
                </c:pt>
                <c:pt idx="6">
                  <c:v>-22.842857142857145</c:v>
                </c:pt>
                <c:pt idx="7">
                  <c:v>-22.285714285714285</c:v>
                </c:pt>
                <c:pt idx="8">
                  <c:v>-21.800000000000004</c:v>
                </c:pt>
                <c:pt idx="9">
                  <c:v>-21.614285714285717</c:v>
                </c:pt>
                <c:pt idx="10">
                  <c:v>-21.400000000000002</c:v>
                </c:pt>
                <c:pt idx="11">
                  <c:v>-20.37142857142857</c:v>
                </c:pt>
                <c:pt idx="12">
                  <c:v>-19.071428571428573</c:v>
                </c:pt>
                <c:pt idx="13">
                  <c:v>-18.399999999999999</c:v>
                </c:pt>
                <c:pt idx="14">
                  <c:v>-17.514285714285716</c:v>
                </c:pt>
                <c:pt idx="15">
                  <c:v>-16.614285714285714</c:v>
                </c:pt>
                <c:pt idx="16">
                  <c:v>-16.671428571428571</c:v>
                </c:pt>
                <c:pt idx="17">
                  <c:v>-16.642857142857142</c:v>
                </c:pt>
                <c:pt idx="18">
                  <c:v>-16.814285714285713</c:v>
                </c:pt>
                <c:pt idx="19">
                  <c:v>-17.928571428571427</c:v>
                </c:pt>
                <c:pt idx="20">
                  <c:v>-19.099999999999998</c:v>
                </c:pt>
                <c:pt idx="21">
                  <c:v>-19.485714285714288</c:v>
                </c:pt>
                <c:pt idx="22">
                  <c:v>-21.142857142857142</c:v>
                </c:pt>
                <c:pt idx="23">
                  <c:v>-20.671428571428574</c:v>
                </c:pt>
                <c:pt idx="24">
                  <c:v>-20.771428571428572</c:v>
                </c:pt>
                <c:pt idx="25">
                  <c:v>-21.028571428571432</c:v>
                </c:pt>
                <c:pt idx="26">
                  <c:v>-20.414285714285711</c:v>
                </c:pt>
                <c:pt idx="27">
                  <c:v>-20.142857142857142</c:v>
                </c:pt>
                <c:pt idx="28">
                  <c:v>-20.12857142857143</c:v>
                </c:pt>
                <c:pt idx="29">
                  <c:v>-19.7</c:v>
                </c:pt>
                <c:pt idx="30">
                  <c:v>-20.12857142857143</c:v>
                </c:pt>
                <c:pt idx="31">
                  <c:v>-20.3</c:v>
                </c:pt>
                <c:pt idx="32">
                  <c:v>-20.3</c:v>
                </c:pt>
                <c:pt idx="33">
                  <c:v>-20.671428571428571</c:v>
                </c:pt>
                <c:pt idx="34">
                  <c:v>-21.414285714285711</c:v>
                </c:pt>
                <c:pt idx="35">
                  <c:v>-22.24285714285714</c:v>
                </c:pt>
                <c:pt idx="36">
                  <c:v>-22.271428571428572</c:v>
                </c:pt>
                <c:pt idx="37">
                  <c:v>-22.271428571428572</c:v>
                </c:pt>
                <c:pt idx="38">
                  <c:v>-21.842857142857145</c:v>
                </c:pt>
                <c:pt idx="39">
                  <c:v>-22.842857142857145</c:v>
                </c:pt>
                <c:pt idx="40">
                  <c:v>-24.599999999999998</c:v>
                </c:pt>
                <c:pt idx="41">
                  <c:v>-25.328571428571429</c:v>
                </c:pt>
                <c:pt idx="42">
                  <c:v>-26.400000000000002</c:v>
                </c:pt>
                <c:pt idx="43">
                  <c:v>-26.2</c:v>
                </c:pt>
                <c:pt idx="44">
                  <c:v>-26.342857142857145</c:v>
                </c:pt>
                <c:pt idx="45">
                  <c:v>-27.085714285714285</c:v>
                </c:pt>
                <c:pt idx="46">
                  <c:v>-26.442857142857147</c:v>
                </c:pt>
                <c:pt idx="47">
                  <c:v>-25.400000000000002</c:v>
                </c:pt>
                <c:pt idx="48">
                  <c:v>-25.771428571428572</c:v>
                </c:pt>
                <c:pt idx="49">
                  <c:v>-26.285714285714285</c:v>
                </c:pt>
                <c:pt idx="50">
                  <c:v>-27.042857142857144</c:v>
                </c:pt>
                <c:pt idx="51">
                  <c:v>-27.600000000000005</c:v>
                </c:pt>
                <c:pt idx="52">
                  <c:v>-27.942857142857147</c:v>
                </c:pt>
                <c:pt idx="53">
                  <c:v>-27.957142857142859</c:v>
                </c:pt>
                <c:pt idx="54">
                  <c:v>-27.957142857142856</c:v>
                </c:pt>
                <c:pt idx="55">
                  <c:v>-28.014285714285712</c:v>
                </c:pt>
                <c:pt idx="56">
                  <c:v>-27.542857142857144</c:v>
                </c:pt>
                <c:pt idx="57">
                  <c:v>-29.085714285714285</c:v>
                </c:pt>
                <c:pt idx="58">
                  <c:v>-28.528571428571428</c:v>
                </c:pt>
                <c:pt idx="59">
                  <c:v>-28.071428571428566</c:v>
                </c:pt>
                <c:pt idx="60">
                  <c:v>-27.4</c:v>
                </c:pt>
                <c:pt idx="61">
                  <c:v>-26.4</c:v>
                </c:pt>
                <c:pt idx="62">
                  <c:v>-26.685714285714283</c:v>
                </c:pt>
                <c:pt idx="63">
                  <c:v>-27.157142857142862</c:v>
                </c:pt>
                <c:pt idx="64">
                  <c:v>-25.057142857142857</c:v>
                </c:pt>
                <c:pt idx="65">
                  <c:v>-25.442857142857147</c:v>
                </c:pt>
                <c:pt idx="66">
                  <c:v>-25.685714285714287</c:v>
                </c:pt>
                <c:pt idx="67">
                  <c:v>-26.300000000000004</c:v>
                </c:pt>
                <c:pt idx="68">
                  <c:v>-27.12857142857143</c:v>
                </c:pt>
                <c:pt idx="69">
                  <c:v>-26.685714285714283</c:v>
                </c:pt>
                <c:pt idx="70">
                  <c:v>-26.342857142857138</c:v>
                </c:pt>
                <c:pt idx="71">
                  <c:v>-26.642857142857142</c:v>
                </c:pt>
                <c:pt idx="72">
                  <c:v>-26.328571428571426</c:v>
                </c:pt>
                <c:pt idx="73">
                  <c:v>-26.042857142857141</c:v>
                </c:pt>
                <c:pt idx="74">
                  <c:v>-25.528571428571432</c:v>
                </c:pt>
                <c:pt idx="75">
                  <c:v>-25.185714285714287</c:v>
                </c:pt>
                <c:pt idx="76">
                  <c:v>-24.599999999999998</c:v>
                </c:pt>
                <c:pt idx="77">
                  <c:v>-23.957142857142859</c:v>
                </c:pt>
                <c:pt idx="78">
                  <c:v>-23.157142857142862</c:v>
                </c:pt>
                <c:pt idx="79">
                  <c:v>-23.085714285714285</c:v>
                </c:pt>
                <c:pt idx="80">
                  <c:v>-23.285714285714281</c:v>
                </c:pt>
                <c:pt idx="81">
                  <c:v>-23.228571428571428</c:v>
                </c:pt>
                <c:pt idx="82">
                  <c:v>-23.471428571428572</c:v>
                </c:pt>
                <c:pt idx="83">
                  <c:v>-23.328571428571429</c:v>
                </c:pt>
                <c:pt idx="84">
                  <c:v>-23.314285714285713</c:v>
                </c:pt>
                <c:pt idx="85">
                  <c:v>-23.714285714285712</c:v>
                </c:pt>
                <c:pt idx="86">
                  <c:v>-23.25714285714286</c:v>
                </c:pt>
                <c:pt idx="87">
                  <c:v>-23.028571428571432</c:v>
                </c:pt>
                <c:pt idx="88">
                  <c:v>-22.857142857142858</c:v>
                </c:pt>
                <c:pt idx="89">
                  <c:v>-22.185714285714287</c:v>
                </c:pt>
                <c:pt idx="90">
                  <c:v>-21.857142857142858</c:v>
                </c:pt>
                <c:pt idx="91">
                  <c:v>-21.3</c:v>
                </c:pt>
                <c:pt idx="92">
                  <c:v>-20.757142857142856</c:v>
                </c:pt>
                <c:pt idx="93">
                  <c:v>-20.928571428571427</c:v>
                </c:pt>
                <c:pt idx="94">
                  <c:v>-20.657142857142851</c:v>
                </c:pt>
                <c:pt idx="95">
                  <c:v>-20.614285714285717</c:v>
                </c:pt>
                <c:pt idx="96">
                  <c:v>-19.985714285714288</c:v>
                </c:pt>
                <c:pt idx="97">
                  <c:v>-19.100000000000001</c:v>
                </c:pt>
                <c:pt idx="98">
                  <c:v>-17.128571428571426</c:v>
                </c:pt>
                <c:pt idx="99">
                  <c:v>-16.985714285714284</c:v>
                </c:pt>
                <c:pt idx="100">
                  <c:v>-17.414285714285715</c:v>
                </c:pt>
                <c:pt idx="101">
                  <c:v>-17.457142857142856</c:v>
                </c:pt>
                <c:pt idx="102">
                  <c:v>-17.685714285714287</c:v>
                </c:pt>
                <c:pt idx="103">
                  <c:v>-18.442857142857143</c:v>
                </c:pt>
                <c:pt idx="104">
                  <c:v>-18.685714285714287</c:v>
                </c:pt>
                <c:pt idx="105">
                  <c:v>-19.557142857142857</c:v>
                </c:pt>
                <c:pt idx="106">
                  <c:v>-19.414285714285715</c:v>
                </c:pt>
                <c:pt idx="107">
                  <c:v>-18.7</c:v>
                </c:pt>
                <c:pt idx="108">
                  <c:v>-17.914285714285715</c:v>
                </c:pt>
                <c:pt idx="109">
                  <c:v>-17.571428571428573</c:v>
                </c:pt>
                <c:pt idx="110">
                  <c:v>-17.571428571428573</c:v>
                </c:pt>
                <c:pt idx="111">
                  <c:v>-17.542857142857141</c:v>
                </c:pt>
                <c:pt idx="112">
                  <c:v>-17.628571428571426</c:v>
                </c:pt>
                <c:pt idx="113">
                  <c:v>-17.999999999999996</c:v>
                </c:pt>
                <c:pt idx="114">
                  <c:v>-17.828571428571429</c:v>
                </c:pt>
                <c:pt idx="115">
                  <c:v>-18.171428571428571</c:v>
                </c:pt>
                <c:pt idx="116">
                  <c:v>-18.571428571428573</c:v>
                </c:pt>
                <c:pt idx="117">
                  <c:v>-19</c:v>
                </c:pt>
                <c:pt idx="118">
                  <c:v>-19.642857142857142</c:v>
                </c:pt>
                <c:pt idx="119">
                  <c:v>-19.385714285714283</c:v>
                </c:pt>
                <c:pt idx="120">
                  <c:v>-19.628571428571426</c:v>
                </c:pt>
                <c:pt idx="121">
                  <c:v>-19.714285714285715</c:v>
                </c:pt>
                <c:pt idx="122">
                  <c:v>-19.914285714285715</c:v>
                </c:pt>
                <c:pt idx="123">
                  <c:v>-19.385714285714283</c:v>
                </c:pt>
                <c:pt idx="124">
                  <c:v>-18.228571428571428</c:v>
                </c:pt>
                <c:pt idx="125">
                  <c:v>-17.228571428571424</c:v>
                </c:pt>
                <c:pt idx="126">
                  <c:v>-16.671428571428571</c:v>
                </c:pt>
                <c:pt idx="127">
                  <c:v>-16.428571428571427</c:v>
                </c:pt>
                <c:pt idx="128">
                  <c:v>-16.414285714285715</c:v>
                </c:pt>
                <c:pt idx="129">
                  <c:v>-16.042857142857141</c:v>
                </c:pt>
                <c:pt idx="130">
                  <c:v>-16.228571428571428</c:v>
                </c:pt>
                <c:pt idx="131">
                  <c:v>-16.157142857142858</c:v>
                </c:pt>
                <c:pt idx="132">
                  <c:v>-15.485714285714284</c:v>
                </c:pt>
                <c:pt idx="133">
                  <c:v>-15.099999999999998</c:v>
                </c:pt>
                <c:pt idx="134">
                  <c:v>-14.471428571428573</c:v>
                </c:pt>
                <c:pt idx="135">
                  <c:v>-14.285714285714286</c:v>
                </c:pt>
                <c:pt idx="136">
                  <c:v>-14.071428571428573</c:v>
                </c:pt>
                <c:pt idx="137">
                  <c:v>-13.78571428571429</c:v>
                </c:pt>
                <c:pt idx="138">
                  <c:v>-13.942857142857147</c:v>
                </c:pt>
                <c:pt idx="139">
                  <c:v>-14.342857142857145</c:v>
                </c:pt>
                <c:pt idx="140">
                  <c:v>-14.328571428571431</c:v>
                </c:pt>
                <c:pt idx="141">
                  <c:v>-13.957142857142857</c:v>
                </c:pt>
                <c:pt idx="142">
                  <c:v>-14.142857142857142</c:v>
                </c:pt>
                <c:pt idx="143">
                  <c:v>-14.3</c:v>
                </c:pt>
              </c:numCache>
            </c:numRef>
          </c:val>
          <c:smooth val="1"/>
          <c:extLst>
            <c:ext xmlns:c16="http://schemas.microsoft.com/office/drawing/2014/chart" uri="{C3380CC4-5D6E-409C-BE32-E72D297353CC}">
              <c16:uniqueId val="{00000002-2730-46A8-95CD-F91EB6E0A72F}"/>
            </c:ext>
          </c:extLst>
        </c:ser>
        <c:dLbls>
          <c:showLegendKey val="0"/>
          <c:showVal val="0"/>
          <c:showCatName val="0"/>
          <c:showSerName val="0"/>
          <c:showPercent val="0"/>
          <c:showBubbleSize val="0"/>
        </c:dLbls>
        <c:marker val="1"/>
        <c:smooth val="0"/>
        <c:axId val="1335005215"/>
        <c:axId val="1334996479"/>
        <c:extLst>
          <c:ext xmlns:c15="http://schemas.microsoft.com/office/drawing/2012/chart" uri="{02D57815-91ED-43cb-92C2-25804820EDAC}">
            <c15:filteredLineSeries>
              <c15:ser>
                <c:idx val="2"/>
                <c:order val="1"/>
                <c:tx>
                  <c:strRef>
                    <c:extLst>
                      <c:ext uri="{02D57815-91ED-43cb-92C2-25804820EDAC}">
                        <c15:formulaRef>
                          <c15:sqref>'第１波　発症日グラフ'!$E$2</c15:sqref>
                        </c15:formulaRef>
                      </c:ext>
                    </c:extLst>
                    <c:strCache>
                      <c:ptCount val="1"/>
                      <c:pt idx="0">
                        <c:v>商品販売額</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extLst>
                      <c:ext uri="{02D57815-91ED-43cb-92C2-25804820EDAC}">
                        <c15:formulaRef>
                          <c15:sqref>'第１波　発症日グラフ'!$B$127:$B$270</c15:sqref>
                        </c15:formulaRef>
                      </c:ext>
                    </c:extLst>
                    <c:numCache>
                      <c:formatCode>m"月"d"日";@</c:formatCode>
                      <c:ptCount val="144"/>
                      <c:pt idx="0">
                        <c:v>43996</c:v>
                      </c:pt>
                      <c:pt idx="1">
                        <c:v>43997</c:v>
                      </c:pt>
                      <c:pt idx="2">
                        <c:v>43998</c:v>
                      </c:pt>
                      <c:pt idx="3">
                        <c:v>43999</c:v>
                      </c:pt>
                      <c:pt idx="4">
                        <c:v>44000</c:v>
                      </c:pt>
                      <c:pt idx="5">
                        <c:v>44001</c:v>
                      </c:pt>
                      <c:pt idx="6">
                        <c:v>44002</c:v>
                      </c:pt>
                      <c:pt idx="7">
                        <c:v>44003</c:v>
                      </c:pt>
                      <c:pt idx="8">
                        <c:v>44004</c:v>
                      </c:pt>
                      <c:pt idx="9">
                        <c:v>44005</c:v>
                      </c:pt>
                      <c:pt idx="10">
                        <c:v>44006</c:v>
                      </c:pt>
                      <c:pt idx="11">
                        <c:v>44007</c:v>
                      </c:pt>
                      <c:pt idx="12">
                        <c:v>44008</c:v>
                      </c:pt>
                      <c:pt idx="13">
                        <c:v>44009</c:v>
                      </c:pt>
                      <c:pt idx="14">
                        <c:v>44010</c:v>
                      </c:pt>
                      <c:pt idx="15">
                        <c:v>44011</c:v>
                      </c:pt>
                      <c:pt idx="16">
                        <c:v>44012</c:v>
                      </c:pt>
                      <c:pt idx="17">
                        <c:v>44013</c:v>
                      </c:pt>
                      <c:pt idx="18">
                        <c:v>44014</c:v>
                      </c:pt>
                      <c:pt idx="19">
                        <c:v>44015</c:v>
                      </c:pt>
                      <c:pt idx="20">
                        <c:v>44016</c:v>
                      </c:pt>
                      <c:pt idx="21">
                        <c:v>44017</c:v>
                      </c:pt>
                      <c:pt idx="22">
                        <c:v>44018</c:v>
                      </c:pt>
                      <c:pt idx="23">
                        <c:v>44019</c:v>
                      </c:pt>
                      <c:pt idx="24">
                        <c:v>44020</c:v>
                      </c:pt>
                      <c:pt idx="25">
                        <c:v>44021</c:v>
                      </c:pt>
                      <c:pt idx="26">
                        <c:v>44022</c:v>
                      </c:pt>
                      <c:pt idx="27">
                        <c:v>44023</c:v>
                      </c:pt>
                      <c:pt idx="28">
                        <c:v>44024</c:v>
                      </c:pt>
                      <c:pt idx="29">
                        <c:v>44025</c:v>
                      </c:pt>
                      <c:pt idx="30">
                        <c:v>44026</c:v>
                      </c:pt>
                      <c:pt idx="31">
                        <c:v>44027</c:v>
                      </c:pt>
                      <c:pt idx="32">
                        <c:v>44028</c:v>
                      </c:pt>
                      <c:pt idx="33">
                        <c:v>44029</c:v>
                      </c:pt>
                      <c:pt idx="34">
                        <c:v>44030</c:v>
                      </c:pt>
                      <c:pt idx="35">
                        <c:v>44031</c:v>
                      </c:pt>
                      <c:pt idx="36">
                        <c:v>44032</c:v>
                      </c:pt>
                      <c:pt idx="37">
                        <c:v>44033</c:v>
                      </c:pt>
                      <c:pt idx="38">
                        <c:v>44034</c:v>
                      </c:pt>
                      <c:pt idx="39">
                        <c:v>44035</c:v>
                      </c:pt>
                      <c:pt idx="40">
                        <c:v>44036</c:v>
                      </c:pt>
                      <c:pt idx="41">
                        <c:v>44037</c:v>
                      </c:pt>
                      <c:pt idx="42">
                        <c:v>44038</c:v>
                      </c:pt>
                      <c:pt idx="43">
                        <c:v>44039</c:v>
                      </c:pt>
                      <c:pt idx="44">
                        <c:v>44040</c:v>
                      </c:pt>
                      <c:pt idx="45">
                        <c:v>44041</c:v>
                      </c:pt>
                      <c:pt idx="46">
                        <c:v>44042</c:v>
                      </c:pt>
                      <c:pt idx="47">
                        <c:v>44043</c:v>
                      </c:pt>
                      <c:pt idx="48">
                        <c:v>44044</c:v>
                      </c:pt>
                      <c:pt idx="49">
                        <c:v>44045</c:v>
                      </c:pt>
                      <c:pt idx="50">
                        <c:v>44046</c:v>
                      </c:pt>
                      <c:pt idx="51">
                        <c:v>44047</c:v>
                      </c:pt>
                      <c:pt idx="52">
                        <c:v>44048</c:v>
                      </c:pt>
                      <c:pt idx="53">
                        <c:v>44049</c:v>
                      </c:pt>
                      <c:pt idx="54">
                        <c:v>44050</c:v>
                      </c:pt>
                      <c:pt idx="55">
                        <c:v>44051</c:v>
                      </c:pt>
                      <c:pt idx="56">
                        <c:v>44052</c:v>
                      </c:pt>
                      <c:pt idx="57">
                        <c:v>44053</c:v>
                      </c:pt>
                      <c:pt idx="58">
                        <c:v>44054</c:v>
                      </c:pt>
                      <c:pt idx="59">
                        <c:v>44055</c:v>
                      </c:pt>
                      <c:pt idx="60">
                        <c:v>44056</c:v>
                      </c:pt>
                      <c:pt idx="61">
                        <c:v>44057</c:v>
                      </c:pt>
                      <c:pt idx="62">
                        <c:v>44058</c:v>
                      </c:pt>
                      <c:pt idx="63">
                        <c:v>44059</c:v>
                      </c:pt>
                      <c:pt idx="64">
                        <c:v>44060</c:v>
                      </c:pt>
                      <c:pt idx="65">
                        <c:v>44061</c:v>
                      </c:pt>
                      <c:pt idx="66">
                        <c:v>44062</c:v>
                      </c:pt>
                      <c:pt idx="67">
                        <c:v>44063</c:v>
                      </c:pt>
                      <c:pt idx="68">
                        <c:v>44064</c:v>
                      </c:pt>
                      <c:pt idx="69">
                        <c:v>44065</c:v>
                      </c:pt>
                      <c:pt idx="70">
                        <c:v>44066</c:v>
                      </c:pt>
                      <c:pt idx="71">
                        <c:v>44067</c:v>
                      </c:pt>
                      <c:pt idx="72">
                        <c:v>44068</c:v>
                      </c:pt>
                      <c:pt idx="73" formatCode="m&quot;月&quot;d&quot;日&quot;">
                        <c:v>44069</c:v>
                      </c:pt>
                      <c:pt idx="74" formatCode="m&quot;月&quot;d&quot;日&quot;">
                        <c:v>44070</c:v>
                      </c:pt>
                      <c:pt idx="75" formatCode="m&quot;月&quot;d&quot;日&quot;">
                        <c:v>44071</c:v>
                      </c:pt>
                      <c:pt idx="76" formatCode="m&quot;月&quot;d&quot;日&quot;">
                        <c:v>44072</c:v>
                      </c:pt>
                      <c:pt idx="77" formatCode="m&quot;月&quot;d&quot;日&quot;">
                        <c:v>44073</c:v>
                      </c:pt>
                      <c:pt idx="78" formatCode="m&quot;月&quot;d&quot;日&quot;">
                        <c:v>44074</c:v>
                      </c:pt>
                      <c:pt idx="79" formatCode="m&quot;月&quot;d&quot;日&quot;">
                        <c:v>44075</c:v>
                      </c:pt>
                      <c:pt idx="80" formatCode="m&quot;月&quot;d&quot;日&quot;">
                        <c:v>44076</c:v>
                      </c:pt>
                      <c:pt idx="81" formatCode="m&quot;月&quot;d&quot;日&quot;">
                        <c:v>44077</c:v>
                      </c:pt>
                      <c:pt idx="82" formatCode="m&quot;月&quot;d&quot;日&quot;">
                        <c:v>44078</c:v>
                      </c:pt>
                      <c:pt idx="83" formatCode="m&quot;月&quot;d&quot;日&quot;">
                        <c:v>44079</c:v>
                      </c:pt>
                      <c:pt idx="84" formatCode="m&quot;月&quot;d&quot;日&quot;">
                        <c:v>44080</c:v>
                      </c:pt>
                      <c:pt idx="85" formatCode="m&quot;月&quot;d&quot;日&quot;">
                        <c:v>44081</c:v>
                      </c:pt>
                      <c:pt idx="86" formatCode="m&quot;月&quot;d&quot;日&quot;">
                        <c:v>44082</c:v>
                      </c:pt>
                      <c:pt idx="87" formatCode="m&quot;月&quot;d&quot;日&quot;">
                        <c:v>44083</c:v>
                      </c:pt>
                      <c:pt idx="88" formatCode="m&quot;月&quot;d&quot;日&quot;">
                        <c:v>44084</c:v>
                      </c:pt>
                      <c:pt idx="89" formatCode="m&quot;月&quot;d&quot;日&quot;">
                        <c:v>44085</c:v>
                      </c:pt>
                      <c:pt idx="90" formatCode="m&quot;月&quot;d&quot;日&quot;">
                        <c:v>44086</c:v>
                      </c:pt>
                      <c:pt idx="91" formatCode="m&quot;月&quot;d&quot;日&quot;">
                        <c:v>44087</c:v>
                      </c:pt>
                      <c:pt idx="92" formatCode="m&quot;月&quot;d&quot;日&quot;">
                        <c:v>44088</c:v>
                      </c:pt>
                      <c:pt idx="93" formatCode="m&quot;月&quot;d&quot;日&quot;">
                        <c:v>44089</c:v>
                      </c:pt>
                      <c:pt idx="94" formatCode="m&quot;月&quot;d&quot;日&quot;">
                        <c:v>44090</c:v>
                      </c:pt>
                      <c:pt idx="95" formatCode="m&quot;月&quot;d&quot;日&quot;">
                        <c:v>44091</c:v>
                      </c:pt>
                      <c:pt idx="96" formatCode="m&quot;月&quot;d&quot;日&quot;">
                        <c:v>44092</c:v>
                      </c:pt>
                      <c:pt idx="97" formatCode="m&quot;月&quot;d&quot;日&quot;">
                        <c:v>44093</c:v>
                      </c:pt>
                      <c:pt idx="98" formatCode="m&quot;月&quot;d&quot;日&quot;">
                        <c:v>44094</c:v>
                      </c:pt>
                      <c:pt idx="99" formatCode="m&quot;月&quot;d&quot;日&quot;">
                        <c:v>44095</c:v>
                      </c:pt>
                      <c:pt idx="100" formatCode="m&quot;月&quot;d&quot;日&quot;">
                        <c:v>44096</c:v>
                      </c:pt>
                      <c:pt idx="101" formatCode="m&quot;月&quot;d&quot;日&quot;">
                        <c:v>44097</c:v>
                      </c:pt>
                      <c:pt idx="102" formatCode="m&quot;月&quot;d&quot;日&quot;">
                        <c:v>44098</c:v>
                      </c:pt>
                      <c:pt idx="103" formatCode="m&quot;月&quot;d&quot;日&quot;">
                        <c:v>44099</c:v>
                      </c:pt>
                      <c:pt idx="104" formatCode="m&quot;月&quot;d&quot;日&quot;">
                        <c:v>44100</c:v>
                      </c:pt>
                      <c:pt idx="105" formatCode="m&quot;月&quot;d&quot;日&quot;">
                        <c:v>44101</c:v>
                      </c:pt>
                      <c:pt idx="106" formatCode="m&quot;月&quot;d&quot;日&quot;">
                        <c:v>44102</c:v>
                      </c:pt>
                      <c:pt idx="107" formatCode="m&quot;月&quot;d&quot;日&quot;">
                        <c:v>44103</c:v>
                      </c:pt>
                      <c:pt idx="108" formatCode="m&quot;月&quot;d&quot;日&quot;">
                        <c:v>44104</c:v>
                      </c:pt>
                      <c:pt idx="109" formatCode="m&quot;月&quot;d&quot;日&quot;">
                        <c:v>44105</c:v>
                      </c:pt>
                      <c:pt idx="110" formatCode="m&quot;月&quot;d&quot;日&quot;">
                        <c:v>44106</c:v>
                      </c:pt>
                      <c:pt idx="111" formatCode="m&quot;月&quot;d&quot;日&quot;">
                        <c:v>44107</c:v>
                      </c:pt>
                      <c:pt idx="112" formatCode="m&quot;月&quot;d&quot;日&quot;">
                        <c:v>44108</c:v>
                      </c:pt>
                      <c:pt idx="113" formatCode="m&quot;月&quot;d&quot;日&quot;">
                        <c:v>44109</c:v>
                      </c:pt>
                      <c:pt idx="114" formatCode="m&quot;月&quot;d&quot;日&quot;">
                        <c:v>44110</c:v>
                      </c:pt>
                      <c:pt idx="115" formatCode="m&quot;月&quot;d&quot;日&quot;">
                        <c:v>44111</c:v>
                      </c:pt>
                      <c:pt idx="116" formatCode="m&quot;月&quot;d&quot;日&quot;">
                        <c:v>44112</c:v>
                      </c:pt>
                      <c:pt idx="117" formatCode="m&quot;月&quot;d&quot;日&quot;">
                        <c:v>44113</c:v>
                      </c:pt>
                      <c:pt idx="118" formatCode="m&quot;月&quot;d&quot;日&quot;">
                        <c:v>44114</c:v>
                      </c:pt>
                      <c:pt idx="119" formatCode="m&quot;月&quot;d&quot;日&quot;">
                        <c:v>44115</c:v>
                      </c:pt>
                      <c:pt idx="120" formatCode="m&quot;月&quot;d&quot;日&quot;">
                        <c:v>44116</c:v>
                      </c:pt>
                      <c:pt idx="121" formatCode="m&quot;月&quot;d&quot;日&quot;">
                        <c:v>44117</c:v>
                      </c:pt>
                      <c:pt idx="122" formatCode="m&quot;月&quot;d&quot;日&quot;">
                        <c:v>44118</c:v>
                      </c:pt>
                      <c:pt idx="123" formatCode="m&quot;月&quot;d&quot;日&quot;">
                        <c:v>44119</c:v>
                      </c:pt>
                      <c:pt idx="124" formatCode="m&quot;月&quot;d&quot;日&quot;">
                        <c:v>44120</c:v>
                      </c:pt>
                      <c:pt idx="125" formatCode="m&quot;月&quot;d&quot;日&quot;">
                        <c:v>44121</c:v>
                      </c:pt>
                      <c:pt idx="126" formatCode="m&quot;月&quot;d&quot;日&quot;">
                        <c:v>44122</c:v>
                      </c:pt>
                      <c:pt idx="127" formatCode="m&quot;月&quot;d&quot;日&quot;">
                        <c:v>44123</c:v>
                      </c:pt>
                      <c:pt idx="128" formatCode="m&quot;月&quot;d&quot;日&quot;">
                        <c:v>44124</c:v>
                      </c:pt>
                      <c:pt idx="129" formatCode="m&quot;月&quot;d&quot;日&quot;">
                        <c:v>44125</c:v>
                      </c:pt>
                      <c:pt idx="130" formatCode="m&quot;月&quot;d&quot;日&quot;">
                        <c:v>44126</c:v>
                      </c:pt>
                      <c:pt idx="131" formatCode="m&quot;月&quot;d&quot;日&quot;">
                        <c:v>44127</c:v>
                      </c:pt>
                      <c:pt idx="132" formatCode="m&quot;月&quot;d&quot;日&quot;">
                        <c:v>44128</c:v>
                      </c:pt>
                      <c:pt idx="133" formatCode="m&quot;月&quot;d&quot;日&quot;">
                        <c:v>44129</c:v>
                      </c:pt>
                      <c:pt idx="134" formatCode="m&quot;月&quot;d&quot;日&quot;">
                        <c:v>44130</c:v>
                      </c:pt>
                      <c:pt idx="135" formatCode="m&quot;月&quot;d&quot;日&quot;">
                        <c:v>44131</c:v>
                      </c:pt>
                      <c:pt idx="136" formatCode="m&quot;月&quot;d&quot;日&quot;">
                        <c:v>44132</c:v>
                      </c:pt>
                      <c:pt idx="137" formatCode="m&quot;月&quot;d&quot;日&quot;">
                        <c:v>44133</c:v>
                      </c:pt>
                      <c:pt idx="138" formatCode="m&quot;月&quot;d&quot;日&quot;">
                        <c:v>44134</c:v>
                      </c:pt>
                      <c:pt idx="139" formatCode="m&quot;月&quot;d&quot;日&quot;">
                        <c:v>44135</c:v>
                      </c:pt>
                      <c:pt idx="140" formatCode="m&quot;月&quot;d&quot;日&quot;">
                        <c:v>44136</c:v>
                      </c:pt>
                      <c:pt idx="141" formatCode="m&quot;月&quot;d&quot;日&quot;">
                        <c:v>44137</c:v>
                      </c:pt>
                      <c:pt idx="142" formatCode="m&quot;月&quot;d&quot;日&quot;">
                        <c:v>44138</c:v>
                      </c:pt>
                      <c:pt idx="143" formatCode="m&quot;月&quot;d&quot;日&quot;">
                        <c:v>44139</c:v>
                      </c:pt>
                    </c:numCache>
                  </c:numRef>
                </c:cat>
                <c:val>
                  <c:numRef>
                    <c:extLst>
                      <c:ext uri="{02D57815-91ED-43cb-92C2-25804820EDAC}">
                        <c15:formulaRef>
                          <c15:sqref>'第１波　発症日グラフ'!$E$127:$E$270</c15:sqref>
                        </c15:formulaRef>
                      </c:ext>
                    </c:extLst>
                    <c:numCache>
                      <c:formatCode>#,##0;\-##,#0#,##0</c:formatCode>
                      <c:ptCount val="144"/>
                      <c:pt idx="1">
                        <c:v>132307</c:v>
                      </c:pt>
                      <c:pt idx="31">
                        <c:v>140647</c:v>
                      </c:pt>
                      <c:pt idx="62">
                        <c:v>129633</c:v>
                      </c:pt>
                      <c:pt idx="93">
                        <c:v>123098</c:v>
                      </c:pt>
                    </c:numCache>
                  </c:numRef>
                </c:val>
                <c:smooth val="0"/>
                <c:extLst>
                  <c:ext xmlns:c16="http://schemas.microsoft.com/office/drawing/2014/chart" uri="{C3380CC4-5D6E-409C-BE32-E72D297353CC}">
                    <c16:uniqueId val="{00000004-2730-46A8-95CD-F91EB6E0A72F}"/>
                  </c:ext>
                </c:extLst>
              </c15:ser>
            </c15:filteredLineSeries>
            <c15:filteredLineSeries>
              <c15:ser>
                <c:idx val="1"/>
                <c:order val="2"/>
                <c:tx>
                  <c:strRef>
                    <c:extLst xmlns:c15="http://schemas.microsoft.com/office/drawing/2012/chart">
                      <c:ext xmlns:c15="http://schemas.microsoft.com/office/drawing/2012/chart" uri="{02D57815-91ED-43cb-92C2-25804820EDAC}">
                        <c15:formulaRef>
                          <c15:sqref>'第１波　発症日グラフ'!$F$2</c15:sqref>
                        </c15:formulaRef>
                      </c:ext>
                    </c:extLst>
                    <c:strCache>
                      <c:ptCount val="1"/>
                      <c:pt idx="0">
                        <c:v>大阪府 難波</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extLst xmlns:c15="http://schemas.microsoft.com/office/drawing/2012/chart">
                      <c:ext xmlns:c15="http://schemas.microsoft.com/office/drawing/2012/chart" uri="{02D57815-91ED-43cb-92C2-25804820EDAC}">
                        <c15:formulaRef>
                          <c15:sqref>'第１波　発症日グラフ'!$B$127:$B$270</c15:sqref>
                        </c15:formulaRef>
                      </c:ext>
                    </c:extLst>
                    <c:numCache>
                      <c:formatCode>m"月"d"日";@</c:formatCode>
                      <c:ptCount val="144"/>
                      <c:pt idx="0">
                        <c:v>43996</c:v>
                      </c:pt>
                      <c:pt idx="1">
                        <c:v>43997</c:v>
                      </c:pt>
                      <c:pt idx="2">
                        <c:v>43998</c:v>
                      </c:pt>
                      <c:pt idx="3">
                        <c:v>43999</c:v>
                      </c:pt>
                      <c:pt idx="4">
                        <c:v>44000</c:v>
                      </c:pt>
                      <c:pt idx="5">
                        <c:v>44001</c:v>
                      </c:pt>
                      <c:pt idx="6">
                        <c:v>44002</c:v>
                      </c:pt>
                      <c:pt idx="7">
                        <c:v>44003</c:v>
                      </c:pt>
                      <c:pt idx="8">
                        <c:v>44004</c:v>
                      </c:pt>
                      <c:pt idx="9">
                        <c:v>44005</c:v>
                      </c:pt>
                      <c:pt idx="10">
                        <c:v>44006</c:v>
                      </c:pt>
                      <c:pt idx="11">
                        <c:v>44007</c:v>
                      </c:pt>
                      <c:pt idx="12">
                        <c:v>44008</c:v>
                      </c:pt>
                      <c:pt idx="13">
                        <c:v>44009</c:v>
                      </c:pt>
                      <c:pt idx="14">
                        <c:v>44010</c:v>
                      </c:pt>
                      <c:pt idx="15">
                        <c:v>44011</c:v>
                      </c:pt>
                      <c:pt idx="16">
                        <c:v>44012</c:v>
                      </c:pt>
                      <c:pt idx="17">
                        <c:v>44013</c:v>
                      </c:pt>
                      <c:pt idx="18">
                        <c:v>44014</c:v>
                      </c:pt>
                      <c:pt idx="19">
                        <c:v>44015</c:v>
                      </c:pt>
                      <c:pt idx="20">
                        <c:v>44016</c:v>
                      </c:pt>
                      <c:pt idx="21">
                        <c:v>44017</c:v>
                      </c:pt>
                      <c:pt idx="22">
                        <c:v>44018</c:v>
                      </c:pt>
                      <c:pt idx="23">
                        <c:v>44019</c:v>
                      </c:pt>
                      <c:pt idx="24">
                        <c:v>44020</c:v>
                      </c:pt>
                      <c:pt idx="25">
                        <c:v>44021</c:v>
                      </c:pt>
                      <c:pt idx="26">
                        <c:v>44022</c:v>
                      </c:pt>
                      <c:pt idx="27">
                        <c:v>44023</c:v>
                      </c:pt>
                      <c:pt idx="28">
                        <c:v>44024</c:v>
                      </c:pt>
                      <c:pt idx="29">
                        <c:v>44025</c:v>
                      </c:pt>
                      <c:pt idx="30">
                        <c:v>44026</c:v>
                      </c:pt>
                      <c:pt idx="31">
                        <c:v>44027</c:v>
                      </c:pt>
                      <c:pt idx="32">
                        <c:v>44028</c:v>
                      </c:pt>
                      <c:pt idx="33">
                        <c:v>44029</c:v>
                      </c:pt>
                      <c:pt idx="34">
                        <c:v>44030</c:v>
                      </c:pt>
                      <c:pt idx="35">
                        <c:v>44031</c:v>
                      </c:pt>
                      <c:pt idx="36">
                        <c:v>44032</c:v>
                      </c:pt>
                      <c:pt idx="37">
                        <c:v>44033</c:v>
                      </c:pt>
                      <c:pt idx="38">
                        <c:v>44034</c:v>
                      </c:pt>
                      <c:pt idx="39">
                        <c:v>44035</c:v>
                      </c:pt>
                      <c:pt idx="40">
                        <c:v>44036</c:v>
                      </c:pt>
                      <c:pt idx="41">
                        <c:v>44037</c:v>
                      </c:pt>
                      <c:pt idx="42">
                        <c:v>44038</c:v>
                      </c:pt>
                      <c:pt idx="43">
                        <c:v>44039</c:v>
                      </c:pt>
                      <c:pt idx="44">
                        <c:v>44040</c:v>
                      </c:pt>
                      <c:pt idx="45">
                        <c:v>44041</c:v>
                      </c:pt>
                      <c:pt idx="46">
                        <c:v>44042</c:v>
                      </c:pt>
                      <c:pt idx="47">
                        <c:v>44043</c:v>
                      </c:pt>
                      <c:pt idx="48">
                        <c:v>44044</c:v>
                      </c:pt>
                      <c:pt idx="49">
                        <c:v>44045</c:v>
                      </c:pt>
                      <c:pt idx="50">
                        <c:v>44046</c:v>
                      </c:pt>
                      <c:pt idx="51">
                        <c:v>44047</c:v>
                      </c:pt>
                      <c:pt idx="52">
                        <c:v>44048</c:v>
                      </c:pt>
                      <c:pt idx="53">
                        <c:v>44049</c:v>
                      </c:pt>
                      <c:pt idx="54">
                        <c:v>44050</c:v>
                      </c:pt>
                      <c:pt idx="55">
                        <c:v>44051</c:v>
                      </c:pt>
                      <c:pt idx="56">
                        <c:v>44052</c:v>
                      </c:pt>
                      <c:pt idx="57">
                        <c:v>44053</c:v>
                      </c:pt>
                      <c:pt idx="58">
                        <c:v>44054</c:v>
                      </c:pt>
                      <c:pt idx="59">
                        <c:v>44055</c:v>
                      </c:pt>
                      <c:pt idx="60">
                        <c:v>44056</c:v>
                      </c:pt>
                      <c:pt idx="61">
                        <c:v>44057</c:v>
                      </c:pt>
                      <c:pt idx="62">
                        <c:v>44058</c:v>
                      </c:pt>
                      <c:pt idx="63">
                        <c:v>44059</c:v>
                      </c:pt>
                      <c:pt idx="64">
                        <c:v>44060</c:v>
                      </c:pt>
                      <c:pt idx="65">
                        <c:v>44061</c:v>
                      </c:pt>
                      <c:pt idx="66">
                        <c:v>44062</c:v>
                      </c:pt>
                      <c:pt idx="67">
                        <c:v>44063</c:v>
                      </c:pt>
                      <c:pt idx="68">
                        <c:v>44064</c:v>
                      </c:pt>
                      <c:pt idx="69">
                        <c:v>44065</c:v>
                      </c:pt>
                      <c:pt idx="70">
                        <c:v>44066</c:v>
                      </c:pt>
                      <c:pt idx="71">
                        <c:v>44067</c:v>
                      </c:pt>
                      <c:pt idx="72">
                        <c:v>44068</c:v>
                      </c:pt>
                      <c:pt idx="73" formatCode="m&quot;月&quot;d&quot;日&quot;">
                        <c:v>44069</c:v>
                      </c:pt>
                      <c:pt idx="74" formatCode="m&quot;月&quot;d&quot;日&quot;">
                        <c:v>44070</c:v>
                      </c:pt>
                      <c:pt idx="75" formatCode="m&quot;月&quot;d&quot;日&quot;">
                        <c:v>44071</c:v>
                      </c:pt>
                      <c:pt idx="76" formatCode="m&quot;月&quot;d&quot;日&quot;">
                        <c:v>44072</c:v>
                      </c:pt>
                      <c:pt idx="77" formatCode="m&quot;月&quot;d&quot;日&quot;">
                        <c:v>44073</c:v>
                      </c:pt>
                      <c:pt idx="78" formatCode="m&quot;月&quot;d&quot;日&quot;">
                        <c:v>44074</c:v>
                      </c:pt>
                      <c:pt idx="79" formatCode="m&quot;月&quot;d&quot;日&quot;">
                        <c:v>44075</c:v>
                      </c:pt>
                      <c:pt idx="80" formatCode="m&quot;月&quot;d&quot;日&quot;">
                        <c:v>44076</c:v>
                      </c:pt>
                      <c:pt idx="81" formatCode="m&quot;月&quot;d&quot;日&quot;">
                        <c:v>44077</c:v>
                      </c:pt>
                      <c:pt idx="82" formatCode="m&quot;月&quot;d&quot;日&quot;">
                        <c:v>44078</c:v>
                      </c:pt>
                      <c:pt idx="83" formatCode="m&quot;月&quot;d&quot;日&quot;">
                        <c:v>44079</c:v>
                      </c:pt>
                      <c:pt idx="84" formatCode="m&quot;月&quot;d&quot;日&quot;">
                        <c:v>44080</c:v>
                      </c:pt>
                      <c:pt idx="85" formatCode="m&quot;月&quot;d&quot;日&quot;">
                        <c:v>44081</c:v>
                      </c:pt>
                      <c:pt idx="86" formatCode="m&quot;月&quot;d&quot;日&quot;">
                        <c:v>44082</c:v>
                      </c:pt>
                      <c:pt idx="87" formatCode="m&quot;月&quot;d&quot;日&quot;">
                        <c:v>44083</c:v>
                      </c:pt>
                      <c:pt idx="88" formatCode="m&quot;月&quot;d&quot;日&quot;">
                        <c:v>44084</c:v>
                      </c:pt>
                      <c:pt idx="89" formatCode="m&quot;月&quot;d&quot;日&quot;">
                        <c:v>44085</c:v>
                      </c:pt>
                      <c:pt idx="90" formatCode="m&quot;月&quot;d&quot;日&quot;">
                        <c:v>44086</c:v>
                      </c:pt>
                      <c:pt idx="91" formatCode="m&quot;月&quot;d&quot;日&quot;">
                        <c:v>44087</c:v>
                      </c:pt>
                      <c:pt idx="92" formatCode="m&quot;月&quot;d&quot;日&quot;">
                        <c:v>44088</c:v>
                      </c:pt>
                      <c:pt idx="93" formatCode="m&quot;月&quot;d&quot;日&quot;">
                        <c:v>44089</c:v>
                      </c:pt>
                      <c:pt idx="94" formatCode="m&quot;月&quot;d&quot;日&quot;">
                        <c:v>44090</c:v>
                      </c:pt>
                      <c:pt idx="95" formatCode="m&quot;月&quot;d&quot;日&quot;">
                        <c:v>44091</c:v>
                      </c:pt>
                      <c:pt idx="96" formatCode="m&quot;月&quot;d&quot;日&quot;">
                        <c:v>44092</c:v>
                      </c:pt>
                      <c:pt idx="97" formatCode="m&quot;月&quot;d&quot;日&quot;">
                        <c:v>44093</c:v>
                      </c:pt>
                      <c:pt idx="98" formatCode="m&quot;月&quot;d&quot;日&quot;">
                        <c:v>44094</c:v>
                      </c:pt>
                      <c:pt idx="99" formatCode="m&quot;月&quot;d&quot;日&quot;">
                        <c:v>44095</c:v>
                      </c:pt>
                      <c:pt idx="100" formatCode="m&quot;月&quot;d&quot;日&quot;">
                        <c:v>44096</c:v>
                      </c:pt>
                      <c:pt idx="101" formatCode="m&quot;月&quot;d&quot;日&quot;">
                        <c:v>44097</c:v>
                      </c:pt>
                      <c:pt idx="102" formatCode="m&quot;月&quot;d&quot;日&quot;">
                        <c:v>44098</c:v>
                      </c:pt>
                      <c:pt idx="103" formatCode="m&quot;月&quot;d&quot;日&quot;">
                        <c:v>44099</c:v>
                      </c:pt>
                      <c:pt idx="104" formatCode="m&quot;月&quot;d&quot;日&quot;">
                        <c:v>44100</c:v>
                      </c:pt>
                      <c:pt idx="105" formatCode="m&quot;月&quot;d&quot;日&quot;">
                        <c:v>44101</c:v>
                      </c:pt>
                      <c:pt idx="106" formatCode="m&quot;月&quot;d&quot;日&quot;">
                        <c:v>44102</c:v>
                      </c:pt>
                      <c:pt idx="107" formatCode="m&quot;月&quot;d&quot;日&quot;">
                        <c:v>44103</c:v>
                      </c:pt>
                      <c:pt idx="108" formatCode="m&quot;月&quot;d&quot;日&quot;">
                        <c:v>44104</c:v>
                      </c:pt>
                      <c:pt idx="109" formatCode="m&quot;月&quot;d&quot;日&quot;">
                        <c:v>44105</c:v>
                      </c:pt>
                      <c:pt idx="110" formatCode="m&quot;月&quot;d&quot;日&quot;">
                        <c:v>44106</c:v>
                      </c:pt>
                      <c:pt idx="111" formatCode="m&quot;月&quot;d&quot;日&quot;">
                        <c:v>44107</c:v>
                      </c:pt>
                      <c:pt idx="112" formatCode="m&quot;月&quot;d&quot;日&quot;">
                        <c:v>44108</c:v>
                      </c:pt>
                      <c:pt idx="113" formatCode="m&quot;月&quot;d&quot;日&quot;">
                        <c:v>44109</c:v>
                      </c:pt>
                      <c:pt idx="114" formatCode="m&quot;月&quot;d&quot;日&quot;">
                        <c:v>44110</c:v>
                      </c:pt>
                      <c:pt idx="115" formatCode="m&quot;月&quot;d&quot;日&quot;">
                        <c:v>44111</c:v>
                      </c:pt>
                      <c:pt idx="116" formatCode="m&quot;月&quot;d&quot;日&quot;">
                        <c:v>44112</c:v>
                      </c:pt>
                      <c:pt idx="117" formatCode="m&quot;月&quot;d&quot;日&quot;">
                        <c:v>44113</c:v>
                      </c:pt>
                      <c:pt idx="118" formatCode="m&quot;月&quot;d&quot;日&quot;">
                        <c:v>44114</c:v>
                      </c:pt>
                      <c:pt idx="119" formatCode="m&quot;月&quot;d&quot;日&quot;">
                        <c:v>44115</c:v>
                      </c:pt>
                      <c:pt idx="120" formatCode="m&quot;月&quot;d&quot;日&quot;">
                        <c:v>44116</c:v>
                      </c:pt>
                      <c:pt idx="121" formatCode="m&quot;月&quot;d&quot;日&quot;">
                        <c:v>44117</c:v>
                      </c:pt>
                      <c:pt idx="122" formatCode="m&quot;月&quot;d&quot;日&quot;">
                        <c:v>44118</c:v>
                      </c:pt>
                      <c:pt idx="123" formatCode="m&quot;月&quot;d&quot;日&quot;">
                        <c:v>44119</c:v>
                      </c:pt>
                      <c:pt idx="124" formatCode="m&quot;月&quot;d&quot;日&quot;">
                        <c:v>44120</c:v>
                      </c:pt>
                      <c:pt idx="125" formatCode="m&quot;月&quot;d&quot;日&quot;">
                        <c:v>44121</c:v>
                      </c:pt>
                      <c:pt idx="126" formatCode="m&quot;月&quot;d&quot;日&quot;">
                        <c:v>44122</c:v>
                      </c:pt>
                      <c:pt idx="127" formatCode="m&quot;月&quot;d&quot;日&quot;">
                        <c:v>44123</c:v>
                      </c:pt>
                      <c:pt idx="128" formatCode="m&quot;月&quot;d&quot;日&quot;">
                        <c:v>44124</c:v>
                      </c:pt>
                      <c:pt idx="129" formatCode="m&quot;月&quot;d&quot;日&quot;">
                        <c:v>44125</c:v>
                      </c:pt>
                      <c:pt idx="130" formatCode="m&quot;月&quot;d&quot;日&quot;">
                        <c:v>44126</c:v>
                      </c:pt>
                      <c:pt idx="131" formatCode="m&quot;月&quot;d&quot;日&quot;">
                        <c:v>44127</c:v>
                      </c:pt>
                      <c:pt idx="132" formatCode="m&quot;月&quot;d&quot;日&quot;">
                        <c:v>44128</c:v>
                      </c:pt>
                      <c:pt idx="133" formatCode="m&quot;月&quot;d&quot;日&quot;">
                        <c:v>44129</c:v>
                      </c:pt>
                      <c:pt idx="134" formatCode="m&quot;月&quot;d&quot;日&quot;">
                        <c:v>44130</c:v>
                      </c:pt>
                      <c:pt idx="135" formatCode="m&quot;月&quot;d&quot;日&quot;">
                        <c:v>44131</c:v>
                      </c:pt>
                      <c:pt idx="136" formatCode="m&quot;月&quot;d&quot;日&quot;">
                        <c:v>44132</c:v>
                      </c:pt>
                      <c:pt idx="137" formatCode="m&quot;月&quot;d&quot;日&quot;">
                        <c:v>44133</c:v>
                      </c:pt>
                      <c:pt idx="138" formatCode="m&quot;月&quot;d&quot;日&quot;">
                        <c:v>44134</c:v>
                      </c:pt>
                      <c:pt idx="139" formatCode="m&quot;月&quot;d&quot;日&quot;">
                        <c:v>44135</c:v>
                      </c:pt>
                      <c:pt idx="140" formatCode="m&quot;月&quot;d&quot;日&quot;">
                        <c:v>44136</c:v>
                      </c:pt>
                      <c:pt idx="141" formatCode="m&quot;月&quot;d&quot;日&quot;">
                        <c:v>44137</c:v>
                      </c:pt>
                      <c:pt idx="142" formatCode="m&quot;月&quot;d&quot;日&quot;">
                        <c:v>44138</c:v>
                      </c:pt>
                      <c:pt idx="143" formatCode="m&quot;月&quot;d&quot;日&quot;">
                        <c:v>44139</c:v>
                      </c:pt>
                    </c:numCache>
                  </c:numRef>
                </c:cat>
                <c:val>
                  <c:numRef>
                    <c:extLst xmlns:c15="http://schemas.microsoft.com/office/drawing/2012/chart">
                      <c:ext xmlns:c15="http://schemas.microsoft.com/office/drawing/2012/chart" uri="{02D57815-91ED-43cb-92C2-25804820EDAC}">
                        <c15:formulaRef>
                          <c15:sqref>'第１波　発症日グラフ'!$F$127:$F$270</c15:sqref>
                        </c15:formulaRef>
                      </c:ext>
                    </c:extLst>
                    <c:numCache>
                      <c:formatCode>0.0</c:formatCode>
                      <c:ptCount val="144"/>
                      <c:pt idx="0">
                        <c:v>-31.5</c:v>
                      </c:pt>
                      <c:pt idx="1">
                        <c:v>-27.8</c:v>
                      </c:pt>
                      <c:pt idx="2">
                        <c:v>-26.9</c:v>
                      </c:pt>
                      <c:pt idx="3">
                        <c:v>-24.6</c:v>
                      </c:pt>
                      <c:pt idx="4">
                        <c:v>-25.3</c:v>
                      </c:pt>
                      <c:pt idx="5">
                        <c:v>-24.3</c:v>
                      </c:pt>
                      <c:pt idx="6">
                        <c:v>-16.8</c:v>
                      </c:pt>
                      <c:pt idx="7">
                        <c:v>-26.1</c:v>
                      </c:pt>
                      <c:pt idx="8">
                        <c:v>-25.1</c:v>
                      </c:pt>
                      <c:pt idx="9">
                        <c:v>-23.7</c:v>
                      </c:pt>
                      <c:pt idx="10">
                        <c:v>-21.4</c:v>
                      </c:pt>
                      <c:pt idx="11">
                        <c:v>-23.1</c:v>
                      </c:pt>
                      <c:pt idx="12">
                        <c:v>-16.3</c:v>
                      </c:pt>
                      <c:pt idx="13">
                        <c:v>-12.6</c:v>
                      </c:pt>
                      <c:pt idx="14">
                        <c:v>-20.7</c:v>
                      </c:pt>
                      <c:pt idx="15">
                        <c:v>-19.5</c:v>
                      </c:pt>
                      <c:pt idx="16">
                        <c:v>-23.9</c:v>
                      </c:pt>
                      <c:pt idx="17">
                        <c:v>-19.2</c:v>
                      </c:pt>
                      <c:pt idx="18">
                        <c:v>-18.100000000000001</c:v>
                      </c:pt>
                      <c:pt idx="19">
                        <c:v>-20.399999999999999</c:v>
                      </c:pt>
                      <c:pt idx="20">
                        <c:v>-17.8</c:v>
                      </c:pt>
                      <c:pt idx="21">
                        <c:v>-21</c:v>
                      </c:pt>
                      <c:pt idx="22">
                        <c:v>-26.8</c:v>
                      </c:pt>
                      <c:pt idx="23">
                        <c:v>-23.3</c:v>
                      </c:pt>
                      <c:pt idx="24">
                        <c:v>-21.2</c:v>
                      </c:pt>
                      <c:pt idx="25">
                        <c:v>-21.1</c:v>
                      </c:pt>
                      <c:pt idx="26">
                        <c:v>-18.100000000000001</c:v>
                      </c:pt>
                      <c:pt idx="27">
                        <c:v>-19.899999999999999</c:v>
                      </c:pt>
                      <c:pt idx="28">
                        <c:v>-23.1</c:v>
                      </c:pt>
                      <c:pt idx="29">
                        <c:v>-24.8</c:v>
                      </c:pt>
                      <c:pt idx="30">
                        <c:v>-27.5</c:v>
                      </c:pt>
                      <c:pt idx="31">
                        <c:v>-19.7</c:v>
                      </c:pt>
                      <c:pt idx="32">
                        <c:v>-20.6</c:v>
                      </c:pt>
                      <c:pt idx="33">
                        <c:v>-20.6</c:v>
                      </c:pt>
                      <c:pt idx="34">
                        <c:v>-23.7</c:v>
                      </c:pt>
                      <c:pt idx="35">
                        <c:v>-29.4</c:v>
                      </c:pt>
                      <c:pt idx="36">
                        <c:v>-24.5</c:v>
                      </c:pt>
                      <c:pt idx="37">
                        <c:v>-24.6</c:v>
                      </c:pt>
                      <c:pt idx="38">
                        <c:v>-19</c:v>
                      </c:pt>
                      <c:pt idx="39">
                        <c:v>-32.799999999999997</c:v>
                      </c:pt>
                      <c:pt idx="40">
                        <c:v>-33.799999999999997</c:v>
                      </c:pt>
                      <c:pt idx="41">
                        <c:v>-31.6</c:v>
                      </c:pt>
                      <c:pt idx="42">
                        <c:v>-37</c:v>
                      </c:pt>
                      <c:pt idx="43">
                        <c:v>-26.4</c:v>
                      </c:pt>
                      <c:pt idx="44">
                        <c:v>-26.3</c:v>
                      </c:pt>
                      <c:pt idx="45">
                        <c:v>-26</c:v>
                      </c:pt>
                      <c:pt idx="46">
                        <c:v>-26.8</c:v>
                      </c:pt>
                      <c:pt idx="47">
                        <c:v>-23.3</c:v>
                      </c:pt>
                      <c:pt idx="48">
                        <c:v>-31.6</c:v>
                      </c:pt>
                      <c:pt idx="49">
                        <c:v>-39.200000000000003</c:v>
                      </c:pt>
                      <c:pt idx="50">
                        <c:v>-27</c:v>
                      </c:pt>
                      <c:pt idx="51">
                        <c:v>-28.6</c:v>
                      </c:pt>
                      <c:pt idx="52">
                        <c:v>-27.6</c:v>
                      </c:pt>
                      <c:pt idx="53">
                        <c:v>-26.4</c:v>
                      </c:pt>
                      <c:pt idx="54">
                        <c:v>-22.8</c:v>
                      </c:pt>
                      <c:pt idx="55">
                        <c:v>-31.1</c:v>
                      </c:pt>
                      <c:pt idx="56">
                        <c:v>-34.6</c:v>
                      </c:pt>
                      <c:pt idx="57">
                        <c:v>-39.4</c:v>
                      </c:pt>
                      <c:pt idx="58">
                        <c:v>-24.1</c:v>
                      </c:pt>
                      <c:pt idx="59">
                        <c:v>-24</c:v>
                      </c:pt>
                      <c:pt idx="60">
                        <c:v>-25.5</c:v>
                      </c:pt>
                      <c:pt idx="61">
                        <c:v>-23.1</c:v>
                      </c:pt>
                      <c:pt idx="62">
                        <c:v>-35.6</c:v>
                      </c:pt>
                      <c:pt idx="63">
                        <c:v>-39.6</c:v>
                      </c:pt>
                      <c:pt idx="64">
                        <c:v>-26.9</c:v>
                      </c:pt>
                      <c:pt idx="65">
                        <c:v>-27.4</c:v>
                      </c:pt>
                      <c:pt idx="66">
                        <c:v>-25.7</c:v>
                      </c:pt>
                      <c:pt idx="67">
                        <c:v>-25.8</c:v>
                      </c:pt>
                      <c:pt idx="68">
                        <c:v>-23.8</c:v>
                      </c:pt>
                      <c:pt idx="69">
                        <c:v>-29.4</c:v>
                      </c:pt>
                      <c:pt idx="70">
                        <c:v>-33.6</c:v>
                      </c:pt>
                      <c:pt idx="71">
                        <c:v>-26</c:v>
                      </c:pt>
                      <c:pt idx="72">
                        <c:v>-25.1</c:v>
                      </c:pt>
                      <c:pt idx="73">
                        <c:v>-24</c:v>
                      </c:pt>
                      <c:pt idx="74">
                        <c:v>-22.1</c:v>
                      </c:pt>
                      <c:pt idx="75">
                        <c:v>-21.6</c:v>
                      </c:pt>
                      <c:pt idx="76">
                        <c:v>-26.1</c:v>
                      </c:pt>
                      <c:pt idx="77">
                        <c:v>-30.7</c:v>
                      </c:pt>
                      <c:pt idx="78">
                        <c:v>-22.9</c:v>
                      </c:pt>
                      <c:pt idx="79">
                        <c:v>-24.3</c:v>
                      </c:pt>
                      <c:pt idx="80">
                        <c:v>-23.2</c:v>
                      </c:pt>
                      <c:pt idx="81">
                        <c:v>-23.2</c:v>
                      </c:pt>
                      <c:pt idx="82">
                        <c:v>-22</c:v>
                      </c:pt>
                      <c:pt idx="83">
                        <c:v>-25</c:v>
                      </c:pt>
                      <c:pt idx="84">
                        <c:v>-31.2</c:v>
                      </c:pt>
                      <c:pt idx="85">
                        <c:v>-26.7</c:v>
                      </c:pt>
                      <c:pt idx="86">
                        <c:v>-22.1</c:v>
                      </c:pt>
                      <c:pt idx="87">
                        <c:v>-20.399999999999999</c:v>
                      </c:pt>
                      <c:pt idx="88">
                        <c:v>-21.5</c:v>
                      </c:pt>
                      <c:pt idx="89">
                        <c:v>-18.5</c:v>
                      </c:pt>
                      <c:pt idx="90">
                        <c:v>-20.9</c:v>
                      </c:pt>
                      <c:pt idx="91">
                        <c:v>-25.3</c:v>
                      </c:pt>
                      <c:pt idx="92">
                        <c:v>-21.5</c:v>
                      </c:pt>
                      <c:pt idx="93">
                        <c:v>-20.100000000000001</c:v>
                      </c:pt>
                      <c:pt idx="94">
                        <c:v>-18.2</c:v>
                      </c:pt>
                      <c:pt idx="95">
                        <c:v>-19</c:v>
                      </c:pt>
                      <c:pt idx="96">
                        <c:v>-15</c:v>
                      </c:pt>
                      <c:pt idx="97">
                        <c:v>-17.399999999999999</c:v>
                      </c:pt>
                      <c:pt idx="98">
                        <c:v>-14.5</c:v>
                      </c:pt>
                      <c:pt idx="99">
                        <c:v>-18.100000000000001</c:v>
                      </c:pt>
                      <c:pt idx="100">
                        <c:v>-27.9</c:v>
                      </c:pt>
                      <c:pt idx="101">
                        <c:v>-18.3</c:v>
                      </c:pt>
                      <c:pt idx="102">
                        <c:v>-19.399999999999999</c:v>
                      </c:pt>
                      <c:pt idx="103">
                        <c:v>-20.6</c:v>
                      </c:pt>
                      <c:pt idx="104">
                        <c:v>-19.7</c:v>
                      </c:pt>
                      <c:pt idx="105">
                        <c:v>-22.9</c:v>
                      </c:pt>
                      <c:pt idx="106">
                        <c:v>-17.7</c:v>
                      </c:pt>
                      <c:pt idx="107">
                        <c:v>-18.899999999999999</c:v>
                      </c:pt>
                      <c:pt idx="108">
                        <c:v>-16.5</c:v>
                      </c:pt>
                      <c:pt idx="109">
                        <c:v>-16.7</c:v>
                      </c:pt>
                      <c:pt idx="110">
                        <c:v>-15.3</c:v>
                      </c:pt>
                      <c:pt idx="111">
                        <c:v>-15.2</c:v>
                      </c:pt>
                      <c:pt idx="112">
                        <c:v>-22</c:v>
                      </c:pt>
                      <c:pt idx="113">
                        <c:v>-19.5</c:v>
                      </c:pt>
                      <c:pt idx="114">
                        <c:v>-19.5</c:v>
                      </c:pt>
                      <c:pt idx="115">
                        <c:v>-11.6</c:v>
                      </c:pt>
                      <c:pt idx="116">
                        <c:v>-17.600000000000001</c:v>
                      </c:pt>
                      <c:pt idx="117">
                        <c:v>-16.7</c:v>
                      </c:pt>
                      <c:pt idx="118">
                        <c:v>-20.7</c:v>
                      </c:pt>
                      <c:pt idx="119">
                        <c:v>-15.3</c:v>
                      </c:pt>
                      <c:pt idx="120">
                        <c:v>-16.7</c:v>
                      </c:pt>
                      <c:pt idx="121">
                        <c:v>-18</c:v>
                      </c:pt>
                      <c:pt idx="122">
                        <c:v>-16.3</c:v>
                      </c:pt>
                      <c:pt idx="123">
                        <c:v>-14.2</c:v>
                      </c:pt>
                      <c:pt idx="124">
                        <c:v>-11</c:v>
                      </c:pt>
                      <c:pt idx="125">
                        <c:v>-11.7</c:v>
                      </c:pt>
                      <c:pt idx="126">
                        <c:v>-13.3</c:v>
                      </c:pt>
                      <c:pt idx="127">
                        <c:v>-19.3</c:v>
                      </c:pt>
                      <c:pt idx="128">
                        <c:v>-16.399999999999999</c:v>
                      </c:pt>
                      <c:pt idx="129">
                        <c:v>-14.5</c:v>
                      </c:pt>
                      <c:pt idx="130">
                        <c:v>-18.100000000000001</c:v>
                      </c:pt>
                      <c:pt idx="131">
                        <c:v>-14.4</c:v>
                      </c:pt>
                      <c:pt idx="132">
                        <c:v>-8.3000000000000007</c:v>
                      </c:pt>
                      <c:pt idx="133">
                        <c:v>-14.1</c:v>
                      </c:pt>
                      <c:pt idx="134">
                        <c:v>-18.5</c:v>
                      </c:pt>
                      <c:pt idx="135">
                        <c:v>-17.5</c:v>
                      </c:pt>
                      <c:pt idx="136">
                        <c:v>-14.2</c:v>
                      </c:pt>
                      <c:pt idx="137">
                        <c:v>-15.8</c:v>
                      </c:pt>
                      <c:pt idx="138">
                        <c:v>-14.3</c:v>
                      </c:pt>
                      <c:pt idx="139">
                        <c:v>-12.9</c:v>
                      </c:pt>
                      <c:pt idx="140">
                        <c:v>-14.8</c:v>
                      </c:pt>
                      <c:pt idx="141">
                        <c:v>-17.399999999999999</c:v>
                      </c:pt>
                      <c:pt idx="142">
                        <c:v>-20.5</c:v>
                      </c:pt>
                      <c:pt idx="143">
                        <c:v>-15.3</c:v>
                      </c:pt>
                    </c:numCache>
                  </c:numRef>
                </c:val>
                <c:smooth val="0"/>
                <c:extLst xmlns:c15="http://schemas.microsoft.com/office/drawing/2012/chart">
                  <c:ext xmlns:c16="http://schemas.microsoft.com/office/drawing/2014/chart" uri="{C3380CC4-5D6E-409C-BE32-E72D297353CC}">
                    <c16:uniqueId val="{00000005-2730-46A8-95CD-F91EB6E0A72F}"/>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'第１波　発症日グラフ'!$G$2</c15:sqref>
                        </c15:formulaRef>
                      </c:ext>
                    </c:extLst>
                    <c:strCache>
                      <c:ptCount val="1"/>
                      <c:pt idx="0">
                        <c:v>大阪府 梅田</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'第１波　発症日グラフ'!$B$127:$B$270</c15:sqref>
                        </c15:formulaRef>
                      </c:ext>
                    </c:extLst>
                    <c:numCache>
                      <c:formatCode>m"月"d"日";@</c:formatCode>
                      <c:ptCount val="144"/>
                      <c:pt idx="0">
                        <c:v>43996</c:v>
                      </c:pt>
                      <c:pt idx="1">
                        <c:v>43997</c:v>
                      </c:pt>
                      <c:pt idx="2">
                        <c:v>43998</c:v>
                      </c:pt>
                      <c:pt idx="3">
                        <c:v>43999</c:v>
                      </c:pt>
                      <c:pt idx="4">
                        <c:v>44000</c:v>
                      </c:pt>
                      <c:pt idx="5">
                        <c:v>44001</c:v>
                      </c:pt>
                      <c:pt idx="6">
                        <c:v>44002</c:v>
                      </c:pt>
                      <c:pt idx="7">
                        <c:v>44003</c:v>
                      </c:pt>
                      <c:pt idx="8">
                        <c:v>44004</c:v>
                      </c:pt>
                      <c:pt idx="9">
                        <c:v>44005</c:v>
                      </c:pt>
                      <c:pt idx="10">
                        <c:v>44006</c:v>
                      </c:pt>
                      <c:pt idx="11">
                        <c:v>44007</c:v>
                      </c:pt>
                      <c:pt idx="12">
                        <c:v>44008</c:v>
                      </c:pt>
                      <c:pt idx="13">
                        <c:v>44009</c:v>
                      </c:pt>
                      <c:pt idx="14">
                        <c:v>44010</c:v>
                      </c:pt>
                      <c:pt idx="15">
                        <c:v>44011</c:v>
                      </c:pt>
                      <c:pt idx="16">
                        <c:v>44012</c:v>
                      </c:pt>
                      <c:pt idx="17">
                        <c:v>44013</c:v>
                      </c:pt>
                      <c:pt idx="18">
                        <c:v>44014</c:v>
                      </c:pt>
                      <c:pt idx="19">
                        <c:v>44015</c:v>
                      </c:pt>
                      <c:pt idx="20">
                        <c:v>44016</c:v>
                      </c:pt>
                      <c:pt idx="21">
                        <c:v>44017</c:v>
                      </c:pt>
                      <c:pt idx="22">
                        <c:v>44018</c:v>
                      </c:pt>
                      <c:pt idx="23">
                        <c:v>44019</c:v>
                      </c:pt>
                      <c:pt idx="24">
                        <c:v>44020</c:v>
                      </c:pt>
                      <c:pt idx="25">
                        <c:v>44021</c:v>
                      </c:pt>
                      <c:pt idx="26">
                        <c:v>44022</c:v>
                      </c:pt>
                      <c:pt idx="27">
                        <c:v>44023</c:v>
                      </c:pt>
                      <c:pt idx="28">
                        <c:v>44024</c:v>
                      </c:pt>
                      <c:pt idx="29">
                        <c:v>44025</c:v>
                      </c:pt>
                      <c:pt idx="30">
                        <c:v>44026</c:v>
                      </c:pt>
                      <c:pt idx="31">
                        <c:v>44027</c:v>
                      </c:pt>
                      <c:pt idx="32">
                        <c:v>44028</c:v>
                      </c:pt>
                      <c:pt idx="33">
                        <c:v>44029</c:v>
                      </c:pt>
                      <c:pt idx="34">
                        <c:v>44030</c:v>
                      </c:pt>
                      <c:pt idx="35">
                        <c:v>44031</c:v>
                      </c:pt>
                      <c:pt idx="36">
                        <c:v>44032</c:v>
                      </c:pt>
                      <c:pt idx="37">
                        <c:v>44033</c:v>
                      </c:pt>
                      <c:pt idx="38">
                        <c:v>44034</c:v>
                      </c:pt>
                      <c:pt idx="39">
                        <c:v>44035</c:v>
                      </c:pt>
                      <c:pt idx="40">
                        <c:v>44036</c:v>
                      </c:pt>
                      <c:pt idx="41">
                        <c:v>44037</c:v>
                      </c:pt>
                      <c:pt idx="42">
                        <c:v>44038</c:v>
                      </c:pt>
                      <c:pt idx="43">
                        <c:v>44039</c:v>
                      </c:pt>
                      <c:pt idx="44">
                        <c:v>44040</c:v>
                      </c:pt>
                      <c:pt idx="45">
                        <c:v>44041</c:v>
                      </c:pt>
                      <c:pt idx="46">
                        <c:v>44042</c:v>
                      </c:pt>
                      <c:pt idx="47">
                        <c:v>44043</c:v>
                      </c:pt>
                      <c:pt idx="48">
                        <c:v>44044</c:v>
                      </c:pt>
                      <c:pt idx="49">
                        <c:v>44045</c:v>
                      </c:pt>
                      <c:pt idx="50">
                        <c:v>44046</c:v>
                      </c:pt>
                      <c:pt idx="51">
                        <c:v>44047</c:v>
                      </c:pt>
                      <c:pt idx="52">
                        <c:v>44048</c:v>
                      </c:pt>
                      <c:pt idx="53">
                        <c:v>44049</c:v>
                      </c:pt>
                      <c:pt idx="54">
                        <c:v>44050</c:v>
                      </c:pt>
                      <c:pt idx="55">
                        <c:v>44051</c:v>
                      </c:pt>
                      <c:pt idx="56">
                        <c:v>44052</c:v>
                      </c:pt>
                      <c:pt idx="57">
                        <c:v>44053</c:v>
                      </c:pt>
                      <c:pt idx="58">
                        <c:v>44054</c:v>
                      </c:pt>
                      <c:pt idx="59">
                        <c:v>44055</c:v>
                      </c:pt>
                      <c:pt idx="60">
                        <c:v>44056</c:v>
                      </c:pt>
                      <c:pt idx="61">
                        <c:v>44057</c:v>
                      </c:pt>
                      <c:pt idx="62">
                        <c:v>44058</c:v>
                      </c:pt>
                      <c:pt idx="63">
                        <c:v>44059</c:v>
                      </c:pt>
                      <c:pt idx="64">
                        <c:v>44060</c:v>
                      </c:pt>
                      <c:pt idx="65">
                        <c:v>44061</c:v>
                      </c:pt>
                      <c:pt idx="66">
                        <c:v>44062</c:v>
                      </c:pt>
                      <c:pt idx="67">
                        <c:v>44063</c:v>
                      </c:pt>
                      <c:pt idx="68">
                        <c:v>44064</c:v>
                      </c:pt>
                      <c:pt idx="69">
                        <c:v>44065</c:v>
                      </c:pt>
                      <c:pt idx="70">
                        <c:v>44066</c:v>
                      </c:pt>
                      <c:pt idx="71">
                        <c:v>44067</c:v>
                      </c:pt>
                      <c:pt idx="72">
                        <c:v>44068</c:v>
                      </c:pt>
                      <c:pt idx="73" formatCode="m&quot;月&quot;d&quot;日&quot;">
                        <c:v>44069</c:v>
                      </c:pt>
                      <c:pt idx="74" formatCode="m&quot;月&quot;d&quot;日&quot;">
                        <c:v>44070</c:v>
                      </c:pt>
                      <c:pt idx="75" formatCode="m&quot;月&quot;d&quot;日&quot;">
                        <c:v>44071</c:v>
                      </c:pt>
                      <c:pt idx="76" formatCode="m&quot;月&quot;d&quot;日&quot;">
                        <c:v>44072</c:v>
                      </c:pt>
                      <c:pt idx="77" formatCode="m&quot;月&quot;d&quot;日&quot;">
                        <c:v>44073</c:v>
                      </c:pt>
                      <c:pt idx="78" formatCode="m&quot;月&quot;d&quot;日&quot;">
                        <c:v>44074</c:v>
                      </c:pt>
                      <c:pt idx="79" formatCode="m&quot;月&quot;d&quot;日&quot;">
                        <c:v>44075</c:v>
                      </c:pt>
                      <c:pt idx="80" formatCode="m&quot;月&quot;d&quot;日&quot;">
                        <c:v>44076</c:v>
                      </c:pt>
                      <c:pt idx="81" formatCode="m&quot;月&quot;d&quot;日&quot;">
                        <c:v>44077</c:v>
                      </c:pt>
                      <c:pt idx="82" formatCode="m&quot;月&quot;d&quot;日&quot;">
                        <c:v>44078</c:v>
                      </c:pt>
                      <c:pt idx="83" formatCode="m&quot;月&quot;d&quot;日&quot;">
                        <c:v>44079</c:v>
                      </c:pt>
                      <c:pt idx="84" formatCode="m&quot;月&quot;d&quot;日&quot;">
                        <c:v>44080</c:v>
                      </c:pt>
                      <c:pt idx="85" formatCode="m&quot;月&quot;d&quot;日&quot;">
                        <c:v>44081</c:v>
                      </c:pt>
                      <c:pt idx="86" formatCode="m&quot;月&quot;d&quot;日&quot;">
                        <c:v>44082</c:v>
                      </c:pt>
                      <c:pt idx="87" formatCode="m&quot;月&quot;d&quot;日&quot;">
                        <c:v>44083</c:v>
                      </c:pt>
                      <c:pt idx="88" formatCode="m&quot;月&quot;d&quot;日&quot;">
                        <c:v>44084</c:v>
                      </c:pt>
                      <c:pt idx="89" formatCode="m&quot;月&quot;d&quot;日&quot;">
                        <c:v>44085</c:v>
                      </c:pt>
                      <c:pt idx="90" formatCode="m&quot;月&quot;d&quot;日&quot;">
                        <c:v>44086</c:v>
                      </c:pt>
                      <c:pt idx="91" formatCode="m&quot;月&quot;d&quot;日&quot;">
                        <c:v>44087</c:v>
                      </c:pt>
                      <c:pt idx="92" formatCode="m&quot;月&quot;d&quot;日&quot;">
                        <c:v>44088</c:v>
                      </c:pt>
                      <c:pt idx="93" formatCode="m&quot;月&quot;d&quot;日&quot;">
                        <c:v>44089</c:v>
                      </c:pt>
                      <c:pt idx="94" formatCode="m&quot;月&quot;d&quot;日&quot;">
                        <c:v>44090</c:v>
                      </c:pt>
                      <c:pt idx="95" formatCode="m&quot;月&quot;d&quot;日&quot;">
                        <c:v>44091</c:v>
                      </c:pt>
                      <c:pt idx="96" formatCode="m&quot;月&quot;d&quot;日&quot;">
                        <c:v>44092</c:v>
                      </c:pt>
                      <c:pt idx="97" formatCode="m&quot;月&quot;d&quot;日&quot;">
                        <c:v>44093</c:v>
                      </c:pt>
                      <c:pt idx="98" formatCode="m&quot;月&quot;d&quot;日&quot;">
                        <c:v>44094</c:v>
                      </c:pt>
                      <c:pt idx="99" formatCode="m&quot;月&quot;d&quot;日&quot;">
                        <c:v>44095</c:v>
                      </c:pt>
                      <c:pt idx="100" formatCode="m&quot;月&quot;d&quot;日&quot;">
                        <c:v>44096</c:v>
                      </c:pt>
                      <c:pt idx="101" formatCode="m&quot;月&quot;d&quot;日&quot;">
                        <c:v>44097</c:v>
                      </c:pt>
                      <c:pt idx="102" formatCode="m&quot;月&quot;d&quot;日&quot;">
                        <c:v>44098</c:v>
                      </c:pt>
                      <c:pt idx="103" formatCode="m&quot;月&quot;d&quot;日&quot;">
                        <c:v>44099</c:v>
                      </c:pt>
                      <c:pt idx="104" formatCode="m&quot;月&quot;d&quot;日&quot;">
                        <c:v>44100</c:v>
                      </c:pt>
                      <c:pt idx="105" formatCode="m&quot;月&quot;d&quot;日&quot;">
                        <c:v>44101</c:v>
                      </c:pt>
                      <c:pt idx="106" formatCode="m&quot;月&quot;d&quot;日&quot;">
                        <c:v>44102</c:v>
                      </c:pt>
                      <c:pt idx="107" formatCode="m&quot;月&quot;d&quot;日&quot;">
                        <c:v>44103</c:v>
                      </c:pt>
                      <c:pt idx="108" formatCode="m&quot;月&quot;d&quot;日&quot;">
                        <c:v>44104</c:v>
                      </c:pt>
                      <c:pt idx="109" formatCode="m&quot;月&quot;d&quot;日&quot;">
                        <c:v>44105</c:v>
                      </c:pt>
                      <c:pt idx="110" formatCode="m&quot;月&quot;d&quot;日&quot;">
                        <c:v>44106</c:v>
                      </c:pt>
                      <c:pt idx="111" formatCode="m&quot;月&quot;d&quot;日&quot;">
                        <c:v>44107</c:v>
                      </c:pt>
                      <c:pt idx="112" formatCode="m&quot;月&quot;d&quot;日&quot;">
                        <c:v>44108</c:v>
                      </c:pt>
                      <c:pt idx="113" formatCode="m&quot;月&quot;d&quot;日&quot;">
                        <c:v>44109</c:v>
                      </c:pt>
                      <c:pt idx="114" formatCode="m&quot;月&quot;d&quot;日&quot;">
                        <c:v>44110</c:v>
                      </c:pt>
                      <c:pt idx="115" formatCode="m&quot;月&quot;d&quot;日&quot;">
                        <c:v>44111</c:v>
                      </c:pt>
                      <c:pt idx="116" formatCode="m&quot;月&quot;d&quot;日&quot;">
                        <c:v>44112</c:v>
                      </c:pt>
                      <c:pt idx="117" formatCode="m&quot;月&quot;d&quot;日&quot;">
                        <c:v>44113</c:v>
                      </c:pt>
                      <c:pt idx="118" formatCode="m&quot;月&quot;d&quot;日&quot;">
                        <c:v>44114</c:v>
                      </c:pt>
                      <c:pt idx="119" formatCode="m&quot;月&quot;d&quot;日&quot;">
                        <c:v>44115</c:v>
                      </c:pt>
                      <c:pt idx="120" formatCode="m&quot;月&quot;d&quot;日&quot;">
                        <c:v>44116</c:v>
                      </c:pt>
                      <c:pt idx="121" formatCode="m&quot;月&quot;d&quot;日&quot;">
                        <c:v>44117</c:v>
                      </c:pt>
                      <c:pt idx="122" formatCode="m&quot;月&quot;d&quot;日&quot;">
                        <c:v>44118</c:v>
                      </c:pt>
                      <c:pt idx="123" formatCode="m&quot;月&quot;d&quot;日&quot;">
                        <c:v>44119</c:v>
                      </c:pt>
                      <c:pt idx="124" formatCode="m&quot;月&quot;d&quot;日&quot;">
                        <c:v>44120</c:v>
                      </c:pt>
                      <c:pt idx="125" formatCode="m&quot;月&quot;d&quot;日&quot;">
                        <c:v>44121</c:v>
                      </c:pt>
                      <c:pt idx="126" formatCode="m&quot;月&quot;d&quot;日&quot;">
                        <c:v>44122</c:v>
                      </c:pt>
                      <c:pt idx="127" formatCode="m&quot;月&quot;d&quot;日&quot;">
                        <c:v>44123</c:v>
                      </c:pt>
                      <c:pt idx="128" formatCode="m&quot;月&quot;d&quot;日&quot;">
                        <c:v>44124</c:v>
                      </c:pt>
                      <c:pt idx="129" formatCode="m&quot;月&quot;d&quot;日&quot;">
                        <c:v>44125</c:v>
                      </c:pt>
                      <c:pt idx="130" formatCode="m&quot;月&quot;d&quot;日&quot;">
                        <c:v>44126</c:v>
                      </c:pt>
                      <c:pt idx="131" formatCode="m&quot;月&quot;d&quot;日&quot;">
                        <c:v>44127</c:v>
                      </c:pt>
                      <c:pt idx="132" formatCode="m&quot;月&quot;d&quot;日&quot;">
                        <c:v>44128</c:v>
                      </c:pt>
                      <c:pt idx="133" formatCode="m&quot;月&quot;d&quot;日&quot;">
                        <c:v>44129</c:v>
                      </c:pt>
                      <c:pt idx="134" formatCode="m&quot;月&quot;d&quot;日&quot;">
                        <c:v>44130</c:v>
                      </c:pt>
                      <c:pt idx="135" formatCode="m&quot;月&quot;d&quot;日&quot;">
                        <c:v>44131</c:v>
                      </c:pt>
                      <c:pt idx="136" formatCode="m&quot;月&quot;d&quot;日&quot;">
                        <c:v>44132</c:v>
                      </c:pt>
                      <c:pt idx="137" formatCode="m&quot;月&quot;d&quot;日&quot;">
                        <c:v>44133</c:v>
                      </c:pt>
                      <c:pt idx="138" formatCode="m&quot;月&quot;d&quot;日&quot;">
                        <c:v>44134</c:v>
                      </c:pt>
                      <c:pt idx="139" formatCode="m&quot;月&quot;d&quot;日&quot;">
                        <c:v>44135</c:v>
                      </c:pt>
                      <c:pt idx="140" formatCode="m&quot;月&quot;d&quot;日&quot;">
                        <c:v>44136</c:v>
                      </c:pt>
                      <c:pt idx="141" formatCode="m&quot;月&quot;d&quot;日&quot;">
                        <c:v>44137</c:v>
                      </c:pt>
                      <c:pt idx="142" formatCode="m&quot;月&quot;d&quot;日&quot;">
                        <c:v>44138</c:v>
                      </c:pt>
                      <c:pt idx="143" formatCode="m&quot;月&quot;d&quot;日&quot;">
                        <c:v>44139</c:v>
                      </c:pt>
                    </c:numCache>
                  </c:numRef>
                </c:cat>
                <c:val>
                  <c:numRef>
                    <c:extLst xmlns:c15="http://schemas.microsoft.com/office/drawing/2012/chart">
                      <c:ext xmlns:c15="http://schemas.microsoft.com/office/drawing/2012/chart" uri="{02D57815-91ED-43cb-92C2-25804820EDAC}">
                        <c15:formulaRef>
                          <c15:sqref>'第１波　発症日グラフ'!$G$127:$G$270</c15:sqref>
                        </c15:formulaRef>
                      </c:ext>
                    </c:extLst>
                    <c:numCache>
                      <c:formatCode>General</c:formatCode>
                      <c:ptCount val="144"/>
                      <c:pt idx="0">
                        <c:v>-26.8</c:v>
                      </c:pt>
                      <c:pt idx="1">
                        <c:v>-25.3</c:v>
                      </c:pt>
                      <c:pt idx="2">
                        <c:v>-24.3</c:v>
                      </c:pt>
                      <c:pt idx="3">
                        <c:v>-21.5</c:v>
                      </c:pt>
                      <c:pt idx="4">
                        <c:v>-27</c:v>
                      </c:pt>
                      <c:pt idx="5">
                        <c:v>-20.6</c:v>
                      </c:pt>
                      <c:pt idx="6">
                        <c:v>-14.4</c:v>
                      </c:pt>
                      <c:pt idx="7">
                        <c:v>-22.9</c:v>
                      </c:pt>
                      <c:pt idx="8">
                        <c:v>-21.9</c:v>
                      </c:pt>
                      <c:pt idx="9">
                        <c:v>-23</c:v>
                      </c:pt>
                      <c:pt idx="10">
                        <c:v>-20</c:v>
                      </c:pt>
                      <c:pt idx="11">
                        <c:v>-19.8</c:v>
                      </c:pt>
                      <c:pt idx="12">
                        <c:v>-11.5</c:v>
                      </c:pt>
                      <c:pt idx="13">
                        <c:v>-9.6999999999999993</c:v>
                      </c:pt>
                      <c:pt idx="14">
                        <c:v>-16.7</c:v>
                      </c:pt>
                      <c:pt idx="15">
                        <c:v>-15.6</c:v>
                      </c:pt>
                      <c:pt idx="16">
                        <c:v>-23.4</c:v>
                      </c:pt>
                      <c:pt idx="17">
                        <c:v>-19.8</c:v>
                      </c:pt>
                      <c:pt idx="18">
                        <c:v>-21</c:v>
                      </c:pt>
                      <c:pt idx="19">
                        <c:v>-19.3</c:v>
                      </c:pt>
                      <c:pt idx="20">
                        <c:v>-17.899999999999999</c:v>
                      </c:pt>
                      <c:pt idx="21">
                        <c:v>-19.399999999999999</c:v>
                      </c:pt>
                      <c:pt idx="22">
                        <c:v>-27.2</c:v>
                      </c:pt>
                      <c:pt idx="23">
                        <c:v>-20.100000000000001</c:v>
                      </c:pt>
                      <c:pt idx="24">
                        <c:v>-20.5</c:v>
                      </c:pt>
                      <c:pt idx="25">
                        <c:v>-22.8</c:v>
                      </c:pt>
                      <c:pt idx="26">
                        <c:v>-15</c:v>
                      </c:pt>
                      <c:pt idx="27">
                        <c:v>-16</c:v>
                      </c:pt>
                      <c:pt idx="28">
                        <c:v>-19.3</c:v>
                      </c:pt>
                      <c:pt idx="29">
                        <c:v>-24.2</c:v>
                      </c:pt>
                      <c:pt idx="30">
                        <c:v>-23.1</c:v>
                      </c:pt>
                      <c:pt idx="31">
                        <c:v>-21.7</c:v>
                      </c:pt>
                      <c:pt idx="32">
                        <c:v>-22.8</c:v>
                      </c:pt>
                      <c:pt idx="33">
                        <c:v>-17.600000000000001</c:v>
                      </c:pt>
                      <c:pt idx="34">
                        <c:v>-21.2</c:v>
                      </c:pt>
                      <c:pt idx="35">
                        <c:v>-25.1</c:v>
                      </c:pt>
                      <c:pt idx="36">
                        <c:v>-24.4</c:v>
                      </c:pt>
                      <c:pt idx="37">
                        <c:v>-23.1</c:v>
                      </c:pt>
                      <c:pt idx="38">
                        <c:v>-18.7</c:v>
                      </c:pt>
                      <c:pt idx="39">
                        <c:v>-29.8</c:v>
                      </c:pt>
                      <c:pt idx="40">
                        <c:v>-29.9</c:v>
                      </c:pt>
                      <c:pt idx="41">
                        <c:v>-26.3</c:v>
                      </c:pt>
                      <c:pt idx="42">
                        <c:v>-32.6</c:v>
                      </c:pt>
                      <c:pt idx="43">
                        <c:v>-23</c:v>
                      </c:pt>
                      <c:pt idx="44">
                        <c:v>-24.1</c:v>
                      </c:pt>
                      <c:pt idx="45">
                        <c:v>-23.9</c:v>
                      </c:pt>
                      <c:pt idx="46">
                        <c:v>-25.3</c:v>
                      </c:pt>
                      <c:pt idx="47">
                        <c:v>-22.6</c:v>
                      </c:pt>
                      <c:pt idx="48">
                        <c:v>-28.9</c:v>
                      </c:pt>
                      <c:pt idx="49">
                        <c:v>-36.200000000000003</c:v>
                      </c:pt>
                      <c:pt idx="50">
                        <c:v>-28.3</c:v>
                      </c:pt>
                      <c:pt idx="51">
                        <c:v>-28</c:v>
                      </c:pt>
                      <c:pt idx="52">
                        <c:v>-26.3</c:v>
                      </c:pt>
                      <c:pt idx="53">
                        <c:v>-25.4</c:v>
                      </c:pt>
                      <c:pt idx="54">
                        <c:v>-22.6</c:v>
                      </c:pt>
                      <c:pt idx="55">
                        <c:v>-29.3</c:v>
                      </c:pt>
                      <c:pt idx="56">
                        <c:v>-32.9</c:v>
                      </c:pt>
                      <c:pt idx="57">
                        <c:v>-39.1</c:v>
                      </c:pt>
                      <c:pt idx="58">
                        <c:v>-24.1</c:v>
                      </c:pt>
                      <c:pt idx="59">
                        <c:v>-23.1</c:v>
                      </c:pt>
                      <c:pt idx="60">
                        <c:v>-20.7</c:v>
                      </c:pt>
                      <c:pt idx="61">
                        <c:v>-15.6</c:v>
                      </c:pt>
                      <c:pt idx="62">
                        <c:v>-31.3</c:v>
                      </c:pt>
                      <c:pt idx="63">
                        <c:v>-36.200000000000003</c:v>
                      </c:pt>
                      <c:pt idx="64">
                        <c:v>-24.4</c:v>
                      </c:pt>
                      <c:pt idx="65">
                        <c:v>-26.8</c:v>
                      </c:pt>
                      <c:pt idx="66">
                        <c:v>-24.8</c:v>
                      </c:pt>
                      <c:pt idx="67">
                        <c:v>-25</c:v>
                      </c:pt>
                      <c:pt idx="68">
                        <c:v>-21.4</c:v>
                      </c:pt>
                      <c:pt idx="69">
                        <c:v>-28.2</c:v>
                      </c:pt>
                      <c:pt idx="70">
                        <c:v>-33.799999999999997</c:v>
                      </c:pt>
                      <c:pt idx="71">
                        <c:v>-26.5</c:v>
                      </c:pt>
                      <c:pt idx="72">
                        <c:v>-24.6</c:v>
                      </c:pt>
                      <c:pt idx="73">
                        <c:v>-22.8</c:v>
                      </c:pt>
                      <c:pt idx="74">
                        <c:v>-21.4</c:v>
                      </c:pt>
                      <c:pt idx="75">
                        <c:v>-19</c:v>
                      </c:pt>
                      <c:pt idx="76">
                        <c:v>-24.1</c:v>
                      </c:pt>
                      <c:pt idx="77">
                        <c:v>-29.3</c:v>
                      </c:pt>
                      <c:pt idx="78">
                        <c:v>-20.9</c:v>
                      </c:pt>
                      <c:pt idx="79">
                        <c:v>-24.1</c:v>
                      </c:pt>
                      <c:pt idx="80">
                        <c:v>-24.2</c:v>
                      </c:pt>
                      <c:pt idx="81">
                        <c:v>-21</c:v>
                      </c:pt>
                      <c:pt idx="82">
                        <c:v>-20.7</c:v>
                      </c:pt>
                      <c:pt idx="83">
                        <c:v>-23.1</c:v>
                      </c:pt>
                      <c:pt idx="84">
                        <c:v>-29.2</c:v>
                      </c:pt>
                      <c:pt idx="85">
                        <c:v>-23.7</c:v>
                      </c:pt>
                      <c:pt idx="86">
                        <c:v>-20.9</c:v>
                      </c:pt>
                      <c:pt idx="87">
                        <c:v>-22.6</c:v>
                      </c:pt>
                      <c:pt idx="88">
                        <c:v>-19.8</c:v>
                      </c:pt>
                      <c:pt idx="89">
                        <c:v>-16</c:v>
                      </c:pt>
                      <c:pt idx="90">
                        <c:v>-20.8</c:v>
                      </c:pt>
                      <c:pt idx="91">
                        <c:v>-25.3</c:v>
                      </c:pt>
                      <c:pt idx="92">
                        <c:v>-19.899999999999999</c:v>
                      </c:pt>
                      <c:pt idx="93">
                        <c:v>-22.1</c:v>
                      </c:pt>
                      <c:pt idx="94">
                        <c:v>-20.7</c:v>
                      </c:pt>
                      <c:pt idx="95">
                        <c:v>-19.5</c:v>
                      </c:pt>
                      <c:pt idx="96">
                        <c:v>-11.6</c:v>
                      </c:pt>
                      <c:pt idx="97">
                        <c:v>-14.6</c:v>
                      </c:pt>
                      <c:pt idx="98">
                        <c:v>-11.5</c:v>
                      </c:pt>
                      <c:pt idx="99">
                        <c:v>-18.899999999999999</c:v>
                      </c:pt>
                      <c:pt idx="100">
                        <c:v>-25.1</c:v>
                      </c:pt>
                      <c:pt idx="101">
                        <c:v>-21</c:v>
                      </c:pt>
                      <c:pt idx="102">
                        <c:v>-21.1</c:v>
                      </c:pt>
                      <c:pt idx="103">
                        <c:v>-16.899999999999999</c:v>
                      </c:pt>
                      <c:pt idx="104">
                        <c:v>-16.3</c:v>
                      </c:pt>
                      <c:pt idx="105">
                        <c:v>-17.600000000000001</c:v>
                      </c:pt>
                      <c:pt idx="106">
                        <c:v>-17.899999999999999</c:v>
                      </c:pt>
                      <c:pt idx="107">
                        <c:v>-20.100000000000001</c:v>
                      </c:pt>
                      <c:pt idx="108">
                        <c:v>-15.5</c:v>
                      </c:pt>
                      <c:pt idx="109">
                        <c:v>-18.7</c:v>
                      </c:pt>
                      <c:pt idx="110">
                        <c:v>-16.899999999999999</c:v>
                      </c:pt>
                      <c:pt idx="111">
                        <c:v>-16.100000000000001</c:v>
                      </c:pt>
                      <c:pt idx="112">
                        <c:v>-18.2</c:v>
                      </c:pt>
                      <c:pt idx="113">
                        <c:v>-20.5</c:v>
                      </c:pt>
                      <c:pt idx="114">
                        <c:v>-18.899999999999999</c:v>
                      </c:pt>
                      <c:pt idx="115">
                        <c:v>-17.899999999999999</c:v>
                      </c:pt>
                      <c:pt idx="116">
                        <c:v>-21.5</c:v>
                      </c:pt>
                      <c:pt idx="117">
                        <c:v>-19.899999999999999</c:v>
                      </c:pt>
                      <c:pt idx="118">
                        <c:v>-20.6</c:v>
                      </c:pt>
                      <c:pt idx="119">
                        <c:v>-16.399999999999999</c:v>
                      </c:pt>
                      <c:pt idx="120">
                        <c:v>-22.2</c:v>
                      </c:pt>
                      <c:pt idx="121">
                        <c:v>-19.5</c:v>
                      </c:pt>
                      <c:pt idx="122">
                        <c:v>-19.3</c:v>
                      </c:pt>
                      <c:pt idx="123">
                        <c:v>-17.8</c:v>
                      </c:pt>
                      <c:pt idx="124">
                        <c:v>-11.8</c:v>
                      </c:pt>
                      <c:pt idx="125">
                        <c:v>-13.6</c:v>
                      </c:pt>
                      <c:pt idx="126">
                        <c:v>-12.5</c:v>
                      </c:pt>
                      <c:pt idx="127">
                        <c:v>-20.5</c:v>
                      </c:pt>
                      <c:pt idx="128">
                        <c:v>-19.399999999999999</c:v>
                      </c:pt>
                      <c:pt idx="129">
                        <c:v>-16.7</c:v>
                      </c:pt>
                      <c:pt idx="130">
                        <c:v>-19.100000000000001</c:v>
                      </c:pt>
                      <c:pt idx="131">
                        <c:v>-11.3</c:v>
                      </c:pt>
                      <c:pt idx="132">
                        <c:v>-8.9</c:v>
                      </c:pt>
                      <c:pt idx="133">
                        <c:v>-9.8000000000000007</c:v>
                      </c:pt>
                      <c:pt idx="134">
                        <c:v>-16.100000000000001</c:v>
                      </c:pt>
                      <c:pt idx="135">
                        <c:v>-18.100000000000001</c:v>
                      </c:pt>
                      <c:pt idx="136">
                        <c:v>-15.2</c:v>
                      </c:pt>
                      <c:pt idx="137">
                        <c:v>-17.100000000000001</c:v>
                      </c:pt>
                      <c:pt idx="138">
                        <c:v>-12.4</c:v>
                      </c:pt>
                      <c:pt idx="139">
                        <c:v>-11.7</c:v>
                      </c:pt>
                      <c:pt idx="140">
                        <c:v>-9.6999999999999993</c:v>
                      </c:pt>
                      <c:pt idx="141">
                        <c:v>-13.5</c:v>
                      </c:pt>
                      <c:pt idx="142">
                        <c:v>-19.399999999999999</c:v>
                      </c:pt>
                      <c:pt idx="143">
                        <c:v>-16.3</c:v>
                      </c:pt>
                    </c:numCache>
                  </c:numRef>
                </c:val>
                <c:smooth val="0"/>
                <c:extLst xmlns:c15="http://schemas.microsoft.com/office/drawing/2012/chart">
                  <c:ext xmlns:c16="http://schemas.microsoft.com/office/drawing/2014/chart" uri="{C3380CC4-5D6E-409C-BE32-E72D297353CC}">
                    <c16:uniqueId val="{00000006-2730-46A8-95CD-F91EB6E0A72F}"/>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'第１波　発症日グラフ'!$J$2</c15:sqref>
                        </c15:formulaRef>
                      </c:ext>
                    </c:extLst>
                    <c:strCache>
                      <c:ptCount val="1"/>
                    </c:strCache>
                  </c:strRef>
                </c:tx>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'第１波　発症日グラフ'!$B$127:$B$270</c15:sqref>
                        </c15:formulaRef>
                      </c:ext>
                    </c:extLst>
                    <c:numCache>
                      <c:formatCode>m"月"d"日";@</c:formatCode>
                      <c:ptCount val="144"/>
                      <c:pt idx="0">
                        <c:v>43996</c:v>
                      </c:pt>
                      <c:pt idx="1">
                        <c:v>43997</c:v>
                      </c:pt>
                      <c:pt idx="2">
                        <c:v>43998</c:v>
                      </c:pt>
                      <c:pt idx="3">
                        <c:v>43999</c:v>
                      </c:pt>
                      <c:pt idx="4">
                        <c:v>44000</c:v>
                      </c:pt>
                      <c:pt idx="5">
                        <c:v>44001</c:v>
                      </c:pt>
                      <c:pt idx="6">
                        <c:v>44002</c:v>
                      </c:pt>
                      <c:pt idx="7">
                        <c:v>44003</c:v>
                      </c:pt>
                      <c:pt idx="8">
                        <c:v>44004</c:v>
                      </c:pt>
                      <c:pt idx="9">
                        <c:v>44005</c:v>
                      </c:pt>
                      <c:pt idx="10">
                        <c:v>44006</c:v>
                      </c:pt>
                      <c:pt idx="11">
                        <c:v>44007</c:v>
                      </c:pt>
                      <c:pt idx="12">
                        <c:v>44008</c:v>
                      </c:pt>
                      <c:pt idx="13">
                        <c:v>44009</c:v>
                      </c:pt>
                      <c:pt idx="14">
                        <c:v>44010</c:v>
                      </c:pt>
                      <c:pt idx="15">
                        <c:v>44011</c:v>
                      </c:pt>
                      <c:pt idx="16">
                        <c:v>44012</c:v>
                      </c:pt>
                      <c:pt idx="17">
                        <c:v>44013</c:v>
                      </c:pt>
                      <c:pt idx="18">
                        <c:v>44014</c:v>
                      </c:pt>
                      <c:pt idx="19">
                        <c:v>44015</c:v>
                      </c:pt>
                      <c:pt idx="20">
                        <c:v>44016</c:v>
                      </c:pt>
                      <c:pt idx="21">
                        <c:v>44017</c:v>
                      </c:pt>
                      <c:pt idx="22">
                        <c:v>44018</c:v>
                      </c:pt>
                      <c:pt idx="23">
                        <c:v>44019</c:v>
                      </c:pt>
                      <c:pt idx="24">
                        <c:v>44020</c:v>
                      </c:pt>
                      <c:pt idx="25">
                        <c:v>44021</c:v>
                      </c:pt>
                      <c:pt idx="26">
                        <c:v>44022</c:v>
                      </c:pt>
                      <c:pt idx="27">
                        <c:v>44023</c:v>
                      </c:pt>
                      <c:pt idx="28">
                        <c:v>44024</c:v>
                      </c:pt>
                      <c:pt idx="29">
                        <c:v>44025</c:v>
                      </c:pt>
                      <c:pt idx="30">
                        <c:v>44026</c:v>
                      </c:pt>
                      <c:pt idx="31">
                        <c:v>44027</c:v>
                      </c:pt>
                      <c:pt idx="32">
                        <c:v>44028</c:v>
                      </c:pt>
                      <c:pt idx="33">
                        <c:v>44029</c:v>
                      </c:pt>
                      <c:pt idx="34">
                        <c:v>44030</c:v>
                      </c:pt>
                      <c:pt idx="35">
                        <c:v>44031</c:v>
                      </c:pt>
                      <c:pt idx="36">
                        <c:v>44032</c:v>
                      </c:pt>
                      <c:pt idx="37">
                        <c:v>44033</c:v>
                      </c:pt>
                      <c:pt idx="38">
                        <c:v>44034</c:v>
                      </c:pt>
                      <c:pt idx="39">
                        <c:v>44035</c:v>
                      </c:pt>
                      <c:pt idx="40">
                        <c:v>44036</c:v>
                      </c:pt>
                      <c:pt idx="41">
                        <c:v>44037</c:v>
                      </c:pt>
                      <c:pt idx="42">
                        <c:v>44038</c:v>
                      </c:pt>
                      <c:pt idx="43">
                        <c:v>44039</c:v>
                      </c:pt>
                      <c:pt idx="44">
                        <c:v>44040</c:v>
                      </c:pt>
                      <c:pt idx="45">
                        <c:v>44041</c:v>
                      </c:pt>
                      <c:pt idx="46">
                        <c:v>44042</c:v>
                      </c:pt>
                      <c:pt idx="47">
                        <c:v>44043</c:v>
                      </c:pt>
                      <c:pt idx="48">
                        <c:v>44044</c:v>
                      </c:pt>
                      <c:pt idx="49">
                        <c:v>44045</c:v>
                      </c:pt>
                      <c:pt idx="50">
                        <c:v>44046</c:v>
                      </c:pt>
                      <c:pt idx="51">
                        <c:v>44047</c:v>
                      </c:pt>
                      <c:pt idx="52">
                        <c:v>44048</c:v>
                      </c:pt>
                      <c:pt idx="53">
                        <c:v>44049</c:v>
                      </c:pt>
                      <c:pt idx="54">
                        <c:v>44050</c:v>
                      </c:pt>
                      <c:pt idx="55">
                        <c:v>44051</c:v>
                      </c:pt>
                      <c:pt idx="56">
                        <c:v>44052</c:v>
                      </c:pt>
                      <c:pt idx="57">
                        <c:v>44053</c:v>
                      </c:pt>
                      <c:pt idx="58">
                        <c:v>44054</c:v>
                      </c:pt>
                      <c:pt idx="59">
                        <c:v>44055</c:v>
                      </c:pt>
                      <c:pt idx="60">
                        <c:v>44056</c:v>
                      </c:pt>
                      <c:pt idx="61">
                        <c:v>44057</c:v>
                      </c:pt>
                      <c:pt idx="62">
                        <c:v>44058</c:v>
                      </c:pt>
                      <c:pt idx="63">
                        <c:v>44059</c:v>
                      </c:pt>
                      <c:pt idx="64">
                        <c:v>44060</c:v>
                      </c:pt>
                      <c:pt idx="65">
                        <c:v>44061</c:v>
                      </c:pt>
                      <c:pt idx="66">
                        <c:v>44062</c:v>
                      </c:pt>
                      <c:pt idx="67">
                        <c:v>44063</c:v>
                      </c:pt>
                      <c:pt idx="68">
                        <c:v>44064</c:v>
                      </c:pt>
                      <c:pt idx="69">
                        <c:v>44065</c:v>
                      </c:pt>
                      <c:pt idx="70">
                        <c:v>44066</c:v>
                      </c:pt>
                      <c:pt idx="71">
                        <c:v>44067</c:v>
                      </c:pt>
                      <c:pt idx="72">
                        <c:v>44068</c:v>
                      </c:pt>
                      <c:pt idx="73" formatCode="m&quot;月&quot;d&quot;日&quot;">
                        <c:v>44069</c:v>
                      </c:pt>
                      <c:pt idx="74" formatCode="m&quot;月&quot;d&quot;日&quot;">
                        <c:v>44070</c:v>
                      </c:pt>
                      <c:pt idx="75" formatCode="m&quot;月&quot;d&quot;日&quot;">
                        <c:v>44071</c:v>
                      </c:pt>
                      <c:pt idx="76" formatCode="m&quot;月&quot;d&quot;日&quot;">
                        <c:v>44072</c:v>
                      </c:pt>
                      <c:pt idx="77" formatCode="m&quot;月&quot;d&quot;日&quot;">
                        <c:v>44073</c:v>
                      </c:pt>
                      <c:pt idx="78" formatCode="m&quot;月&quot;d&quot;日&quot;">
                        <c:v>44074</c:v>
                      </c:pt>
                      <c:pt idx="79" formatCode="m&quot;月&quot;d&quot;日&quot;">
                        <c:v>44075</c:v>
                      </c:pt>
                      <c:pt idx="80" formatCode="m&quot;月&quot;d&quot;日&quot;">
                        <c:v>44076</c:v>
                      </c:pt>
                      <c:pt idx="81" formatCode="m&quot;月&quot;d&quot;日&quot;">
                        <c:v>44077</c:v>
                      </c:pt>
                      <c:pt idx="82" formatCode="m&quot;月&quot;d&quot;日&quot;">
                        <c:v>44078</c:v>
                      </c:pt>
                      <c:pt idx="83" formatCode="m&quot;月&quot;d&quot;日&quot;">
                        <c:v>44079</c:v>
                      </c:pt>
                      <c:pt idx="84" formatCode="m&quot;月&quot;d&quot;日&quot;">
                        <c:v>44080</c:v>
                      </c:pt>
                      <c:pt idx="85" formatCode="m&quot;月&quot;d&quot;日&quot;">
                        <c:v>44081</c:v>
                      </c:pt>
                      <c:pt idx="86" formatCode="m&quot;月&quot;d&quot;日&quot;">
                        <c:v>44082</c:v>
                      </c:pt>
                      <c:pt idx="87" formatCode="m&quot;月&quot;d&quot;日&quot;">
                        <c:v>44083</c:v>
                      </c:pt>
                      <c:pt idx="88" formatCode="m&quot;月&quot;d&quot;日&quot;">
                        <c:v>44084</c:v>
                      </c:pt>
                      <c:pt idx="89" formatCode="m&quot;月&quot;d&quot;日&quot;">
                        <c:v>44085</c:v>
                      </c:pt>
                      <c:pt idx="90" formatCode="m&quot;月&quot;d&quot;日&quot;">
                        <c:v>44086</c:v>
                      </c:pt>
                      <c:pt idx="91" formatCode="m&quot;月&quot;d&quot;日&quot;">
                        <c:v>44087</c:v>
                      </c:pt>
                      <c:pt idx="92" formatCode="m&quot;月&quot;d&quot;日&quot;">
                        <c:v>44088</c:v>
                      </c:pt>
                      <c:pt idx="93" formatCode="m&quot;月&quot;d&quot;日&quot;">
                        <c:v>44089</c:v>
                      </c:pt>
                      <c:pt idx="94" formatCode="m&quot;月&quot;d&quot;日&quot;">
                        <c:v>44090</c:v>
                      </c:pt>
                      <c:pt idx="95" formatCode="m&quot;月&quot;d&quot;日&quot;">
                        <c:v>44091</c:v>
                      </c:pt>
                      <c:pt idx="96" formatCode="m&quot;月&quot;d&quot;日&quot;">
                        <c:v>44092</c:v>
                      </c:pt>
                      <c:pt idx="97" formatCode="m&quot;月&quot;d&quot;日&quot;">
                        <c:v>44093</c:v>
                      </c:pt>
                      <c:pt idx="98" formatCode="m&quot;月&quot;d&quot;日&quot;">
                        <c:v>44094</c:v>
                      </c:pt>
                      <c:pt idx="99" formatCode="m&quot;月&quot;d&quot;日&quot;">
                        <c:v>44095</c:v>
                      </c:pt>
                      <c:pt idx="100" formatCode="m&quot;月&quot;d&quot;日&quot;">
                        <c:v>44096</c:v>
                      </c:pt>
                      <c:pt idx="101" formatCode="m&quot;月&quot;d&quot;日&quot;">
                        <c:v>44097</c:v>
                      </c:pt>
                      <c:pt idx="102" formatCode="m&quot;月&quot;d&quot;日&quot;">
                        <c:v>44098</c:v>
                      </c:pt>
                      <c:pt idx="103" formatCode="m&quot;月&quot;d&quot;日&quot;">
                        <c:v>44099</c:v>
                      </c:pt>
                      <c:pt idx="104" formatCode="m&quot;月&quot;d&quot;日&quot;">
                        <c:v>44100</c:v>
                      </c:pt>
                      <c:pt idx="105" formatCode="m&quot;月&quot;d&quot;日&quot;">
                        <c:v>44101</c:v>
                      </c:pt>
                      <c:pt idx="106" formatCode="m&quot;月&quot;d&quot;日&quot;">
                        <c:v>44102</c:v>
                      </c:pt>
                      <c:pt idx="107" formatCode="m&quot;月&quot;d&quot;日&quot;">
                        <c:v>44103</c:v>
                      </c:pt>
                      <c:pt idx="108" formatCode="m&quot;月&quot;d&quot;日&quot;">
                        <c:v>44104</c:v>
                      </c:pt>
                      <c:pt idx="109" formatCode="m&quot;月&quot;d&quot;日&quot;">
                        <c:v>44105</c:v>
                      </c:pt>
                      <c:pt idx="110" formatCode="m&quot;月&quot;d&quot;日&quot;">
                        <c:v>44106</c:v>
                      </c:pt>
                      <c:pt idx="111" formatCode="m&quot;月&quot;d&quot;日&quot;">
                        <c:v>44107</c:v>
                      </c:pt>
                      <c:pt idx="112" formatCode="m&quot;月&quot;d&quot;日&quot;">
                        <c:v>44108</c:v>
                      </c:pt>
                      <c:pt idx="113" formatCode="m&quot;月&quot;d&quot;日&quot;">
                        <c:v>44109</c:v>
                      </c:pt>
                      <c:pt idx="114" formatCode="m&quot;月&quot;d&quot;日&quot;">
                        <c:v>44110</c:v>
                      </c:pt>
                      <c:pt idx="115" formatCode="m&quot;月&quot;d&quot;日&quot;">
                        <c:v>44111</c:v>
                      </c:pt>
                      <c:pt idx="116" formatCode="m&quot;月&quot;d&quot;日&quot;">
                        <c:v>44112</c:v>
                      </c:pt>
                      <c:pt idx="117" formatCode="m&quot;月&quot;d&quot;日&quot;">
                        <c:v>44113</c:v>
                      </c:pt>
                      <c:pt idx="118" formatCode="m&quot;月&quot;d&quot;日&quot;">
                        <c:v>44114</c:v>
                      </c:pt>
                      <c:pt idx="119" formatCode="m&quot;月&quot;d&quot;日&quot;">
                        <c:v>44115</c:v>
                      </c:pt>
                      <c:pt idx="120" formatCode="m&quot;月&quot;d&quot;日&quot;">
                        <c:v>44116</c:v>
                      </c:pt>
                      <c:pt idx="121" formatCode="m&quot;月&quot;d&quot;日&quot;">
                        <c:v>44117</c:v>
                      </c:pt>
                      <c:pt idx="122" formatCode="m&quot;月&quot;d&quot;日&quot;">
                        <c:v>44118</c:v>
                      </c:pt>
                      <c:pt idx="123" formatCode="m&quot;月&quot;d&quot;日&quot;">
                        <c:v>44119</c:v>
                      </c:pt>
                      <c:pt idx="124" formatCode="m&quot;月&quot;d&quot;日&quot;">
                        <c:v>44120</c:v>
                      </c:pt>
                      <c:pt idx="125" formatCode="m&quot;月&quot;d&quot;日&quot;">
                        <c:v>44121</c:v>
                      </c:pt>
                      <c:pt idx="126" formatCode="m&quot;月&quot;d&quot;日&quot;">
                        <c:v>44122</c:v>
                      </c:pt>
                      <c:pt idx="127" formatCode="m&quot;月&quot;d&quot;日&quot;">
                        <c:v>44123</c:v>
                      </c:pt>
                      <c:pt idx="128" formatCode="m&quot;月&quot;d&quot;日&quot;">
                        <c:v>44124</c:v>
                      </c:pt>
                      <c:pt idx="129" formatCode="m&quot;月&quot;d&quot;日&quot;">
                        <c:v>44125</c:v>
                      </c:pt>
                      <c:pt idx="130" formatCode="m&quot;月&quot;d&quot;日&quot;">
                        <c:v>44126</c:v>
                      </c:pt>
                      <c:pt idx="131" formatCode="m&quot;月&quot;d&quot;日&quot;">
                        <c:v>44127</c:v>
                      </c:pt>
                      <c:pt idx="132" formatCode="m&quot;月&quot;d&quot;日&quot;">
                        <c:v>44128</c:v>
                      </c:pt>
                      <c:pt idx="133" formatCode="m&quot;月&quot;d&quot;日&quot;">
                        <c:v>44129</c:v>
                      </c:pt>
                      <c:pt idx="134" formatCode="m&quot;月&quot;d&quot;日&quot;">
                        <c:v>44130</c:v>
                      </c:pt>
                      <c:pt idx="135" formatCode="m&quot;月&quot;d&quot;日&quot;">
                        <c:v>44131</c:v>
                      </c:pt>
                      <c:pt idx="136" formatCode="m&quot;月&quot;d&quot;日&quot;">
                        <c:v>44132</c:v>
                      </c:pt>
                      <c:pt idx="137" formatCode="m&quot;月&quot;d&quot;日&quot;">
                        <c:v>44133</c:v>
                      </c:pt>
                      <c:pt idx="138" formatCode="m&quot;月&quot;d&quot;日&quot;">
                        <c:v>44134</c:v>
                      </c:pt>
                      <c:pt idx="139" formatCode="m&quot;月&quot;d&quot;日&quot;">
                        <c:v>44135</c:v>
                      </c:pt>
                      <c:pt idx="140" formatCode="m&quot;月&quot;d&quot;日&quot;">
                        <c:v>44136</c:v>
                      </c:pt>
                      <c:pt idx="141" formatCode="m&quot;月&quot;d&quot;日&quot;">
                        <c:v>44137</c:v>
                      </c:pt>
                      <c:pt idx="142" formatCode="m&quot;月&quot;d&quot;日&quot;">
                        <c:v>44138</c:v>
                      </c:pt>
                      <c:pt idx="143" formatCode="m&quot;月&quot;d&quot;日&quot;">
                        <c:v>44139</c:v>
                      </c:pt>
                    </c:numCache>
                  </c:numRef>
                </c:cat>
                <c:val>
                  <c:numRef>
                    <c:extLst xmlns:c15="http://schemas.microsoft.com/office/drawing/2012/chart">
                      <c:ext xmlns:c15="http://schemas.microsoft.com/office/drawing/2012/chart" uri="{02D57815-91ED-43cb-92C2-25804820EDAC}">
                        <c15:formulaRef>
                          <c15:sqref>'第１波　発症日グラフ'!$J$127:$J$270</c15:sqref>
                        </c15:formulaRef>
                      </c:ext>
                    </c:extLst>
                    <c:numCache>
                      <c:formatCode>General</c:formatCode>
                      <c:ptCount val="144"/>
                      <c:pt idx="0">
                        <c:v>-48.928571428571423</c:v>
                      </c:pt>
                      <c:pt idx="1">
                        <c:v>-45.414285714285718</c:v>
                      </c:pt>
                      <c:pt idx="2">
                        <c:v>-42.24285714285714</c:v>
                      </c:pt>
                      <c:pt idx="3">
                        <c:v>-41.585714285714289</c:v>
                      </c:pt>
                      <c:pt idx="4">
                        <c:v>-40.628571428571426</c:v>
                      </c:pt>
                      <c:pt idx="5">
                        <c:v>-39.75714285714286</c:v>
                      </c:pt>
                      <c:pt idx="6">
                        <c:v>-38.628571428571433</c:v>
                      </c:pt>
                      <c:pt idx="7">
                        <c:v>-37.614285714285714</c:v>
                      </c:pt>
                      <c:pt idx="8">
                        <c:v>-36.157142857142858</c:v>
                      </c:pt>
                      <c:pt idx="9">
                        <c:v>-34.585714285714282</c:v>
                      </c:pt>
                      <c:pt idx="10">
                        <c:v>-34.128571428571426</c:v>
                      </c:pt>
                      <c:pt idx="11">
                        <c:v>-33.48571428571428</c:v>
                      </c:pt>
                      <c:pt idx="12">
                        <c:v>-32.957142857142863</c:v>
                      </c:pt>
                      <c:pt idx="13">
                        <c:v>-32.785714285714285</c:v>
                      </c:pt>
                      <c:pt idx="14">
                        <c:v>-32.128571428571426</c:v>
                      </c:pt>
                      <c:pt idx="15">
                        <c:v>-31.24285714285714</c:v>
                      </c:pt>
                      <c:pt idx="16">
                        <c:v>-30.342857142857138</c:v>
                      </c:pt>
                      <c:pt idx="17">
                        <c:v>-29.657142857142855</c:v>
                      </c:pt>
                      <c:pt idx="18">
                        <c:v>-29.014285714285712</c:v>
                      </c:pt>
                      <c:pt idx="19">
                        <c:v>-28.114285714285717</c:v>
                      </c:pt>
                      <c:pt idx="20">
                        <c:v>-27.042857142857144</c:v>
                      </c:pt>
                      <c:pt idx="21">
                        <c:v>-26.728571428571431</c:v>
                      </c:pt>
                      <c:pt idx="22">
                        <c:v>-25.314285714285717</c:v>
                      </c:pt>
                      <c:pt idx="23">
                        <c:v>-24.542857142857144</c:v>
                      </c:pt>
                      <c:pt idx="24">
                        <c:v>-24.157142857142855</c:v>
                      </c:pt>
                      <c:pt idx="25">
                        <c:v>-23.699999999999996</c:v>
                      </c:pt>
                      <c:pt idx="26">
                        <c:v>-23.24285714285714</c:v>
                      </c:pt>
                      <c:pt idx="27">
                        <c:v>-22.928571428571427</c:v>
                      </c:pt>
                      <c:pt idx="28">
                        <c:v>-21.785714285714285</c:v>
                      </c:pt>
                      <c:pt idx="29">
                        <c:v>-21.185714285714287</c:v>
                      </c:pt>
                      <c:pt idx="30">
                        <c:v>-20.414285714285711</c:v>
                      </c:pt>
                      <c:pt idx="31">
                        <c:v>-19.61428571428571</c:v>
                      </c:pt>
                      <c:pt idx="32">
                        <c:v>-19.642857142857142</c:v>
                      </c:pt>
                      <c:pt idx="33">
                        <c:v>-19.328571428571426</c:v>
                      </c:pt>
                      <c:pt idx="34">
                        <c:v>-18.614285714285717</c:v>
                      </c:pt>
                      <c:pt idx="35">
                        <c:v>-19.2</c:v>
                      </c:pt>
                      <c:pt idx="36">
                        <c:v>-19.942857142857147</c:v>
                      </c:pt>
                      <c:pt idx="37">
                        <c:v>-19.985714285714284</c:v>
                      </c:pt>
                      <c:pt idx="38">
                        <c:v>-21.028571428571428</c:v>
                      </c:pt>
                      <c:pt idx="39">
                        <c:v>-20.942857142857143</c:v>
                      </c:pt>
                      <c:pt idx="40">
                        <c:v>-21.228571428571428</c:v>
                      </c:pt>
                      <c:pt idx="41">
                        <c:v>-21.657142857142855</c:v>
                      </c:pt>
                      <c:pt idx="42">
                        <c:v>-21.328571428571426</c:v>
                      </c:pt>
                      <c:pt idx="43">
                        <c:v>-21.62857142857143</c:v>
                      </c:pt>
                      <c:pt idx="44">
                        <c:v>-21.928571428571427</c:v>
                      </c:pt>
                      <c:pt idx="45">
                        <c:v>-21.642857142857142</c:v>
                      </c:pt>
                      <c:pt idx="46">
                        <c:v>-22.242857142857144</c:v>
                      </c:pt>
                      <c:pt idx="47">
                        <c:v>-22.028571428571428</c:v>
                      </c:pt>
                      <c:pt idx="48">
                        <c:v>-21.957142857142856</c:v>
                      </c:pt>
                      <c:pt idx="49">
                        <c:v>-22.314285714285713</c:v>
                      </c:pt>
                      <c:pt idx="50">
                        <c:v>-22.857142857142858</c:v>
                      </c:pt>
                      <c:pt idx="51">
                        <c:v>-23.757142857142856</c:v>
                      </c:pt>
                      <c:pt idx="52">
                        <c:v>-23.714285714285715</c:v>
                      </c:pt>
                      <c:pt idx="53">
                        <c:v>-23.3</c:v>
                      </c:pt>
                      <c:pt idx="54">
                        <c:v>-23.2</c:v>
                      </c:pt>
                      <c:pt idx="55">
                        <c:v>-24.94285714285714</c:v>
                      </c:pt>
                      <c:pt idx="56">
                        <c:v>-26.828571428571429</c:v>
                      </c:pt>
                      <c:pt idx="57">
                        <c:v>-27.957142857142859</c:v>
                      </c:pt>
                      <c:pt idx="58">
                        <c:v>-29.042857142857141</c:v>
                      </c:pt>
                      <c:pt idx="59">
                        <c:v>-29.314285714285717</c:v>
                      </c:pt>
                      <c:pt idx="60">
                        <c:v>-29.557142857142857</c:v>
                      </c:pt>
                      <c:pt idx="61">
                        <c:v>-30.557142857142857</c:v>
                      </c:pt>
                      <c:pt idx="62">
                        <c:v>-29.700000000000006</c:v>
                      </c:pt>
                      <c:pt idx="63">
                        <c:v>-28.200000000000006</c:v>
                      </c:pt>
                      <c:pt idx="64">
                        <c:v>-28.2</c:v>
                      </c:pt>
                      <c:pt idx="65">
                        <c:v>-28.514285714285716</c:v>
                      </c:pt>
                      <c:pt idx="66">
                        <c:v>-28.599999999999998</c:v>
                      </c:pt>
                      <c:pt idx="67">
                        <c:v>-28.928571428571423</c:v>
                      </c:pt>
                      <c:pt idx="68">
                        <c:v>-29.157142857142855</c:v>
                      </c:pt>
                      <c:pt idx="69">
                        <c:v>-29.1</c:v>
                      </c:pt>
                      <c:pt idx="70">
                        <c:v>-29.028571428571432</c:v>
                      </c:pt>
                      <c:pt idx="71">
                        <c:v>-28.957142857142859</c:v>
                      </c:pt>
                      <c:pt idx="72">
                        <c:v>-28.3</c:v>
                      </c:pt>
                      <c:pt idx="73">
                        <c:v>-30.071428571428573</c:v>
                      </c:pt>
                      <c:pt idx="74">
                        <c:v>-29.428571428571427</c:v>
                      </c:pt>
                      <c:pt idx="75">
                        <c:v>-28.914285714285715</c:v>
                      </c:pt>
                      <c:pt idx="76">
                        <c:v>-28.785714285714285</c:v>
                      </c:pt>
                      <c:pt idx="77">
                        <c:v>-28.828571428571426</c:v>
                      </c:pt>
                      <c:pt idx="78">
                        <c:v>-29.471428571428568</c:v>
                      </c:pt>
                      <c:pt idx="79">
                        <c:v>-30.185714285714283</c:v>
                      </c:pt>
                      <c:pt idx="80">
                        <c:v>-28.4</c:v>
                      </c:pt>
                      <c:pt idx="81">
                        <c:v>-28.87142857142857</c:v>
                      </c:pt>
                      <c:pt idx="82">
                        <c:v>-29.114285714285717</c:v>
                      </c:pt>
                      <c:pt idx="83">
                        <c:v>-29.157142857142862</c:v>
                      </c:pt>
                      <c:pt idx="84">
                        <c:v>-29.25714285714286</c:v>
                      </c:pt>
                      <c:pt idx="85">
                        <c:v>-28.371428571428574</c:v>
                      </c:pt>
                      <c:pt idx="86">
                        <c:v>-27.514285714285712</c:v>
                      </c:pt>
                      <c:pt idx="87">
                        <c:v>-27.385714285714283</c:v>
                      </c:pt>
                      <c:pt idx="88">
                        <c:v>-27.057142857142853</c:v>
                      </c:pt>
                      <c:pt idx="89">
                        <c:v>-26.814285714285713</c:v>
                      </c:pt>
                      <c:pt idx="90">
                        <c:v>-26.285714285714285</c:v>
                      </c:pt>
                      <c:pt idx="91">
                        <c:v>-25.971428571428568</c:v>
                      </c:pt>
                      <c:pt idx="92">
                        <c:v>-25.5</c:v>
                      </c:pt>
                      <c:pt idx="93">
                        <c:v>-25.085714285714282</c:v>
                      </c:pt>
                      <c:pt idx="94">
                        <c:v>-24.642857142857142</c:v>
                      </c:pt>
                      <c:pt idx="95">
                        <c:v>-24.528571428571432</c:v>
                      </c:pt>
                      <c:pt idx="96">
                        <c:v>-24.414285714285715</c:v>
                      </c:pt>
                      <c:pt idx="97">
                        <c:v>-24.571428571428573</c:v>
                      </c:pt>
                      <c:pt idx="98">
                        <c:v>-24.628571428571426</c:v>
                      </c:pt>
                      <c:pt idx="99">
                        <c:v>-24.471428571428572</c:v>
                      </c:pt>
                      <c:pt idx="100">
                        <c:v>-24.542857142857144</c:v>
                      </c:pt>
                      <c:pt idx="101">
                        <c:v>-25.085714285714285</c:v>
                      </c:pt>
                      <c:pt idx="102">
                        <c:v>-24.771428571428572</c:v>
                      </c:pt>
                      <c:pt idx="103">
                        <c:v>-24.37142857142857</c:v>
                      </c:pt>
                      <c:pt idx="104">
                        <c:v>-24.12857142857143</c:v>
                      </c:pt>
                      <c:pt idx="105">
                        <c:v>-23.62857142857143</c:v>
                      </c:pt>
                      <c:pt idx="106">
                        <c:v>-23.042857142857144</c:v>
                      </c:pt>
                      <c:pt idx="107">
                        <c:v>-22.2</c:v>
                      </c:pt>
                      <c:pt idx="108">
                        <c:v>-21.457142857142859</c:v>
                      </c:pt>
                      <c:pt idx="109">
                        <c:v>-21.171428571428571</c:v>
                      </c:pt>
                      <c:pt idx="110">
                        <c:v>-20.857142857142858</c:v>
                      </c:pt>
                      <c:pt idx="111">
                        <c:v>-20.5</c:v>
                      </c:pt>
                      <c:pt idx="112">
                        <c:v>-20</c:v>
                      </c:pt>
                      <c:pt idx="113">
                        <c:v>-19.5</c:v>
                      </c:pt>
                      <c:pt idx="114">
                        <c:v>-17.957142857142856</c:v>
                      </c:pt>
                      <c:pt idx="115">
                        <c:v>-17.471428571428568</c:v>
                      </c:pt>
                      <c:pt idx="116">
                        <c:v>-18.585714285714285</c:v>
                      </c:pt>
                      <c:pt idx="117">
                        <c:v>-18.600000000000001</c:v>
                      </c:pt>
                      <c:pt idx="118">
                        <c:v>-18.657142857142855</c:v>
                      </c:pt>
                      <c:pt idx="119">
                        <c:v>-19.457142857142856</c:v>
                      </c:pt>
                      <c:pt idx="120">
                        <c:v>-19.785714285714281</c:v>
                      </c:pt>
                      <c:pt idx="121">
                        <c:v>-20.985714285714284</c:v>
                      </c:pt>
                      <c:pt idx="122">
                        <c:v>-20.928571428571423</c:v>
                      </c:pt>
                      <c:pt idx="123">
                        <c:v>-19.642857142857142</c:v>
                      </c:pt>
                      <c:pt idx="124">
                        <c:v>-19.385714285714283</c:v>
                      </c:pt>
                      <c:pt idx="125">
                        <c:v>-18.999999999999996</c:v>
                      </c:pt>
                      <c:pt idx="126">
                        <c:v>-18.24285714285714</c:v>
                      </c:pt>
                      <c:pt idx="127">
                        <c:v>-17.600000000000001</c:v>
                      </c:pt>
                      <c:pt idx="128">
                        <c:v>-17.471428571428572</c:v>
                      </c:pt>
                      <c:pt idx="129">
                        <c:v>-17.728571428571428</c:v>
                      </c:pt>
                      <c:pt idx="130">
                        <c:v>-17.814285714285713</c:v>
                      </c:pt>
                      <c:pt idx="131">
                        <c:v>-17.114285714285714</c:v>
                      </c:pt>
                      <c:pt idx="132">
                        <c:v>-17.24285714285714</c:v>
                      </c:pt>
                      <c:pt idx="133">
                        <c:v>-17.442857142857143</c:v>
                      </c:pt>
                      <c:pt idx="134">
                        <c:v>-18.228571428571428</c:v>
                      </c:pt>
                      <c:pt idx="135">
                        <c:v>-17.271428571428572</c:v>
                      </c:pt>
                      <c:pt idx="136">
                        <c:v>-16.871428571428574</c:v>
                      </c:pt>
                      <c:pt idx="137">
                        <c:v>-16.657142857142858</c:v>
                      </c:pt>
                      <c:pt idx="138">
                        <c:v>-17.328571428571429</c:v>
                      </c:pt>
                      <c:pt idx="139">
                        <c:v>-16.842857142857145</c:v>
                      </c:pt>
                      <c:pt idx="140">
                        <c:v>-16.028571428571428</c:v>
                      </c:pt>
                      <c:pt idx="141">
                        <c:v>-14.742857142857144</c:v>
                      </c:pt>
                      <c:pt idx="142">
                        <c:v>-14.457142857142857</c:v>
                      </c:pt>
                      <c:pt idx="143">
                        <c:v>-14.828571428571427</c:v>
                      </c:pt>
                    </c:numCache>
                  </c:numRef>
                </c:val>
                <c:smooth val="0"/>
                <c:extLst xmlns:c15="http://schemas.microsoft.com/office/drawing/2012/chart">
                  <c:ext xmlns:c16="http://schemas.microsoft.com/office/drawing/2014/chart" uri="{C3380CC4-5D6E-409C-BE32-E72D297353CC}">
                    <c16:uniqueId val="{00000003-2730-46A8-95CD-F91EB6E0A72F}"/>
                  </c:ext>
                </c:extLst>
              </c15:ser>
            </c15:filteredLineSeries>
          </c:ext>
        </c:extLst>
      </c:lineChart>
      <c:dateAx>
        <c:axId val="1974835999"/>
        <c:scaling>
          <c:orientation val="minMax"/>
        </c:scaling>
        <c:delete val="0"/>
        <c:axPos val="b"/>
        <c:numFmt formatCode="m&quot;月&quot;d&quot;日&quot;;@"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74831007"/>
        <c:crosses val="autoZero"/>
        <c:auto val="1"/>
        <c:lblOffset val="100"/>
        <c:baseTimeUnit val="days"/>
      </c:dateAx>
      <c:valAx>
        <c:axId val="1974831007"/>
        <c:scaling>
          <c:orientation val="minMax"/>
          <c:min val="0"/>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74835999"/>
        <c:crosses val="autoZero"/>
        <c:crossBetween val="between"/>
      </c:valAx>
      <c:valAx>
        <c:axId val="1334996479"/>
        <c:scaling>
          <c:orientation val="minMax"/>
          <c:min val="-40"/>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335005215"/>
        <c:crosses val="max"/>
        <c:crossBetween val="between"/>
      </c:valAx>
      <c:dateAx>
        <c:axId val="1335005215"/>
        <c:scaling>
          <c:orientation val="minMax"/>
        </c:scaling>
        <c:delete val="1"/>
        <c:axPos val="b"/>
        <c:numFmt formatCode="m&quot;月&quot;d&quot;日&quot;;@" sourceLinked="1"/>
        <c:majorTickMark val="out"/>
        <c:minorTickMark val="none"/>
        <c:tickLblPos val="nextTo"/>
        <c:crossAx val="1334996479"/>
        <c:crosses val="autoZero"/>
        <c:auto val="1"/>
        <c:lblOffset val="100"/>
        <c:baseTimeUnit val="days"/>
      </c:dateAx>
      <c:spPr>
        <a:noFill/>
        <a:ln>
          <a:noFill/>
        </a:ln>
        <a:effectLst/>
      </c:spPr>
    </c:plotArea>
    <c:legend>
      <c:legendPos val="l"/>
      <c:layout>
        <c:manualLayout>
          <c:xMode val="edge"/>
          <c:yMode val="edge"/>
          <c:x val="5.9083208490117493E-2"/>
          <c:y val="4.3517268977583991E-2"/>
          <c:w val="0.22845507282845431"/>
          <c:h val="0.2546765239405367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span"/>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ja-JP" altLang="ja-JP" sz="1800" b="1" i="0" baseline="0" dirty="0" smtClean="0">
                <a:effectLst/>
              </a:rPr>
              <a:t>有効求人倍率</a:t>
            </a:r>
            <a:r>
              <a:rPr lang="ja-JP" altLang="en-US" sz="1800" b="1" i="0" baseline="0" dirty="0" smtClean="0">
                <a:effectLst/>
              </a:rPr>
              <a:t>（就業地別）</a:t>
            </a:r>
            <a:r>
              <a:rPr lang="ja-JP" altLang="ja-JP" sz="1800" b="1" i="0" baseline="0" dirty="0" smtClean="0">
                <a:effectLst/>
              </a:rPr>
              <a:t>の推移（</a:t>
            </a:r>
            <a:r>
              <a:rPr lang="en-US" altLang="ja-JP" sz="1800" b="1" i="0" baseline="0" dirty="0" smtClean="0">
                <a:effectLst/>
              </a:rPr>
              <a:t>2019</a:t>
            </a:r>
            <a:r>
              <a:rPr lang="ja-JP" altLang="ja-JP" sz="1800" b="1" i="0" baseline="0" dirty="0" smtClean="0">
                <a:effectLst/>
              </a:rPr>
              <a:t>年</a:t>
            </a:r>
            <a:r>
              <a:rPr lang="en-US" altLang="ja-JP" sz="1800" b="1" i="0" baseline="0" dirty="0" smtClean="0">
                <a:effectLst/>
              </a:rPr>
              <a:t>9</a:t>
            </a:r>
            <a:r>
              <a:rPr lang="ja-JP" altLang="ja-JP" sz="1800" b="1" i="0" baseline="0" dirty="0" smtClean="0">
                <a:effectLst/>
              </a:rPr>
              <a:t>月</a:t>
            </a:r>
            <a:r>
              <a:rPr lang="en-US" altLang="ja-JP" sz="1800" b="1" i="0" baseline="0" dirty="0" smtClean="0">
                <a:effectLst/>
              </a:rPr>
              <a:t>〜2020</a:t>
            </a:r>
            <a:r>
              <a:rPr lang="ja-JP" altLang="ja-JP" sz="1800" b="1" i="0" baseline="0" dirty="0" smtClean="0">
                <a:effectLst/>
              </a:rPr>
              <a:t>年</a:t>
            </a:r>
            <a:r>
              <a:rPr lang="en-US" altLang="ja-JP" sz="1800" b="1" i="0" baseline="0" dirty="0" smtClean="0">
                <a:effectLst/>
              </a:rPr>
              <a:t>9</a:t>
            </a:r>
            <a:r>
              <a:rPr lang="ja-JP" altLang="ja-JP" sz="1800" b="1" i="0" baseline="0" dirty="0" smtClean="0">
                <a:effectLst/>
              </a:rPr>
              <a:t>月）</a:t>
            </a:r>
            <a:endParaRPr lang="ja-JP" altLang="ja-JP" dirty="0" smtClean="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ja-JP"/>
        </a:p>
      </c:txPr>
    </c:title>
    <c:autoTitleDeleted val="0"/>
    <c:plotArea>
      <c:layout>
        <c:manualLayout>
          <c:layoutTarget val="inner"/>
          <c:xMode val="edge"/>
          <c:yMode val="edge"/>
          <c:x val="6.5083144974412296E-2"/>
          <c:y val="0.15482511577012745"/>
          <c:w val="0.93202223976212184"/>
          <c:h val="0.76537847686146754"/>
        </c:manualLayout>
      </c:layout>
      <c:lineChart>
        <c:grouping val="standard"/>
        <c:varyColors val="0"/>
        <c:ser>
          <c:idx val="0"/>
          <c:order val="0"/>
          <c:tx>
            <c:strRef>
              <c:f>やろ!$A$3</c:f>
              <c:strCache>
                <c:ptCount val="1"/>
                <c:pt idx="0">
                  <c:v>全国</c:v>
                </c:pt>
              </c:strCache>
            </c:strRef>
          </c:tx>
          <c:spPr>
            <a:ln w="38100" cap="rnd" cmpd="dbl">
              <a:solidFill>
                <a:schemeClr val="accent1"/>
              </a:solidFill>
              <a:round/>
            </a:ln>
            <a:effectLst/>
          </c:spPr>
          <c:marker>
            <c:symbol val="circle"/>
            <c:size val="5"/>
            <c:spPr>
              <a:solidFill>
                <a:schemeClr val="accent1"/>
              </a:solidFill>
              <a:ln w="9525">
                <a:solidFill>
                  <a:schemeClr val="accent1"/>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28-231E-4635-9615-F15170FC2F0E}"/>
                </c:ext>
              </c:extLst>
            </c:dLbl>
            <c:dLbl>
              <c:idx val="1"/>
              <c:delete val="1"/>
              <c:extLst>
                <c:ext xmlns:c15="http://schemas.microsoft.com/office/drawing/2012/chart" uri="{CE6537A1-D6FC-4f65-9D91-7224C49458BB}"/>
                <c:ext xmlns:c16="http://schemas.microsoft.com/office/drawing/2014/chart" uri="{C3380CC4-5D6E-409C-BE32-E72D297353CC}">
                  <c16:uniqueId val="{00000027-231E-4635-9615-F15170FC2F0E}"/>
                </c:ext>
              </c:extLst>
            </c:dLbl>
            <c:dLbl>
              <c:idx val="2"/>
              <c:delete val="1"/>
              <c:extLst>
                <c:ext xmlns:c15="http://schemas.microsoft.com/office/drawing/2012/chart" uri="{CE6537A1-D6FC-4f65-9D91-7224C49458BB}"/>
                <c:ext xmlns:c16="http://schemas.microsoft.com/office/drawing/2014/chart" uri="{C3380CC4-5D6E-409C-BE32-E72D297353CC}">
                  <c16:uniqueId val="{00000026-231E-4635-9615-F15170FC2F0E}"/>
                </c:ext>
              </c:extLst>
            </c:dLbl>
            <c:dLbl>
              <c:idx val="3"/>
              <c:delete val="1"/>
              <c:extLst>
                <c:ext xmlns:c15="http://schemas.microsoft.com/office/drawing/2012/chart" uri="{CE6537A1-D6FC-4f65-9D91-7224C49458BB}"/>
                <c:ext xmlns:c16="http://schemas.microsoft.com/office/drawing/2014/chart" uri="{C3380CC4-5D6E-409C-BE32-E72D297353CC}">
                  <c16:uniqueId val="{00000025-231E-4635-9615-F15170FC2F0E}"/>
                </c:ext>
              </c:extLst>
            </c:dLbl>
            <c:dLbl>
              <c:idx val="4"/>
              <c:delete val="1"/>
              <c:extLst>
                <c:ext xmlns:c15="http://schemas.microsoft.com/office/drawing/2012/chart" uri="{CE6537A1-D6FC-4f65-9D91-7224C49458BB}"/>
                <c:ext xmlns:c16="http://schemas.microsoft.com/office/drawing/2014/chart" uri="{C3380CC4-5D6E-409C-BE32-E72D297353CC}">
                  <c16:uniqueId val="{00000024-231E-4635-9615-F15170FC2F0E}"/>
                </c:ext>
              </c:extLst>
            </c:dLbl>
            <c:dLbl>
              <c:idx val="5"/>
              <c:delete val="1"/>
              <c:extLst>
                <c:ext xmlns:c15="http://schemas.microsoft.com/office/drawing/2012/chart" uri="{CE6537A1-D6FC-4f65-9D91-7224C49458BB}"/>
                <c:ext xmlns:c16="http://schemas.microsoft.com/office/drawing/2014/chart" uri="{C3380CC4-5D6E-409C-BE32-E72D297353CC}">
                  <c16:uniqueId val="{00000023-231E-4635-9615-F15170FC2F0E}"/>
                </c:ext>
              </c:extLst>
            </c:dLbl>
            <c:dLbl>
              <c:idx val="6"/>
              <c:delete val="1"/>
              <c:extLst>
                <c:ext xmlns:c15="http://schemas.microsoft.com/office/drawing/2012/chart" uri="{CE6537A1-D6FC-4f65-9D91-7224C49458BB}"/>
                <c:ext xmlns:c16="http://schemas.microsoft.com/office/drawing/2014/chart" uri="{C3380CC4-5D6E-409C-BE32-E72D297353CC}">
                  <c16:uniqueId val="{00000022-231E-4635-9615-F15170FC2F0E}"/>
                </c:ext>
              </c:extLst>
            </c:dLbl>
            <c:dLbl>
              <c:idx val="7"/>
              <c:delete val="1"/>
              <c:extLst>
                <c:ext xmlns:c15="http://schemas.microsoft.com/office/drawing/2012/chart" uri="{CE6537A1-D6FC-4f65-9D91-7224C49458BB}"/>
                <c:ext xmlns:c16="http://schemas.microsoft.com/office/drawing/2014/chart" uri="{C3380CC4-5D6E-409C-BE32-E72D297353CC}">
                  <c16:uniqueId val="{00000021-231E-4635-9615-F15170FC2F0E}"/>
                </c:ext>
              </c:extLst>
            </c:dLbl>
            <c:dLbl>
              <c:idx val="8"/>
              <c:delete val="1"/>
              <c:extLst>
                <c:ext xmlns:c15="http://schemas.microsoft.com/office/drawing/2012/chart" uri="{CE6537A1-D6FC-4f65-9D91-7224C49458BB}"/>
                <c:ext xmlns:c16="http://schemas.microsoft.com/office/drawing/2014/chart" uri="{C3380CC4-5D6E-409C-BE32-E72D297353CC}">
                  <c16:uniqueId val="{00000020-231E-4635-9615-F15170FC2F0E}"/>
                </c:ext>
              </c:extLst>
            </c:dLbl>
            <c:dLbl>
              <c:idx val="9"/>
              <c:delete val="1"/>
              <c:extLst>
                <c:ext xmlns:c15="http://schemas.microsoft.com/office/drawing/2012/chart" uri="{CE6537A1-D6FC-4f65-9D91-7224C49458BB}"/>
                <c:ext xmlns:c16="http://schemas.microsoft.com/office/drawing/2014/chart" uri="{C3380CC4-5D6E-409C-BE32-E72D297353CC}">
                  <c16:uniqueId val="{0000001F-231E-4635-9615-F15170FC2F0E}"/>
                </c:ext>
              </c:extLst>
            </c:dLbl>
            <c:dLbl>
              <c:idx val="10"/>
              <c:delete val="1"/>
              <c:extLst>
                <c:ext xmlns:c15="http://schemas.microsoft.com/office/drawing/2012/chart" uri="{CE6537A1-D6FC-4f65-9D91-7224C49458BB}"/>
                <c:ext xmlns:c16="http://schemas.microsoft.com/office/drawing/2014/chart" uri="{C3380CC4-5D6E-409C-BE32-E72D297353CC}">
                  <c16:uniqueId val="{0000001E-231E-4635-9615-F15170FC2F0E}"/>
                </c:ext>
              </c:extLst>
            </c:dLbl>
            <c:dLbl>
              <c:idx val="11"/>
              <c:delete val="1"/>
              <c:extLst>
                <c:ext xmlns:c15="http://schemas.microsoft.com/office/drawing/2012/chart" uri="{CE6537A1-D6FC-4f65-9D91-7224C49458BB}"/>
                <c:ext xmlns:c16="http://schemas.microsoft.com/office/drawing/2014/chart" uri="{C3380CC4-5D6E-409C-BE32-E72D297353CC}">
                  <c16:uniqueId val="{0000001D-231E-4635-9615-F15170FC2F0E}"/>
                </c:ext>
              </c:extLst>
            </c:dLbl>
            <c:dLbl>
              <c:idx val="12"/>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extLst>
                <c:ext xmlns:c16="http://schemas.microsoft.com/office/drawing/2014/chart" uri="{C3380CC4-5D6E-409C-BE32-E72D297353CC}">
                  <c16:uniqueId val="{00000029-231E-4635-9615-F15170FC2F0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やろ!$B$2:$N$2</c:f>
              <c:strCache>
                <c:ptCount val="13"/>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strCache>
            </c:strRef>
          </c:cat>
          <c:val>
            <c:numRef>
              <c:f>やろ!$B$3:$N$3</c:f>
              <c:numCache>
                <c:formatCode>0.00</c:formatCode>
                <c:ptCount val="13"/>
                <c:pt idx="0">
                  <c:v>1.58</c:v>
                </c:pt>
                <c:pt idx="1">
                  <c:v>1.58</c:v>
                </c:pt>
                <c:pt idx="2">
                  <c:v>1.57</c:v>
                </c:pt>
                <c:pt idx="3">
                  <c:v>1.57</c:v>
                </c:pt>
                <c:pt idx="4">
                  <c:v>1.49</c:v>
                </c:pt>
                <c:pt idx="5">
                  <c:v>1.45</c:v>
                </c:pt>
                <c:pt idx="6">
                  <c:v>1.39</c:v>
                </c:pt>
                <c:pt idx="7">
                  <c:v>1.32</c:v>
                </c:pt>
                <c:pt idx="8">
                  <c:v>1.2</c:v>
                </c:pt>
                <c:pt idx="9">
                  <c:v>1.1100000000000001</c:v>
                </c:pt>
                <c:pt idx="10">
                  <c:v>1.08</c:v>
                </c:pt>
                <c:pt idx="11">
                  <c:v>1.04</c:v>
                </c:pt>
                <c:pt idx="12">
                  <c:v>1.03</c:v>
                </c:pt>
              </c:numCache>
            </c:numRef>
          </c:val>
          <c:smooth val="0"/>
          <c:extLst>
            <c:ext xmlns:c16="http://schemas.microsoft.com/office/drawing/2014/chart" uri="{C3380CC4-5D6E-409C-BE32-E72D297353CC}">
              <c16:uniqueId val="{00000000-231E-4635-9615-F15170FC2F0E}"/>
            </c:ext>
          </c:extLst>
        </c:ser>
        <c:ser>
          <c:idx val="1"/>
          <c:order val="1"/>
          <c:tx>
            <c:strRef>
              <c:f>やろ!$A$4</c:f>
              <c:strCache>
                <c:ptCount val="1"/>
                <c:pt idx="0">
                  <c:v>東京</c:v>
                </c:pt>
              </c:strCache>
            </c:strRef>
          </c:tx>
          <c:spPr>
            <a:ln w="28575" cap="rnd">
              <a:solidFill>
                <a:schemeClr val="accent2"/>
              </a:solidFill>
              <a:prstDash val="sysDot"/>
              <a:round/>
            </a:ln>
            <a:effectLst/>
          </c:spPr>
          <c:marker>
            <c:symbol val="circle"/>
            <c:size val="5"/>
            <c:spPr>
              <a:solidFill>
                <a:schemeClr val="accent2"/>
              </a:solidFill>
              <a:ln w="9525">
                <a:solidFill>
                  <a:schemeClr val="accent2"/>
                </a:solidFill>
              </a:ln>
              <a:effectLst/>
            </c:spPr>
          </c:marker>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49D-420E-9EBE-E84F72033873}"/>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やろ!$B$2:$N$2</c:f>
              <c:strCache>
                <c:ptCount val="13"/>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strCache>
            </c:strRef>
          </c:cat>
          <c:val>
            <c:numRef>
              <c:f>やろ!$B$4:$N$4</c:f>
              <c:numCache>
                <c:formatCode>0.00</c:formatCode>
                <c:ptCount val="13"/>
                <c:pt idx="0">
                  <c:v>1.5</c:v>
                </c:pt>
                <c:pt idx="1">
                  <c:v>1.51</c:v>
                </c:pt>
                <c:pt idx="2">
                  <c:v>1.5</c:v>
                </c:pt>
                <c:pt idx="3">
                  <c:v>1.5</c:v>
                </c:pt>
                <c:pt idx="4">
                  <c:v>1.4</c:v>
                </c:pt>
                <c:pt idx="5">
                  <c:v>1.4</c:v>
                </c:pt>
                <c:pt idx="6">
                  <c:v>1.35</c:v>
                </c:pt>
                <c:pt idx="7">
                  <c:v>1.26</c:v>
                </c:pt>
                <c:pt idx="8">
                  <c:v>1.1299999999999999</c:v>
                </c:pt>
                <c:pt idx="9">
                  <c:v>1.02</c:v>
                </c:pt>
                <c:pt idx="10">
                  <c:v>0.97</c:v>
                </c:pt>
                <c:pt idx="11">
                  <c:v>0.91</c:v>
                </c:pt>
                <c:pt idx="12">
                  <c:v>0.89</c:v>
                </c:pt>
              </c:numCache>
            </c:numRef>
          </c:val>
          <c:smooth val="0"/>
          <c:extLst>
            <c:ext xmlns:c16="http://schemas.microsoft.com/office/drawing/2014/chart" uri="{C3380CC4-5D6E-409C-BE32-E72D297353CC}">
              <c16:uniqueId val="{00000001-231E-4635-9615-F15170FC2F0E}"/>
            </c:ext>
          </c:extLst>
        </c:ser>
        <c:ser>
          <c:idx val="2"/>
          <c:order val="2"/>
          <c:tx>
            <c:strRef>
              <c:f>やろ!$A$5</c:f>
              <c:strCache>
                <c:ptCount val="1"/>
                <c:pt idx="0">
                  <c:v>大阪</c:v>
                </c:pt>
              </c:strCache>
            </c:strRef>
          </c:tx>
          <c:spPr>
            <a:ln w="28575" cap="rnd">
              <a:solidFill>
                <a:schemeClr val="tx2"/>
              </a:solidFill>
              <a:round/>
            </a:ln>
            <a:effectLst/>
          </c:spPr>
          <c:marker>
            <c:symbol val="circle"/>
            <c:size val="7"/>
            <c:spPr>
              <a:solidFill>
                <a:schemeClr val="tx2"/>
              </a:solidFill>
              <a:ln w="22225">
                <a:solidFill>
                  <a:schemeClr val="bg1"/>
                </a:solidFill>
              </a:ln>
              <a:effectLst/>
            </c:spPr>
          </c:marker>
          <c:dLbls>
            <c:dLbl>
              <c:idx val="12"/>
              <c:tx>
                <c:rich>
                  <a:bodyPr/>
                  <a:lstStyle/>
                  <a:p>
                    <a:fld id="{011709B6-A8D6-4806-AFEE-9BF1D898661D}" type="VALUE">
                      <a:rPr lang="en-US" altLang="ja-JP" sz="1050">
                        <a:latin typeface="+mn-lt"/>
                        <a:ea typeface="+mn-ea"/>
                      </a:rPr>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49D-420E-9EBE-E84F7203387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やろ!$B$2:$N$2</c:f>
              <c:strCache>
                <c:ptCount val="13"/>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strCache>
            </c:strRef>
          </c:cat>
          <c:val>
            <c:numRef>
              <c:f>やろ!$B$5:$N$5</c:f>
              <c:numCache>
                <c:formatCode>0.00</c:formatCode>
                <c:ptCount val="13"/>
                <c:pt idx="0">
                  <c:v>1.52</c:v>
                </c:pt>
                <c:pt idx="1">
                  <c:v>1.51</c:v>
                </c:pt>
                <c:pt idx="2">
                  <c:v>1.5</c:v>
                </c:pt>
                <c:pt idx="3">
                  <c:v>1.5</c:v>
                </c:pt>
                <c:pt idx="4">
                  <c:v>1.42</c:v>
                </c:pt>
                <c:pt idx="5">
                  <c:v>1.39</c:v>
                </c:pt>
                <c:pt idx="6">
                  <c:v>1.35</c:v>
                </c:pt>
                <c:pt idx="7">
                  <c:v>1.25</c:v>
                </c:pt>
                <c:pt idx="8">
                  <c:v>1.1100000000000001</c:v>
                </c:pt>
                <c:pt idx="9">
                  <c:v>1.04</c:v>
                </c:pt>
                <c:pt idx="10">
                  <c:v>0.99</c:v>
                </c:pt>
                <c:pt idx="11">
                  <c:v>0.95</c:v>
                </c:pt>
                <c:pt idx="12">
                  <c:v>0.93</c:v>
                </c:pt>
              </c:numCache>
            </c:numRef>
          </c:val>
          <c:smooth val="0"/>
          <c:extLst>
            <c:ext xmlns:c16="http://schemas.microsoft.com/office/drawing/2014/chart" uri="{C3380CC4-5D6E-409C-BE32-E72D297353CC}">
              <c16:uniqueId val="{00000002-231E-4635-9615-F15170FC2F0E}"/>
            </c:ext>
          </c:extLst>
        </c:ser>
        <c:dLbls>
          <c:showLegendKey val="0"/>
          <c:showVal val="0"/>
          <c:showCatName val="0"/>
          <c:showSerName val="0"/>
          <c:showPercent val="0"/>
          <c:showBubbleSize val="0"/>
        </c:dLbls>
        <c:marker val="1"/>
        <c:smooth val="0"/>
        <c:axId val="1078585312"/>
        <c:axId val="1078591552"/>
      </c:lineChart>
      <c:catAx>
        <c:axId val="1078585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1078591552"/>
        <c:crosses val="autoZero"/>
        <c:auto val="1"/>
        <c:lblAlgn val="ctr"/>
        <c:lblOffset val="100"/>
        <c:noMultiLvlLbl val="0"/>
      </c:catAx>
      <c:valAx>
        <c:axId val="1078591552"/>
        <c:scaling>
          <c:orientation val="minMax"/>
          <c:max val="1.6"/>
          <c:min val="0.8"/>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1078585312"/>
        <c:crosses val="autoZero"/>
        <c:crossBetween val="between"/>
      </c:valAx>
      <c:spPr>
        <a:noFill/>
        <a:ln w="25400">
          <a:noFill/>
        </a:ln>
        <a:effectLst/>
      </c:spPr>
    </c:plotArea>
    <c:legend>
      <c:legendPos val="r"/>
      <c:layout>
        <c:manualLayout>
          <c:xMode val="edge"/>
          <c:yMode val="edge"/>
          <c:x val="0.25897849255274746"/>
          <c:y val="0.50127944894668042"/>
          <c:w val="0.11144268764343446"/>
          <c:h val="0.25798875157878864"/>
        </c:manualLayout>
      </c:layout>
      <c:overlay val="1"/>
      <c:spPr>
        <a:solidFill>
          <a:schemeClr val="bg1"/>
        </a:solidFill>
        <a:ln>
          <a:solidFill>
            <a:schemeClr val="bg1">
              <a:lumMod val="75000"/>
            </a:schemeClr>
          </a:solid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b="1" dirty="0"/>
              <a:t>新規陽性者数</a:t>
            </a:r>
            <a:r>
              <a:rPr lang="ja-JP" b="1" dirty="0" smtClean="0"/>
              <a:t>と</a:t>
            </a:r>
            <a:r>
              <a:rPr lang="ja-JP" altLang="en-US" b="1" dirty="0" smtClean="0"/>
              <a:t>小売販売額</a:t>
            </a:r>
            <a:r>
              <a:rPr lang="ja-JP" b="1" dirty="0" smtClean="0"/>
              <a:t>前年</a:t>
            </a:r>
            <a:r>
              <a:rPr lang="ja-JP" b="1" dirty="0"/>
              <a:t>同月比（大阪府）</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5.5383219954648524E-2"/>
          <c:y val="0.14402777777777778"/>
          <c:w val="0.87612705554662806"/>
          <c:h val="0.75078703703703709"/>
        </c:manualLayout>
      </c:layout>
      <c:barChart>
        <c:barDir val="col"/>
        <c:grouping val="clustered"/>
        <c:varyColors val="0"/>
        <c:ser>
          <c:idx val="0"/>
          <c:order val="0"/>
          <c:tx>
            <c:strRef>
              <c:f>Sheet1!$C$4</c:f>
              <c:strCache>
                <c:ptCount val="1"/>
                <c:pt idx="0">
                  <c:v>新規感染者数</c:v>
                </c:pt>
              </c:strCache>
            </c:strRef>
          </c:tx>
          <c:spPr>
            <a:solidFill>
              <a:schemeClr val="accent1"/>
            </a:solidFill>
            <a:ln>
              <a:noFill/>
            </a:ln>
            <a:effectLst/>
          </c:spPr>
          <c:invertIfNegative val="0"/>
          <c:dLbls>
            <c:dLbl>
              <c:idx val="9"/>
              <c:layout>
                <c:manualLayout>
                  <c:x val="-1.9680054709257189E-16"/>
                  <c:y val="0.107805912008305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5FB-419A-80C9-B98B8D05633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Sheet1!$D$3:$U$3</c:f>
              <c:strCache>
                <c:ptCount val="10"/>
                <c:pt idx="0">
                  <c:v>12月</c:v>
                </c:pt>
                <c:pt idx="1">
                  <c:v>1月</c:v>
                </c:pt>
                <c:pt idx="2">
                  <c:v>2月</c:v>
                </c:pt>
                <c:pt idx="3">
                  <c:v>3月</c:v>
                </c:pt>
                <c:pt idx="4">
                  <c:v>4月</c:v>
                </c:pt>
                <c:pt idx="5">
                  <c:v>5月</c:v>
                </c:pt>
                <c:pt idx="6">
                  <c:v>6月</c:v>
                </c:pt>
                <c:pt idx="7">
                  <c:v>7月</c:v>
                </c:pt>
                <c:pt idx="8">
                  <c:v>8月</c:v>
                </c:pt>
                <c:pt idx="9">
                  <c:v>9月</c:v>
                </c:pt>
              </c:strCache>
            </c:strRef>
          </c:cat>
          <c:val>
            <c:numRef>
              <c:f>Sheet1!$D$4:$U$4</c:f>
              <c:numCache>
                <c:formatCode>#,##0_);[Red]\(#,##0\)</c:formatCode>
                <c:ptCount val="10"/>
                <c:pt idx="0">
                  <c:v>0</c:v>
                </c:pt>
                <c:pt idx="1">
                  <c:v>0</c:v>
                </c:pt>
                <c:pt idx="2">
                  <c:v>3</c:v>
                </c:pt>
                <c:pt idx="3">
                  <c:v>240</c:v>
                </c:pt>
                <c:pt idx="4">
                  <c:v>1381</c:v>
                </c:pt>
                <c:pt idx="5">
                  <c:v>158</c:v>
                </c:pt>
                <c:pt idx="6">
                  <c:v>50</c:v>
                </c:pt>
                <c:pt idx="7">
                  <c:v>2223</c:v>
                </c:pt>
                <c:pt idx="8">
                  <c:v>4486</c:v>
                </c:pt>
                <c:pt idx="9">
                  <c:v>2051</c:v>
                </c:pt>
              </c:numCache>
            </c:numRef>
          </c:val>
          <c:extLst>
            <c:ext xmlns:c16="http://schemas.microsoft.com/office/drawing/2014/chart" uri="{C3380CC4-5D6E-409C-BE32-E72D297353CC}">
              <c16:uniqueId val="{00000000-B5FB-419A-80C9-B98B8D056334}"/>
            </c:ext>
          </c:extLst>
        </c:ser>
        <c:dLbls>
          <c:showLegendKey val="0"/>
          <c:showVal val="0"/>
          <c:showCatName val="0"/>
          <c:showSerName val="0"/>
          <c:showPercent val="0"/>
          <c:showBubbleSize val="0"/>
        </c:dLbls>
        <c:gapWidth val="70"/>
        <c:axId val="1088621695"/>
        <c:axId val="1088628351"/>
      </c:barChart>
      <c:lineChart>
        <c:grouping val="standard"/>
        <c:varyColors val="0"/>
        <c:ser>
          <c:idx val="2"/>
          <c:order val="1"/>
          <c:tx>
            <c:strRef>
              <c:f>Sheet1!$C$6</c:f>
              <c:strCache>
                <c:ptCount val="1"/>
                <c:pt idx="0">
                  <c:v>販売額前年同月比</c:v>
                </c:pt>
              </c:strCache>
              <c:extLst xmlns:c15="http://schemas.microsoft.com/office/drawing/2012/chart"/>
            </c:strRef>
          </c:tx>
          <c:spPr>
            <a:ln w="76200" cap="rnd">
              <a:solidFill>
                <a:schemeClr val="accent3"/>
              </a:solidFill>
              <a:round/>
            </a:ln>
            <a:effectLst/>
          </c:spPr>
          <c:marker>
            <c:symbol val="square"/>
            <c:size val="11"/>
            <c:spPr>
              <a:solidFill>
                <a:srgbClr val="E7E6E6">
                  <a:lumMod val="25000"/>
                </a:srgbClr>
              </a:solidFill>
              <a:ln w="25400">
                <a:solidFill>
                  <a:sysClr val="window" lastClr="FFFFFF"/>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Sheet1!$D$3:$U$3</c:f>
              <c:strCache>
                <c:ptCount val="10"/>
                <c:pt idx="0">
                  <c:v>12月</c:v>
                </c:pt>
                <c:pt idx="1">
                  <c:v>1月</c:v>
                </c:pt>
                <c:pt idx="2">
                  <c:v>2月</c:v>
                </c:pt>
                <c:pt idx="3">
                  <c:v>3月</c:v>
                </c:pt>
                <c:pt idx="4">
                  <c:v>4月</c:v>
                </c:pt>
                <c:pt idx="5">
                  <c:v>5月</c:v>
                </c:pt>
                <c:pt idx="6">
                  <c:v>6月</c:v>
                </c:pt>
                <c:pt idx="7">
                  <c:v>7月</c:v>
                </c:pt>
                <c:pt idx="8">
                  <c:v>8月</c:v>
                </c:pt>
                <c:pt idx="9">
                  <c:v>9月</c:v>
                </c:pt>
              </c:strCache>
            </c:strRef>
          </c:cat>
          <c:val>
            <c:numRef>
              <c:f>Sheet1!$D$6:$U$6</c:f>
              <c:numCache>
                <c:formatCode>0.0;"▲ "0.0</c:formatCode>
                <c:ptCount val="10"/>
                <c:pt idx="0">
                  <c:v>-4</c:v>
                </c:pt>
                <c:pt idx="1">
                  <c:v>-2.2000000000000002</c:v>
                </c:pt>
                <c:pt idx="2">
                  <c:v>-9.1999999999999993</c:v>
                </c:pt>
                <c:pt idx="3">
                  <c:v>-21.7</c:v>
                </c:pt>
                <c:pt idx="4">
                  <c:v>-39.5</c:v>
                </c:pt>
                <c:pt idx="5">
                  <c:v>-33.299999999999997</c:v>
                </c:pt>
                <c:pt idx="6">
                  <c:v>-12.9</c:v>
                </c:pt>
                <c:pt idx="7">
                  <c:v>-13.1</c:v>
                </c:pt>
                <c:pt idx="8">
                  <c:v>-12.6</c:v>
                </c:pt>
                <c:pt idx="9">
                  <c:v>-25.3</c:v>
                </c:pt>
              </c:numCache>
            </c:numRef>
          </c:val>
          <c:smooth val="0"/>
          <c:extLst xmlns:c15="http://schemas.microsoft.com/office/drawing/2012/chart">
            <c:ext xmlns:c16="http://schemas.microsoft.com/office/drawing/2014/chart" uri="{C3380CC4-5D6E-409C-BE32-E72D297353CC}">
              <c16:uniqueId val="{00000002-B5FB-419A-80C9-B98B8D056334}"/>
            </c:ext>
          </c:extLst>
        </c:ser>
        <c:dLbls>
          <c:showLegendKey val="0"/>
          <c:showVal val="0"/>
          <c:showCatName val="0"/>
          <c:showSerName val="0"/>
          <c:showPercent val="0"/>
          <c:showBubbleSize val="0"/>
        </c:dLbls>
        <c:marker val="1"/>
        <c:smooth val="0"/>
        <c:axId val="1088620863"/>
        <c:axId val="1088612959"/>
        <c:extLst>
          <c:ext xmlns:c15="http://schemas.microsoft.com/office/drawing/2012/chart" uri="{02D57815-91ED-43cb-92C2-25804820EDAC}">
            <c15:filteredLineSeries>
              <c15:ser>
                <c:idx val="4"/>
                <c:order val="2"/>
                <c:tx>
                  <c:strRef>
                    <c:extLst>
                      <c:ext uri="{02D57815-91ED-43cb-92C2-25804820EDAC}">
                        <c15:formulaRef>
                          <c15:sqref>Sheet1!$C$8</c15:sqref>
                        </c15:formulaRef>
                      </c:ext>
                    </c:extLst>
                    <c:strCache>
                      <c:ptCount val="1"/>
                      <c:pt idx="0">
                        <c:v>クレジットカードの外食利用額
（前年同月比）</c:v>
                      </c:pt>
                    </c:strCache>
                  </c:strRef>
                </c:tx>
                <c:spPr>
                  <a:ln w="76200" cap="rnd">
                    <a:solidFill>
                      <a:srgbClr val="E7E6E6">
                        <a:lumMod val="75000"/>
                      </a:srgbClr>
                    </a:solidFill>
                    <a:round/>
                  </a:ln>
                  <a:effectLst/>
                </c:spPr>
                <c:marker>
                  <c:symbol val="square"/>
                  <c:size val="11"/>
                  <c:spPr>
                    <a:solidFill>
                      <a:srgbClr val="E7E6E6">
                        <a:lumMod val="25000"/>
                      </a:srgbClr>
                    </a:solidFill>
                    <a:ln w="25400">
                      <a:solidFill>
                        <a:sysClr val="window" lastClr="FFFFFF">
                          <a:lumMod val="95000"/>
                        </a:sysClr>
                      </a:solidFill>
                    </a:ln>
                    <a:effectLst/>
                  </c:spPr>
                </c:marker>
                <c:dLbls>
                  <c:dLbl>
                    <c:idx val="4"/>
                    <c:layout>
                      <c:manualLayout>
                        <c:x val="9.9295968549861888E-4"/>
                        <c:y val="4.7031390195434297E-3"/>
                      </c:manualLayout>
                    </c:layout>
                    <c:dLblPos val="r"/>
                    <c:showLegendKey val="0"/>
                    <c:showVal val="1"/>
                    <c:showCatName val="0"/>
                    <c:showSerName val="0"/>
                    <c:showPercent val="0"/>
                    <c:showBubbleSize val="0"/>
                    <c:extLst>
                      <c:ext uri="{CE6537A1-D6FC-4f65-9D91-7224C49458BB}"/>
                      <c:ext xmlns:c16="http://schemas.microsoft.com/office/drawing/2014/chart" uri="{C3380CC4-5D6E-409C-BE32-E72D297353CC}">
                        <c16:uniqueId val="{00000004-B5FB-419A-80C9-B98B8D05633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Sheet1!$D$3:$U$3</c15:sqref>
                        </c15:formulaRef>
                      </c:ext>
                    </c:extLst>
                    <c:strCache>
                      <c:ptCount val="10"/>
                      <c:pt idx="0">
                        <c:v>12月</c:v>
                      </c:pt>
                      <c:pt idx="1">
                        <c:v>1月</c:v>
                      </c:pt>
                      <c:pt idx="2">
                        <c:v>2月</c:v>
                      </c:pt>
                      <c:pt idx="3">
                        <c:v>3月</c:v>
                      </c:pt>
                      <c:pt idx="4">
                        <c:v>4月</c:v>
                      </c:pt>
                      <c:pt idx="5">
                        <c:v>5月</c:v>
                      </c:pt>
                      <c:pt idx="6">
                        <c:v>6月</c:v>
                      </c:pt>
                      <c:pt idx="7">
                        <c:v>7月</c:v>
                      </c:pt>
                      <c:pt idx="8">
                        <c:v>8月</c:v>
                      </c:pt>
                      <c:pt idx="9">
                        <c:v>9月</c:v>
                      </c:pt>
                    </c:strCache>
                  </c:strRef>
                </c:cat>
                <c:val>
                  <c:numRef>
                    <c:extLst>
                      <c:ext uri="{02D57815-91ED-43cb-92C2-25804820EDAC}">
                        <c15:formulaRef>
                          <c15:sqref>Sheet1!$D$8:$U$8</c15:sqref>
                        </c15:formulaRef>
                      </c:ext>
                    </c:extLst>
                    <c:numCache>
                      <c:formatCode>0.0;"▲ "0.0</c:formatCode>
                      <c:ptCount val="10"/>
                      <c:pt idx="1">
                        <c:v>-6</c:v>
                      </c:pt>
                      <c:pt idx="2">
                        <c:v>-5</c:v>
                      </c:pt>
                      <c:pt idx="3">
                        <c:v>-9</c:v>
                      </c:pt>
                      <c:pt idx="4">
                        <c:v>-45</c:v>
                      </c:pt>
                      <c:pt idx="5">
                        <c:v>-51</c:v>
                      </c:pt>
                      <c:pt idx="6">
                        <c:v>-23</c:v>
                      </c:pt>
                      <c:pt idx="7">
                        <c:v>-16</c:v>
                      </c:pt>
                      <c:pt idx="8">
                        <c:v>-17</c:v>
                      </c:pt>
                    </c:numCache>
                  </c:numRef>
                </c:val>
                <c:smooth val="0"/>
                <c:extLst>
                  <c:ext xmlns:c16="http://schemas.microsoft.com/office/drawing/2014/chart" uri="{C3380CC4-5D6E-409C-BE32-E72D297353CC}">
                    <c16:uniqueId val="{00000001-B5FB-419A-80C9-B98B8D056334}"/>
                  </c:ext>
                </c:extLst>
              </c15:ser>
            </c15:filteredLineSeries>
          </c:ext>
        </c:extLst>
      </c:lineChart>
      <c:catAx>
        <c:axId val="1088620863"/>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88612959"/>
        <c:crosses val="autoZero"/>
        <c:auto val="1"/>
        <c:lblAlgn val="ctr"/>
        <c:lblOffset val="100"/>
        <c:noMultiLvlLbl val="1"/>
      </c:catAx>
      <c:valAx>
        <c:axId val="1088612959"/>
        <c:scaling>
          <c:orientation val="minMax"/>
        </c:scaling>
        <c:delete val="0"/>
        <c:axPos val="l"/>
        <c:majorGridlines>
          <c:spPr>
            <a:ln w="9525" cap="flat" cmpd="sng" algn="ctr">
              <a:solidFill>
                <a:schemeClr val="tx1">
                  <a:lumMod val="15000"/>
                  <a:lumOff val="85000"/>
                </a:schemeClr>
              </a:solidFill>
              <a:round/>
            </a:ln>
            <a:effectLst/>
          </c:spPr>
        </c:majorGridlines>
        <c:numFmt formatCode="0.0;&quot;▲ &quot;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88620863"/>
        <c:crosses val="autoZero"/>
        <c:crossBetween val="between"/>
      </c:valAx>
      <c:valAx>
        <c:axId val="1088628351"/>
        <c:scaling>
          <c:orientation val="minMax"/>
        </c:scaling>
        <c:delete val="0"/>
        <c:axPos val="r"/>
        <c:numFmt formatCode="#,##0_);[Red]\(#,##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88621695"/>
        <c:crosses val="max"/>
        <c:crossBetween val="between"/>
      </c:valAx>
      <c:catAx>
        <c:axId val="1088621695"/>
        <c:scaling>
          <c:orientation val="minMax"/>
        </c:scaling>
        <c:delete val="1"/>
        <c:axPos val="b"/>
        <c:numFmt formatCode="General" sourceLinked="1"/>
        <c:majorTickMark val="out"/>
        <c:minorTickMark val="none"/>
        <c:tickLblPos val="nextTo"/>
        <c:crossAx val="1088628351"/>
        <c:crosses val="autoZero"/>
        <c:auto val="1"/>
        <c:lblAlgn val="ctr"/>
        <c:lblOffset val="100"/>
        <c:noMultiLvlLbl val="1"/>
      </c:catAx>
      <c:spPr>
        <a:noFill/>
        <a:ln>
          <a:noFill/>
        </a:ln>
        <a:effectLst/>
      </c:spPr>
    </c:plotArea>
    <c:legend>
      <c:legendPos val="t"/>
      <c:layout>
        <c:manualLayout>
          <c:xMode val="edge"/>
          <c:yMode val="edge"/>
          <c:x val="7.6279787060515733E-2"/>
          <c:y val="0.39071444676350731"/>
          <c:w val="0.21099220529816581"/>
          <c:h val="0.30532908080622273"/>
        </c:manualLayout>
      </c:layout>
      <c:overlay val="0"/>
      <c:spPr>
        <a:solidFill>
          <a:schemeClr val="bg1"/>
        </a:solidFill>
        <a:ln>
          <a:solidFill>
            <a:schemeClr val="bg1">
              <a:lumMod val="65000"/>
            </a:schemeClr>
          </a:solid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span"/>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4">
    <c:autoUpdate val="0"/>
  </c:externalData>
  <c:userShapes r:id="rId5"/>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789238088234534"/>
          <c:y val="9.1482729032022508E-2"/>
          <c:w val="0.49971576718601579"/>
          <c:h val="0.747475992259101"/>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47C-4CE9-BC23-5C6E4F1D4EE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47C-4CE9-BC23-5C6E4F1D4EE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47C-4CE9-BC23-5C6E4F1D4EE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47C-4CE9-BC23-5C6E4F1D4EE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47C-4CE9-BC23-5C6E4F1D4EE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47C-4CE9-BC23-5C6E4F1D4EE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E47C-4CE9-BC23-5C6E4F1D4EEB}"/>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E-E47C-4CE9-BC23-5C6E4F1D4EEB}"/>
              </c:ext>
            </c:extLst>
          </c:dPt>
          <c:dLbls>
            <c:dLbl>
              <c:idx val="0"/>
              <c:layout>
                <c:manualLayout>
                  <c:x val="-0.11510376252233974"/>
                  <c:y val="0.15528885042984256"/>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E47C-4CE9-BC23-5C6E4F1D4EEB}"/>
                </c:ext>
              </c:extLst>
            </c:dLbl>
            <c:dLbl>
              <c:idx val="1"/>
              <c:layout>
                <c:manualLayout>
                  <c:x val="-0.15363294696182134"/>
                  <c:y val="6.5699129028010311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031180134357883"/>
                      <c:h val="0.19542504561786339"/>
                    </c:manualLayout>
                  </c15:layout>
                </c:ext>
                <c:ext xmlns:c16="http://schemas.microsoft.com/office/drawing/2014/chart" uri="{C3380CC4-5D6E-409C-BE32-E72D297353CC}">
                  <c16:uniqueId val="{00000003-E47C-4CE9-BC23-5C6E4F1D4EEB}"/>
                </c:ext>
              </c:extLst>
            </c:dLbl>
            <c:dLbl>
              <c:idx val="2"/>
              <c:layout>
                <c:manualLayout>
                  <c:x val="-8.1379531514751885E-2"/>
                  <c:y val="-1.791794428036644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603643909374613"/>
                      <c:h val="0.19542504561786339"/>
                    </c:manualLayout>
                  </c15:layout>
                </c:ext>
                <c:ext xmlns:c16="http://schemas.microsoft.com/office/drawing/2014/chart" uri="{C3380CC4-5D6E-409C-BE32-E72D297353CC}">
                  <c16:uniqueId val="{00000005-E47C-4CE9-BC23-5C6E4F1D4EEB}"/>
                </c:ext>
              </c:extLst>
            </c:dLbl>
            <c:dLbl>
              <c:idx val="3"/>
              <c:layout>
                <c:manualLayout>
                  <c:x val="-6.7448462015175709E-2"/>
                  <c:y val="-3.583588856073300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916213886911234"/>
                      <c:h val="0.19542504561786339"/>
                    </c:manualLayout>
                  </c15:layout>
                </c:ext>
                <c:ext xmlns:c16="http://schemas.microsoft.com/office/drawing/2014/chart" uri="{C3380CC4-5D6E-409C-BE32-E72D297353CC}">
                  <c16:uniqueId val="{00000007-E47C-4CE9-BC23-5C6E4F1D4EEB}"/>
                </c:ext>
              </c:extLst>
            </c:dLbl>
            <c:dLbl>
              <c:idx val="4"/>
              <c:layout>
                <c:manualLayout>
                  <c:x val="0.12154027028206331"/>
                  <c:y val="-5.9726480934555919E-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E47C-4CE9-BC23-5C6E4F1D4EEB}"/>
                </c:ext>
              </c:extLst>
            </c:dLbl>
            <c:dLbl>
              <c:idx val="5"/>
              <c:layout>
                <c:manualLayout>
                  <c:x val="-7.7504170426179056E-3"/>
                  <c:y val="-2.245956110563416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E47C-4CE9-BC23-5C6E4F1D4EEB}"/>
                </c:ext>
              </c:extLst>
            </c:dLbl>
            <c:dLbl>
              <c:idx val="6"/>
              <c:layout>
                <c:manualLayout>
                  <c:x val="-4.6502502255707005E-2"/>
                  <c:y val="0"/>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E47C-4CE9-BC23-5C6E4F1D4EEB}"/>
                </c:ext>
              </c:extLst>
            </c:dLbl>
            <c:dLbl>
              <c:idx val="7"/>
              <c:layout>
                <c:manualLayout>
                  <c:x val="0.18085415088231171"/>
                  <c:y val="-4.1808536654188377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E-E47C-4CE9-BC23-5C6E4F1D4EE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Sheet1!$B$16:$B$23</c:f>
              <c:strCache>
                <c:ptCount val="8"/>
                <c:pt idx="0">
                  <c:v>飲食店</c:v>
                </c:pt>
                <c:pt idx="1">
                  <c:v>ホテル・旅館</c:v>
                </c:pt>
                <c:pt idx="2">
                  <c:v>アパレル小売店</c:v>
                </c:pt>
                <c:pt idx="3">
                  <c:v>建設・工事業</c:v>
                </c:pt>
                <c:pt idx="4">
                  <c:v>食品卸</c:v>
                </c:pt>
                <c:pt idx="5">
                  <c:v>アパレル卸</c:v>
                </c:pt>
                <c:pt idx="6">
                  <c:v>食品小売</c:v>
                </c:pt>
                <c:pt idx="7">
                  <c:v>その他</c:v>
                </c:pt>
              </c:strCache>
            </c:strRef>
          </c:cat>
          <c:val>
            <c:numRef>
              <c:f>Sheet1!$C$16:$C$23</c:f>
              <c:numCache>
                <c:formatCode>0.0%</c:formatCode>
                <c:ptCount val="8"/>
                <c:pt idx="0">
                  <c:v>0.15066469719350073</c:v>
                </c:pt>
                <c:pt idx="1">
                  <c:v>9.1580502215657306E-2</c:v>
                </c:pt>
                <c:pt idx="2">
                  <c:v>6.6469719350073855E-2</c:v>
                </c:pt>
                <c:pt idx="3">
                  <c:v>6.3515509601181686E-2</c:v>
                </c:pt>
                <c:pt idx="4">
                  <c:v>5.3175775480059084E-2</c:v>
                </c:pt>
                <c:pt idx="5">
                  <c:v>3.6927621861152143E-2</c:v>
                </c:pt>
                <c:pt idx="6">
                  <c:v>3.5450516986706058E-2</c:v>
                </c:pt>
                <c:pt idx="7">
                  <c:v>0.50221565731166917</c:v>
                </c:pt>
              </c:numCache>
            </c:numRef>
          </c:val>
          <c:extLst>
            <c:ext xmlns:c16="http://schemas.microsoft.com/office/drawing/2014/chart" uri="{C3380CC4-5D6E-409C-BE32-E72D297353CC}">
              <c16:uniqueId val="{0000000C-E47C-4CE9-BC23-5C6E4F1D4EE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600" b="1"/>
              <a:t>就職内定率（全国）</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5.2920319951482116E-2"/>
          <c:y val="0.10218906824492431"/>
          <c:w val="0.93284507728818689"/>
          <c:h val="0.7578266720236615"/>
        </c:manualLayout>
      </c:layout>
      <c:lineChart>
        <c:grouping val="standard"/>
        <c:varyColors val="0"/>
        <c:ser>
          <c:idx val="1"/>
          <c:order val="0"/>
          <c:tx>
            <c:strRef>
              <c:f>Sheet1!$D$2</c:f>
              <c:strCache>
                <c:ptCount val="1"/>
                <c:pt idx="0">
                  <c:v>2020卒</c:v>
                </c:pt>
              </c:strCache>
            </c:strRef>
          </c:tx>
          <c:spPr>
            <a:ln w="28575" cap="rnd">
              <a:solidFill>
                <a:schemeClr val="accent1"/>
              </a:solidFill>
              <a:prstDash val="dash"/>
              <a:round/>
            </a:ln>
            <a:effectLst/>
          </c:spPr>
          <c:marker>
            <c:symbol val="circle"/>
            <c:size val="8"/>
            <c:spPr>
              <a:solidFill>
                <a:schemeClr val="accent1"/>
              </a:solidFill>
              <a:ln w="9525">
                <a:noFill/>
              </a:ln>
              <a:effectLst/>
            </c:spPr>
          </c:marker>
          <c:dLbls>
            <c:dLbl>
              <c:idx val="0"/>
              <c:layout>
                <c:manualLayout>
                  <c:x val="-2.2205980306116303E-2"/>
                  <c:y val="3.08388238962711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76-4E96-A15B-D6420DDBDD1D}"/>
                </c:ext>
              </c:extLst>
            </c:dLbl>
            <c:dLbl>
              <c:idx val="2"/>
              <c:layout>
                <c:manualLayout>
                  <c:x val="-1.9617870713328857E-2"/>
                  <c:y val="3.33938217335761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76-4E96-A15B-D6420DDBDD1D}"/>
                </c:ext>
              </c:extLst>
            </c:dLbl>
            <c:dLbl>
              <c:idx val="4"/>
              <c:layout>
                <c:manualLayout>
                  <c:x val="-1.9352640427107371E-2"/>
                  <c:y val="3.8503817408186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F76-4E96-A15B-D6420DDBDD1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Sheet1!$B$3:$B$23</c:f>
              <c:strCache>
                <c:ptCount val="21"/>
                <c:pt idx="0">
                  <c:v>2月1日
時点</c:v>
                </c:pt>
                <c:pt idx="2">
                  <c:v>3月1日
時点</c:v>
                </c:pt>
                <c:pt idx="4">
                  <c:v>4月1日
時点</c:v>
                </c:pt>
                <c:pt idx="6">
                  <c:v>5月1日
時点</c:v>
                </c:pt>
                <c:pt idx="8">
                  <c:v>6月1日時点</c:v>
                </c:pt>
                <c:pt idx="10">
                  <c:v>7月1日時点</c:v>
                </c:pt>
                <c:pt idx="12">
                  <c:v>8月1日時点</c:v>
                </c:pt>
                <c:pt idx="14">
                  <c:v>9月1日時点</c:v>
                </c:pt>
                <c:pt idx="16">
                  <c:v>10月1日時点</c:v>
                </c:pt>
                <c:pt idx="18">
                  <c:v>12月1日時点</c:v>
                </c:pt>
                <c:pt idx="20">
                  <c:v>3月卒業時点</c:v>
                </c:pt>
              </c:strCache>
            </c:strRef>
          </c:cat>
          <c:val>
            <c:numRef>
              <c:f>Sheet1!$D$3:$D$23</c:f>
              <c:numCache>
                <c:formatCode>General</c:formatCode>
                <c:ptCount val="21"/>
                <c:pt idx="0" formatCode="0.0">
                  <c:v>5.8</c:v>
                </c:pt>
                <c:pt idx="2" formatCode="0.0">
                  <c:v>8.6999999999999993</c:v>
                </c:pt>
                <c:pt idx="4" formatCode="0.0">
                  <c:v>21.5</c:v>
                </c:pt>
                <c:pt idx="6" formatCode="0.0">
                  <c:v>51.4</c:v>
                </c:pt>
                <c:pt idx="8" formatCode="0.0">
                  <c:v>70.3</c:v>
                </c:pt>
                <c:pt idx="10" formatCode="0.0">
                  <c:v>85.1</c:v>
                </c:pt>
                <c:pt idx="12" formatCode="0.0">
                  <c:v>91.2</c:v>
                </c:pt>
                <c:pt idx="14" formatCode="0.0">
                  <c:v>93.7</c:v>
                </c:pt>
                <c:pt idx="16" formatCode="0.0">
                  <c:v>93.8</c:v>
                </c:pt>
                <c:pt idx="18" formatCode="0.0">
                  <c:v>95.4</c:v>
                </c:pt>
                <c:pt idx="20" formatCode="0.0">
                  <c:v>95.4</c:v>
                </c:pt>
              </c:numCache>
            </c:numRef>
          </c:val>
          <c:smooth val="0"/>
          <c:extLst>
            <c:ext xmlns:c16="http://schemas.microsoft.com/office/drawing/2014/chart" uri="{C3380CC4-5D6E-409C-BE32-E72D297353CC}">
              <c16:uniqueId val="{00000003-6F76-4E96-A15B-D6420DDBDD1D}"/>
            </c:ext>
          </c:extLst>
        </c:ser>
        <c:ser>
          <c:idx val="2"/>
          <c:order val="1"/>
          <c:tx>
            <c:strRef>
              <c:f>Sheet1!$E$2</c:f>
              <c:strCache>
                <c:ptCount val="1"/>
                <c:pt idx="0">
                  <c:v>2021卒</c:v>
                </c:pt>
              </c:strCache>
            </c:strRef>
          </c:tx>
          <c:spPr>
            <a:ln w="28575" cap="rnd">
              <a:solidFill>
                <a:schemeClr val="accent2"/>
              </a:solidFill>
              <a:round/>
            </a:ln>
            <a:effectLst/>
          </c:spPr>
          <c:marker>
            <c:symbol val="diamond"/>
            <c:size val="10"/>
            <c:spPr>
              <a:solidFill>
                <a:schemeClr val="accent2">
                  <a:lumMod val="50000"/>
                </a:schemeClr>
              </a:solidFill>
              <a:ln w="0">
                <a:solidFill>
                  <a:schemeClr val="tx1"/>
                </a:solidFill>
              </a:ln>
              <a:effectLst/>
            </c:spPr>
          </c:marker>
          <c:dLbls>
            <c:dLbl>
              <c:idx val="0"/>
              <c:layout>
                <c:manualLayout>
                  <c:x val="-2.3500035102510027E-2"/>
                  <c:y val="-3.8503817408186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76-4E96-A15B-D6420DDBDD1D}"/>
                </c:ext>
              </c:extLst>
            </c:dLbl>
            <c:dLbl>
              <c:idx val="2"/>
              <c:layout>
                <c:manualLayout>
                  <c:x val="-2.8411024001863464E-2"/>
                  <c:y val="-4.10588152454910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F76-4E96-A15B-D6420DDBDD1D}"/>
                </c:ext>
              </c:extLst>
            </c:dLbl>
            <c:dLbl>
              <c:idx val="4"/>
              <c:layout>
                <c:manualLayout>
                  <c:x val="-2.9705078798257165E-2"/>
                  <c:y val="-4.36138130827960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F76-4E96-A15B-D6420DDBDD1D}"/>
                </c:ext>
              </c:extLst>
            </c:dLbl>
            <c:spPr>
              <a:solidFill>
                <a:schemeClr val="bg1"/>
              </a:solidFill>
              <a:ln w="3175">
                <a:solidFill>
                  <a:schemeClr val="tx1"/>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Sheet1!$B$3:$B$23</c:f>
              <c:strCache>
                <c:ptCount val="21"/>
                <c:pt idx="0">
                  <c:v>2月1日
時点</c:v>
                </c:pt>
                <c:pt idx="2">
                  <c:v>3月1日
時点</c:v>
                </c:pt>
                <c:pt idx="4">
                  <c:v>4月1日
時点</c:v>
                </c:pt>
                <c:pt idx="6">
                  <c:v>5月1日
時点</c:v>
                </c:pt>
                <c:pt idx="8">
                  <c:v>6月1日時点</c:v>
                </c:pt>
                <c:pt idx="10">
                  <c:v>7月1日時点</c:v>
                </c:pt>
                <c:pt idx="12">
                  <c:v>8月1日時点</c:v>
                </c:pt>
                <c:pt idx="14">
                  <c:v>9月1日時点</c:v>
                </c:pt>
                <c:pt idx="16">
                  <c:v>10月1日時点</c:v>
                </c:pt>
                <c:pt idx="18">
                  <c:v>12月1日時点</c:v>
                </c:pt>
                <c:pt idx="20">
                  <c:v>3月卒業時点</c:v>
                </c:pt>
              </c:strCache>
            </c:strRef>
          </c:cat>
          <c:val>
            <c:numRef>
              <c:f>Sheet1!$E$3:$E$23</c:f>
              <c:numCache>
                <c:formatCode>General</c:formatCode>
                <c:ptCount val="21"/>
                <c:pt idx="0" formatCode="0.0">
                  <c:v>9</c:v>
                </c:pt>
                <c:pt idx="2" formatCode="0.0">
                  <c:v>15.8</c:v>
                </c:pt>
                <c:pt idx="4" formatCode="0.0">
                  <c:v>31.3</c:v>
                </c:pt>
                <c:pt idx="6" formatCode="0.0">
                  <c:v>45.7</c:v>
                </c:pt>
                <c:pt idx="7" formatCode="0.0">
                  <c:v>49.2</c:v>
                </c:pt>
                <c:pt idx="8" formatCode="0.0">
                  <c:v>56.9</c:v>
                </c:pt>
                <c:pt idx="9" formatCode="0.0">
                  <c:v>65.3</c:v>
                </c:pt>
                <c:pt idx="10" formatCode="0.0">
                  <c:v>73.2</c:v>
                </c:pt>
                <c:pt idx="12" formatCode="0.0">
                  <c:v>81.2</c:v>
                </c:pt>
                <c:pt idx="14" formatCode="0.0">
                  <c:v>85</c:v>
                </c:pt>
                <c:pt idx="16" formatCode="0.0">
                  <c:v>88.7</c:v>
                </c:pt>
              </c:numCache>
            </c:numRef>
          </c:val>
          <c:smooth val="0"/>
          <c:extLst>
            <c:ext xmlns:c16="http://schemas.microsoft.com/office/drawing/2014/chart" uri="{C3380CC4-5D6E-409C-BE32-E72D297353CC}">
              <c16:uniqueId val="{00000007-6F76-4E96-A15B-D6420DDBDD1D}"/>
            </c:ext>
          </c:extLst>
        </c:ser>
        <c:dLbls>
          <c:dLblPos val="l"/>
          <c:showLegendKey val="0"/>
          <c:showVal val="1"/>
          <c:showCatName val="0"/>
          <c:showSerName val="0"/>
          <c:showPercent val="0"/>
          <c:showBubbleSize val="0"/>
        </c:dLbls>
        <c:marker val="1"/>
        <c:smooth val="0"/>
        <c:axId val="2104669920"/>
        <c:axId val="2104671168"/>
      </c:lineChart>
      <c:catAx>
        <c:axId val="2104669920"/>
        <c:scaling>
          <c:orientation val="minMax"/>
        </c:scaling>
        <c:delete val="0"/>
        <c:axPos val="b"/>
        <c:numFmt formatCode="General" sourceLinked="1"/>
        <c:majorTickMark val="none"/>
        <c:minorTickMark val="in"/>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04671168"/>
        <c:crosses val="autoZero"/>
        <c:auto val="0"/>
        <c:lblAlgn val="ctr"/>
        <c:lblOffset val="100"/>
        <c:noMultiLvlLbl val="0"/>
      </c:catAx>
      <c:valAx>
        <c:axId val="21046711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104669920"/>
        <c:crosses val="autoZero"/>
        <c:crossBetween val="between"/>
      </c:valAx>
      <c:spPr>
        <a:noFill/>
        <a:ln>
          <a:noFill/>
        </a:ln>
        <a:effectLst/>
      </c:spPr>
    </c:plotArea>
    <c:legend>
      <c:legendPos val="b"/>
      <c:layout>
        <c:manualLayout>
          <c:xMode val="edge"/>
          <c:yMode val="edge"/>
          <c:x val="0.67025619126252178"/>
          <c:y val="3.4219665682415724E-2"/>
          <c:w val="0.19522620128788001"/>
          <c:h val="4.913984929206779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span"/>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dirty="0" smtClean="0"/>
              <a:t>2021</a:t>
            </a:r>
            <a:r>
              <a:rPr lang="ja-JP" altLang="en-US" dirty="0" smtClean="0"/>
              <a:t>年度新卒採用数（全国）</a:t>
            </a:r>
            <a:endParaRPr lang="en-US" altLang="ja-JP" dirty="0" smtClean="0"/>
          </a:p>
        </c:rich>
      </c:tx>
      <c:layout>
        <c:manualLayout>
          <c:xMode val="edge"/>
          <c:yMode val="edge"/>
          <c:x val="0.14491962608806677"/>
          <c:y val="2.843130781666529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24631311128894554"/>
          <c:y val="0.16633052306752535"/>
          <c:w val="0.56984230843137884"/>
          <c:h val="0.72857069551844733"/>
        </c:manualLayout>
      </c:layout>
      <c:pieChart>
        <c:varyColors val="1"/>
        <c:ser>
          <c:idx val="0"/>
          <c:order val="0"/>
          <c:spPr>
            <a:ln w="0">
              <a:solidFill>
                <a:schemeClr val="bg1">
                  <a:lumMod val="50000"/>
                </a:schemeClr>
              </a:solidFill>
            </a:ln>
          </c:spPr>
          <c:dPt>
            <c:idx val="0"/>
            <c:bubble3D val="0"/>
            <c:spPr>
              <a:pattFill prst="pct40">
                <a:fgClr>
                  <a:schemeClr val="accent1"/>
                </a:fgClr>
                <a:bgClr>
                  <a:schemeClr val="bg1"/>
                </a:bgClr>
              </a:pattFill>
              <a:ln w="0">
                <a:solidFill>
                  <a:schemeClr val="bg1">
                    <a:lumMod val="50000"/>
                  </a:schemeClr>
                </a:solidFill>
              </a:ln>
              <a:effectLst/>
            </c:spPr>
            <c:extLst>
              <c:ext xmlns:c16="http://schemas.microsoft.com/office/drawing/2014/chart" uri="{C3380CC4-5D6E-409C-BE32-E72D297353CC}">
                <c16:uniqueId val="{00000001-8A8A-4067-B513-24C8A0CD1B77}"/>
              </c:ext>
            </c:extLst>
          </c:dPt>
          <c:dPt>
            <c:idx val="1"/>
            <c:bubble3D val="0"/>
            <c:spPr>
              <a:pattFill prst="ltDnDiag">
                <a:fgClr>
                  <a:schemeClr val="accent1"/>
                </a:fgClr>
                <a:bgClr>
                  <a:schemeClr val="bg1"/>
                </a:bgClr>
              </a:pattFill>
              <a:ln w="0">
                <a:solidFill>
                  <a:schemeClr val="bg1">
                    <a:lumMod val="50000"/>
                  </a:schemeClr>
                </a:solidFill>
              </a:ln>
              <a:effectLst/>
            </c:spPr>
            <c:extLst>
              <c:ext xmlns:c16="http://schemas.microsoft.com/office/drawing/2014/chart" uri="{C3380CC4-5D6E-409C-BE32-E72D297353CC}">
                <c16:uniqueId val="{00000003-8A8A-4067-B513-24C8A0CD1B77}"/>
              </c:ext>
            </c:extLst>
          </c:dPt>
          <c:dPt>
            <c:idx val="2"/>
            <c:bubble3D val="0"/>
            <c:spPr>
              <a:pattFill prst="wdUpDiag">
                <a:fgClr>
                  <a:srgbClr val="FF0000"/>
                </a:fgClr>
                <a:bgClr>
                  <a:schemeClr val="bg1"/>
                </a:bgClr>
              </a:pattFill>
              <a:ln w="25400">
                <a:solidFill>
                  <a:srgbClr val="FF0000"/>
                </a:solidFill>
              </a:ln>
              <a:effectLst/>
            </c:spPr>
            <c:extLst>
              <c:ext xmlns:c16="http://schemas.microsoft.com/office/drawing/2014/chart" uri="{C3380CC4-5D6E-409C-BE32-E72D297353CC}">
                <c16:uniqueId val="{00000005-8A8A-4067-B513-24C8A0CD1B77}"/>
              </c:ext>
            </c:extLst>
          </c:dPt>
          <c:dPt>
            <c:idx val="3"/>
            <c:bubble3D val="0"/>
            <c:spPr>
              <a:pattFill prst="ltVert">
                <a:fgClr>
                  <a:schemeClr val="accent1"/>
                </a:fgClr>
                <a:bgClr>
                  <a:schemeClr val="bg1"/>
                </a:bgClr>
              </a:pattFill>
              <a:ln w="0">
                <a:solidFill>
                  <a:schemeClr val="bg1">
                    <a:lumMod val="50000"/>
                  </a:schemeClr>
                </a:solidFill>
              </a:ln>
              <a:effectLst/>
            </c:spPr>
            <c:extLst>
              <c:ext xmlns:c16="http://schemas.microsoft.com/office/drawing/2014/chart" uri="{C3380CC4-5D6E-409C-BE32-E72D297353CC}">
                <c16:uniqueId val="{00000007-8A8A-4067-B513-24C8A0CD1B77}"/>
              </c:ext>
            </c:extLst>
          </c:dPt>
          <c:dPt>
            <c:idx val="4"/>
            <c:bubble3D val="0"/>
            <c:spPr>
              <a:pattFill prst="ltHorz">
                <a:fgClr>
                  <a:schemeClr val="accent1"/>
                </a:fgClr>
                <a:bgClr>
                  <a:schemeClr val="bg1"/>
                </a:bgClr>
              </a:pattFill>
              <a:ln w="0">
                <a:solidFill>
                  <a:schemeClr val="bg1">
                    <a:lumMod val="50000"/>
                  </a:schemeClr>
                </a:solidFill>
              </a:ln>
              <a:effectLst/>
            </c:spPr>
            <c:extLst>
              <c:ext xmlns:c16="http://schemas.microsoft.com/office/drawing/2014/chart" uri="{C3380CC4-5D6E-409C-BE32-E72D297353CC}">
                <c16:uniqueId val="{00000009-8A8A-4067-B513-24C8A0CD1B77}"/>
              </c:ext>
            </c:extLst>
          </c:dPt>
          <c:dLbls>
            <c:dLbl>
              <c:idx val="0"/>
              <c:layout>
                <c:manualLayout>
                  <c:x val="-6.5556736543437031E-3"/>
                  <c:y val="0.1784799115637628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A8A-4067-B513-24C8A0CD1B77}"/>
                </c:ext>
              </c:extLst>
            </c:dLbl>
            <c:dLbl>
              <c:idx val="1"/>
              <c:layout>
                <c:manualLayout>
                  <c:x val="-3.309620465317812E-2"/>
                  <c:y val="5.1018246818023139E-3"/>
                </c:manualLayout>
              </c:layout>
              <c:spPr>
                <a:solidFill>
                  <a:schemeClr val="bg1"/>
                </a:solidFill>
                <a:ln w="3175">
                  <a:solidFill>
                    <a:schemeClr val="tx1"/>
                  </a:solid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9459680817504319"/>
                      <c:h val="0.22324255768349735"/>
                    </c:manualLayout>
                  </c15:layout>
                </c:ext>
                <c:ext xmlns:c16="http://schemas.microsoft.com/office/drawing/2014/chart" uri="{C3380CC4-5D6E-409C-BE32-E72D297353CC}">
                  <c16:uniqueId val="{00000003-8A8A-4067-B513-24C8A0CD1B77}"/>
                </c:ext>
              </c:extLst>
            </c:dLbl>
            <c:dLbl>
              <c:idx val="2"/>
              <c:layout>
                <c:manualLayout>
                  <c:x val="6.663551185909676E-2"/>
                  <c:y val="-8.7913794524360794E-2"/>
                </c:manualLayout>
              </c:layout>
              <c:spPr>
                <a:solidFill>
                  <a:schemeClr val="bg1"/>
                </a:solidFill>
                <a:ln w="38100">
                  <a:solidFill>
                    <a:srgbClr val="FF0000"/>
                  </a:solid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2459829288078723"/>
                      <c:h val="0.24286878004380466"/>
                    </c:manualLayout>
                  </c15:layout>
                </c:ext>
                <c:ext xmlns:c16="http://schemas.microsoft.com/office/drawing/2014/chart" uri="{C3380CC4-5D6E-409C-BE32-E72D297353CC}">
                  <c16:uniqueId val="{00000005-8A8A-4067-B513-24C8A0CD1B77}"/>
                </c:ext>
              </c:extLst>
            </c:dLbl>
            <c:dLbl>
              <c:idx val="3"/>
              <c:layout>
                <c:manualLayout>
                  <c:x val="2.6936231931286938E-2"/>
                  <c:y val="0.19537485728783449"/>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3624010778248963"/>
                      <c:h val="0.17393334999536189"/>
                    </c:manualLayout>
                  </c15:layout>
                </c:ext>
                <c:ext xmlns:c16="http://schemas.microsoft.com/office/drawing/2014/chart" uri="{C3380CC4-5D6E-409C-BE32-E72D297353CC}">
                  <c16:uniqueId val="{00000007-8A8A-4067-B513-24C8A0CD1B77}"/>
                </c:ext>
              </c:extLst>
            </c:dLbl>
            <c:dLbl>
              <c:idx val="4"/>
              <c:layout>
                <c:manualLayout>
                  <c:x val="-3.2114802516267596E-2"/>
                  <c:y val="0.18236840069235186"/>
                </c:manualLayout>
              </c:layout>
              <c:spPr>
                <a:solidFill>
                  <a:schemeClr val="bg1"/>
                </a:solidFill>
                <a:ln w="3175">
                  <a:solidFill>
                    <a:schemeClr val="tx1"/>
                  </a:solid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3105530090307147"/>
                      <c:h val="0.18504532976436461"/>
                    </c:manualLayout>
                  </c15:layout>
                </c:ext>
                <c:ext xmlns:c16="http://schemas.microsoft.com/office/drawing/2014/chart" uri="{C3380CC4-5D6E-409C-BE32-E72D297353CC}">
                  <c16:uniqueId val="{00000009-8A8A-4067-B513-24C8A0CD1B77}"/>
                </c:ext>
              </c:extLst>
            </c:dLbl>
            <c:spPr>
              <a:solidFill>
                <a:schemeClr val="bg1"/>
              </a:solidFill>
              <a:ln w="3175">
                <a:solidFill>
                  <a:schemeClr val="tx1"/>
                </a:solid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Sheet1!$B$9:$F$9</c:f>
              <c:strCache>
                <c:ptCount val="5"/>
                <c:pt idx="0">
                  <c:v>増やす</c:v>
                </c:pt>
                <c:pt idx="1">
                  <c:v>前年度並み</c:v>
                </c:pt>
                <c:pt idx="2">
                  <c:v>減らす</c:v>
                </c:pt>
                <c:pt idx="3">
                  <c:v>未定</c:v>
                </c:pt>
                <c:pt idx="4">
                  <c:v>無回答等</c:v>
                </c:pt>
              </c:strCache>
            </c:strRef>
          </c:cat>
          <c:val>
            <c:numRef>
              <c:f>Sheet1!$B$10:$F$10</c:f>
              <c:numCache>
                <c:formatCode>General</c:formatCode>
                <c:ptCount val="5"/>
                <c:pt idx="0">
                  <c:v>9</c:v>
                </c:pt>
                <c:pt idx="1">
                  <c:v>36</c:v>
                </c:pt>
                <c:pt idx="2">
                  <c:v>26</c:v>
                </c:pt>
                <c:pt idx="3">
                  <c:v>25</c:v>
                </c:pt>
                <c:pt idx="4">
                  <c:v>4</c:v>
                </c:pt>
              </c:numCache>
            </c:numRef>
          </c:val>
          <c:extLst>
            <c:ext xmlns:c16="http://schemas.microsoft.com/office/drawing/2014/chart" uri="{C3380CC4-5D6E-409C-BE32-E72D297353CC}">
              <c16:uniqueId val="{0000000A-8A8A-4067-B513-24C8A0CD1B7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6350">
      <a:solidFill>
        <a:srgbClr val="898989"/>
      </a:solidFill>
    </a:ln>
    <a:effectLst>
      <a:glow rad="63500">
        <a:schemeClr val="accent3">
          <a:satMod val="175000"/>
          <a:alpha val="40000"/>
        </a:schemeClr>
      </a:glow>
    </a:effectLst>
  </c:spPr>
  <c:txPr>
    <a:bodyPr/>
    <a:lstStyle/>
    <a:p>
      <a:pPr>
        <a:defRPr/>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ja-JP" sz="1400" b="1" i="0" baseline="0" dirty="0" smtClean="0">
                <a:effectLst/>
              </a:rPr>
              <a:t>全国</a:t>
            </a:r>
            <a:endParaRPr lang="ja-JP" altLang="ja-JP" sz="1100" b="1" dirty="0">
              <a:effectLst/>
            </a:endParaRPr>
          </a:p>
        </c:rich>
      </c:tx>
      <c:layout>
        <c:manualLayout>
          <c:xMode val="edge"/>
          <c:yMode val="edge"/>
          <c:x val="0.57603323469916579"/>
          <c:y val="1.7810419305653091E-2"/>
        </c:manualLayout>
      </c:layout>
      <c:overlay val="0"/>
      <c:spPr>
        <a:solidFill>
          <a:schemeClr val="bg1"/>
        </a:solidFill>
        <a:ln>
          <a:solidFill>
            <a:schemeClr val="tx1"/>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5.1659004407888502E-2"/>
          <c:y val="0.1625462962962963"/>
          <c:w val="0.92645045165532658"/>
          <c:h val="0.64448381452318471"/>
        </c:manualLayout>
      </c:layout>
      <c:barChart>
        <c:barDir val="col"/>
        <c:grouping val="stacked"/>
        <c:varyColors val="0"/>
        <c:ser>
          <c:idx val="0"/>
          <c:order val="0"/>
          <c:tx>
            <c:strRef>
              <c:f>自殺者数の推移!$C$1</c:f>
              <c:strCache>
                <c:ptCount val="1"/>
                <c:pt idx="0">
                  <c:v>全国（男性）</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自殺者数の推移!$A$2:$A$23</c:f>
              <c:strCache>
                <c:ptCount val="22"/>
                <c:pt idx="0">
                  <c:v>R1.1</c:v>
                </c:pt>
                <c:pt idx="1">
                  <c:v>R1.2</c:v>
                </c:pt>
                <c:pt idx="2">
                  <c:v>R1.3</c:v>
                </c:pt>
                <c:pt idx="3">
                  <c:v>R1.4</c:v>
                </c:pt>
                <c:pt idx="4">
                  <c:v>R1.5</c:v>
                </c:pt>
                <c:pt idx="5">
                  <c:v>R1.6</c:v>
                </c:pt>
                <c:pt idx="6">
                  <c:v>R1.7</c:v>
                </c:pt>
                <c:pt idx="7">
                  <c:v>R1.8</c:v>
                </c:pt>
                <c:pt idx="8">
                  <c:v>R1.9</c:v>
                </c:pt>
                <c:pt idx="9">
                  <c:v>R1.10</c:v>
                </c:pt>
                <c:pt idx="10">
                  <c:v>R1.11</c:v>
                </c:pt>
                <c:pt idx="11">
                  <c:v>R1.12</c:v>
                </c:pt>
                <c:pt idx="12">
                  <c:v>R.2.1</c:v>
                </c:pt>
                <c:pt idx="13">
                  <c:v>R.2.2</c:v>
                </c:pt>
                <c:pt idx="14">
                  <c:v>R.2.3</c:v>
                </c:pt>
                <c:pt idx="15">
                  <c:v>R.2.4</c:v>
                </c:pt>
                <c:pt idx="16">
                  <c:v>R.2.5</c:v>
                </c:pt>
                <c:pt idx="17">
                  <c:v>R.2.6</c:v>
                </c:pt>
                <c:pt idx="18">
                  <c:v>R.2.7</c:v>
                </c:pt>
                <c:pt idx="19">
                  <c:v>R.2.8</c:v>
                </c:pt>
                <c:pt idx="20">
                  <c:v>R.2.9</c:v>
                </c:pt>
                <c:pt idx="21">
                  <c:v>R2.10</c:v>
                </c:pt>
              </c:strCache>
            </c:strRef>
          </c:cat>
          <c:val>
            <c:numRef>
              <c:f>自殺者数の推移!$C$2:$C$23</c:f>
              <c:numCache>
                <c:formatCode>#,##0_);[Red]\(#,##0\)</c:formatCode>
                <c:ptCount val="22"/>
                <c:pt idx="0">
                  <c:v>1176</c:v>
                </c:pt>
                <c:pt idx="1">
                  <c:v>1122</c:v>
                </c:pt>
                <c:pt idx="2">
                  <c:v>1324</c:v>
                </c:pt>
                <c:pt idx="3">
                  <c:v>1289</c:v>
                </c:pt>
                <c:pt idx="4">
                  <c:v>1298</c:v>
                </c:pt>
                <c:pt idx="5">
                  <c:v>1145</c:v>
                </c:pt>
                <c:pt idx="6">
                  <c:v>1230</c:v>
                </c:pt>
                <c:pt idx="7">
                  <c:v>1139</c:v>
                </c:pt>
                <c:pt idx="8">
                  <c:v>1161</c:v>
                </c:pt>
                <c:pt idx="9">
                  <c:v>1073</c:v>
                </c:pt>
                <c:pt idx="10">
                  <c:v>1086</c:v>
                </c:pt>
                <c:pt idx="11">
                  <c:v>1035</c:v>
                </c:pt>
                <c:pt idx="12">
                  <c:v>1185</c:v>
                </c:pt>
                <c:pt idx="13">
                  <c:v>1025</c:v>
                </c:pt>
                <c:pt idx="14">
                  <c:v>1242</c:v>
                </c:pt>
                <c:pt idx="15">
                  <c:v>1055</c:v>
                </c:pt>
                <c:pt idx="16">
                  <c:v>1082</c:v>
                </c:pt>
                <c:pt idx="17">
                  <c:v>1052</c:v>
                </c:pt>
                <c:pt idx="18">
                  <c:v>1181</c:v>
                </c:pt>
                <c:pt idx="19">
                  <c:v>1229</c:v>
                </c:pt>
                <c:pt idx="20">
                  <c:v>1188</c:v>
                </c:pt>
                <c:pt idx="21">
                  <c:v>1302</c:v>
                </c:pt>
              </c:numCache>
            </c:numRef>
          </c:val>
          <c:extLst>
            <c:ext xmlns:c16="http://schemas.microsoft.com/office/drawing/2014/chart" uri="{C3380CC4-5D6E-409C-BE32-E72D297353CC}">
              <c16:uniqueId val="{00000000-343F-495A-AC7C-75532C663294}"/>
            </c:ext>
          </c:extLst>
        </c:ser>
        <c:ser>
          <c:idx val="1"/>
          <c:order val="1"/>
          <c:tx>
            <c:strRef>
              <c:f>自殺者数の推移!$D$1</c:f>
              <c:strCache>
                <c:ptCount val="1"/>
                <c:pt idx="0">
                  <c:v>全国（女性）</c:v>
                </c:pt>
              </c:strCache>
            </c:strRef>
          </c:tx>
          <c:spPr>
            <a:pattFill prst="pct60">
              <a:fgClr>
                <a:srgbClr val="FF0000"/>
              </a:fgClr>
              <a:bgClr>
                <a:schemeClr val="bg1"/>
              </a:bgClr>
            </a:pattFill>
            <a:ln>
              <a:noFill/>
            </a:ln>
            <a:effectLst/>
          </c:spPr>
          <c:invertIfNegative val="0"/>
          <c:dLbls>
            <c:spPr>
              <a:solidFill>
                <a:schemeClr val="bg1">
                  <a:alpha val="70000"/>
                </a:schemeClr>
              </a:solidFill>
              <a:ln>
                <a:noFill/>
              </a:ln>
              <a:effectLst>
                <a:softEdge rad="31750"/>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自殺者数の推移!$A$2:$A$23</c:f>
              <c:strCache>
                <c:ptCount val="22"/>
                <c:pt idx="0">
                  <c:v>R1.1</c:v>
                </c:pt>
                <c:pt idx="1">
                  <c:v>R1.2</c:v>
                </c:pt>
                <c:pt idx="2">
                  <c:v>R1.3</c:v>
                </c:pt>
                <c:pt idx="3">
                  <c:v>R1.4</c:v>
                </c:pt>
                <c:pt idx="4">
                  <c:v>R1.5</c:v>
                </c:pt>
                <c:pt idx="5">
                  <c:v>R1.6</c:v>
                </c:pt>
                <c:pt idx="6">
                  <c:v>R1.7</c:v>
                </c:pt>
                <c:pt idx="7">
                  <c:v>R1.8</c:v>
                </c:pt>
                <c:pt idx="8">
                  <c:v>R1.9</c:v>
                </c:pt>
                <c:pt idx="9">
                  <c:v>R1.10</c:v>
                </c:pt>
                <c:pt idx="10">
                  <c:v>R1.11</c:v>
                </c:pt>
                <c:pt idx="11">
                  <c:v>R1.12</c:v>
                </c:pt>
                <c:pt idx="12">
                  <c:v>R.2.1</c:v>
                </c:pt>
                <c:pt idx="13">
                  <c:v>R.2.2</c:v>
                </c:pt>
                <c:pt idx="14">
                  <c:v>R.2.3</c:v>
                </c:pt>
                <c:pt idx="15">
                  <c:v>R.2.4</c:v>
                </c:pt>
                <c:pt idx="16">
                  <c:v>R.2.5</c:v>
                </c:pt>
                <c:pt idx="17">
                  <c:v>R.2.6</c:v>
                </c:pt>
                <c:pt idx="18">
                  <c:v>R.2.7</c:v>
                </c:pt>
                <c:pt idx="19">
                  <c:v>R.2.8</c:v>
                </c:pt>
                <c:pt idx="20">
                  <c:v>R.2.9</c:v>
                </c:pt>
                <c:pt idx="21">
                  <c:v>R2.10</c:v>
                </c:pt>
              </c:strCache>
            </c:strRef>
          </c:cat>
          <c:val>
            <c:numRef>
              <c:f>自殺者数の推移!$D$2:$D$23</c:f>
              <c:numCache>
                <c:formatCode>#,##0_);[Red]\(#,##0\)</c:formatCode>
                <c:ptCount val="22"/>
                <c:pt idx="0">
                  <c:v>508</c:v>
                </c:pt>
                <c:pt idx="1">
                  <c:v>493</c:v>
                </c:pt>
                <c:pt idx="2">
                  <c:v>532</c:v>
                </c:pt>
                <c:pt idx="3">
                  <c:v>525</c:v>
                </c:pt>
                <c:pt idx="4">
                  <c:v>555</c:v>
                </c:pt>
                <c:pt idx="5">
                  <c:v>495</c:v>
                </c:pt>
                <c:pt idx="6">
                  <c:v>563</c:v>
                </c:pt>
                <c:pt idx="7">
                  <c:v>464</c:v>
                </c:pt>
                <c:pt idx="8">
                  <c:v>501</c:v>
                </c:pt>
                <c:pt idx="9">
                  <c:v>466</c:v>
                </c:pt>
                <c:pt idx="10">
                  <c:v>530</c:v>
                </c:pt>
                <c:pt idx="11">
                  <c:v>459</c:v>
                </c:pt>
                <c:pt idx="12">
                  <c:v>495</c:v>
                </c:pt>
                <c:pt idx="13">
                  <c:v>425</c:v>
                </c:pt>
                <c:pt idx="14">
                  <c:v>506</c:v>
                </c:pt>
                <c:pt idx="15">
                  <c:v>440</c:v>
                </c:pt>
                <c:pt idx="16">
                  <c:v>493</c:v>
                </c:pt>
                <c:pt idx="17">
                  <c:v>509</c:v>
                </c:pt>
                <c:pt idx="18">
                  <c:v>659</c:v>
                </c:pt>
                <c:pt idx="19">
                  <c:v>660</c:v>
                </c:pt>
                <c:pt idx="20">
                  <c:v>640</c:v>
                </c:pt>
                <c:pt idx="21">
                  <c:v>851</c:v>
                </c:pt>
              </c:numCache>
            </c:numRef>
          </c:val>
          <c:extLst>
            <c:ext xmlns:c16="http://schemas.microsoft.com/office/drawing/2014/chart" uri="{C3380CC4-5D6E-409C-BE32-E72D297353CC}">
              <c16:uniqueId val="{00000001-343F-495A-AC7C-75532C663294}"/>
            </c:ext>
          </c:extLst>
        </c:ser>
        <c:ser>
          <c:idx val="2"/>
          <c:order val="2"/>
          <c:tx>
            <c:strRef>
              <c:f>自殺者数の推移!$E$1</c:f>
              <c:strCache>
                <c:ptCount val="1"/>
                <c:pt idx="0">
                  <c:v>全国（計）</c:v>
                </c:pt>
              </c:strCache>
            </c:strRef>
          </c:tx>
          <c:spPr>
            <a:no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自殺者数の推移!$A$2:$A$23</c:f>
              <c:strCache>
                <c:ptCount val="22"/>
                <c:pt idx="0">
                  <c:v>R1.1</c:v>
                </c:pt>
                <c:pt idx="1">
                  <c:v>R1.2</c:v>
                </c:pt>
                <c:pt idx="2">
                  <c:v>R1.3</c:v>
                </c:pt>
                <c:pt idx="3">
                  <c:v>R1.4</c:v>
                </c:pt>
                <c:pt idx="4">
                  <c:v>R1.5</c:v>
                </c:pt>
                <c:pt idx="5">
                  <c:v>R1.6</c:v>
                </c:pt>
                <c:pt idx="6">
                  <c:v>R1.7</c:v>
                </c:pt>
                <c:pt idx="7">
                  <c:v>R1.8</c:v>
                </c:pt>
                <c:pt idx="8">
                  <c:v>R1.9</c:v>
                </c:pt>
                <c:pt idx="9">
                  <c:v>R1.10</c:v>
                </c:pt>
                <c:pt idx="10">
                  <c:v>R1.11</c:v>
                </c:pt>
                <c:pt idx="11">
                  <c:v>R1.12</c:v>
                </c:pt>
                <c:pt idx="12">
                  <c:v>R.2.1</c:v>
                </c:pt>
                <c:pt idx="13">
                  <c:v>R.2.2</c:v>
                </c:pt>
                <c:pt idx="14">
                  <c:v>R.2.3</c:v>
                </c:pt>
                <c:pt idx="15">
                  <c:v>R.2.4</c:v>
                </c:pt>
                <c:pt idx="16">
                  <c:v>R.2.5</c:v>
                </c:pt>
                <c:pt idx="17">
                  <c:v>R.2.6</c:v>
                </c:pt>
                <c:pt idx="18">
                  <c:v>R.2.7</c:v>
                </c:pt>
                <c:pt idx="19">
                  <c:v>R.2.8</c:v>
                </c:pt>
                <c:pt idx="20">
                  <c:v>R.2.9</c:v>
                </c:pt>
                <c:pt idx="21">
                  <c:v>R2.10</c:v>
                </c:pt>
              </c:strCache>
            </c:strRef>
          </c:cat>
          <c:val>
            <c:numRef>
              <c:f>自殺者数の推移!$E$2:$E$23</c:f>
              <c:numCache>
                <c:formatCode>#,##0_);[Red]\(#,##0\)</c:formatCode>
                <c:ptCount val="22"/>
                <c:pt idx="0">
                  <c:v>1684</c:v>
                </c:pt>
                <c:pt idx="1">
                  <c:v>1615</c:v>
                </c:pt>
                <c:pt idx="2">
                  <c:v>1856</c:v>
                </c:pt>
                <c:pt idx="3">
                  <c:v>1814</c:v>
                </c:pt>
                <c:pt idx="4">
                  <c:v>1853</c:v>
                </c:pt>
                <c:pt idx="5">
                  <c:v>1640</c:v>
                </c:pt>
                <c:pt idx="6">
                  <c:v>1793</c:v>
                </c:pt>
                <c:pt idx="7">
                  <c:v>1603</c:v>
                </c:pt>
                <c:pt idx="8">
                  <c:v>1662</c:v>
                </c:pt>
                <c:pt idx="9">
                  <c:v>1539</c:v>
                </c:pt>
                <c:pt idx="10">
                  <c:v>1616</c:v>
                </c:pt>
                <c:pt idx="11">
                  <c:v>1494</c:v>
                </c:pt>
                <c:pt idx="12">
                  <c:v>1680</c:v>
                </c:pt>
                <c:pt idx="13">
                  <c:v>1450</c:v>
                </c:pt>
                <c:pt idx="14">
                  <c:v>1748</c:v>
                </c:pt>
                <c:pt idx="15">
                  <c:v>1495</c:v>
                </c:pt>
                <c:pt idx="16">
                  <c:v>1575</c:v>
                </c:pt>
                <c:pt idx="17">
                  <c:v>1561</c:v>
                </c:pt>
                <c:pt idx="18">
                  <c:v>1840</c:v>
                </c:pt>
                <c:pt idx="19">
                  <c:v>1889</c:v>
                </c:pt>
                <c:pt idx="20">
                  <c:v>1828</c:v>
                </c:pt>
                <c:pt idx="21">
                  <c:v>2153</c:v>
                </c:pt>
              </c:numCache>
            </c:numRef>
          </c:val>
          <c:extLst>
            <c:ext xmlns:c16="http://schemas.microsoft.com/office/drawing/2014/chart" uri="{C3380CC4-5D6E-409C-BE32-E72D297353CC}">
              <c16:uniqueId val="{00000002-343F-495A-AC7C-75532C663294}"/>
            </c:ext>
          </c:extLst>
        </c:ser>
        <c:dLbls>
          <c:showLegendKey val="0"/>
          <c:showVal val="0"/>
          <c:showCatName val="0"/>
          <c:showSerName val="0"/>
          <c:showPercent val="0"/>
          <c:showBubbleSize val="0"/>
        </c:dLbls>
        <c:gapWidth val="70"/>
        <c:overlap val="100"/>
        <c:axId val="817922256"/>
        <c:axId val="817922672"/>
      </c:barChart>
      <c:catAx>
        <c:axId val="8179222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17922672"/>
        <c:crosses val="autoZero"/>
        <c:auto val="1"/>
        <c:lblAlgn val="ctr"/>
        <c:lblOffset val="100"/>
        <c:noMultiLvlLbl val="0"/>
      </c:catAx>
      <c:valAx>
        <c:axId val="817922672"/>
        <c:scaling>
          <c:orientation val="minMax"/>
          <c:max val="220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817922256"/>
        <c:crosses val="autoZero"/>
        <c:crossBetween val="between"/>
      </c:valAx>
      <c:spPr>
        <a:noFill/>
        <a:ln>
          <a:noFill/>
        </a:ln>
        <a:effectLst/>
      </c:spPr>
    </c:plotArea>
    <c:legend>
      <c:legendPos val="b"/>
      <c:legendEntry>
        <c:idx val="2"/>
        <c:delete val="1"/>
      </c:legendEntry>
      <c:layout>
        <c:manualLayout>
          <c:xMode val="edge"/>
          <c:yMode val="edge"/>
          <c:x val="0.75428969467988483"/>
          <c:y val="3.5575969670457924E-2"/>
          <c:w val="0.18781115736329138"/>
          <c:h val="8.016477107028288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b="1" dirty="0">
                <a:solidFill>
                  <a:schemeClr val="tx1">
                    <a:lumMod val="75000"/>
                    <a:lumOff val="25000"/>
                  </a:schemeClr>
                </a:solidFill>
              </a:rPr>
              <a:t>大阪府</a:t>
            </a:r>
          </a:p>
        </c:rich>
      </c:tx>
      <c:layout>
        <c:manualLayout>
          <c:xMode val="edge"/>
          <c:yMode val="edge"/>
          <c:x val="0.4785468665275126"/>
          <c:y val="4.5134753449188082E-2"/>
        </c:manualLayout>
      </c:layout>
      <c:overlay val="0"/>
      <c:spPr>
        <a:noFill/>
        <a:ln>
          <a:solidFill>
            <a:schemeClr val="tx1"/>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4.1928772405374196E-2"/>
          <c:y val="5.7039044671411444E-2"/>
          <c:w val="0.94233897100681374"/>
          <c:h val="0.81707319781949383"/>
        </c:manualLayout>
      </c:layout>
      <c:barChart>
        <c:barDir val="col"/>
        <c:grouping val="clustered"/>
        <c:varyColors val="0"/>
        <c:ser>
          <c:idx val="0"/>
          <c:order val="0"/>
          <c:tx>
            <c:strRef>
              <c:f>自殺者数の推移!$B$1</c:f>
              <c:strCache>
                <c:ptCount val="1"/>
                <c:pt idx="0">
                  <c:v>大阪府</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自殺者数の推移!$A$2:$A$23</c:f>
              <c:strCache>
                <c:ptCount val="22"/>
                <c:pt idx="0">
                  <c:v>R1.1</c:v>
                </c:pt>
                <c:pt idx="1">
                  <c:v>R1.2</c:v>
                </c:pt>
                <c:pt idx="2">
                  <c:v>R1.3</c:v>
                </c:pt>
                <c:pt idx="3">
                  <c:v>R1.4</c:v>
                </c:pt>
                <c:pt idx="4">
                  <c:v>R1.5</c:v>
                </c:pt>
                <c:pt idx="5">
                  <c:v>R1.6</c:v>
                </c:pt>
                <c:pt idx="6">
                  <c:v>R1.7</c:v>
                </c:pt>
                <c:pt idx="7">
                  <c:v>R1.8</c:v>
                </c:pt>
                <c:pt idx="8">
                  <c:v>R1.9</c:v>
                </c:pt>
                <c:pt idx="9">
                  <c:v>R1.10</c:v>
                </c:pt>
                <c:pt idx="10">
                  <c:v>R1.11</c:v>
                </c:pt>
                <c:pt idx="11">
                  <c:v>R1.12</c:v>
                </c:pt>
                <c:pt idx="12">
                  <c:v>R.2.1</c:v>
                </c:pt>
                <c:pt idx="13">
                  <c:v>R.2.2</c:v>
                </c:pt>
                <c:pt idx="14">
                  <c:v>R.2.3</c:v>
                </c:pt>
                <c:pt idx="15">
                  <c:v>R.2.4</c:v>
                </c:pt>
                <c:pt idx="16">
                  <c:v>R.2.5</c:v>
                </c:pt>
                <c:pt idx="17">
                  <c:v>R.2.6</c:v>
                </c:pt>
                <c:pt idx="18">
                  <c:v>R.2.7</c:v>
                </c:pt>
                <c:pt idx="19">
                  <c:v>R.2.8</c:v>
                </c:pt>
                <c:pt idx="20">
                  <c:v>R.2.9</c:v>
                </c:pt>
                <c:pt idx="21">
                  <c:v>R2.10</c:v>
                </c:pt>
              </c:strCache>
            </c:strRef>
          </c:cat>
          <c:val>
            <c:numRef>
              <c:f>自殺者数の推移!$B$2:$B$23</c:f>
              <c:numCache>
                <c:formatCode>General</c:formatCode>
                <c:ptCount val="22"/>
                <c:pt idx="0">
                  <c:v>104</c:v>
                </c:pt>
                <c:pt idx="1">
                  <c:v>101</c:v>
                </c:pt>
                <c:pt idx="2">
                  <c:v>118</c:v>
                </c:pt>
                <c:pt idx="3">
                  <c:v>102</c:v>
                </c:pt>
                <c:pt idx="4">
                  <c:v>123</c:v>
                </c:pt>
                <c:pt idx="5">
                  <c:v>132</c:v>
                </c:pt>
                <c:pt idx="6">
                  <c:v>112</c:v>
                </c:pt>
                <c:pt idx="7">
                  <c:v>92</c:v>
                </c:pt>
                <c:pt idx="8">
                  <c:v>101</c:v>
                </c:pt>
                <c:pt idx="9">
                  <c:v>106</c:v>
                </c:pt>
                <c:pt idx="10">
                  <c:v>77</c:v>
                </c:pt>
                <c:pt idx="11">
                  <c:v>63</c:v>
                </c:pt>
                <c:pt idx="12" formatCode="#,##0_);[Red]\(#,##0\)">
                  <c:v>113</c:v>
                </c:pt>
                <c:pt idx="13" formatCode="#,##0_);[Red]\(#,##0\)">
                  <c:v>96</c:v>
                </c:pt>
                <c:pt idx="14" formatCode="#,##0_);[Red]\(#,##0\)">
                  <c:v>104</c:v>
                </c:pt>
                <c:pt idx="15" formatCode="#,##0_);[Red]\(#,##0\)">
                  <c:v>93</c:v>
                </c:pt>
                <c:pt idx="16" formatCode="#,##0_);[Red]\(#,##0\)">
                  <c:v>132</c:v>
                </c:pt>
                <c:pt idx="17" formatCode="#,##0_);[Red]\(#,##0\)">
                  <c:v>106</c:v>
                </c:pt>
                <c:pt idx="18" formatCode="#,##0_);[Red]\(#,##0\)">
                  <c:v>130</c:v>
                </c:pt>
                <c:pt idx="19" formatCode="#,##0_);[Red]\(#,##0\)">
                  <c:v>121</c:v>
                </c:pt>
                <c:pt idx="20" formatCode="#,##0_);[Red]\(#,##0\)">
                  <c:v>93</c:v>
                </c:pt>
                <c:pt idx="21" formatCode="#,##0_);[Red]\(#,##0\)">
                  <c:v>116</c:v>
                </c:pt>
              </c:numCache>
            </c:numRef>
          </c:val>
          <c:extLst>
            <c:ext xmlns:c16="http://schemas.microsoft.com/office/drawing/2014/chart" uri="{C3380CC4-5D6E-409C-BE32-E72D297353CC}">
              <c16:uniqueId val="{00000000-FB4F-4724-860F-5CAE2126382E}"/>
            </c:ext>
          </c:extLst>
        </c:ser>
        <c:dLbls>
          <c:showLegendKey val="0"/>
          <c:showVal val="0"/>
          <c:showCatName val="0"/>
          <c:showSerName val="0"/>
          <c:showPercent val="0"/>
          <c:showBubbleSize val="0"/>
        </c:dLbls>
        <c:gapWidth val="75"/>
        <c:overlap val="-25"/>
        <c:axId val="1002320992"/>
        <c:axId val="1002321408"/>
      </c:barChart>
      <c:catAx>
        <c:axId val="100232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02321408"/>
        <c:crosses val="autoZero"/>
        <c:auto val="1"/>
        <c:lblAlgn val="ctr"/>
        <c:lblOffset val="100"/>
        <c:noMultiLvlLbl val="0"/>
      </c:catAx>
      <c:valAx>
        <c:axId val="1002321408"/>
        <c:scaling>
          <c:orientation val="minMax"/>
          <c:max val="14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02320992"/>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r>
              <a:rPr lang="ja-JP" b="1" dirty="0">
                <a:solidFill>
                  <a:schemeClr val="tx1">
                    <a:lumMod val="65000"/>
                    <a:lumOff val="35000"/>
                  </a:schemeClr>
                </a:solidFill>
              </a:rPr>
              <a:t>自殺者数の対前年同月比の推移</a:t>
            </a:r>
            <a:r>
              <a:rPr lang="ja-JP" altLang="en-US" b="1" dirty="0">
                <a:solidFill>
                  <a:schemeClr val="tx1">
                    <a:lumMod val="65000"/>
                    <a:lumOff val="35000"/>
                  </a:schemeClr>
                </a:solidFill>
              </a:rPr>
              <a:t>（令和</a:t>
            </a:r>
            <a:r>
              <a:rPr lang="en-US" altLang="ja-JP" b="1" dirty="0">
                <a:solidFill>
                  <a:schemeClr val="tx1">
                    <a:lumMod val="65000"/>
                    <a:lumOff val="35000"/>
                  </a:schemeClr>
                </a:solidFill>
              </a:rPr>
              <a:t>2</a:t>
            </a:r>
            <a:r>
              <a:rPr lang="ja-JP" altLang="en-US" b="1" dirty="0">
                <a:solidFill>
                  <a:schemeClr val="tx1">
                    <a:lumMod val="65000"/>
                    <a:lumOff val="35000"/>
                  </a:schemeClr>
                </a:solidFill>
              </a:rPr>
              <a:t>年</a:t>
            </a:r>
            <a:r>
              <a:rPr lang="en-US" altLang="ja-JP" b="1" dirty="0">
                <a:solidFill>
                  <a:schemeClr val="tx1">
                    <a:lumMod val="65000"/>
                    <a:lumOff val="35000"/>
                  </a:schemeClr>
                </a:solidFill>
              </a:rPr>
              <a:t>/</a:t>
            </a:r>
            <a:r>
              <a:rPr lang="ja-JP" altLang="en-US" b="1" dirty="0">
                <a:solidFill>
                  <a:schemeClr val="tx1">
                    <a:lumMod val="65000"/>
                    <a:lumOff val="35000"/>
                  </a:schemeClr>
                </a:solidFill>
              </a:rPr>
              <a:t>令和元年）</a:t>
            </a:r>
            <a:endParaRPr lang="ja-JP" b="1" dirty="0">
              <a:solidFill>
                <a:schemeClr val="tx1">
                  <a:lumMod val="65000"/>
                  <a:lumOff val="35000"/>
                </a:schemeClr>
              </a:solidFill>
            </a:endParaRPr>
          </a:p>
        </c:rich>
      </c:tx>
      <c:layout>
        <c:manualLayout>
          <c:xMode val="edge"/>
          <c:yMode val="edge"/>
          <c:x val="0.30991522444036412"/>
          <c:y val="2.268802139462552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4540006858442614"/>
          <c:y val="4.0015997734770777E-2"/>
          <c:w val="0.83943973469113131"/>
          <c:h val="0.68778580542699264"/>
        </c:manualLayout>
      </c:layout>
      <c:lineChart>
        <c:grouping val="standard"/>
        <c:varyColors val="0"/>
        <c:ser>
          <c:idx val="0"/>
          <c:order val="0"/>
          <c:tx>
            <c:strRef>
              <c:f>自殺者数の対前年同月比!$A$6</c:f>
              <c:strCache>
                <c:ptCount val="1"/>
                <c:pt idx="0">
                  <c:v>大阪府</c:v>
                </c:pt>
              </c:strCache>
            </c:strRef>
          </c:tx>
          <c:spPr>
            <a:ln w="50800" cap="rnd">
              <a:solidFill>
                <a:srgbClr val="002060"/>
              </a:solidFill>
              <a:round/>
            </a:ln>
            <a:effectLst/>
          </c:spPr>
          <c:marker>
            <c:symbol val="square"/>
            <c:size val="9"/>
            <c:spPr>
              <a:solidFill>
                <a:schemeClr val="tx2">
                  <a:lumMod val="50000"/>
                </a:schemeClr>
              </a:solidFill>
              <a:ln w="25400">
                <a:solidFill>
                  <a:schemeClr val="bg1"/>
                </a:solidFill>
              </a:ln>
              <a:effectLst/>
            </c:spPr>
          </c:marker>
          <c:cat>
            <c:strRef>
              <c:f>自殺者数の対前年同月比!$B$3:$K$3</c:f>
              <c:strCache>
                <c:ptCount val="10"/>
                <c:pt idx="0">
                  <c:v>１月</c:v>
                </c:pt>
                <c:pt idx="1">
                  <c:v>２月</c:v>
                </c:pt>
                <c:pt idx="2">
                  <c:v>３月</c:v>
                </c:pt>
                <c:pt idx="3">
                  <c:v>４月</c:v>
                </c:pt>
                <c:pt idx="4">
                  <c:v>５月</c:v>
                </c:pt>
                <c:pt idx="5">
                  <c:v>６月</c:v>
                </c:pt>
                <c:pt idx="6">
                  <c:v>７月</c:v>
                </c:pt>
                <c:pt idx="7">
                  <c:v>８月</c:v>
                </c:pt>
                <c:pt idx="8">
                  <c:v>９月</c:v>
                </c:pt>
                <c:pt idx="9">
                  <c:v>10月</c:v>
                </c:pt>
              </c:strCache>
            </c:strRef>
          </c:cat>
          <c:val>
            <c:numRef>
              <c:f>自殺者数の対前年同月比!$B$6:$K$6</c:f>
              <c:numCache>
                <c:formatCode>#,##0.00;"▲ "#,##0.00</c:formatCode>
                <c:ptCount val="10"/>
                <c:pt idx="0">
                  <c:v>8.6538461538461453E-2</c:v>
                </c:pt>
                <c:pt idx="1">
                  <c:v>-4.9504950495049549E-2</c:v>
                </c:pt>
                <c:pt idx="2">
                  <c:v>-0.11864406779661019</c:v>
                </c:pt>
                <c:pt idx="3">
                  <c:v>-8.8235294117647078E-2</c:v>
                </c:pt>
                <c:pt idx="4">
                  <c:v>7.3170731707317138E-2</c:v>
                </c:pt>
                <c:pt idx="5">
                  <c:v>-0.19696969696969702</c:v>
                </c:pt>
                <c:pt idx="6">
                  <c:v>0.16071428571428581</c:v>
                </c:pt>
                <c:pt idx="7">
                  <c:v>0.31521739130434789</c:v>
                </c:pt>
                <c:pt idx="8">
                  <c:v>-7.9207920792079167E-2</c:v>
                </c:pt>
                <c:pt idx="9">
                  <c:v>9.4339622641509413E-2</c:v>
                </c:pt>
              </c:numCache>
            </c:numRef>
          </c:val>
          <c:smooth val="0"/>
          <c:extLst>
            <c:ext xmlns:c16="http://schemas.microsoft.com/office/drawing/2014/chart" uri="{C3380CC4-5D6E-409C-BE32-E72D297353CC}">
              <c16:uniqueId val="{00000000-859C-47BA-B414-5A453EA32441}"/>
            </c:ext>
          </c:extLst>
        </c:ser>
        <c:ser>
          <c:idx val="1"/>
          <c:order val="1"/>
          <c:tx>
            <c:strRef>
              <c:f>自殺者数の対前年同月比!$A$11</c:f>
              <c:strCache>
                <c:ptCount val="1"/>
                <c:pt idx="0">
                  <c:v>全国（男）</c:v>
                </c:pt>
              </c:strCache>
            </c:strRef>
          </c:tx>
          <c:spPr>
            <a:ln w="34925" cap="rnd">
              <a:solidFill>
                <a:srgbClr val="00B0F0"/>
              </a:solidFill>
              <a:prstDash val="sysDot"/>
              <a:round/>
            </a:ln>
            <a:effectLst/>
          </c:spPr>
          <c:marker>
            <c:symbol val="x"/>
            <c:size val="5"/>
            <c:spPr>
              <a:noFill/>
              <a:ln w="9525">
                <a:solidFill>
                  <a:schemeClr val="accent1">
                    <a:lumMod val="50000"/>
                  </a:schemeClr>
                </a:solidFill>
              </a:ln>
              <a:effectLst/>
            </c:spPr>
          </c:marker>
          <c:cat>
            <c:strRef>
              <c:f>自殺者数の対前年同月比!$B$3:$K$3</c:f>
              <c:strCache>
                <c:ptCount val="10"/>
                <c:pt idx="0">
                  <c:v>１月</c:v>
                </c:pt>
                <c:pt idx="1">
                  <c:v>２月</c:v>
                </c:pt>
                <c:pt idx="2">
                  <c:v>３月</c:v>
                </c:pt>
                <c:pt idx="3">
                  <c:v>４月</c:v>
                </c:pt>
                <c:pt idx="4">
                  <c:v>５月</c:v>
                </c:pt>
                <c:pt idx="5">
                  <c:v>６月</c:v>
                </c:pt>
                <c:pt idx="6">
                  <c:v>７月</c:v>
                </c:pt>
                <c:pt idx="7">
                  <c:v>８月</c:v>
                </c:pt>
                <c:pt idx="8">
                  <c:v>９月</c:v>
                </c:pt>
                <c:pt idx="9">
                  <c:v>10月</c:v>
                </c:pt>
              </c:strCache>
            </c:strRef>
          </c:cat>
          <c:val>
            <c:numRef>
              <c:f>自殺者数の対前年同月比!$B$11:$K$11</c:f>
              <c:numCache>
                <c:formatCode>#,##0.00;"▲ "#,##0.00</c:formatCode>
                <c:ptCount val="10"/>
                <c:pt idx="0">
                  <c:v>7.6530612244898322E-3</c:v>
                </c:pt>
                <c:pt idx="1">
                  <c:v>-8.6452762923351134E-2</c:v>
                </c:pt>
                <c:pt idx="2">
                  <c:v>-6.1933534743202401E-2</c:v>
                </c:pt>
                <c:pt idx="3">
                  <c:v>-0.18153607447633824</c:v>
                </c:pt>
                <c:pt idx="4">
                  <c:v>-0.16640986132511559</c:v>
                </c:pt>
                <c:pt idx="5">
                  <c:v>-8.1222707423580731E-2</c:v>
                </c:pt>
                <c:pt idx="6">
                  <c:v>-3.9837398373983701E-2</c:v>
                </c:pt>
                <c:pt idx="7">
                  <c:v>7.9016681299385327E-2</c:v>
                </c:pt>
                <c:pt idx="8">
                  <c:v>2.3255813953488413E-2</c:v>
                </c:pt>
                <c:pt idx="9">
                  <c:v>0.21342031686859264</c:v>
                </c:pt>
              </c:numCache>
            </c:numRef>
          </c:val>
          <c:smooth val="0"/>
          <c:extLst>
            <c:ext xmlns:c16="http://schemas.microsoft.com/office/drawing/2014/chart" uri="{C3380CC4-5D6E-409C-BE32-E72D297353CC}">
              <c16:uniqueId val="{00000001-859C-47BA-B414-5A453EA32441}"/>
            </c:ext>
          </c:extLst>
        </c:ser>
        <c:ser>
          <c:idx val="2"/>
          <c:order val="2"/>
          <c:tx>
            <c:strRef>
              <c:f>自殺者数の対前年同月比!$A$14</c:f>
              <c:strCache>
                <c:ptCount val="1"/>
                <c:pt idx="0">
                  <c:v>全国（女）</c:v>
                </c:pt>
              </c:strCache>
            </c:strRef>
          </c:tx>
          <c:spPr>
            <a:ln w="28575" cap="rnd">
              <a:solidFill>
                <a:srgbClr val="FF0000"/>
              </a:solidFill>
              <a:prstDash val="sysDash"/>
              <a:round/>
            </a:ln>
            <a:effectLst/>
          </c:spPr>
          <c:marker>
            <c:symbol val="diamond"/>
            <c:size val="7"/>
            <c:spPr>
              <a:solidFill>
                <a:srgbClr val="FF0000"/>
              </a:solidFill>
              <a:ln w="6350">
                <a:solidFill>
                  <a:schemeClr val="tx1"/>
                </a:solidFill>
              </a:ln>
              <a:effectLst/>
            </c:spPr>
          </c:marker>
          <c:cat>
            <c:strRef>
              <c:f>自殺者数の対前年同月比!$B$3:$K$3</c:f>
              <c:strCache>
                <c:ptCount val="10"/>
                <c:pt idx="0">
                  <c:v>１月</c:v>
                </c:pt>
                <c:pt idx="1">
                  <c:v>２月</c:v>
                </c:pt>
                <c:pt idx="2">
                  <c:v>３月</c:v>
                </c:pt>
                <c:pt idx="3">
                  <c:v>４月</c:v>
                </c:pt>
                <c:pt idx="4">
                  <c:v>５月</c:v>
                </c:pt>
                <c:pt idx="5">
                  <c:v>６月</c:v>
                </c:pt>
                <c:pt idx="6">
                  <c:v>７月</c:v>
                </c:pt>
                <c:pt idx="7">
                  <c:v>８月</c:v>
                </c:pt>
                <c:pt idx="8">
                  <c:v>９月</c:v>
                </c:pt>
                <c:pt idx="9">
                  <c:v>10月</c:v>
                </c:pt>
              </c:strCache>
            </c:strRef>
          </c:cat>
          <c:val>
            <c:numRef>
              <c:f>自殺者数の対前年同月比!$B$14:$K$14</c:f>
              <c:numCache>
                <c:formatCode>#,##0.00;"▲ "#,##0.00</c:formatCode>
                <c:ptCount val="10"/>
                <c:pt idx="0">
                  <c:v>-2.5590551181102317E-2</c:v>
                </c:pt>
                <c:pt idx="1">
                  <c:v>-0.13793103448275867</c:v>
                </c:pt>
                <c:pt idx="2">
                  <c:v>-4.8872180451127845E-2</c:v>
                </c:pt>
                <c:pt idx="3">
                  <c:v>-0.16190476190476188</c:v>
                </c:pt>
                <c:pt idx="4">
                  <c:v>-0.11171171171171168</c:v>
                </c:pt>
                <c:pt idx="5">
                  <c:v>2.8282828282828243E-2</c:v>
                </c:pt>
                <c:pt idx="6">
                  <c:v>0.17051509769094131</c:v>
                </c:pt>
                <c:pt idx="7">
                  <c:v>0.42241379310344818</c:v>
                </c:pt>
                <c:pt idx="8">
                  <c:v>0.27744510978043913</c:v>
                </c:pt>
                <c:pt idx="9">
                  <c:v>0.82618025751072954</c:v>
                </c:pt>
              </c:numCache>
            </c:numRef>
          </c:val>
          <c:smooth val="0"/>
          <c:extLst>
            <c:ext xmlns:c16="http://schemas.microsoft.com/office/drawing/2014/chart" uri="{C3380CC4-5D6E-409C-BE32-E72D297353CC}">
              <c16:uniqueId val="{00000002-859C-47BA-B414-5A453EA32441}"/>
            </c:ext>
          </c:extLst>
        </c:ser>
        <c:ser>
          <c:idx val="3"/>
          <c:order val="3"/>
          <c:tx>
            <c:strRef>
              <c:f>自殺者数の対前年同月比!$A$17</c:f>
              <c:strCache>
                <c:ptCount val="1"/>
                <c:pt idx="0">
                  <c:v>全国（全体）</c:v>
                </c:pt>
              </c:strCache>
            </c:strRef>
          </c:tx>
          <c:spPr>
            <a:ln w="28575" cap="rnd">
              <a:solidFill>
                <a:srgbClr val="00B050"/>
              </a:solidFill>
              <a:round/>
            </a:ln>
            <a:effectLst/>
          </c:spPr>
          <c:marker>
            <c:symbol val="circle"/>
            <c:size val="7"/>
            <c:spPr>
              <a:solidFill>
                <a:schemeClr val="accent6"/>
              </a:solidFill>
              <a:ln w="9525">
                <a:noFill/>
              </a:ln>
              <a:effectLst/>
            </c:spPr>
          </c:marker>
          <c:cat>
            <c:strRef>
              <c:f>自殺者数の対前年同月比!$B$3:$K$3</c:f>
              <c:strCache>
                <c:ptCount val="10"/>
                <c:pt idx="0">
                  <c:v>１月</c:v>
                </c:pt>
                <c:pt idx="1">
                  <c:v>２月</c:v>
                </c:pt>
                <c:pt idx="2">
                  <c:v>３月</c:v>
                </c:pt>
                <c:pt idx="3">
                  <c:v>４月</c:v>
                </c:pt>
                <c:pt idx="4">
                  <c:v>５月</c:v>
                </c:pt>
                <c:pt idx="5">
                  <c:v>６月</c:v>
                </c:pt>
                <c:pt idx="6">
                  <c:v>７月</c:v>
                </c:pt>
                <c:pt idx="7">
                  <c:v>８月</c:v>
                </c:pt>
                <c:pt idx="8">
                  <c:v>９月</c:v>
                </c:pt>
                <c:pt idx="9">
                  <c:v>10月</c:v>
                </c:pt>
              </c:strCache>
            </c:strRef>
          </c:cat>
          <c:val>
            <c:numRef>
              <c:f>自殺者数の対前年同月比!$B$17:$K$17</c:f>
              <c:numCache>
                <c:formatCode>#,##0.00;"▲ "#,##0.00</c:formatCode>
                <c:ptCount val="10"/>
                <c:pt idx="0">
                  <c:v>-2.3752969121140222E-3</c:v>
                </c:pt>
                <c:pt idx="1">
                  <c:v>-0.10216718266253866</c:v>
                </c:pt>
                <c:pt idx="2">
                  <c:v>-5.8189655172413812E-2</c:v>
                </c:pt>
                <c:pt idx="3">
                  <c:v>-0.17585446527012127</c:v>
                </c:pt>
                <c:pt idx="4">
                  <c:v>-0.15002698327037234</c:v>
                </c:pt>
                <c:pt idx="5">
                  <c:v>-4.8170731707317116E-2</c:v>
                </c:pt>
                <c:pt idx="6">
                  <c:v>2.6213050752928124E-2</c:v>
                </c:pt>
                <c:pt idx="7">
                  <c:v>0.17841547099189015</c:v>
                </c:pt>
                <c:pt idx="8">
                  <c:v>9.9879663056558377E-2</c:v>
                </c:pt>
                <c:pt idx="9">
                  <c:v>0.39896036387264466</c:v>
                </c:pt>
              </c:numCache>
            </c:numRef>
          </c:val>
          <c:smooth val="0"/>
          <c:extLst>
            <c:ext xmlns:c16="http://schemas.microsoft.com/office/drawing/2014/chart" uri="{C3380CC4-5D6E-409C-BE32-E72D297353CC}">
              <c16:uniqueId val="{00000003-859C-47BA-B414-5A453EA32441}"/>
            </c:ext>
          </c:extLst>
        </c:ser>
        <c:dLbls>
          <c:showLegendKey val="0"/>
          <c:showVal val="0"/>
          <c:showCatName val="0"/>
          <c:showSerName val="0"/>
          <c:showPercent val="0"/>
          <c:showBubbleSize val="0"/>
        </c:dLbls>
        <c:marker val="1"/>
        <c:smooth val="0"/>
        <c:axId val="861205840"/>
        <c:axId val="861199600"/>
      </c:lineChart>
      <c:catAx>
        <c:axId val="86120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61199600"/>
        <c:crosses val="autoZero"/>
        <c:auto val="1"/>
        <c:lblAlgn val="ctr"/>
        <c:lblOffset val="100"/>
        <c:noMultiLvlLbl val="0"/>
      </c:catAx>
      <c:valAx>
        <c:axId val="861199600"/>
        <c:scaling>
          <c:orientation val="minMax"/>
          <c:min val="-0.30000000000000004"/>
        </c:scaling>
        <c:delete val="0"/>
        <c:axPos val="l"/>
        <c:majorGridlines>
          <c:spPr>
            <a:ln w="9525" cap="flat" cmpd="sng" algn="ctr">
              <a:solidFill>
                <a:schemeClr val="tx1">
                  <a:lumMod val="15000"/>
                  <a:lumOff val="85000"/>
                </a:schemeClr>
              </a:solidFill>
              <a:round/>
            </a:ln>
            <a:effectLst/>
          </c:spPr>
        </c:majorGridlines>
        <c:numFmt formatCode="#,##0.00;&quot;▲ &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861205840"/>
        <c:crosses val="autoZero"/>
        <c:crossBetween val="between"/>
        <c:majorUnit val="0.1"/>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dTable>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eiryo UI" panose="020B0604030504040204" pitchFamily="50" charset="-128"/>
                <a:ea typeface="Meiryo UI" panose="020B0604030504040204" pitchFamily="50" charset="-128"/>
                <a:cs typeface="+mn-cs"/>
              </a:defRPr>
            </a:pPr>
            <a:r>
              <a:rPr lang="ja-JP" altLang="ja-JP" sz="1600" b="1" i="0" baseline="0">
                <a:effectLst/>
              </a:rPr>
              <a:t>従業員規模別求人数（</a:t>
            </a:r>
            <a:r>
              <a:rPr lang="en-US" altLang="ja-JP" sz="1600" b="1" i="0" baseline="0">
                <a:effectLst/>
              </a:rPr>
              <a:t>2020</a:t>
            </a:r>
            <a:r>
              <a:rPr lang="ja-JP" altLang="ja-JP" sz="1600" b="1" i="0" baseline="0">
                <a:effectLst/>
              </a:rPr>
              <a:t>年</a:t>
            </a:r>
            <a:r>
              <a:rPr lang="en-US" altLang="ja-JP" sz="1600" b="1" i="0" baseline="0">
                <a:effectLst/>
              </a:rPr>
              <a:t>1</a:t>
            </a:r>
            <a:r>
              <a:rPr lang="ja-JP" altLang="ja-JP" sz="1600" b="1" i="0" baseline="0">
                <a:effectLst/>
              </a:rPr>
              <a:t>月を</a:t>
            </a:r>
            <a:r>
              <a:rPr lang="en-US" altLang="ja-JP" sz="1600" b="1" i="0" baseline="0">
                <a:effectLst/>
              </a:rPr>
              <a:t>100</a:t>
            </a:r>
            <a:r>
              <a:rPr lang="ja-JP" altLang="ja-JP" sz="1600" b="1" i="0" baseline="0">
                <a:effectLst/>
              </a:rPr>
              <a:t>とする）（</a:t>
            </a:r>
            <a:r>
              <a:rPr lang="en-US" altLang="ja-JP" sz="1600" b="1" i="0" baseline="0">
                <a:effectLst/>
              </a:rPr>
              <a:t>12</a:t>
            </a:r>
            <a:r>
              <a:rPr lang="ja-JP" altLang="ja-JP" sz="1600" b="1" i="0" baseline="0">
                <a:effectLst/>
              </a:rPr>
              <a:t>か月移動平均）</a:t>
            </a:r>
            <a:endParaRPr lang="ja-JP" altLang="ja-JP" sz="120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4.765183799529938E-2"/>
          <c:y val="0.10107710674216852"/>
          <c:w val="0.9351822984660948"/>
          <c:h val="0.74563177141948866"/>
        </c:manualLayout>
      </c:layout>
      <c:lineChart>
        <c:grouping val="standard"/>
        <c:varyColors val="0"/>
        <c:ser>
          <c:idx val="0"/>
          <c:order val="0"/>
          <c:tx>
            <c:strRef>
              <c:f>'第２０表ー１（パート含む）'!$B$23</c:f>
              <c:strCache>
                <c:ptCount val="1"/>
                <c:pt idx="0">
                  <c:v>29人以下</c:v>
                </c:pt>
              </c:strCache>
            </c:strRef>
          </c:tx>
          <c:spPr>
            <a:ln w="50800" cap="rnd">
              <a:solidFill>
                <a:schemeClr val="accent1"/>
              </a:solidFill>
              <a:round/>
            </a:ln>
            <a:effectLst/>
          </c:spPr>
          <c:marker>
            <c:symbol val="none"/>
          </c:marker>
          <c:cat>
            <c:multiLvlStrRef>
              <c:f>'第２０表ー１（パート含む）'!$EE$3:$FW$4</c:f>
              <c:multiLvlStrCache>
                <c:ptCount val="4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lvl>
                <c:lvl>
                  <c:pt idx="0">
                    <c:v>2017年</c:v>
                  </c:pt>
                  <c:pt idx="12">
                    <c:v>2018年</c:v>
                  </c:pt>
                  <c:pt idx="24">
                    <c:v>2019年</c:v>
                  </c:pt>
                  <c:pt idx="36">
                    <c:v>2020年</c:v>
                  </c:pt>
                </c:lvl>
              </c:multiLvlStrCache>
            </c:multiLvlStrRef>
          </c:cat>
          <c:val>
            <c:numRef>
              <c:f>'第２０表ー１（パート含む）'!$EE$23:$FW$23</c:f>
              <c:numCache>
                <c:formatCode>General</c:formatCode>
                <c:ptCount val="45"/>
                <c:pt idx="0">
                  <c:v>96.744785698921376</c:v>
                </c:pt>
                <c:pt idx="1">
                  <c:v>97.014817617929921</c:v>
                </c:pt>
                <c:pt idx="2">
                  <c:v>97.520135447242637</c:v>
                </c:pt>
                <c:pt idx="3">
                  <c:v>97.998778616954723</c:v>
                </c:pt>
                <c:pt idx="4">
                  <c:v>98.301122972073543</c:v>
                </c:pt>
                <c:pt idx="5">
                  <c:v>98.888127721460847</c:v>
                </c:pt>
                <c:pt idx="6">
                  <c:v>99.277877892250331</c:v>
                </c:pt>
                <c:pt idx="7">
                  <c:v>99.55338534959553</c:v>
                </c:pt>
                <c:pt idx="8">
                  <c:v>99.998823773246187</c:v>
                </c:pt>
                <c:pt idx="9">
                  <c:v>100.37297203973807</c:v>
                </c:pt>
                <c:pt idx="10">
                  <c:v>100.94664621924893</c:v>
                </c:pt>
                <c:pt idx="11">
                  <c:v>101.30275900884914</c:v>
                </c:pt>
                <c:pt idx="12">
                  <c:v>101.90056611658463</c:v>
                </c:pt>
                <c:pt idx="13">
                  <c:v>102.05163689528594</c:v>
                </c:pt>
                <c:pt idx="14">
                  <c:v>101.96990941566813</c:v>
                </c:pt>
                <c:pt idx="15">
                  <c:v>102.18094071911801</c:v>
                </c:pt>
                <c:pt idx="16">
                  <c:v>102.47374006172893</c:v>
                </c:pt>
                <c:pt idx="17">
                  <c:v>102.81826634181175</c:v>
                </c:pt>
                <c:pt idx="18">
                  <c:v>102.83316521402664</c:v>
                </c:pt>
                <c:pt idx="19">
                  <c:v>103.02484961535356</c:v>
                </c:pt>
                <c:pt idx="20">
                  <c:v>103.16114320046974</c:v>
                </c:pt>
                <c:pt idx="21">
                  <c:v>102.52522364194144</c:v>
                </c:pt>
                <c:pt idx="22">
                  <c:v>102.80496281163079</c:v>
                </c:pt>
                <c:pt idx="23">
                  <c:v>102.94992261915144</c:v>
                </c:pt>
                <c:pt idx="24">
                  <c:v>102.47818809163698</c:v>
                </c:pt>
                <c:pt idx="25">
                  <c:v>102.63299034831587</c:v>
                </c:pt>
                <c:pt idx="26">
                  <c:v>102.81108730265922</c:v>
                </c:pt>
                <c:pt idx="27">
                  <c:v>102.18423956196774</c:v>
                </c:pt>
                <c:pt idx="28">
                  <c:v>102.0664140888711</c:v>
                </c:pt>
                <c:pt idx="29">
                  <c:v>101.79854534550175</c:v>
                </c:pt>
                <c:pt idx="30">
                  <c:v>101.37774008444227</c:v>
                </c:pt>
                <c:pt idx="31">
                  <c:v>101.57838814482407</c:v>
                </c:pt>
                <c:pt idx="32">
                  <c:v>101.04932946287133</c:v>
                </c:pt>
                <c:pt idx="33">
                  <c:v>100.90958831658021</c:v>
                </c:pt>
                <c:pt idx="34">
                  <c:v>100.55515198810036</c:v>
                </c:pt>
                <c:pt idx="35">
                  <c:v>99.90786223761863</c:v>
                </c:pt>
                <c:pt idx="36">
                  <c:v>100</c:v>
                </c:pt>
                <c:pt idx="37">
                  <c:v>98.317536067235821</c:v>
                </c:pt>
                <c:pt idx="38">
                  <c:v>96.790983018665642</c:v>
                </c:pt>
                <c:pt idx="39">
                  <c:v>95.600506345337749</c:v>
                </c:pt>
                <c:pt idx="40">
                  <c:v>92.786593394499818</c:v>
                </c:pt>
                <c:pt idx="41">
                  <c:v>90.067887211481363</c:v>
                </c:pt>
                <c:pt idx="42">
                  <c:v>88.592128230888704</c:v>
                </c:pt>
                <c:pt idx="43">
                  <c:v>86.134071192543857</c:v>
                </c:pt>
                <c:pt idx="44" formatCode="0.0">
                  <c:v>83.91634296771204</c:v>
                </c:pt>
              </c:numCache>
            </c:numRef>
          </c:val>
          <c:smooth val="0"/>
          <c:extLst>
            <c:ext xmlns:c16="http://schemas.microsoft.com/office/drawing/2014/chart" uri="{C3380CC4-5D6E-409C-BE32-E72D297353CC}">
              <c16:uniqueId val="{00000000-CD26-481F-8631-92EA0100D327}"/>
            </c:ext>
          </c:extLst>
        </c:ser>
        <c:ser>
          <c:idx val="1"/>
          <c:order val="1"/>
          <c:tx>
            <c:strRef>
              <c:f>'第２０表ー１（パート含む）'!$B$24</c:f>
              <c:strCache>
                <c:ptCount val="1"/>
                <c:pt idx="0">
                  <c:v>30～99人</c:v>
                </c:pt>
              </c:strCache>
            </c:strRef>
          </c:tx>
          <c:spPr>
            <a:ln w="50800" cap="rnd" cmpd="dbl">
              <a:solidFill>
                <a:schemeClr val="accent2"/>
              </a:solidFill>
              <a:round/>
            </a:ln>
            <a:effectLst/>
          </c:spPr>
          <c:marker>
            <c:symbol val="none"/>
          </c:marker>
          <c:cat>
            <c:multiLvlStrRef>
              <c:f>'第２０表ー１（パート含む）'!$EE$3:$FW$4</c:f>
              <c:multiLvlStrCache>
                <c:ptCount val="4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lvl>
                <c:lvl>
                  <c:pt idx="0">
                    <c:v>2017年</c:v>
                  </c:pt>
                  <c:pt idx="12">
                    <c:v>2018年</c:v>
                  </c:pt>
                  <c:pt idx="24">
                    <c:v>2019年</c:v>
                  </c:pt>
                  <c:pt idx="36">
                    <c:v>2020年</c:v>
                  </c:pt>
                </c:lvl>
              </c:multiLvlStrCache>
            </c:multiLvlStrRef>
          </c:cat>
          <c:val>
            <c:numRef>
              <c:f>'第２０表ー１（パート含む）'!$EE$24:$FW$24</c:f>
              <c:numCache>
                <c:formatCode>General</c:formatCode>
                <c:ptCount val="45"/>
                <c:pt idx="0">
                  <c:v>92.218264760330044</c:v>
                </c:pt>
                <c:pt idx="1">
                  <c:v>92.605659041245119</c:v>
                </c:pt>
                <c:pt idx="2">
                  <c:v>92.936649795645096</c:v>
                </c:pt>
                <c:pt idx="3">
                  <c:v>93.491678509655955</c:v>
                </c:pt>
                <c:pt idx="4">
                  <c:v>93.660776507311994</c:v>
                </c:pt>
                <c:pt idx="5">
                  <c:v>94.079581135328311</c:v>
                </c:pt>
                <c:pt idx="6">
                  <c:v>94.603237029534341</c:v>
                </c:pt>
                <c:pt idx="7">
                  <c:v>94.908071258331518</c:v>
                </c:pt>
                <c:pt idx="8">
                  <c:v>95.369694531559887</c:v>
                </c:pt>
                <c:pt idx="9">
                  <c:v>95.966791344854457</c:v>
                </c:pt>
                <c:pt idx="10">
                  <c:v>96.519530893783866</c:v>
                </c:pt>
                <c:pt idx="11">
                  <c:v>97.034818200888878</c:v>
                </c:pt>
                <c:pt idx="12">
                  <c:v>97.906839987736078</c:v>
                </c:pt>
                <c:pt idx="13">
                  <c:v>98.124160561288264</c:v>
                </c:pt>
                <c:pt idx="14">
                  <c:v>98.260121956207897</c:v>
                </c:pt>
                <c:pt idx="15">
                  <c:v>98.572836917252687</c:v>
                </c:pt>
                <c:pt idx="16">
                  <c:v>98.977831500187435</c:v>
                </c:pt>
                <c:pt idx="17">
                  <c:v>99.523290753611903</c:v>
                </c:pt>
                <c:pt idx="18">
                  <c:v>99.62776674683748</c:v>
                </c:pt>
                <c:pt idx="19">
                  <c:v>100.0394036612381</c:v>
                </c:pt>
                <c:pt idx="20">
                  <c:v>100.44117089668096</c:v>
                </c:pt>
                <c:pt idx="21">
                  <c:v>99.959620629055053</c:v>
                </c:pt>
                <c:pt idx="22">
                  <c:v>100.53179931752858</c:v>
                </c:pt>
                <c:pt idx="23">
                  <c:v>100.77358768834479</c:v>
                </c:pt>
                <c:pt idx="24">
                  <c:v>100.31417852560504</c:v>
                </c:pt>
                <c:pt idx="25">
                  <c:v>100.8064991273027</c:v>
                </c:pt>
                <c:pt idx="26">
                  <c:v>101.0717045310833</c:v>
                </c:pt>
                <c:pt idx="27">
                  <c:v>100.71346895948439</c:v>
                </c:pt>
                <c:pt idx="28">
                  <c:v>100.91885585277592</c:v>
                </c:pt>
                <c:pt idx="29">
                  <c:v>100.90722239088656</c:v>
                </c:pt>
                <c:pt idx="30">
                  <c:v>100.67237656990753</c:v>
                </c:pt>
                <c:pt idx="31">
                  <c:v>100.95015361798787</c:v>
                </c:pt>
                <c:pt idx="32">
                  <c:v>100.6080923111448</c:v>
                </c:pt>
                <c:pt idx="33">
                  <c:v>100.48515288808196</c:v>
                </c:pt>
                <c:pt idx="34">
                  <c:v>100.21315504364988</c:v>
                </c:pt>
                <c:pt idx="35">
                  <c:v>99.778739060324</c:v>
                </c:pt>
                <c:pt idx="36">
                  <c:v>100</c:v>
                </c:pt>
                <c:pt idx="37">
                  <c:v>98.682266513605327</c:v>
                </c:pt>
                <c:pt idx="38">
                  <c:v>97.658559394639667</c:v>
                </c:pt>
                <c:pt idx="39">
                  <c:v>96.836486439323792</c:v>
                </c:pt>
                <c:pt idx="40">
                  <c:v>94.277500096632778</c:v>
                </c:pt>
                <c:pt idx="41">
                  <c:v>91.66312346442993</c:v>
                </c:pt>
                <c:pt idx="42">
                  <c:v>90.086076359792202</c:v>
                </c:pt>
                <c:pt idx="43">
                  <c:v>87.649691694496283</c:v>
                </c:pt>
                <c:pt idx="44" formatCode="0.0">
                  <c:v>85.324688044966706</c:v>
                </c:pt>
              </c:numCache>
            </c:numRef>
          </c:val>
          <c:smooth val="0"/>
          <c:extLst>
            <c:ext xmlns:c16="http://schemas.microsoft.com/office/drawing/2014/chart" uri="{C3380CC4-5D6E-409C-BE32-E72D297353CC}">
              <c16:uniqueId val="{00000001-CD26-481F-8631-92EA0100D327}"/>
            </c:ext>
          </c:extLst>
        </c:ser>
        <c:ser>
          <c:idx val="2"/>
          <c:order val="2"/>
          <c:tx>
            <c:strRef>
              <c:f>'第２０表ー１（パート含む）'!$B$25</c:f>
              <c:strCache>
                <c:ptCount val="1"/>
                <c:pt idx="0">
                  <c:v>100～299人</c:v>
                </c:pt>
              </c:strCache>
            </c:strRef>
          </c:tx>
          <c:spPr>
            <a:ln w="50800" cap="rnd">
              <a:solidFill>
                <a:schemeClr val="accent3"/>
              </a:solidFill>
              <a:prstDash val="sysDot"/>
              <a:round/>
            </a:ln>
            <a:effectLst/>
          </c:spPr>
          <c:marker>
            <c:symbol val="none"/>
          </c:marker>
          <c:cat>
            <c:multiLvlStrRef>
              <c:f>'第２０表ー１（パート含む）'!$EE$3:$FW$4</c:f>
              <c:multiLvlStrCache>
                <c:ptCount val="4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lvl>
                <c:lvl>
                  <c:pt idx="0">
                    <c:v>2017年</c:v>
                  </c:pt>
                  <c:pt idx="12">
                    <c:v>2018年</c:v>
                  </c:pt>
                  <c:pt idx="24">
                    <c:v>2019年</c:v>
                  </c:pt>
                  <c:pt idx="36">
                    <c:v>2020年</c:v>
                  </c:pt>
                </c:lvl>
              </c:multiLvlStrCache>
            </c:multiLvlStrRef>
          </c:cat>
          <c:val>
            <c:numRef>
              <c:f>'第２０表ー１（パート含む）'!$EE$25:$FW$25</c:f>
              <c:numCache>
                <c:formatCode>General</c:formatCode>
                <c:ptCount val="45"/>
                <c:pt idx="0">
                  <c:v>90.749379130914676</c:v>
                </c:pt>
                <c:pt idx="1">
                  <c:v>91.075556507931054</c:v>
                </c:pt>
                <c:pt idx="2">
                  <c:v>91.387481945015807</c:v>
                </c:pt>
                <c:pt idx="3">
                  <c:v>92.035086052404679</c:v>
                </c:pt>
                <c:pt idx="4">
                  <c:v>92.441923344778687</c:v>
                </c:pt>
                <c:pt idx="5">
                  <c:v>92.716348996653323</c:v>
                </c:pt>
                <c:pt idx="6">
                  <c:v>93.73915311131978</c:v>
                </c:pt>
                <c:pt idx="7">
                  <c:v>94.018834797779121</c:v>
                </c:pt>
                <c:pt idx="8">
                  <c:v>94.694639552266707</c:v>
                </c:pt>
                <c:pt idx="9">
                  <c:v>95.326071245548789</c:v>
                </c:pt>
                <c:pt idx="10">
                  <c:v>95.89412729104987</c:v>
                </c:pt>
                <c:pt idx="11">
                  <c:v>96.472796483308557</c:v>
                </c:pt>
                <c:pt idx="12">
                  <c:v>97.256248869194479</c:v>
                </c:pt>
                <c:pt idx="13">
                  <c:v>97.717870214355244</c:v>
                </c:pt>
                <c:pt idx="14">
                  <c:v>97.934883796150757</c:v>
                </c:pt>
                <c:pt idx="15">
                  <c:v>98.396808374076031</c:v>
                </c:pt>
                <c:pt idx="16">
                  <c:v>99.051791145401126</c:v>
                </c:pt>
                <c:pt idx="17">
                  <c:v>99.596397190447362</c:v>
                </c:pt>
                <c:pt idx="18">
                  <c:v>99.444679730608001</c:v>
                </c:pt>
                <c:pt idx="19">
                  <c:v>100.02173168145599</c:v>
                </c:pt>
                <c:pt idx="20">
                  <c:v>100.50811703571779</c:v>
                </c:pt>
                <c:pt idx="21">
                  <c:v>99.971597197724932</c:v>
                </c:pt>
                <c:pt idx="22">
                  <c:v>100.6900566944192</c:v>
                </c:pt>
                <c:pt idx="23">
                  <c:v>101.02957631307368</c:v>
                </c:pt>
                <c:pt idx="24">
                  <c:v>100.67337889237156</c:v>
                </c:pt>
                <c:pt idx="25">
                  <c:v>100.95700260476946</c:v>
                </c:pt>
                <c:pt idx="26">
                  <c:v>101.12155691830604</c:v>
                </c:pt>
                <c:pt idx="27">
                  <c:v>100.80902501569228</c:v>
                </c:pt>
                <c:pt idx="28">
                  <c:v>100.89352587940029</c:v>
                </c:pt>
                <c:pt idx="29">
                  <c:v>100.93607954401878</c:v>
                </c:pt>
                <c:pt idx="30">
                  <c:v>100.84126876631771</c:v>
                </c:pt>
                <c:pt idx="31">
                  <c:v>101.02775691648667</c:v>
                </c:pt>
                <c:pt idx="32">
                  <c:v>100.60009764095017</c:v>
                </c:pt>
                <c:pt idx="33">
                  <c:v>100.63254354675193</c:v>
                </c:pt>
                <c:pt idx="34">
                  <c:v>100.21943944391154</c:v>
                </c:pt>
                <c:pt idx="35">
                  <c:v>99.764489219569825</c:v>
                </c:pt>
                <c:pt idx="36">
                  <c:v>100</c:v>
                </c:pt>
                <c:pt idx="37">
                  <c:v>99.105766577482541</c:v>
                </c:pt>
                <c:pt idx="38">
                  <c:v>98.801927347451183</c:v>
                </c:pt>
                <c:pt idx="39">
                  <c:v>98.272685095806381</c:v>
                </c:pt>
                <c:pt idx="40">
                  <c:v>96.189476003675168</c:v>
                </c:pt>
                <c:pt idx="41">
                  <c:v>93.896631993684665</c:v>
                </c:pt>
                <c:pt idx="42">
                  <c:v>92.475481104050274</c:v>
                </c:pt>
                <c:pt idx="43">
                  <c:v>90.260163604184214</c:v>
                </c:pt>
                <c:pt idx="44" formatCode="0.0">
                  <c:v>88.24285709953817</c:v>
                </c:pt>
              </c:numCache>
            </c:numRef>
          </c:val>
          <c:smooth val="0"/>
          <c:extLst>
            <c:ext xmlns:c16="http://schemas.microsoft.com/office/drawing/2014/chart" uri="{C3380CC4-5D6E-409C-BE32-E72D297353CC}">
              <c16:uniqueId val="{00000002-CD26-481F-8631-92EA0100D327}"/>
            </c:ext>
          </c:extLst>
        </c:ser>
        <c:ser>
          <c:idx val="3"/>
          <c:order val="3"/>
          <c:tx>
            <c:strRef>
              <c:f>'第２０表ー１（パート含む）'!$B$26</c:f>
              <c:strCache>
                <c:ptCount val="1"/>
                <c:pt idx="0">
                  <c:v>300～499人</c:v>
                </c:pt>
              </c:strCache>
            </c:strRef>
          </c:tx>
          <c:spPr>
            <a:ln w="38100" cap="rnd">
              <a:solidFill>
                <a:schemeClr val="accent4"/>
              </a:solidFill>
              <a:prstDash val="sysDash"/>
              <a:round/>
            </a:ln>
            <a:effectLst/>
          </c:spPr>
          <c:marker>
            <c:symbol val="none"/>
          </c:marker>
          <c:cat>
            <c:multiLvlStrRef>
              <c:f>'第２０表ー１（パート含む）'!$EE$3:$FW$4</c:f>
              <c:multiLvlStrCache>
                <c:ptCount val="4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lvl>
                <c:lvl>
                  <c:pt idx="0">
                    <c:v>2017年</c:v>
                  </c:pt>
                  <c:pt idx="12">
                    <c:v>2018年</c:v>
                  </c:pt>
                  <c:pt idx="24">
                    <c:v>2019年</c:v>
                  </c:pt>
                  <c:pt idx="36">
                    <c:v>2020年</c:v>
                  </c:pt>
                </c:lvl>
              </c:multiLvlStrCache>
            </c:multiLvlStrRef>
          </c:cat>
          <c:val>
            <c:numRef>
              <c:f>'第２０表ー１（パート含む）'!$EE$26:$FW$26</c:f>
              <c:numCache>
                <c:formatCode>General</c:formatCode>
                <c:ptCount val="45"/>
                <c:pt idx="0">
                  <c:v>92.804293194765663</c:v>
                </c:pt>
                <c:pt idx="1">
                  <c:v>92.726699306160455</c:v>
                </c:pt>
                <c:pt idx="2">
                  <c:v>92.771753822124765</c:v>
                </c:pt>
                <c:pt idx="3">
                  <c:v>93.349452837933896</c:v>
                </c:pt>
                <c:pt idx="4">
                  <c:v>93.122678440913504</c:v>
                </c:pt>
                <c:pt idx="5">
                  <c:v>93.889606423772761</c:v>
                </c:pt>
                <c:pt idx="6">
                  <c:v>95.070034742037862</c:v>
                </c:pt>
                <c:pt idx="7">
                  <c:v>95.137115910251396</c:v>
                </c:pt>
                <c:pt idx="8">
                  <c:v>96.129316472932246</c:v>
                </c:pt>
                <c:pt idx="9">
                  <c:v>96.834169344907338</c:v>
                </c:pt>
                <c:pt idx="10">
                  <c:v>97.976051021736311</c:v>
                </c:pt>
                <c:pt idx="11">
                  <c:v>99.373742228095992</c:v>
                </c:pt>
                <c:pt idx="12">
                  <c:v>100.88106608996887</c:v>
                </c:pt>
                <c:pt idx="13">
                  <c:v>101.16941499214049</c:v>
                </c:pt>
                <c:pt idx="14">
                  <c:v>101.66151042761742</c:v>
                </c:pt>
                <c:pt idx="15">
                  <c:v>101.87226544118384</c:v>
                </c:pt>
                <c:pt idx="16">
                  <c:v>102.51404199080886</c:v>
                </c:pt>
                <c:pt idx="17">
                  <c:v>103.61036854594059</c:v>
                </c:pt>
                <c:pt idx="18">
                  <c:v>103.56080857837983</c:v>
                </c:pt>
                <c:pt idx="19">
                  <c:v>104.26766387328668</c:v>
                </c:pt>
                <c:pt idx="20">
                  <c:v>105.79150772434645</c:v>
                </c:pt>
                <c:pt idx="21">
                  <c:v>105.79501196447703</c:v>
                </c:pt>
                <c:pt idx="22">
                  <c:v>106.41626367905164</c:v>
                </c:pt>
                <c:pt idx="23">
                  <c:v>106.48785029886163</c:v>
                </c:pt>
                <c:pt idx="24">
                  <c:v>105.5151733597653</c:v>
                </c:pt>
                <c:pt idx="25">
                  <c:v>105.9577088276815</c:v>
                </c:pt>
                <c:pt idx="26">
                  <c:v>105.78499984981829</c:v>
                </c:pt>
                <c:pt idx="27">
                  <c:v>105.22332021746313</c:v>
                </c:pt>
                <c:pt idx="28">
                  <c:v>105.13821724286385</c:v>
                </c:pt>
                <c:pt idx="29">
                  <c:v>104.15202394897827</c:v>
                </c:pt>
                <c:pt idx="30">
                  <c:v>103.5738243274362</c:v>
                </c:pt>
                <c:pt idx="31">
                  <c:v>103.33803902722293</c:v>
                </c:pt>
                <c:pt idx="32">
                  <c:v>101.84072728000882</c:v>
                </c:pt>
                <c:pt idx="33">
                  <c:v>101.38717848596804</c:v>
                </c:pt>
                <c:pt idx="34">
                  <c:v>100.1316593077624</c:v>
                </c:pt>
                <c:pt idx="35">
                  <c:v>99.598514202184646</c:v>
                </c:pt>
                <c:pt idx="36">
                  <c:v>100</c:v>
                </c:pt>
                <c:pt idx="37">
                  <c:v>99.472361557484561</c:v>
                </c:pt>
                <c:pt idx="38">
                  <c:v>99.386257371419404</c:v>
                </c:pt>
                <c:pt idx="39">
                  <c:v>99.441324002042478</c:v>
                </c:pt>
                <c:pt idx="40">
                  <c:v>97.243164228716751</c:v>
                </c:pt>
                <c:pt idx="41">
                  <c:v>95.088056548423594</c:v>
                </c:pt>
                <c:pt idx="42">
                  <c:v>94.403227905765988</c:v>
                </c:pt>
                <c:pt idx="43">
                  <c:v>91.851139879253893</c:v>
                </c:pt>
                <c:pt idx="44" formatCode="0.0">
                  <c:v>89.496791117251888</c:v>
                </c:pt>
              </c:numCache>
            </c:numRef>
          </c:val>
          <c:smooth val="0"/>
          <c:extLst>
            <c:ext xmlns:c16="http://schemas.microsoft.com/office/drawing/2014/chart" uri="{C3380CC4-5D6E-409C-BE32-E72D297353CC}">
              <c16:uniqueId val="{00000003-CD26-481F-8631-92EA0100D327}"/>
            </c:ext>
          </c:extLst>
        </c:ser>
        <c:ser>
          <c:idx val="4"/>
          <c:order val="4"/>
          <c:tx>
            <c:strRef>
              <c:f>'第２０表ー１（パート含む）'!$B$27</c:f>
              <c:strCache>
                <c:ptCount val="1"/>
                <c:pt idx="0">
                  <c:v>500～999人</c:v>
                </c:pt>
              </c:strCache>
            </c:strRef>
          </c:tx>
          <c:spPr>
            <a:ln w="38100" cap="rnd">
              <a:solidFill>
                <a:schemeClr val="accent5"/>
              </a:solidFill>
              <a:prstDash val="dash"/>
              <a:round/>
            </a:ln>
            <a:effectLst/>
          </c:spPr>
          <c:marker>
            <c:symbol val="none"/>
          </c:marker>
          <c:cat>
            <c:multiLvlStrRef>
              <c:f>'第２０表ー１（パート含む）'!$EE$3:$FW$4</c:f>
              <c:multiLvlStrCache>
                <c:ptCount val="4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lvl>
                <c:lvl>
                  <c:pt idx="0">
                    <c:v>2017年</c:v>
                  </c:pt>
                  <c:pt idx="12">
                    <c:v>2018年</c:v>
                  </c:pt>
                  <c:pt idx="24">
                    <c:v>2019年</c:v>
                  </c:pt>
                  <c:pt idx="36">
                    <c:v>2020年</c:v>
                  </c:pt>
                </c:lvl>
              </c:multiLvlStrCache>
            </c:multiLvlStrRef>
          </c:cat>
          <c:val>
            <c:numRef>
              <c:f>'第２０表ー１（パート含む）'!$EE$27:$FW$27</c:f>
              <c:numCache>
                <c:formatCode>General</c:formatCode>
                <c:ptCount val="45"/>
                <c:pt idx="0">
                  <c:v>91.385353520843509</c:v>
                </c:pt>
                <c:pt idx="1">
                  <c:v>91.462205878127961</c:v>
                </c:pt>
                <c:pt idx="2">
                  <c:v>91.458614646479148</c:v>
                </c:pt>
                <c:pt idx="3">
                  <c:v>91.334358031430455</c:v>
                </c:pt>
                <c:pt idx="4">
                  <c:v>90.636222598902506</c:v>
                </c:pt>
                <c:pt idx="5">
                  <c:v>91.156232941649662</c:v>
                </c:pt>
                <c:pt idx="6">
                  <c:v>91.740885454075325</c:v>
                </c:pt>
                <c:pt idx="7">
                  <c:v>92.236475421610592</c:v>
                </c:pt>
                <c:pt idx="8">
                  <c:v>93.314563162582232</c:v>
                </c:pt>
                <c:pt idx="9">
                  <c:v>93.793633464532988</c:v>
                </c:pt>
                <c:pt idx="10">
                  <c:v>94.079495503777963</c:v>
                </c:pt>
                <c:pt idx="11">
                  <c:v>95.044100324647346</c:v>
                </c:pt>
                <c:pt idx="12">
                  <c:v>96.189703220616536</c:v>
                </c:pt>
                <c:pt idx="13">
                  <c:v>97.209613008877525</c:v>
                </c:pt>
                <c:pt idx="14">
                  <c:v>97.937196540925669</c:v>
                </c:pt>
                <c:pt idx="15">
                  <c:v>98.590800701008419</c:v>
                </c:pt>
                <c:pt idx="16">
                  <c:v>99.739994828626408</c:v>
                </c:pt>
                <c:pt idx="17">
                  <c:v>100.61697359726492</c:v>
                </c:pt>
                <c:pt idx="18">
                  <c:v>100.89134369523372</c:v>
                </c:pt>
                <c:pt idx="19">
                  <c:v>101.61605424196283</c:v>
                </c:pt>
                <c:pt idx="20">
                  <c:v>102.02401815726721</c:v>
                </c:pt>
                <c:pt idx="21">
                  <c:v>101.64262935616397</c:v>
                </c:pt>
                <c:pt idx="22">
                  <c:v>102.69557847559399</c:v>
                </c:pt>
                <c:pt idx="23">
                  <c:v>103.00729738271038</c:v>
                </c:pt>
                <c:pt idx="24">
                  <c:v>102.41833539230613</c:v>
                </c:pt>
                <c:pt idx="25">
                  <c:v>102.81408912000461</c:v>
                </c:pt>
                <c:pt idx="26">
                  <c:v>102.11308070215762</c:v>
                </c:pt>
                <c:pt idx="27">
                  <c:v>101.25190335277388</c:v>
                </c:pt>
                <c:pt idx="28">
                  <c:v>101.27776022064528</c:v>
                </c:pt>
                <c:pt idx="29">
                  <c:v>100.62918378487086</c:v>
                </c:pt>
                <c:pt idx="30">
                  <c:v>99.685408107564569</c:v>
                </c:pt>
                <c:pt idx="31">
                  <c:v>99.824747895538252</c:v>
                </c:pt>
                <c:pt idx="32">
                  <c:v>99.449105065073113</c:v>
                </c:pt>
                <c:pt idx="33">
                  <c:v>98.824230758180818</c:v>
                </c:pt>
                <c:pt idx="34">
                  <c:v>98.819203033872498</c:v>
                </c:pt>
                <c:pt idx="35">
                  <c:v>99.137386157956726</c:v>
                </c:pt>
                <c:pt idx="36">
                  <c:v>100</c:v>
                </c:pt>
                <c:pt idx="37">
                  <c:v>99.943258539948857</c:v>
                </c:pt>
                <c:pt idx="38">
                  <c:v>100.56813284684114</c:v>
                </c:pt>
                <c:pt idx="39">
                  <c:v>100.95885885023128</c:v>
                </c:pt>
                <c:pt idx="40">
                  <c:v>98.861579567328405</c:v>
                </c:pt>
                <c:pt idx="41">
                  <c:v>97.119113971327607</c:v>
                </c:pt>
                <c:pt idx="42">
                  <c:v>96.477719998850802</c:v>
                </c:pt>
                <c:pt idx="43">
                  <c:v>94.250438130261145</c:v>
                </c:pt>
                <c:pt idx="44" formatCode="0.0">
                  <c:v>92.048294883213146</c:v>
                </c:pt>
              </c:numCache>
            </c:numRef>
          </c:val>
          <c:smooth val="0"/>
          <c:extLst>
            <c:ext xmlns:c16="http://schemas.microsoft.com/office/drawing/2014/chart" uri="{C3380CC4-5D6E-409C-BE32-E72D297353CC}">
              <c16:uniqueId val="{00000004-CD26-481F-8631-92EA0100D327}"/>
            </c:ext>
          </c:extLst>
        </c:ser>
        <c:ser>
          <c:idx val="5"/>
          <c:order val="5"/>
          <c:tx>
            <c:strRef>
              <c:f>'第２０表ー１（パート含む）'!$B$28</c:f>
              <c:strCache>
                <c:ptCount val="1"/>
                <c:pt idx="0">
                  <c:v>1,000人以上</c:v>
                </c:pt>
              </c:strCache>
            </c:strRef>
          </c:tx>
          <c:spPr>
            <a:ln w="38100" cap="rnd" cmpd="dbl">
              <a:solidFill>
                <a:schemeClr val="accent6"/>
              </a:solidFill>
              <a:prstDash val="sysDash"/>
              <a:round/>
            </a:ln>
            <a:effectLst/>
          </c:spPr>
          <c:marker>
            <c:symbol val="none"/>
          </c:marker>
          <c:dLbls>
            <c:dLbl>
              <c:idx val="36"/>
              <c:layout>
                <c:manualLayout>
                  <c:x val="-2.2134552035727676E-2"/>
                  <c:y val="-3.586347896599356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C6-4691-87B0-7A1A991C1F4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'第２０表ー１（パート含む）'!$EE$3:$FW$4</c:f>
              <c:multiLvlStrCache>
                <c:ptCount val="4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lvl>
                <c:lvl>
                  <c:pt idx="0">
                    <c:v>2017年</c:v>
                  </c:pt>
                  <c:pt idx="12">
                    <c:v>2018年</c:v>
                  </c:pt>
                  <c:pt idx="24">
                    <c:v>2019年</c:v>
                  </c:pt>
                  <c:pt idx="36">
                    <c:v>2020年</c:v>
                  </c:pt>
                </c:lvl>
              </c:multiLvlStrCache>
            </c:multiLvlStrRef>
          </c:cat>
          <c:val>
            <c:numRef>
              <c:f>'第２０表ー１（パート含む）'!$EE$28:$FW$28</c:f>
              <c:numCache>
                <c:formatCode>General</c:formatCode>
                <c:ptCount val="45"/>
                <c:pt idx="0">
                  <c:v>90.653405405405422</c:v>
                </c:pt>
                <c:pt idx="1">
                  <c:v>92.242162162162174</c:v>
                </c:pt>
                <c:pt idx="2">
                  <c:v>90.67329729729731</c:v>
                </c:pt>
                <c:pt idx="3">
                  <c:v>92.364108108108113</c:v>
                </c:pt>
                <c:pt idx="4">
                  <c:v>91.889297297297304</c:v>
                </c:pt>
                <c:pt idx="5">
                  <c:v>91.504432432432452</c:v>
                </c:pt>
                <c:pt idx="6">
                  <c:v>92.182486486486482</c:v>
                </c:pt>
                <c:pt idx="7">
                  <c:v>91.647135135135144</c:v>
                </c:pt>
                <c:pt idx="8">
                  <c:v>91.993081081081087</c:v>
                </c:pt>
                <c:pt idx="9">
                  <c:v>92.590702702702714</c:v>
                </c:pt>
                <c:pt idx="10">
                  <c:v>94.456216216216234</c:v>
                </c:pt>
                <c:pt idx="11">
                  <c:v>94.016000000000005</c:v>
                </c:pt>
                <c:pt idx="12">
                  <c:v>94.704432432432426</c:v>
                </c:pt>
                <c:pt idx="13">
                  <c:v>94.056648648648661</c:v>
                </c:pt>
                <c:pt idx="14">
                  <c:v>93.884540540540542</c:v>
                </c:pt>
                <c:pt idx="15">
                  <c:v>94.19589189189189</c:v>
                </c:pt>
                <c:pt idx="16">
                  <c:v>95.11437837837839</c:v>
                </c:pt>
                <c:pt idx="17">
                  <c:v>96.491243243243247</c:v>
                </c:pt>
                <c:pt idx="18">
                  <c:v>95.925621621621644</c:v>
                </c:pt>
                <c:pt idx="19">
                  <c:v>96.797405405405414</c:v>
                </c:pt>
                <c:pt idx="20">
                  <c:v>98.967351351351354</c:v>
                </c:pt>
                <c:pt idx="21">
                  <c:v>98.990702702702706</c:v>
                </c:pt>
                <c:pt idx="22">
                  <c:v>99.731027027027025</c:v>
                </c:pt>
                <c:pt idx="23">
                  <c:v>102.40951351351353</c:v>
                </c:pt>
                <c:pt idx="24">
                  <c:v>102.77881081081081</c:v>
                </c:pt>
                <c:pt idx="25">
                  <c:v>102.61102702702702</c:v>
                </c:pt>
                <c:pt idx="26">
                  <c:v>103.33491891891893</c:v>
                </c:pt>
                <c:pt idx="27">
                  <c:v>103.52086486486488</c:v>
                </c:pt>
                <c:pt idx="28">
                  <c:v>103.11783783783785</c:v>
                </c:pt>
                <c:pt idx="29">
                  <c:v>102.07135135135135</c:v>
                </c:pt>
                <c:pt idx="30">
                  <c:v>102.38183783783784</c:v>
                </c:pt>
                <c:pt idx="31">
                  <c:v>102.11027027027029</c:v>
                </c:pt>
                <c:pt idx="32">
                  <c:v>100.54313513513513</c:v>
                </c:pt>
                <c:pt idx="33">
                  <c:v>101.30335135135135</c:v>
                </c:pt>
                <c:pt idx="34">
                  <c:v>99.110054054054046</c:v>
                </c:pt>
                <c:pt idx="35">
                  <c:v>98.745945945945962</c:v>
                </c:pt>
                <c:pt idx="36">
                  <c:v>100</c:v>
                </c:pt>
                <c:pt idx="37">
                  <c:v>99.979243243243246</c:v>
                </c:pt>
                <c:pt idx="38">
                  <c:v>102.31178378378378</c:v>
                </c:pt>
                <c:pt idx="39">
                  <c:v>101.81275675675676</c:v>
                </c:pt>
                <c:pt idx="40">
                  <c:v>99.282162162162166</c:v>
                </c:pt>
                <c:pt idx="41">
                  <c:v>98.26681081081081</c:v>
                </c:pt>
                <c:pt idx="42">
                  <c:v>96.433297297297301</c:v>
                </c:pt>
                <c:pt idx="43">
                  <c:v>93.638918918918918</c:v>
                </c:pt>
                <c:pt idx="44" formatCode="0.0">
                  <c:v>92.247351351351341</c:v>
                </c:pt>
              </c:numCache>
            </c:numRef>
          </c:val>
          <c:smooth val="0"/>
          <c:extLst>
            <c:ext xmlns:c16="http://schemas.microsoft.com/office/drawing/2014/chart" uri="{C3380CC4-5D6E-409C-BE32-E72D297353CC}">
              <c16:uniqueId val="{00000005-CD26-481F-8631-92EA0100D327}"/>
            </c:ext>
          </c:extLst>
        </c:ser>
        <c:dLbls>
          <c:showLegendKey val="0"/>
          <c:showVal val="0"/>
          <c:showCatName val="0"/>
          <c:showSerName val="0"/>
          <c:showPercent val="0"/>
          <c:showBubbleSize val="0"/>
        </c:dLbls>
        <c:smooth val="0"/>
        <c:axId val="192734400"/>
        <c:axId val="192720672"/>
      </c:lineChart>
      <c:catAx>
        <c:axId val="19273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2720672"/>
        <c:crosses val="autoZero"/>
        <c:auto val="1"/>
        <c:lblAlgn val="ctr"/>
        <c:lblOffset val="100"/>
        <c:noMultiLvlLbl val="0"/>
      </c:catAx>
      <c:valAx>
        <c:axId val="192720672"/>
        <c:scaling>
          <c:orientation val="minMax"/>
          <c:min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92734400"/>
        <c:crosses val="autoZero"/>
        <c:crossBetween val="between"/>
      </c:valAx>
      <c:spPr>
        <a:noFill/>
        <a:ln>
          <a:noFill/>
        </a:ln>
        <a:effectLst/>
      </c:spPr>
    </c:plotArea>
    <c:legend>
      <c:legendPos val="b"/>
      <c:layout>
        <c:manualLayout>
          <c:xMode val="edge"/>
          <c:yMode val="edge"/>
          <c:x val="0.38123295503651278"/>
          <c:y val="0.58135742219497699"/>
          <c:w val="0.49266755799503814"/>
          <c:h val="0.13044925783228761"/>
        </c:manualLayout>
      </c:layout>
      <c:overlay val="0"/>
      <c:spPr>
        <a:solidFill>
          <a:schemeClr val="bg1"/>
        </a:solidFill>
        <a:ln>
          <a:solidFill>
            <a:schemeClr val="bg1">
              <a:lumMod val="65000"/>
            </a:schemeClr>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j-ea"/>
                <a:ea typeface="+mj-ea"/>
                <a:cs typeface="+mn-cs"/>
              </a:defRPr>
            </a:pPr>
            <a:r>
              <a:rPr lang="ja-JP" sz="1800" b="1"/>
              <a:t>完全失業率の推移</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j-ea"/>
              <a:ea typeface="+mj-ea"/>
              <a:cs typeface="+mn-cs"/>
            </a:defRPr>
          </a:pPr>
          <a:endParaRPr lang="ja-JP"/>
        </a:p>
      </c:txPr>
    </c:title>
    <c:autoTitleDeleted val="0"/>
    <c:plotArea>
      <c:layout>
        <c:manualLayout>
          <c:layoutTarget val="inner"/>
          <c:xMode val="edge"/>
          <c:yMode val="edge"/>
          <c:x val="3.9899440469518405E-2"/>
          <c:y val="7.125295765389443E-2"/>
          <c:w val="0.94509568213977069"/>
          <c:h val="0.86187513759663503"/>
        </c:manualLayout>
      </c:layout>
      <c:lineChart>
        <c:grouping val="standard"/>
        <c:varyColors val="0"/>
        <c:ser>
          <c:idx val="0"/>
          <c:order val="0"/>
          <c:spPr>
            <a:ln w="38100" cap="rnd">
              <a:solidFill>
                <a:schemeClr val="accent1">
                  <a:alpha val="91000"/>
                </a:schemeClr>
              </a:solidFill>
              <a:round/>
            </a:ln>
            <a:effectLst/>
          </c:spPr>
          <c:marker>
            <c:symbol val="circle"/>
            <c:size val="8"/>
            <c:spPr>
              <a:solidFill>
                <a:schemeClr val="accent1"/>
              </a:solidFill>
              <a:ln w="25400">
                <a:solidFill>
                  <a:schemeClr val="bg1"/>
                </a:solidFill>
              </a:ln>
              <a:effectLst/>
            </c:spPr>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j-ea"/>
                    <a:ea typeface="+mj-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失業率全国!$A$3:$A$20</c:f>
              <c:strCache>
                <c:ptCount val="18"/>
                <c:pt idx="0">
                  <c:v>19/4</c:v>
                </c:pt>
                <c:pt idx="1">
                  <c:v>19/5</c:v>
                </c:pt>
                <c:pt idx="2">
                  <c:v>19/6</c:v>
                </c:pt>
                <c:pt idx="3">
                  <c:v>19/7</c:v>
                </c:pt>
                <c:pt idx="4">
                  <c:v>19/8</c:v>
                </c:pt>
                <c:pt idx="5">
                  <c:v>19/9</c:v>
                </c:pt>
                <c:pt idx="6">
                  <c:v>19/10</c:v>
                </c:pt>
                <c:pt idx="7">
                  <c:v>19/11</c:v>
                </c:pt>
                <c:pt idx="8">
                  <c:v>19/12</c:v>
                </c:pt>
                <c:pt idx="9">
                  <c:v>20/1</c:v>
                </c:pt>
                <c:pt idx="10">
                  <c:v>20/2</c:v>
                </c:pt>
                <c:pt idx="11">
                  <c:v>20/3</c:v>
                </c:pt>
                <c:pt idx="12">
                  <c:v>20/4</c:v>
                </c:pt>
                <c:pt idx="13">
                  <c:v>20/5</c:v>
                </c:pt>
                <c:pt idx="14">
                  <c:v>20/6</c:v>
                </c:pt>
                <c:pt idx="15">
                  <c:v>20/7</c:v>
                </c:pt>
                <c:pt idx="16">
                  <c:v>20/8</c:v>
                </c:pt>
                <c:pt idx="17">
                  <c:v>20/9</c:v>
                </c:pt>
              </c:strCache>
            </c:strRef>
          </c:cat>
          <c:val>
            <c:numRef>
              <c:f>失業率全国!$B$3:$B$20</c:f>
              <c:numCache>
                <c:formatCode>0.0_ </c:formatCode>
                <c:ptCount val="18"/>
                <c:pt idx="0">
                  <c:v>2.4</c:v>
                </c:pt>
                <c:pt idx="1">
                  <c:v>2.4</c:v>
                </c:pt>
                <c:pt idx="2">
                  <c:v>2.2999999999999998</c:v>
                </c:pt>
                <c:pt idx="3">
                  <c:v>2.2999999999999998</c:v>
                </c:pt>
                <c:pt idx="4">
                  <c:v>2.2999999999999998</c:v>
                </c:pt>
                <c:pt idx="5">
                  <c:v>2.4</c:v>
                </c:pt>
                <c:pt idx="6">
                  <c:v>2.4</c:v>
                </c:pt>
                <c:pt idx="7">
                  <c:v>2.2000000000000002</c:v>
                </c:pt>
                <c:pt idx="8">
                  <c:v>2.2000000000000002</c:v>
                </c:pt>
                <c:pt idx="9">
                  <c:v>2.4</c:v>
                </c:pt>
                <c:pt idx="10">
                  <c:v>2.4</c:v>
                </c:pt>
                <c:pt idx="11">
                  <c:v>2.5</c:v>
                </c:pt>
                <c:pt idx="12">
                  <c:v>2.6</c:v>
                </c:pt>
                <c:pt idx="13">
                  <c:v>2.9</c:v>
                </c:pt>
                <c:pt idx="14">
                  <c:v>2.8</c:v>
                </c:pt>
                <c:pt idx="15">
                  <c:v>2.9</c:v>
                </c:pt>
                <c:pt idx="16">
                  <c:v>3</c:v>
                </c:pt>
                <c:pt idx="17">
                  <c:v>3</c:v>
                </c:pt>
              </c:numCache>
            </c:numRef>
          </c:val>
          <c:smooth val="0"/>
          <c:extLst>
            <c:ext xmlns:c16="http://schemas.microsoft.com/office/drawing/2014/chart" uri="{C3380CC4-5D6E-409C-BE32-E72D297353CC}">
              <c16:uniqueId val="{00000000-0774-4193-8EBC-5CDB1378FD7D}"/>
            </c:ext>
          </c:extLst>
        </c:ser>
        <c:ser>
          <c:idx val="1"/>
          <c:order val="1"/>
          <c:spPr>
            <a:ln w="66675" cap="rnd">
              <a:solidFill>
                <a:schemeClr val="accent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2-0CB5-4087-882C-88983FF9FDAF}"/>
                </c:ext>
              </c:extLst>
            </c:dLbl>
            <c:dLbl>
              <c:idx val="2"/>
              <c:delete val="1"/>
              <c:extLst>
                <c:ext xmlns:c15="http://schemas.microsoft.com/office/drawing/2012/chart" uri="{CE6537A1-D6FC-4f65-9D91-7224C49458BB}"/>
                <c:ext xmlns:c16="http://schemas.microsoft.com/office/drawing/2014/chart" uri="{C3380CC4-5D6E-409C-BE32-E72D297353CC}">
                  <c16:uniqueId val="{00000003-0CB5-4087-882C-88983FF9FDAF}"/>
                </c:ext>
              </c:extLst>
            </c:dLbl>
            <c:dLbl>
              <c:idx val="3"/>
              <c:delete val="1"/>
              <c:extLst>
                <c:ext xmlns:c15="http://schemas.microsoft.com/office/drawing/2012/chart" uri="{CE6537A1-D6FC-4f65-9D91-7224C49458BB}"/>
                <c:ext xmlns:c16="http://schemas.microsoft.com/office/drawing/2014/chart" uri="{C3380CC4-5D6E-409C-BE32-E72D297353CC}">
                  <c16:uniqueId val="{00000004-0CB5-4087-882C-88983FF9FDAF}"/>
                </c:ext>
              </c:extLst>
            </c:dLbl>
            <c:dLbl>
              <c:idx val="5"/>
              <c:delete val="1"/>
              <c:extLst>
                <c:ext xmlns:c15="http://schemas.microsoft.com/office/drawing/2012/chart" uri="{CE6537A1-D6FC-4f65-9D91-7224C49458BB}"/>
                <c:ext xmlns:c16="http://schemas.microsoft.com/office/drawing/2014/chart" uri="{C3380CC4-5D6E-409C-BE32-E72D297353CC}">
                  <c16:uniqueId val="{00000005-0CB5-4087-882C-88983FF9FDAF}"/>
                </c:ext>
              </c:extLst>
            </c:dLbl>
            <c:dLbl>
              <c:idx val="6"/>
              <c:delete val="1"/>
              <c:extLst>
                <c:ext xmlns:c15="http://schemas.microsoft.com/office/drawing/2012/chart" uri="{CE6537A1-D6FC-4f65-9D91-7224C49458BB}"/>
                <c:ext xmlns:c16="http://schemas.microsoft.com/office/drawing/2014/chart" uri="{C3380CC4-5D6E-409C-BE32-E72D297353CC}">
                  <c16:uniqueId val="{00000006-0CB5-4087-882C-88983FF9FDAF}"/>
                </c:ext>
              </c:extLst>
            </c:dLbl>
            <c:dLbl>
              <c:idx val="8"/>
              <c:delete val="1"/>
              <c:extLst>
                <c:ext xmlns:c15="http://schemas.microsoft.com/office/drawing/2012/chart" uri="{CE6537A1-D6FC-4f65-9D91-7224C49458BB}"/>
                <c:ext xmlns:c16="http://schemas.microsoft.com/office/drawing/2014/chart" uri="{C3380CC4-5D6E-409C-BE32-E72D297353CC}">
                  <c16:uniqueId val="{00000007-0CB5-4087-882C-88983FF9FDAF}"/>
                </c:ext>
              </c:extLst>
            </c:dLbl>
            <c:dLbl>
              <c:idx val="9"/>
              <c:delete val="1"/>
              <c:extLst>
                <c:ext xmlns:c15="http://schemas.microsoft.com/office/drawing/2012/chart" uri="{CE6537A1-D6FC-4f65-9D91-7224C49458BB}"/>
                <c:ext xmlns:c16="http://schemas.microsoft.com/office/drawing/2014/chart" uri="{C3380CC4-5D6E-409C-BE32-E72D297353CC}">
                  <c16:uniqueId val="{00000008-0CB5-4087-882C-88983FF9FDAF}"/>
                </c:ext>
              </c:extLst>
            </c:dLbl>
            <c:dLbl>
              <c:idx val="11"/>
              <c:delete val="1"/>
              <c:extLst>
                <c:ext xmlns:c15="http://schemas.microsoft.com/office/drawing/2012/chart" uri="{CE6537A1-D6FC-4f65-9D91-7224C49458BB}"/>
                <c:ext xmlns:c16="http://schemas.microsoft.com/office/drawing/2014/chart" uri="{C3380CC4-5D6E-409C-BE32-E72D297353CC}">
                  <c16:uniqueId val="{00000009-0CB5-4087-882C-88983FF9FDAF}"/>
                </c:ext>
              </c:extLst>
            </c:dLbl>
            <c:dLbl>
              <c:idx val="12"/>
              <c:delete val="1"/>
              <c:extLst>
                <c:ext xmlns:c15="http://schemas.microsoft.com/office/drawing/2012/chart" uri="{CE6537A1-D6FC-4f65-9D91-7224C49458BB}"/>
                <c:ext xmlns:c16="http://schemas.microsoft.com/office/drawing/2014/chart" uri="{C3380CC4-5D6E-409C-BE32-E72D297353CC}">
                  <c16:uniqueId val="{0000000A-0CB5-4087-882C-88983FF9FDAF}"/>
                </c:ext>
              </c:extLst>
            </c:dLbl>
            <c:dLbl>
              <c:idx val="14"/>
              <c:delete val="1"/>
              <c:extLst>
                <c:ext xmlns:c15="http://schemas.microsoft.com/office/drawing/2012/chart" uri="{CE6537A1-D6FC-4f65-9D91-7224C49458BB}"/>
                <c:ext xmlns:c16="http://schemas.microsoft.com/office/drawing/2014/chart" uri="{C3380CC4-5D6E-409C-BE32-E72D297353CC}">
                  <c16:uniqueId val="{0000000B-0CB5-4087-882C-88983FF9FDAF}"/>
                </c:ext>
              </c:extLst>
            </c:dLbl>
            <c:spPr>
              <a:solidFill>
                <a:schemeClr val="bg1"/>
              </a:solidFill>
              <a:ln>
                <a:solidFill>
                  <a:schemeClr val="tx1"/>
                </a:solid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j-ea"/>
                    <a:ea typeface="+mj-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失業率全国!$A$3:$A$20</c:f>
              <c:strCache>
                <c:ptCount val="18"/>
                <c:pt idx="0">
                  <c:v>19/4</c:v>
                </c:pt>
                <c:pt idx="1">
                  <c:v>19/5</c:v>
                </c:pt>
                <c:pt idx="2">
                  <c:v>19/6</c:v>
                </c:pt>
                <c:pt idx="3">
                  <c:v>19/7</c:v>
                </c:pt>
                <c:pt idx="4">
                  <c:v>19/8</c:v>
                </c:pt>
                <c:pt idx="5">
                  <c:v>19/9</c:v>
                </c:pt>
                <c:pt idx="6">
                  <c:v>19/10</c:v>
                </c:pt>
                <c:pt idx="7">
                  <c:v>19/11</c:v>
                </c:pt>
                <c:pt idx="8">
                  <c:v>19/12</c:v>
                </c:pt>
                <c:pt idx="9">
                  <c:v>20/1</c:v>
                </c:pt>
                <c:pt idx="10">
                  <c:v>20/2</c:v>
                </c:pt>
                <c:pt idx="11">
                  <c:v>20/3</c:v>
                </c:pt>
                <c:pt idx="12">
                  <c:v>20/4</c:v>
                </c:pt>
                <c:pt idx="13">
                  <c:v>20/5</c:v>
                </c:pt>
                <c:pt idx="14">
                  <c:v>20/6</c:v>
                </c:pt>
                <c:pt idx="15">
                  <c:v>20/7</c:v>
                </c:pt>
                <c:pt idx="16">
                  <c:v>20/8</c:v>
                </c:pt>
                <c:pt idx="17">
                  <c:v>20/9</c:v>
                </c:pt>
              </c:strCache>
            </c:strRef>
          </c:cat>
          <c:val>
            <c:numRef>
              <c:f>失業率全国!$C$3:$C$20</c:f>
              <c:numCache>
                <c:formatCode>0.0_ </c:formatCode>
                <c:ptCount val="18"/>
                <c:pt idx="1">
                  <c:v>3</c:v>
                </c:pt>
                <c:pt idx="4">
                  <c:v>2.9</c:v>
                </c:pt>
                <c:pt idx="7">
                  <c:v>2.8</c:v>
                </c:pt>
                <c:pt idx="10">
                  <c:v>2.9</c:v>
                </c:pt>
                <c:pt idx="13">
                  <c:v>3.3</c:v>
                </c:pt>
              </c:numCache>
            </c:numRef>
          </c:val>
          <c:smooth val="0"/>
          <c:extLst>
            <c:ext xmlns:c16="http://schemas.microsoft.com/office/drawing/2014/chart" uri="{C3380CC4-5D6E-409C-BE32-E72D297353CC}">
              <c16:uniqueId val="{00000000-0CB5-4087-882C-88983FF9FDAF}"/>
            </c:ext>
          </c:extLst>
        </c:ser>
        <c:ser>
          <c:idx val="2"/>
          <c:order val="2"/>
          <c:spPr>
            <a:ln w="28575" cap="rnd">
              <a:solidFill>
                <a:schemeClr val="accent3"/>
              </a:solidFill>
              <a:prstDash val="sysDot"/>
              <a:round/>
            </a:ln>
            <a:effectLst/>
          </c:spPr>
          <c:marker>
            <c:symbol val="square"/>
            <c:size val="7"/>
            <c:spPr>
              <a:solidFill>
                <a:schemeClr val="accent3"/>
              </a:solidFill>
              <a:ln w="9525">
                <a:solidFill>
                  <a:schemeClr val="accent3"/>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C-0CB5-4087-882C-88983FF9FDAF}"/>
                </c:ext>
              </c:extLst>
            </c:dLbl>
            <c:dLbl>
              <c:idx val="2"/>
              <c:delete val="1"/>
              <c:extLst>
                <c:ext xmlns:c15="http://schemas.microsoft.com/office/drawing/2012/chart" uri="{CE6537A1-D6FC-4f65-9D91-7224C49458BB}"/>
                <c:ext xmlns:c16="http://schemas.microsoft.com/office/drawing/2014/chart" uri="{C3380CC4-5D6E-409C-BE32-E72D297353CC}">
                  <c16:uniqueId val="{0000000D-0CB5-4087-882C-88983FF9FDAF}"/>
                </c:ext>
              </c:extLst>
            </c:dLbl>
            <c:dLbl>
              <c:idx val="3"/>
              <c:delete val="1"/>
              <c:extLst>
                <c:ext xmlns:c15="http://schemas.microsoft.com/office/drawing/2012/chart" uri="{CE6537A1-D6FC-4f65-9D91-7224C49458BB}"/>
                <c:ext xmlns:c16="http://schemas.microsoft.com/office/drawing/2014/chart" uri="{C3380CC4-5D6E-409C-BE32-E72D297353CC}">
                  <c16:uniqueId val="{0000000E-0CB5-4087-882C-88983FF9FDAF}"/>
                </c:ext>
              </c:extLst>
            </c:dLbl>
            <c:dLbl>
              <c:idx val="5"/>
              <c:delete val="1"/>
              <c:extLst>
                <c:ext xmlns:c15="http://schemas.microsoft.com/office/drawing/2012/chart" uri="{CE6537A1-D6FC-4f65-9D91-7224C49458BB}"/>
                <c:ext xmlns:c16="http://schemas.microsoft.com/office/drawing/2014/chart" uri="{C3380CC4-5D6E-409C-BE32-E72D297353CC}">
                  <c16:uniqueId val="{0000000F-0CB5-4087-882C-88983FF9FDAF}"/>
                </c:ext>
              </c:extLst>
            </c:dLbl>
            <c:dLbl>
              <c:idx val="6"/>
              <c:delete val="1"/>
              <c:extLst>
                <c:ext xmlns:c15="http://schemas.microsoft.com/office/drawing/2012/chart" uri="{CE6537A1-D6FC-4f65-9D91-7224C49458BB}"/>
                <c:ext xmlns:c16="http://schemas.microsoft.com/office/drawing/2014/chart" uri="{C3380CC4-5D6E-409C-BE32-E72D297353CC}">
                  <c16:uniqueId val="{00000010-0CB5-4087-882C-88983FF9FDAF}"/>
                </c:ext>
              </c:extLst>
            </c:dLbl>
            <c:dLbl>
              <c:idx val="7"/>
              <c:layout>
                <c:manualLayout>
                  <c:x val="-2.3185302129869613E-2"/>
                  <c:y val="-4.76943155576417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AD-4CA4-97B8-6A71EDF97383}"/>
                </c:ext>
              </c:extLst>
            </c:dLbl>
            <c:dLbl>
              <c:idx val="8"/>
              <c:delete val="1"/>
              <c:extLst>
                <c:ext xmlns:c15="http://schemas.microsoft.com/office/drawing/2012/chart" uri="{CE6537A1-D6FC-4f65-9D91-7224C49458BB}"/>
                <c:ext xmlns:c16="http://schemas.microsoft.com/office/drawing/2014/chart" uri="{C3380CC4-5D6E-409C-BE32-E72D297353CC}">
                  <c16:uniqueId val="{00000011-0CB5-4087-882C-88983FF9FDAF}"/>
                </c:ext>
              </c:extLst>
            </c:dLbl>
            <c:dLbl>
              <c:idx val="9"/>
              <c:delete val="1"/>
              <c:extLst>
                <c:ext xmlns:c15="http://schemas.microsoft.com/office/drawing/2012/chart" uri="{CE6537A1-D6FC-4f65-9D91-7224C49458BB}"/>
                <c:ext xmlns:c16="http://schemas.microsoft.com/office/drawing/2014/chart" uri="{C3380CC4-5D6E-409C-BE32-E72D297353CC}">
                  <c16:uniqueId val="{00000012-0CB5-4087-882C-88983FF9FDAF}"/>
                </c:ext>
              </c:extLst>
            </c:dLbl>
            <c:dLbl>
              <c:idx val="10"/>
              <c:layout>
                <c:manualLayout>
                  <c:x val="-2.1872431114588208E-2"/>
                  <c:y val="-6.12669722331230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AD-4CA4-97B8-6A71EDF97383}"/>
                </c:ext>
              </c:extLst>
            </c:dLbl>
            <c:dLbl>
              <c:idx val="11"/>
              <c:delete val="1"/>
              <c:extLst>
                <c:ext xmlns:c15="http://schemas.microsoft.com/office/drawing/2012/chart" uri="{CE6537A1-D6FC-4f65-9D91-7224C49458BB}"/>
                <c:ext xmlns:c16="http://schemas.microsoft.com/office/drawing/2014/chart" uri="{C3380CC4-5D6E-409C-BE32-E72D297353CC}">
                  <c16:uniqueId val="{00000013-0CB5-4087-882C-88983FF9FDAF}"/>
                </c:ext>
              </c:extLst>
            </c:dLbl>
            <c:dLbl>
              <c:idx val="12"/>
              <c:delete val="1"/>
              <c:extLst>
                <c:ext xmlns:c15="http://schemas.microsoft.com/office/drawing/2012/chart" uri="{CE6537A1-D6FC-4f65-9D91-7224C49458BB}"/>
                <c:ext xmlns:c16="http://schemas.microsoft.com/office/drawing/2014/chart" uri="{C3380CC4-5D6E-409C-BE32-E72D297353CC}">
                  <c16:uniqueId val="{00000014-0CB5-4087-882C-88983FF9FDAF}"/>
                </c:ext>
              </c:extLst>
            </c:dLbl>
            <c:dLbl>
              <c:idx val="14"/>
              <c:delete val="1"/>
              <c:extLst>
                <c:ext xmlns:c15="http://schemas.microsoft.com/office/drawing/2012/chart" uri="{CE6537A1-D6FC-4f65-9D91-7224C49458BB}"/>
                <c:ext xmlns:c16="http://schemas.microsoft.com/office/drawing/2014/chart" uri="{C3380CC4-5D6E-409C-BE32-E72D297353CC}">
                  <c16:uniqueId val="{00000015-0CB5-4087-882C-88983FF9FDA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j-ea"/>
                    <a:ea typeface="+mj-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失業率全国!$A$3:$A$20</c:f>
              <c:strCache>
                <c:ptCount val="18"/>
                <c:pt idx="0">
                  <c:v>19/4</c:v>
                </c:pt>
                <c:pt idx="1">
                  <c:v>19/5</c:v>
                </c:pt>
                <c:pt idx="2">
                  <c:v>19/6</c:v>
                </c:pt>
                <c:pt idx="3">
                  <c:v>19/7</c:v>
                </c:pt>
                <c:pt idx="4">
                  <c:v>19/8</c:v>
                </c:pt>
                <c:pt idx="5">
                  <c:v>19/9</c:v>
                </c:pt>
                <c:pt idx="6">
                  <c:v>19/10</c:v>
                </c:pt>
                <c:pt idx="7">
                  <c:v>19/11</c:v>
                </c:pt>
                <c:pt idx="8">
                  <c:v>19/12</c:v>
                </c:pt>
                <c:pt idx="9">
                  <c:v>20/1</c:v>
                </c:pt>
                <c:pt idx="10">
                  <c:v>20/2</c:v>
                </c:pt>
                <c:pt idx="11">
                  <c:v>20/3</c:v>
                </c:pt>
                <c:pt idx="12">
                  <c:v>20/4</c:v>
                </c:pt>
                <c:pt idx="13">
                  <c:v>20/5</c:v>
                </c:pt>
                <c:pt idx="14">
                  <c:v>20/6</c:v>
                </c:pt>
                <c:pt idx="15">
                  <c:v>20/7</c:v>
                </c:pt>
                <c:pt idx="16">
                  <c:v>20/8</c:v>
                </c:pt>
                <c:pt idx="17">
                  <c:v>20/9</c:v>
                </c:pt>
              </c:strCache>
            </c:strRef>
          </c:cat>
          <c:val>
            <c:numRef>
              <c:f>失業率全国!$D$3:$D$20</c:f>
              <c:numCache>
                <c:formatCode>0.0_ </c:formatCode>
                <c:ptCount val="18"/>
                <c:pt idx="1">
                  <c:v>2.4</c:v>
                </c:pt>
                <c:pt idx="4">
                  <c:v>2.2000000000000002</c:v>
                </c:pt>
                <c:pt idx="7">
                  <c:v>2.4</c:v>
                </c:pt>
                <c:pt idx="10">
                  <c:v>2.6</c:v>
                </c:pt>
                <c:pt idx="13">
                  <c:v>3.2</c:v>
                </c:pt>
              </c:numCache>
            </c:numRef>
          </c:val>
          <c:smooth val="0"/>
          <c:extLst>
            <c:ext xmlns:c16="http://schemas.microsoft.com/office/drawing/2014/chart" uri="{C3380CC4-5D6E-409C-BE32-E72D297353CC}">
              <c16:uniqueId val="{00000001-0CB5-4087-882C-88983FF9FDAF}"/>
            </c:ext>
          </c:extLst>
        </c:ser>
        <c:dLbls>
          <c:showLegendKey val="0"/>
          <c:showVal val="0"/>
          <c:showCatName val="0"/>
          <c:showSerName val="0"/>
          <c:showPercent val="0"/>
          <c:showBubbleSize val="0"/>
        </c:dLbls>
        <c:marker val="1"/>
        <c:smooth val="0"/>
        <c:axId val="1615057983"/>
        <c:axId val="1615060063"/>
      </c:lineChart>
      <c:catAx>
        <c:axId val="1615057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ea"/>
                <a:ea typeface="+mj-ea"/>
                <a:cs typeface="+mn-cs"/>
              </a:defRPr>
            </a:pPr>
            <a:endParaRPr lang="ja-JP"/>
          </a:p>
        </c:txPr>
        <c:crossAx val="1615060063"/>
        <c:crosses val="autoZero"/>
        <c:auto val="1"/>
        <c:lblAlgn val="ctr"/>
        <c:lblOffset val="100"/>
        <c:noMultiLvlLbl val="0"/>
      </c:catAx>
      <c:valAx>
        <c:axId val="1615060063"/>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j-ea"/>
                <a:ea typeface="+mj-ea"/>
                <a:cs typeface="+mn-cs"/>
              </a:defRPr>
            </a:pPr>
            <a:endParaRPr lang="ja-JP"/>
          </a:p>
        </c:txPr>
        <c:crossAx val="1615057983"/>
        <c:crosses val="autoZero"/>
        <c:crossBetween val="between"/>
      </c:valAx>
      <c:spPr>
        <a:noFill/>
        <a:ln>
          <a:noFill/>
        </a:ln>
        <a:effectLst/>
      </c:spPr>
    </c:plotArea>
    <c:plotVisOnly val="1"/>
    <c:dispBlanksAs val="span"/>
    <c:showDLblsOverMax val="0"/>
  </c:chart>
  <c:spPr>
    <a:noFill/>
    <a:ln>
      <a:noFill/>
    </a:ln>
    <a:effectLst/>
  </c:spPr>
  <c:txPr>
    <a:bodyPr/>
    <a:lstStyle/>
    <a:p>
      <a:pPr>
        <a:defRPr>
          <a:latin typeface="+mj-ea"/>
          <a:ea typeface="+mj-ea"/>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b="1"/>
              <a:t>求職申込件数・離職者（前年同月比）</a:t>
            </a:r>
            <a:endParaRPr lang="ja-JP" b="1"/>
          </a:p>
        </c:rich>
      </c:tx>
      <c:layout>
        <c:manualLayout>
          <c:xMode val="edge"/>
          <c:yMode val="edge"/>
          <c:x val="0.19383947890851583"/>
          <c:y val="0.15182067051739484"/>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7.3108999601357333E-2"/>
          <c:y val="0.1478634457512745"/>
          <c:w val="0.85837922775637898"/>
          <c:h val="0.76773328399440421"/>
        </c:manualLayout>
      </c:layout>
      <c:lineChart>
        <c:grouping val="standard"/>
        <c:varyColors val="0"/>
        <c:ser>
          <c:idx val="3"/>
          <c:order val="0"/>
          <c:tx>
            <c:strRef>
              <c:f>Sheet1!$B$5</c:f>
              <c:strCache>
                <c:ptCount val="1"/>
                <c:pt idx="0">
                  <c:v>新規求職申込件数</c:v>
                </c:pt>
              </c:strCache>
            </c:strRef>
          </c:tx>
          <c:spPr>
            <a:ln w="47625" cap="rnd">
              <a:solidFill>
                <a:schemeClr val="accent4">
                  <a:lumMod val="75000"/>
                </a:schemeClr>
              </a:solidFill>
              <a:round/>
            </a:ln>
            <a:effectLst/>
          </c:spPr>
          <c:marker>
            <c:symbol val="none"/>
          </c:marker>
          <c:dLbls>
            <c:dLbl>
              <c:idx val="9"/>
              <c:layout>
                <c:manualLayout>
                  <c:x val="-8.9403576072646387E-2"/>
                  <c:y val="-1.82504172807022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16-46C8-A8B5-35CFBFF65AAE}"/>
                </c:ext>
              </c:extLst>
            </c:dLbl>
            <c:dLbl>
              <c:idx val="10"/>
              <c:layout>
                <c:manualLayout>
                  <c:x val="-2.2350894018161597E-2"/>
                  <c:y val="2.7375625921053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16-46C8-A8B5-35CFBFF65AAE}"/>
                </c:ext>
              </c:extLst>
            </c:dLbl>
            <c:dLbl>
              <c:idx val="11"/>
              <c:layout>
                <c:manualLayout>
                  <c:x val="-2.831113242300469E-2"/>
                  <c:y val="2.2813021600877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16-46C8-A8B5-35CFBFF65AAE}"/>
                </c:ext>
              </c:extLst>
            </c:dLbl>
            <c:dLbl>
              <c:idx val="12"/>
              <c:layout>
                <c:manualLayout>
                  <c:x val="-2.7851325842127021E-2"/>
                  <c:y val="2.47749414585531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16-46C8-A8B5-35CFBFF65AA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Sheet1!$D$4:$P$4</c:f>
              <c:strCache>
                <c:ptCount val="13"/>
                <c:pt idx="0">
                  <c:v>R1/9月</c:v>
                </c:pt>
                <c:pt idx="1">
                  <c:v>R1/10月</c:v>
                </c:pt>
                <c:pt idx="2">
                  <c:v>R1/11月</c:v>
                </c:pt>
                <c:pt idx="3">
                  <c:v>R1/12月</c:v>
                </c:pt>
                <c:pt idx="4">
                  <c:v>R2/1月</c:v>
                </c:pt>
                <c:pt idx="5">
                  <c:v>R2/2月</c:v>
                </c:pt>
                <c:pt idx="6">
                  <c:v>R2/3月</c:v>
                </c:pt>
                <c:pt idx="7">
                  <c:v>R2/4月</c:v>
                </c:pt>
                <c:pt idx="8">
                  <c:v>R2/5月</c:v>
                </c:pt>
                <c:pt idx="9">
                  <c:v>R2/6月</c:v>
                </c:pt>
                <c:pt idx="10">
                  <c:v>R2/7月</c:v>
                </c:pt>
                <c:pt idx="11">
                  <c:v>R2/8月</c:v>
                </c:pt>
                <c:pt idx="12">
                  <c:v>R2/9月</c:v>
                </c:pt>
              </c:strCache>
            </c:strRef>
          </c:cat>
          <c:val>
            <c:numRef>
              <c:f>Sheet1!$D$6:$P$6</c:f>
              <c:numCache>
                <c:formatCode>"+"0.0;"▲ "0.0</c:formatCode>
                <c:ptCount val="13"/>
                <c:pt idx="0">
                  <c:v>11.7</c:v>
                </c:pt>
                <c:pt idx="1">
                  <c:v>-7.7</c:v>
                </c:pt>
                <c:pt idx="2">
                  <c:v>-4.2</c:v>
                </c:pt>
                <c:pt idx="3">
                  <c:v>8.1</c:v>
                </c:pt>
                <c:pt idx="4">
                  <c:v>1.2</c:v>
                </c:pt>
                <c:pt idx="5">
                  <c:v>-8</c:v>
                </c:pt>
                <c:pt idx="6">
                  <c:v>-5.0999999999999996</c:v>
                </c:pt>
                <c:pt idx="7">
                  <c:v>-15</c:v>
                </c:pt>
                <c:pt idx="8">
                  <c:v>-14.6</c:v>
                </c:pt>
                <c:pt idx="9">
                  <c:v>18.8</c:v>
                </c:pt>
                <c:pt idx="10">
                  <c:v>0.6</c:v>
                </c:pt>
                <c:pt idx="11">
                  <c:v>-1.6</c:v>
                </c:pt>
                <c:pt idx="12">
                  <c:v>-0.5</c:v>
                </c:pt>
              </c:numCache>
            </c:numRef>
          </c:val>
          <c:smooth val="0"/>
          <c:extLst>
            <c:ext xmlns:c16="http://schemas.microsoft.com/office/drawing/2014/chart" uri="{C3380CC4-5D6E-409C-BE32-E72D297353CC}">
              <c16:uniqueId val="{00000004-A716-46C8-A8B5-35CFBFF65AAE}"/>
            </c:ext>
          </c:extLst>
        </c:ser>
        <c:ser>
          <c:idx val="0"/>
          <c:order val="1"/>
          <c:tx>
            <c:strRef>
              <c:f>Sheet1!$B$9</c:f>
              <c:strCache>
                <c:ptCount val="1"/>
                <c:pt idx="0">
                  <c:v>離職者</c:v>
                </c:pt>
              </c:strCache>
            </c:strRef>
          </c:tx>
          <c:spPr>
            <a:ln w="28575" cap="rnd">
              <a:solidFill>
                <a:schemeClr val="accent5">
                  <a:lumMod val="75000"/>
                </a:schemeClr>
              </a:solidFill>
              <a:round/>
            </a:ln>
            <a:effectLst/>
          </c:spPr>
          <c:marker>
            <c:symbol val="circle"/>
            <c:size val="10"/>
            <c:spPr>
              <a:solidFill>
                <a:schemeClr val="accent5"/>
              </a:solidFill>
              <a:ln w="9525">
                <a:no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5-A716-46C8-A8B5-35CFBFF65AAE}"/>
                </c:ext>
              </c:extLst>
            </c:dLbl>
            <c:dLbl>
              <c:idx val="1"/>
              <c:delete val="1"/>
              <c:extLst>
                <c:ext xmlns:c15="http://schemas.microsoft.com/office/drawing/2012/chart" uri="{CE6537A1-D6FC-4f65-9D91-7224C49458BB}"/>
                <c:ext xmlns:c16="http://schemas.microsoft.com/office/drawing/2014/chart" uri="{C3380CC4-5D6E-409C-BE32-E72D297353CC}">
                  <c16:uniqueId val="{00000006-A716-46C8-A8B5-35CFBFF65AAE}"/>
                </c:ext>
              </c:extLst>
            </c:dLbl>
            <c:dLbl>
              <c:idx val="2"/>
              <c:delete val="1"/>
              <c:extLst>
                <c:ext xmlns:c15="http://schemas.microsoft.com/office/drawing/2012/chart" uri="{CE6537A1-D6FC-4f65-9D91-7224C49458BB}"/>
                <c:ext xmlns:c16="http://schemas.microsoft.com/office/drawing/2014/chart" uri="{C3380CC4-5D6E-409C-BE32-E72D297353CC}">
                  <c16:uniqueId val="{00000007-A716-46C8-A8B5-35CFBFF65AAE}"/>
                </c:ext>
              </c:extLst>
            </c:dLbl>
            <c:dLbl>
              <c:idx val="3"/>
              <c:delete val="1"/>
              <c:extLst>
                <c:ext xmlns:c15="http://schemas.microsoft.com/office/drawing/2012/chart" uri="{CE6537A1-D6FC-4f65-9D91-7224C49458BB}"/>
                <c:ext xmlns:c16="http://schemas.microsoft.com/office/drawing/2014/chart" uri="{C3380CC4-5D6E-409C-BE32-E72D297353CC}">
                  <c16:uniqueId val="{00000008-A716-46C8-A8B5-35CFBFF65AAE}"/>
                </c:ext>
              </c:extLst>
            </c:dLbl>
            <c:dLbl>
              <c:idx val="4"/>
              <c:delete val="1"/>
              <c:extLst>
                <c:ext xmlns:c15="http://schemas.microsoft.com/office/drawing/2012/chart" uri="{CE6537A1-D6FC-4f65-9D91-7224C49458BB}"/>
                <c:ext xmlns:c16="http://schemas.microsoft.com/office/drawing/2014/chart" uri="{C3380CC4-5D6E-409C-BE32-E72D297353CC}">
                  <c16:uniqueId val="{00000009-A716-46C8-A8B5-35CFBFF65AAE}"/>
                </c:ext>
              </c:extLst>
            </c:dLbl>
            <c:dLbl>
              <c:idx val="5"/>
              <c:delete val="1"/>
              <c:extLst>
                <c:ext xmlns:c15="http://schemas.microsoft.com/office/drawing/2012/chart" uri="{CE6537A1-D6FC-4f65-9D91-7224C49458BB}"/>
                <c:ext xmlns:c16="http://schemas.microsoft.com/office/drawing/2014/chart" uri="{C3380CC4-5D6E-409C-BE32-E72D297353CC}">
                  <c16:uniqueId val="{0000000A-A716-46C8-A8B5-35CFBFF65AAE}"/>
                </c:ext>
              </c:extLst>
            </c:dLbl>
            <c:dLbl>
              <c:idx val="6"/>
              <c:delete val="1"/>
              <c:extLst>
                <c:ext xmlns:c15="http://schemas.microsoft.com/office/drawing/2012/chart" uri="{CE6537A1-D6FC-4f65-9D91-7224C49458BB}"/>
                <c:ext xmlns:c16="http://schemas.microsoft.com/office/drawing/2014/chart" uri="{C3380CC4-5D6E-409C-BE32-E72D297353CC}">
                  <c16:uniqueId val="{0000000B-A716-46C8-A8B5-35CFBFF65AAE}"/>
                </c:ext>
              </c:extLst>
            </c:dLbl>
            <c:dLbl>
              <c:idx val="7"/>
              <c:delete val="1"/>
              <c:extLst>
                <c:ext xmlns:c15="http://schemas.microsoft.com/office/drawing/2012/chart" uri="{CE6537A1-D6FC-4f65-9D91-7224C49458BB}"/>
                <c:ext xmlns:c16="http://schemas.microsoft.com/office/drawing/2014/chart" uri="{C3380CC4-5D6E-409C-BE32-E72D297353CC}">
                  <c16:uniqueId val="{0000000C-A716-46C8-A8B5-35CFBFF65AAE}"/>
                </c:ext>
              </c:extLst>
            </c:dLbl>
            <c:dLbl>
              <c:idx val="8"/>
              <c:delete val="1"/>
              <c:extLst>
                <c:ext xmlns:c15="http://schemas.microsoft.com/office/drawing/2012/chart" uri="{CE6537A1-D6FC-4f65-9D91-7224C49458BB}"/>
                <c:ext xmlns:c16="http://schemas.microsoft.com/office/drawing/2014/chart" uri="{C3380CC4-5D6E-409C-BE32-E72D297353CC}">
                  <c16:uniqueId val="{0000000D-A716-46C8-A8B5-35CFBFF65AA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Sheet1!$D$4:$P$4</c:f>
              <c:strCache>
                <c:ptCount val="13"/>
                <c:pt idx="0">
                  <c:v>R1/9月</c:v>
                </c:pt>
                <c:pt idx="1">
                  <c:v>R1/10月</c:v>
                </c:pt>
                <c:pt idx="2">
                  <c:v>R1/11月</c:v>
                </c:pt>
                <c:pt idx="3">
                  <c:v>R1/12月</c:v>
                </c:pt>
                <c:pt idx="4">
                  <c:v>R2/1月</c:v>
                </c:pt>
                <c:pt idx="5">
                  <c:v>R2/2月</c:v>
                </c:pt>
                <c:pt idx="6">
                  <c:v>R2/3月</c:v>
                </c:pt>
                <c:pt idx="7">
                  <c:v>R2/4月</c:v>
                </c:pt>
                <c:pt idx="8">
                  <c:v>R2/5月</c:v>
                </c:pt>
                <c:pt idx="9">
                  <c:v>R2/6月</c:v>
                </c:pt>
                <c:pt idx="10">
                  <c:v>R2/7月</c:v>
                </c:pt>
                <c:pt idx="11">
                  <c:v>R2/8月</c:v>
                </c:pt>
                <c:pt idx="12">
                  <c:v>R2/9月</c:v>
                </c:pt>
              </c:strCache>
            </c:strRef>
          </c:cat>
          <c:val>
            <c:numRef>
              <c:f>Sheet1!$D$10:$P$10</c:f>
              <c:numCache>
                <c:formatCode>"+"0.0;"▲ "0.0</c:formatCode>
                <c:ptCount val="13"/>
                <c:pt idx="0">
                  <c:v>15.8</c:v>
                </c:pt>
                <c:pt idx="1">
                  <c:v>-7.7</c:v>
                </c:pt>
                <c:pt idx="2">
                  <c:v>-2</c:v>
                </c:pt>
                <c:pt idx="3">
                  <c:v>4.4000000000000004</c:v>
                </c:pt>
                <c:pt idx="4">
                  <c:v>2.2999999999999998</c:v>
                </c:pt>
                <c:pt idx="5">
                  <c:v>-6.7</c:v>
                </c:pt>
                <c:pt idx="6">
                  <c:v>-4.7</c:v>
                </c:pt>
                <c:pt idx="7">
                  <c:v>-8.1999999999999993</c:v>
                </c:pt>
                <c:pt idx="8">
                  <c:v>-4.3</c:v>
                </c:pt>
                <c:pt idx="9">
                  <c:v>28.5</c:v>
                </c:pt>
                <c:pt idx="10">
                  <c:v>6.4</c:v>
                </c:pt>
                <c:pt idx="11">
                  <c:v>3.1</c:v>
                </c:pt>
                <c:pt idx="12">
                  <c:v>1.9</c:v>
                </c:pt>
              </c:numCache>
            </c:numRef>
          </c:val>
          <c:smooth val="0"/>
          <c:extLst>
            <c:ext xmlns:c16="http://schemas.microsoft.com/office/drawing/2014/chart" uri="{C3380CC4-5D6E-409C-BE32-E72D297353CC}">
              <c16:uniqueId val="{0000000E-A716-46C8-A8B5-35CFBFF65AAE}"/>
            </c:ext>
          </c:extLst>
        </c:ser>
        <c:ser>
          <c:idx val="1"/>
          <c:order val="2"/>
          <c:tx>
            <c:strRef>
              <c:f>Sheet1!$C$11</c:f>
              <c:strCache>
                <c:ptCount val="1"/>
                <c:pt idx="0">
                  <c:v>事業主都合離職者</c:v>
                </c:pt>
              </c:strCache>
            </c:strRef>
          </c:tx>
          <c:spPr>
            <a:ln w="50800" cap="rnd" cmpd="dbl">
              <a:solidFill>
                <a:schemeClr val="accent5">
                  <a:lumMod val="50000"/>
                </a:schemeClr>
              </a:solidFill>
              <a:round/>
            </a:ln>
            <a:effectLst/>
          </c:spPr>
          <c:marker>
            <c:symbol val="square"/>
            <c:size val="8"/>
            <c:spPr>
              <a:solidFill>
                <a:schemeClr val="accent5"/>
              </a:solidFill>
              <a:ln w="9525">
                <a:noFill/>
              </a:ln>
              <a:effectLst/>
            </c:spPr>
          </c:marker>
          <c:dLbls>
            <c:dLbl>
              <c:idx val="8"/>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12-A716-46C8-A8B5-35CFBFF65AAE}"/>
                </c:ext>
              </c:extLst>
            </c:dLbl>
            <c:dLbl>
              <c:idx val="9"/>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13-A716-46C8-A8B5-35CFBFF65AAE}"/>
                </c:ext>
              </c:extLst>
            </c:dLbl>
            <c:dLbl>
              <c:idx val="1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14-A716-46C8-A8B5-35CFBFF65AAE}"/>
                </c:ext>
              </c:extLst>
            </c:dLbl>
            <c:dLbl>
              <c:idx val="1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15-A716-46C8-A8B5-35CFBFF65AAE}"/>
                </c:ext>
              </c:extLst>
            </c:dLbl>
            <c:dLbl>
              <c:idx val="12"/>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16-A716-46C8-A8B5-35CFBFF65AA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Sheet1!$D$4:$P$4</c:f>
              <c:strCache>
                <c:ptCount val="13"/>
                <c:pt idx="0">
                  <c:v>R1/9月</c:v>
                </c:pt>
                <c:pt idx="1">
                  <c:v>R1/10月</c:v>
                </c:pt>
                <c:pt idx="2">
                  <c:v>R1/11月</c:v>
                </c:pt>
                <c:pt idx="3">
                  <c:v>R1/12月</c:v>
                </c:pt>
                <c:pt idx="4">
                  <c:v>R2/1月</c:v>
                </c:pt>
                <c:pt idx="5">
                  <c:v>R2/2月</c:v>
                </c:pt>
                <c:pt idx="6">
                  <c:v>R2/3月</c:v>
                </c:pt>
                <c:pt idx="7">
                  <c:v>R2/4月</c:v>
                </c:pt>
                <c:pt idx="8">
                  <c:v>R2/5月</c:v>
                </c:pt>
                <c:pt idx="9">
                  <c:v>R2/6月</c:v>
                </c:pt>
                <c:pt idx="10">
                  <c:v>R2/7月</c:v>
                </c:pt>
                <c:pt idx="11">
                  <c:v>R2/8月</c:v>
                </c:pt>
                <c:pt idx="12">
                  <c:v>R2/9月</c:v>
                </c:pt>
              </c:strCache>
            </c:strRef>
          </c:cat>
          <c:val>
            <c:numRef>
              <c:f>Sheet1!$D$12:$P$12</c:f>
              <c:numCache>
                <c:formatCode>"+"0.0;"▲ "0.0</c:formatCode>
                <c:ptCount val="13"/>
                <c:pt idx="0">
                  <c:v>13.2</c:v>
                </c:pt>
                <c:pt idx="1">
                  <c:v>-2.2000000000000002</c:v>
                </c:pt>
                <c:pt idx="2">
                  <c:v>9.9</c:v>
                </c:pt>
                <c:pt idx="3">
                  <c:v>10.6</c:v>
                </c:pt>
                <c:pt idx="4">
                  <c:v>0.6</c:v>
                </c:pt>
                <c:pt idx="5">
                  <c:v>-7</c:v>
                </c:pt>
                <c:pt idx="6">
                  <c:v>0</c:v>
                </c:pt>
                <c:pt idx="7">
                  <c:v>5.8</c:v>
                </c:pt>
                <c:pt idx="8">
                  <c:v>38.5</c:v>
                </c:pt>
                <c:pt idx="9">
                  <c:v>76.8</c:v>
                </c:pt>
                <c:pt idx="10">
                  <c:v>54.9</c:v>
                </c:pt>
                <c:pt idx="11">
                  <c:v>51.8</c:v>
                </c:pt>
                <c:pt idx="12">
                  <c:v>40.200000000000003</c:v>
                </c:pt>
              </c:numCache>
            </c:numRef>
          </c:val>
          <c:smooth val="0"/>
          <c:extLst>
            <c:ext xmlns:c16="http://schemas.microsoft.com/office/drawing/2014/chart" uri="{C3380CC4-5D6E-409C-BE32-E72D297353CC}">
              <c16:uniqueId val="{0000000F-A716-46C8-A8B5-35CFBFF65AAE}"/>
            </c:ext>
          </c:extLst>
        </c:ser>
        <c:ser>
          <c:idx val="2"/>
          <c:order val="3"/>
          <c:tx>
            <c:strRef>
              <c:f>Sheet1!$C$13</c:f>
              <c:strCache>
                <c:ptCount val="1"/>
                <c:pt idx="0">
                  <c:v>自己都合離職者</c:v>
                </c:pt>
              </c:strCache>
            </c:strRef>
          </c:tx>
          <c:spPr>
            <a:ln w="28575" cap="rnd">
              <a:solidFill>
                <a:schemeClr val="accent5">
                  <a:lumMod val="50000"/>
                </a:schemeClr>
              </a:solidFill>
              <a:prstDash val="sysDot"/>
              <a:round/>
            </a:ln>
            <a:effectLst/>
          </c:spPr>
          <c:marker>
            <c:symbol val="diamond"/>
            <c:size val="7"/>
            <c:spPr>
              <a:solidFill>
                <a:schemeClr val="accent5"/>
              </a:solidFill>
              <a:ln w="9525">
                <a:noFill/>
              </a:ln>
              <a:effectLst/>
            </c:spPr>
          </c:marker>
          <c:dLbls>
            <c:dLbl>
              <c:idx val="9"/>
              <c:layout>
                <c:manualLayout>
                  <c:x val="-2.8343124256297317E-2"/>
                  <c:y val="7.70415245729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87-4EAC-BE0E-A000BFCD5733}"/>
                </c:ext>
              </c:extLst>
            </c:dLbl>
            <c:dLbl>
              <c:idx val="10"/>
              <c:layout>
                <c:manualLayout>
                  <c:x val="-3.2208095745792406E-2"/>
                  <c:y val="4.55976705693964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A716-46C8-A8B5-35CFBFF65AAE}"/>
                </c:ext>
              </c:extLst>
            </c:dLbl>
            <c:dLbl>
              <c:idx val="11"/>
              <c:layout>
                <c:manualLayout>
                  <c:x val="-3.2208095745792503E-2"/>
                  <c:y val="3.1918369398577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A716-46C8-A8B5-35CFBFF65AAE}"/>
                </c:ext>
              </c:extLst>
            </c:dLbl>
            <c:dLbl>
              <c:idx val="12"/>
              <c:layout>
                <c:manualLayout>
                  <c:x val="-3.09197719159609E-2"/>
                  <c:y val="5.01574376263360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A716-46C8-A8B5-35CFBFF65AA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Sheet1!$D$4:$P$4</c:f>
              <c:strCache>
                <c:ptCount val="13"/>
                <c:pt idx="0">
                  <c:v>R1/9月</c:v>
                </c:pt>
                <c:pt idx="1">
                  <c:v>R1/10月</c:v>
                </c:pt>
                <c:pt idx="2">
                  <c:v>R1/11月</c:v>
                </c:pt>
                <c:pt idx="3">
                  <c:v>R1/12月</c:v>
                </c:pt>
                <c:pt idx="4">
                  <c:v>R2/1月</c:v>
                </c:pt>
                <c:pt idx="5">
                  <c:v>R2/2月</c:v>
                </c:pt>
                <c:pt idx="6">
                  <c:v>R2/3月</c:v>
                </c:pt>
                <c:pt idx="7">
                  <c:v>R2/4月</c:v>
                </c:pt>
                <c:pt idx="8">
                  <c:v>R2/5月</c:v>
                </c:pt>
                <c:pt idx="9">
                  <c:v>R2/6月</c:v>
                </c:pt>
                <c:pt idx="10">
                  <c:v>R2/7月</c:v>
                </c:pt>
                <c:pt idx="11">
                  <c:v>R2/8月</c:v>
                </c:pt>
                <c:pt idx="12">
                  <c:v>R2/9月</c:v>
                </c:pt>
              </c:strCache>
            </c:strRef>
          </c:cat>
          <c:val>
            <c:numRef>
              <c:f>Sheet1!$D$14:$P$14</c:f>
              <c:numCache>
                <c:formatCode>"+"0.0;"▲ "0.0</c:formatCode>
                <c:ptCount val="13"/>
                <c:pt idx="0">
                  <c:v>17</c:v>
                </c:pt>
                <c:pt idx="1">
                  <c:v>-9.3000000000000007</c:v>
                </c:pt>
                <c:pt idx="2">
                  <c:v>-6</c:v>
                </c:pt>
                <c:pt idx="3">
                  <c:v>2.6</c:v>
                </c:pt>
                <c:pt idx="4">
                  <c:v>1.6</c:v>
                </c:pt>
                <c:pt idx="5">
                  <c:v>-7.4</c:v>
                </c:pt>
                <c:pt idx="6">
                  <c:v>-7.5</c:v>
                </c:pt>
                <c:pt idx="7">
                  <c:v>-15.2</c:v>
                </c:pt>
                <c:pt idx="8">
                  <c:v>-19</c:v>
                </c:pt>
                <c:pt idx="9">
                  <c:v>11.9</c:v>
                </c:pt>
                <c:pt idx="10">
                  <c:v>-10</c:v>
                </c:pt>
                <c:pt idx="11">
                  <c:v>-11.5</c:v>
                </c:pt>
                <c:pt idx="12">
                  <c:v>-10.1</c:v>
                </c:pt>
              </c:numCache>
            </c:numRef>
          </c:val>
          <c:smooth val="0"/>
          <c:extLst>
            <c:ext xmlns:c16="http://schemas.microsoft.com/office/drawing/2014/chart" uri="{C3380CC4-5D6E-409C-BE32-E72D297353CC}">
              <c16:uniqueId val="{00000011-A716-46C8-A8B5-35CFBFF65AAE}"/>
            </c:ext>
          </c:extLst>
        </c:ser>
        <c:dLbls>
          <c:showLegendKey val="0"/>
          <c:showVal val="0"/>
          <c:showCatName val="0"/>
          <c:showSerName val="0"/>
          <c:showPercent val="0"/>
          <c:showBubbleSize val="0"/>
        </c:dLbls>
        <c:smooth val="0"/>
        <c:axId val="1054017727"/>
        <c:axId val="1054013151"/>
      </c:lineChart>
      <c:catAx>
        <c:axId val="1054017727"/>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54013151"/>
        <c:crosses val="autoZero"/>
        <c:auto val="1"/>
        <c:lblAlgn val="ctr"/>
        <c:lblOffset val="0"/>
        <c:noMultiLvlLbl val="0"/>
      </c:catAx>
      <c:valAx>
        <c:axId val="1054013151"/>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quot;+&quot;0.0;&quot;▲ &quot;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54017727"/>
        <c:crosses val="autoZero"/>
        <c:crossBetween val="between"/>
      </c:valAx>
      <c:spPr>
        <a:noFill/>
        <a:ln>
          <a:noFill/>
        </a:ln>
        <a:effectLst/>
      </c:spPr>
    </c:plotArea>
    <c:legend>
      <c:legendPos val="b"/>
      <c:layout>
        <c:manualLayout>
          <c:xMode val="edge"/>
          <c:yMode val="edge"/>
          <c:x val="0.11135074159774472"/>
          <c:y val="0.33217467733385098"/>
          <c:w val="0.45468396799760274"/>
          <c:h val="0.21217792171020033"/>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b="1"/>
              <a:t>離職者</a:t>
            </a:r>
            <a:r>
              <a:rPr lang="ja-JP" altLang="en-US" b="1"/>
              <a:t>数と事業主都合の離職者</a:t>
            </a:r>
            <a:endParaRPr lang="en-US" altLang="ja-JP" b="1"/>
          </a:p>
        </c:rich>
      </c:tx>
      <c:layout>
        <c:manualLayout>
          <c:xMode val="edge"/>
          <c:yMode val="edge"/>
          <c:x val="0.37453014221269115"/>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7.0057117604449784E-2"/>
          <c:y val="0.11314244158538157"/>
          <c:w val="0.85988576479110046"/>
          <c:h val="0.77499036947679245"/>
        </c:manualLayout>
      </c:layout>
      <c:barChart>
        <c:barDir val="col"/>
        <c:grouping val="clustered"/>
        <c:varyColors val="0"/>
        <c:ser>
          <c:idx val="1"/>
          <c:order val="0"/>
          <c:tx>
            <c:strRef>
              <c:f>Sheet1!$B$9:$C$9</c:f>
              <c:strCache>
                <c:ptCount val="2"/>
                <c:pt idx="0">
                  <c:v>離職者</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Sheet1!$D$4:$P$4</c:f>
              <c:strCache>
                <c:ptCount val="13"/>
                <c:pt idx="0">
                  <c:v>R1/9月</c:v>
                </c:pt>
                <c:pt idx="1">
                  <c:v>R1/10月</c:v>
                </c:pt>
                <c:pt idx="2">
                  <c:v>R1/11月</c:v>
                </c:pt>
                <c:pt idx="3">
                  <c:v>R1/12月</c:v>
                </c:pt>
                <c:pt idx="4">
                  <c:v>R2/1月</c:v>
                </c:pt>
                <c:pt idx="5">
                  <c:v>R2/2月</c:v>
                </c:pt>
                <c:pt idx="6">
                  <c:v>R2/3月</c:v>
                </c:pt>
                <c:pt idx="7">
                  <c:v>R2/4月</c:v>
                </c:pt>
                <c:pt idx="8">
                  <c:v>R2/5月</c:v>
                </c:pt>
                <c:pt idx="9">
                  <c:v>R2/6月</c:v>
                </c:pt>
                <c:pt idx="10">
                  <c:v>R2/7月</c:v>
                </c:pt>
                <c:pt idx="11">
                  <c:v>R2/8月</c:v>
                </c:pt>
                <c:pt idx="12">
                  <c:v>R2/9月</c:v>
                </c:pt>
              </c:strCache>
            </c:strRef>
          </c:cat>
          <c:val>
            <c:numRef>
              <c:f>Sheet1!$D$9:$P$9</c:f>
              <c:numCache>
                <c:formatCode>#,##0_);[Red]\(#,##0\)</c:formatCode>
                <c:ptCount val="13"/>
                <c:pt idx="0">
                  <c:v>18765</c:v>
                </c:pt>
                <c:pt idx="1">
                  <c:v>19968</c:v>
                </c:pt>
                <c:pt idx="2">
                  <c:v>16342</c:v>
                </c:pt>
                <c:pt idx="3">
                  <c:v>13476</c:v>
                </c:pt>
                <c:pt idx="4">
                  <c:v>19816</c:v>
                </c:pt>
                <c:pt idx="5">
                  <c:v>16398</c:v>
                </c:pt>
                <c:pt idx="6">
                  <c:v>17750</c:v>
                </c:pt>
                <c:pt idx="7">
                  <c:v>24617</c:v>
                </c:pt>
                <c:pt idx="8">
                  <c:v>19895</c:v>
                </c:pt>
                <c:pt idx="9">
                  <c:v>23333</c:v>
                </c:pt>
                <c:pt idx="10">
                  <c:v>20558</c:v>
                </c:pt>
                <c:pt idx="11">
                  <c:v>17466</c:v>
                </c:pt>
                <c:pt idx="12">
                  <c:v>19116</c:v>
                </c:pt>
              </c:numCache>
            </c:numRef>
          </c:val>
          <c:extLst>
            <c:ext xmlns:c16="http://schemas.microsoft.com/office/drawing/2014/chart" uri="{C3380CC4-5D6E-409C-BE32-E72D297353CC}">
              <c16:uniqueId val="{00000000-A915-40EA-9645-CA59754CC64D}"/>
            </c:ext>
          </c:extLst>
        </c:ser>
        <c:ser>
          <c:idx val="0"/>
          <c:order val="1"/>
          <c:tx>
            <c:strRef>
              <c:f>Sheet1!$C$11</c:f>
              <c:strCache>
                <c:ptCount val="1"/>
                <c:pt idx="0">
                  <c:v>事業主都合離職者</c:v>
                </c:pt>
              </c:strCache>
            </c:strRef>
          </c:tx>
          <c:spPr>
            <a:solidFill>
              <a:srgbClr val="FF8F8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Sheet1!$D$4:$P$4</c:f>
              <c:strCache>
                <c:ptCount val="13"/>
                <c:pt idx="0">
                  <c:v>R1/9月</c:v>
                </c:pt>
                <c:pt idx="1">
                  <c:v>R1/10月</c:v>
                </c:pt>
                <c:pt idx="2">
                  <c:v>R1/11月</c:v>
                </c:pt>
                <c:pt idx="3">
                  <c:v>R1/12月</c:v>
                </c:pt>
                <c:pt idx="4">
                  <c:v>R2/1月</c:v>
                </c:pt>
                <c:pt idx="5">
                  <c:v>R2/2月</c:v>
                </c:pt>
                <c:pt idx="6">
                  <c:v>R2/3月</c:v>
                </c:pt>
                <c:pt idx="7">
                  <c:v>R2/4月</c:v>
                </c:pt>
                <c:pt idx="8">
                  <c:v>R2/5月</c:v>
                </c:pt>
                <c:pt idx="9">
                  <c:v>R2/6月</c:v>
                </c:pt>
                <c:pt idx="10">
                  <c:v>R2/7月</c:v>
                </c:pt>
                <c:pt idx="11">
                  <c:v>R2/8月</c:v>
                </c:pt>
                <c:pt idx="12">
                  <c:v>R2/9月</c:v>
                </c:pt>
              </c:strCache>
            </c:strRef>
          </c:cat>
          <c:val>
            <c:numRef>
              <c:f>Sheet1!$D$11:$P$11</c:f>
              <c:numCache>
                <c:formatCode>#,##0_);[Red]\(#,##0\)</c:formatCode>
                <c:ptCount val="13"/>
                <c:pt idx="0">
                  <c:v>4006</c:v>
                </c:pt>
                <c:pt idx="1">
                  <c:v>5026</c:v>
                </c:pt>
                <c:pt idx="2">
                  <c:v>4163</c:v>
                </c:pt>
                <c:pt idx="3">
                  <c:v>3339</c:v>
                </c:pt>
                <c:pt idx="4">
                  <c:v>4690</c:v>
                </c:pt>
                <c:pt idx="5">
                  <c:v>3706</c:v>
                </c:pt>
                <c:pt idx="6">
                  <c:v>4293</c:v>
                </c:pt>
                <c:pt idx="7">
                  <c:v>8326</c:v>
                </c:pt>
                <c:pt idx="8">
                  <c:v>6914</c:v>
                </c:pt>
                <c:pt idx="9">
                  <c:v>7518</c:v>
                </c:pt>
                <c:pt idx="10">
                  <c:v>7102</c:v>
                </c:pt>
                <c:pt idx="11">
                  <c:v>5503</c:v>
                </c:pt>
                <c:pt idx="12">
                  <c:v>5616</c:v>
                </c:pt>
              </c:numCache>
            </c:numRef>
          </c:val>
          <c:extLst>
            <c:ext xmlns:c16="http://schemas.microsoft.com/office/drawing/2014/chart" uri="{C3380CC4-5D6E-409C-BE32-E72D297353CC}">
              <c16:uniqueId val="{00000001-A915-40EA-9645-CA59754CC64D}"/>
            </c:ext>
          </c:extLst>
        </c:ser>
        <c:dLbls>
          <c:showLegendKey val="0"/>
          <c:showVal val="0"/>
          <c:showCatName val="0"/>
          <c:showSerName val="0"/>
          <c:showPercent val="0"/>
          <c:showBubbleSize val="0"/>
        </c:dLbls>
        <c:gapWidth val="70"/>
        <c:overlap val="100"/>
        <c:axId val="1054017727"/>
        <c:axId val="1054013151"/>
      </c:barChart>
      <c:lineChart>
        <c:grouping val="standard"/>
        <c:varyColors val="0"/>
        <c:ser>
          <c:idx val="2"/>
          <c:order val="2"/>
          <c:tx>
            <c:strRef>
              <c:f>Sheet1!$C$29</c:f>
              <c:strCache>
                <c:ptCount val="1"/>
                <c:pt idx="0">
                  <c:v>事業主都合離職者</c:v>
                </c:pt>
              </c:strCache>
            </c:strRef>
          </c:tx>
          <c:spPr>
            <a:ln w="28575" cap="rnd">
              <a:solidFill>
                <a:srgbClr val="FF8F8F"/>
              </a:solidFill>
              <a:round/>
            </a:ln>
            <a:effectLst/>
          </c:spPr>
          <c:marker>
            <c:symbol val="square"/>
            <c:size val="10"/>
            <c:spPr>
              <a:solidFill>
                <a:srgbClr val="FF0000"/>
              </a:solidFill>
              <a:ln w="9525">
                <a:noFill/>
              </a:ln>
              <a:effectLst/>
            </c:spPr>
          </c:marker>
          <c:dLbls>
            <c:dLbl>
              <c:idx val="7"/>
              <c:layout>
                <c:manualLayout>
                  <c:x val="-3.7074466014716811E-2"/>
                  <c:y val="6.9302381807772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15-40EA-9645-CA59754CC64D}"/>
                </c:ext>
              </c:extLst>
            </c:dLbl>
            <c:dLbl>
              <c:idx val="8"/>
              <c:layout>
                <c:manualLayout>
                  <c:x val="-3.5567373900297433E-2"/>
                  <c:y val="6.06773187327540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15-40EA-9645-CA59754CC64D}"/>
                </c:ext>
              </c:extLst>
            </c:dLbl>
            <c:dLbl>
              <c:idx val="9"/>
              <c:layout>
                <c:manualLayout>
                  <c:x val="-3.8581558129136308E-2"/>
                  <c:y val="6.498985027026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915-40EA-9645-CA59754CC64D}"/>
                </c:ext>
              </c:extLst>
            </c:dLbl>
            <c:dLbl>
              <c:idx val="10"/>
              <c:layout>
                <c:manualLayout>
                  <c:x val="-3.7074466014716811E-2"/>
                  <c:y val="7.36149133452815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915-40EA-9645-CA59754CC64D}"/>
                </c:ext>
              </c:extLst>
            </c:dLbl>
            <c:dLbl>
              <c:idx val="11"/>
              <c:layout>
                <c:manualLayout>
                  <c:x val="-3.8581558129136197E-2"/>
                  <c:y val="5.63647871952448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915-40EA-9645-CA59754CC64D}"/>
                </c:ext>
              </c:extLst>
            </c:dLbl>
            <c:dLbl>
              <c:idx val="12"/>
              <c:layout>
                <c:manualLayout>
                  <c:x val="-3.7074466014716811E-2"/>
                  <c:y val="6.06773187327540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915-40EA-9645-CA59754CC64D}"/>
                </c:ext>
              </c:extLst>
            </c:dLbl>
            <c:spPr>
              <a:solidFill>
                <a:schemeClr val="bg1">
                  <a:alpha val="50000"/>
                </a:schemeClr>
              </a:solidFill>
              <a:ln w="0">
                <a:noFill/>
              </a:ln>
              <a:effectLst>
                <a:softEdge rad="31750"/>
              </a:effectLst>
            </c:spPr>
            <c:txPr>
              <a:bodyPr rot="0" spcFirstLastPara="1" vertOverflow="ellipsis" vert="horz" wrap="square" lIns="38100" tIns="19050" rIns="38100" bIns="19050" anchor="ctr" anchorCtr="1">
                <a:spAutoFit/>
              </a:bodyPr>
              <a:lstStyle/>
              <a:p>
                <a:pPr>
                  <a:defRPr sz="900" b="1" i="0" u="none" strike="noStrike" kern="1200" baseline="0">
                    <a:solidFill>
                      <a:srgbClr val="A40000"/>
                    </a:solidFill>
                    <a:latin typeface="Meiryo UI" panose="020B0604030504040204" pitchFamily="50" charset="-128"/>
                    <a:ea typeface="Meiryo UI"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Sheet1!$D$29:$P$29</c:f>
              <c:numCache>
                <c:formatCode>0.0%</c:formatCode>
                <c:ptCount val="13"/>
                <c:pt idx="0">
                  <c:v>0.21348254729549693</c:v>
                </c:pt>
                <c:pt idx="1">
                  <c:v>0.25170272435897434</c:v>
                </c:pt>
                <c:pt idx="2">
                  <c:v>0.2547423815934402</c:v>
                </c:pt>
                <c:pt idx="3">
                  <c:v>0.24777382012466606</c:v>
                </c:pt>
                <c:pt idx="4">
                  <c:v>0.23667743237787647</c:v>
                </c:pt>
                <c:pt idx="5">
                  <c:v>0.22600317111842907</c:v>
                </c:pt>
                <c:pt idx="6">
                  <c:v>0.24185915492957746</c:v>
                </c:pt>
                <c:pt idx="7">
                  <c:v>0.33822155421050493</c:v>
                </c:pt>
                <c:pt idx="8">
                  <c:v>0.34752450364413168</c:v>
                </c:pt>
                <c:pt idx="9">
                  <c:v>0.32220460292289888</c:v>
                </c:pt>
                <c:pt idx="10">
                  <c:v>0.34546162078023152</c:v>
                </c:pt>
                <c:pt idx="11">
                  <c:v>0.3150692774533379</c:v>
                </c:pt>
                <c:pt idx="12">
                  <c:v>0.29378531073446329</c:v>
                </c:pt>
              </c:numCache>
            </c:numRef>
          </c:val>
          <c:smooth val="0"/>
          <c:extLst>
            <c:ext xmlns:c16="http://schemas.microsoft.com/office/drawing/2014/chart" uri="{C3380CC4-5D6E-409C-BE32-E72D297353CC}">
              <c16:uniqueId val="{00000008-A915-40EA-9645-CA59754CC64D}"/>
            </c:ext>
          </c:extLst>
        </c:ser>
        <c:dLbls>
          <c:showLegendKey val="0"/>
          <c:showVal val="0"/>
          <c:showCatName val="0"/>
          <c:showSerName val="0"/>
          <c:showPercent val="0"/>
          <c:showBubbleSize val="0"/>
        </c:dLbls>
        <c:marker val="1"/>
        <c:smooth val="0"/>
        <c:axId val="660129359"/>
        <c:axId val="660124367"/>
      </c:lineChart>
      <c:catAx>
        <c:axId val="1054017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54013151"/>
        <c:crosses val="autoZero"/>
        <c:auto val="1"/>
        <c:lblAlgn val="ctr"/>
        <c:lblOffset val="100"/>
        <c:noMultiLvlLbl val="0"/>
      </c:catAx>
      <c:valAx>
        <c:axId val="1054013151"/>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54017727"/>
        <c:crosses val="autoZero"/>
        <c:crossBetween val="between"/>
      </c:valAx>
      <c:valAx>
        <c:axId val="660124367"/>
        <c:scaling>
          <c:orientation val="minMax"/>
          <c:max val="0.5"/>
          <c:min val="0.15000000000000002"/>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60129359"/>
        <c:crosses val="max"/>
        <c:crossBetween val="between"/>
      </c:valAx>
      <c:catAx>
        <c:axId val="660129359"/>
        <c:scaling>
          <c:orientation val="minMax"/>
        </c:scaling>
        <c:delete val="1"/>
        <c:axPos val="b"/>
        <c:majorTickMark val="out"/>
        <c:minorTickMark val="none"/>
        <c:tickLblPos val="nextTo"/>
        <c:crossAx val="660124367"/>
        <c:crosses val="autoZero"/>
        <c:auto val="1"/>
        <c:lblAlgn val="ctr"/>
        <c:lblOffset val="100"/>
        <c:noMultiLvlLbl val="0"/>
      </c:catAx>
      <c:spPr>
        <a:noFill/>
        <a:ln>
          <a:noFill/>
        </a:ln>
        <a:effectLst/>
      </c:spPr>
    </c:plotArea>
    <c:legend>
      <c:legendPos val="b"/>
      <c:layout>
        <c:manualLayout>
          <c:xMode val="edge"/>
          <c:yMode val="edge"/>
          <c:x val="6.5314670559365878E-2"/>
          <c:y val="0.13918844307410769"/>
          <c:w val="0.43625507089445292"/>
          <c:h val="7.260205681836939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ja-JP" altLang="en-US" sz="1600" b="1" dirty="0" smtClean="0"/>
              <a:t>就業者数の推移（全国）</a:t>
            </a:r>
            <a:endParaRPr lang="ja-JP" altLang="en-US" sz="1600" b="1"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9.936973950666983E-2"/>
          <c:y val="7.7061853211593839E-2"/>
          <c:w val="0.81916717114138304"/>
          <c:h val="0.76478722853635395"/>
        </c:manualLayout>
      </c:layout>
      <c:lineChart>
        <c:grouping val="standard"/>
        <c:varyColors val="0"/>
        <c:ser>
          <c:idx val="0"/>
          <c:order val="0"/>
          <c:spPr>
            <a:ln w="28575" cap="rnd">
              <a:solidFill>
                <a:schemeClr val="accent1"/>
              </a:solidFill>
              <a:round/>
            </a:ln>
            <a:effectLst/>
          </c:spPr>
          <c:marker>
            <c:symbol val="none"/>
          </c:marker>
          <c:cat>
            <c:multiLvlStrRef>
              <c:f>全体!$A$488:$B$640</c:f>
              <c:multiLvlStrCache>
                <c:ptCount val="153"/>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pt idx="65">
                    <c:v>6月</c:v>
                  </c:pt>
                  <c:pt idx="66">
                    <c:v>7月</c:v>
                  </c:pt>
                  <c:pt idx="67">
                    <c:v>8月</c:v>
                  </c:pt>
                  <c:pt idx="68">
                    <c:v>9月</c:v>
                  </c:pt>
                  <c:pt idx="69">
                    <c:v>10月</c:v>
                  </c:pt>
                  <c:pt idx="70">
                    <c:v>11月</c:v>
                  </c:pt>
                  <c:pt idx="71">
                    <c:v>12月</c:v>
                  </c:pt>
                  <c:pt idx="72">
                    <c:v>1月</c:v>
                  </c:pt>
                  <c:pt idx="73">
                    <c:v>2月</c:v>
                  </c:pt>
                  <c:pt idx="74">
                    <c:v>3月</c:v>
                  </c:pt>
                  <c:pt idx="75">
                    <c:v>4月</c:v>
                  </c:pt>
                  <c:pt idx="76">
                    <c:v>5月</c:v>
                  </c:pt>
                  <c:pt idx="77">
                    <c:v>6月</c:v>
                  </c:pt>
                  <c:pt idx="78">
                    <c:v>7月</c:v>
                  </c:pt>
                  <c:pt idx="79">
                    <c:v>8月</c:v>
                  </c:pt>
                  <c:pt idx="80">
                    <c:v>9月</c:v>
                  </c:pt>
                  <c:pt idx="81">
                    <c:v>10月</c:v>
                  </c:pt>
                  <c:pt idx="82">
                    <c:v>11月</c:v>
                  </c:pt>
                  <c:pt idx="83">
                    <c:v>12月</c:v>
                  </c:pt>
                  <c:pt idx="84">
                    <c:v>1月</c:v>
                  </c:pt>
                  <c:pt idx="85">
                    <c:v>2月</c:v>
                  </c:pt>
                  <c:pt idx="86">
                    <c:v>3月</c:v>
                  </c:pt>
                  <c:pt idx="87">
                    <c:v>4月</c:v>
                  </c:pt>
                  <c:pt idx="88">
                    <c:v>5月</c:v>
                  </c:pt>
                  <c:pt idx="89">
                    <c:v>6月</c:v>
                  </c:pt>
                  <c:pt idx="90">
                    <c:v>7月</c:v>
                  </c:pt>
                  <c:pt idx="91">
                    <c:v>8月</c:v>
                  </c:pt>
                  <c:pt idx="92">
                    <c:v>9月</c:v>
                  </c:pt>
                  <c:pt idx="93">
                    <c:v>10月</c:v>
                  </c:pt>
                  <c:pt idx="94">
                    <c:v>11月</c:v>
                  </c:pt>
                  <c:pt idx="95">
                    <c:v>12月</c:v>
                  </c:pt>
                  <c:pt idx="96">
                    <c:v>1月</c:v>
                  </c:pt>
                  <c:pt idx="97">
                    <c:v>2月</c:v>
                  </c:pt>
                  <c:pt idx="98">
                    <c:v>3月</c:v>
                  </c:pt>
                  <c:pt idx="99">
                    <c:v>4月</c:v>
                  </c:pt>
                  <c:pt idx="100">
                    <c:v>5月</c:v>
                  </c:pt>
                  <c:pt idx="101">
                    <c:v>6月</c:v>
                  </c:pt>
                  <c:pt idx="102">
                    <c:v>7月</c:v>
                  </c:pt>
                  <c:pt idx="103">
                    <c:v>8月</c:v>
                  </c:pt>
                  <c:pt idx="104">
                    <c:v>9月</c:v>
                  </c:pt>
                  <c:pt idx="105">
                    <c:v>10月</c:v>
                  </c:pt>
                  <c:pt idx="106">
                    <c:v>11月</c:v>
                  </c:pt>
                  <c:pt idx="107">
                    <c:v>12月</c:v>
                  </c:pt>
                  <c:pt idx="108">
                    <c:v>1月</c:v>
                  </c:pt>
                  <c:pt idx="109">
                    <c:v>2月</c:v>
                  </c:pt>
                  <c:pt idx="110">
                    <c:v>3月</c:v>
                  </c:pt>
                  <c:pt idx="111">
                    <c:v>4月</c:v>
                  </c:pt>
                  <c:pt idx="112">
                    <c:v>5月</c:v>
                  </c:pt>
                  <c:pt idx="113">
                    <c:v>6月</c:v>
                  </c:pt>
                  <c:pt idx="114">
                    <c:v>7月</c:v>
                  </c:pt>
                  <c:pt idx="115">
                    <c:v>8月</c:v>
                  </c:pt>
                  <c:pt idx="116">
                    <c:v>9月</c:v>
                  </c:pt>
                  <c:pt idx="117">
                    <c:v>10月</c:v>
                  </c:pt>
                  <c:pt idx="118">
                    <c:v>11月</c:v>
                  </c:pt>
                  <c:pt idx="119">
                    <c:v>12月</c:v>
                  </c:pt>
                  <c:pt idx="120">
                    <c:v>1月</c:v>
                  </c:pt>
                  <c:pt idx="121">
                    <c:v>2月</c:v>
                  </c:pt>
                  <c:pt idx="122">
                    <c:v>3月</c:v>
                  </c:pt>
                  <c:pt idx="123">
                    <c:v>4月</c:v>
                  </c:pt>
                  <c:pt idx="124">
                    <c:v>5月</c:v>
                  </c:pt>
                  <c:pt idx="125">
                    <c:v>6月</c:v>
                  </c:pt>
                  <c:pt idx="126">
                    <c:v>7月</c:v>
                  </c:pt>
                  <c:pt idx="127">
                    <c:v>8月</c:v>
                  </c:pt>
                  <c:pt idx="128">
                    <c:v>9月</c:v>
                  </c:pt>
                  <c:pt idx="129">
                    <c:v>10月</c:v>
                  </c:pt>
                  <c:pt idx="130">
                    <c:v>11月</c:v>
                  </c:pt>
                  <c:pt idx="131">
                    <c:v>12月</c:v>
                  </c:pt>
                  <c:pt idx="132">
                    <c:v>1月</c:v>
                  </c:pt>
                  <c:pt idx="133">
                    <c:v>2月</c:v>
                  </c:pt>
                  <c:pt idx="134">
                    <c:v>3月</c:v>
                  </c:pt>
                  <c:pt idx="135">
                    <c:v>4月</c:v>
                  </c:pt>
                  <c:pt idx="136">
                    <c:v>5月</c:v>
                  </c:pt>
                  <c:pt idx="137">
                    <c:v>6月</c:v>
                  </c:pt>
                  <c:pt idx="138">
                    <c:v>7月</c:v>
                  </c:pt>
                  <c:pt idx="139">
                    <c:v>8月</c:v>
                  </c:pt>
                  <c:pt idx="140">
                    <c:v>9月</c:v>
                  </c:pt>
                  <c:pt idx="141">
                    <c:v>10月</c:v>
                  </c:pt>
                  <c:pt idx="142">
                    <c:v>11月</c:v>
                  </c:pt>
                  <c:pt idx="143">
                    <c:v>12月</c:v>
                  </c:pt>
                  <c:pt idx="144">
                    <c:v>1月</c:v>
                  </c:pt>
                  <c:pt idx="145">
                    <c:v>2月</c:v>
                  </c:pt>
                  <c:pt idx="146">
                    <c:v>3月</c:v>
                  </c:pt>
                  <c:pt idx="147">
                    <c:v>4月</c:v>
                  </c:pt>
                  <c:pt idx="148">
                    <c:v>5月</c:v>
                  </c:pt>
                  <c:pt idx="149">
                    <c:v>6月</c:v>
                  </c:pt>
                  <c:pt idx="150">
                    <c:v>7月</c:v>
                  </c:pt>
                  <c:pt idx="151">
                    <c:v>8月</c:v>
                  </c:pt>
                  <c:pt idx="152">
                    <c:v>9月</c:v>
                  </c:pt>
                </c:lvl>
                <c:lvl>
                  <c:pt idx="0">
                    <c:v>2008 </c:v>
                  </c:pt>
                  <c:pt idx="12">
                    <c:v>2009 </c:v>
                  </c:pt>
                  <c:pt idx="24">
                    <c:v>2010 </c:v>
                  </c:pt>
                  <c:pt idx="36">
                    <c:v>2011 </c:v>
                  </c:pt>
                  <c:pt idx="48">
                    <c:v>2012 </c:v>
                  </c:pt>
                  <c:pt idx="60">
                    <c:v>2013 </c:v>
                  </c:pt>
                  <c:pt idx="72">
                    <c:v>2014 </c:v>
                  </c:pt>
                  <c:pt idx="84">
                    <c:v>2015 </c:v>
                  </c:pt>
                  <c:pt idx="96">
                    <c:v>2016 </c:v>
                  </c:pt>
                  <c:pt idx="108">
                    <c:v>2017 </c:v>
                  </c:pt>
                  <c:pt idx="120">
                    <c:v>2018 </c:v>
                  </c:pt>
                  <c:pt idx="132">
                    <c:v>2019 </c:v>
                  </c:pt>
                  <c:pt idx="144">
                    <c:v>2020 </c:v>
                  </c:pt>
                </c:lvl>
              </c:multiLvlStrCache>
            </c:multiLvlStrRef>
          </c:cat>
          <c:val>
            <c:numRef>
              <c:f>全体!$A$488:$A$640</c:f>
              <c:numCache>
                <c:formatCode>General</c:formatCode>
                <c:ptCount val="153"/>
                <c:pt idx="0" formatCode="0_);[Red]\(0\)">
                  <c:v>2008</c:v>
                </c:pt>
                <c:pt idx="12" formatCode="0_);[Red]\(0\)">
                  <c:v>2009</c:v>
                </c:pt>
                <c:pt idx="24" formatCode="0_);[Red]\(0\)">
                  <c:v>2010</c:v>
                </c:pt>
                <c:pt idx="36" formatCode="0_);[Red]\(0\)">
                  <c:v>2011</c:v>
                </c:pt>
                <c:pt idx="48" formatCode="0_);[Red]\(0\)">
                  <c:v>2012</c:v>
                </c:pt>
                <c:pt idx="60" formatCode="0_);[Red]\(0\)">
                  <c:v>2013</c:v>
                </c:pt>
                <c:pt idx="72" formatCode="0_);[Red]\(0\)">
                  <c:v>2014</c:v>
                </c:pt>
                <c:pt idx="84" formatCode="0_);[Red]\(0\)">
                  <c:v>2015</c:v>
                </c:pt>
                <c:pt idx="96" formatCode="0_);[Red]\(0\)">
                  <c:v>2016</c:v>
                </c:pt>
                <c:pt idx="108" formatCode="0_);[Red]\(0\)">
                  <c:v>2017</c:v>
                </c:pt>
                <c:pt idx="120" formatCode="0_);[Red]\(0\)">
                  <c:v>2018</c:v>
                </c:pt>
                <c:pt idx="132" formatCode="0_);[Red]\(0\)">
                  <c:v>2019</c:v>
                </c:pt>
                <c:pt idx="144" formatCode="0_);[Red]\(0\)">
                  <c:v>2020</c:v>
                </c:pt>
              </c:numCache>
            </c:numRef>
          </c:val>
          <c:smooth val="0"/>
          <c:extLst>
            <c:ext xmlns:c16="http://schemas.microsoft.com/office/drawing/2014/chart" uri="{C3380CC4-5D6E-409C-BE32-E72D297353CC}">
              <c16:uniqueId val="{00000000-00ED-46F6-8AE6-EE3203AC4347}"/>
            </c:ext>
          </c:extLst>
        </c:ser>
        <c:ser>
          <c:idx val="1"/>
          <c:order val="1"/>
          <c:spPr>
            <a:ln w="28575" cap="rnd">
              <a:solidFill>
                <a:schemeClr val="accent2"/>
              </a:solidFill>
              <a:round/>
            </a:ln>
            <a:effectLst/>
          </c:spPr>
          <c:marker>
            <c:symbol val="none"/>
          </c:marker>
          <c:cat>
            <c:multiLvlStrRef>
              <c:f>全体!$A$488:$B$640</c:f>
              <c:multiLvlStrCache>
                <c:ptCount val="153"/>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pt idx="65">
                    <c:v>6月</c:v>
                  </c:pt>
                  <c:pt idx="66">
                    <c:v>7月</c:v>
                  </c:pt>
                  <c:pt idx="67">
                    <c:v>8月</c:v>
                  </c:pt>
                  <c:pt idx="68">
                    <c:v>9月</c:v>
                  </c:pt>
                  <c:pt idx="69">
                    <c:v>10月</c:v>
                  </c:pt>
                  <c:pt idx="70">
                    <c:v>11月</c:v>
                  </c:pt>
                  <c:pt idx="71">
                    <c:v>12月</c:v>
                  </c:pt>
                  <c:pt idx="72">
                    <c:v>1月</c:v>
                  </c:pt>
                  <c:pt idx="73">
                    <c:v>2月</c:v>
                  </c:pt>
                  <c:pt idx="74">
                    <c:v>3月</c:v>
                  </c:pt>
                  <c:pt idx="75">
                    <c:v>4月</c:v>
                  </c:pt>
                  <c:pt idx="76">
                    <c:v>5月</c:v>
                  </c:pt>
                  <c:pt idx="77">
                    <c:v>6月</c:v>
                  </c:pt>
                  <c:pt idx="78">
                    <c:v>7月</c:v>
                  </c:pt>
                  <c:pt idx="79">
                    <c:v>8月</c:v>
                  </c:pt>
                  <c:pt idx="80">
                    <c:v>9月</c:v>
                  </c:pt>
                  <c:pt idx="81">
                    <c:v>10月</c:v>
                  </c:pt>
                  <c:pt idx="82">
                    <c:v>11月</c:v>
                  </c:pt>
                  <c:pt idx="83">
                    <c:v>12月</c:v>
                  </c:pt>
                  <c:pt idx="84">
                    <c:v>1月</c:v>
                  </c:pt>
                  <c:pt idx="85">
                    <c:v>2月</c:v>
                  </c:pt>
                  <c:pt idx="86">
                    <c:v>3月</c:v>
                  </c:pt>
                  <c:pt idx="87">
                    <c:v>4月</c:v>
                  </c:pt>
                  <c:pt idx="88">
                    <c:v>5月</c:v>
                  </c:pt>
                  <c:pt idx="89">
                    <c:v>6月</c:v>
                  </c:pt>
                  <c:pt idx="90">
                    <c:v>7月</c:v>
                  </c:pt>
                  <c:pt idx="91">
                    <c:v>8月</c:v>
                  </c:pt>
                  <c:pt idx="92">
                    <c:v>9月</c:v>
                  </c:pt>
                  <c:pt idx="93">
                    <c:v>10月</c:v>
                  </c:pt>
                  <c:pt idx="94">
                    <c:v>11月</c:v>
                  </c:pt>
                  <c:pt idx="95">
                    <c:v>12月</c:v>
                  </c:pt>
                  <c:pt idx="96">
                    <c:v>1月</c:v>
                  </c:pt>
                  <c:pt idx="97">
                    <c:v>2月</c:v>
                  </c:pt>
                  <c:pt idx="98">
                    <c:v>3月</c:v>
                  </c:pt>
                  <c:pt idx="99">
                    <c:v>4月</c:v>
                  </c:pt>
                  <c:pt idx="100">
                    <c:v>5月</c:v>
                  </c:pt>
                  <c:pt idx="101">
                    <c:v>6月</c:v>
                  </c:pt>
                  <c:pt idx="102">
                    <c:v>7月</c:v>
                  </c:pt>
                  <c:pt idx="103">
                    <c:v>8月</c:v>
                  </c:pt>
                  <c:pt idx="104">
                    <c:v>9月</c:v>
                  </c:pt>
                  <c:pt idx="105">
                    <c:v>10月</c:v>
                  </c:pt>
                  <c:pt idx="106">
                    <c:v>11月</c:v>
                  </c:pt>
                  <c:pt idx="107">
                    <c:v>12月</c:v>
                  </c:pt>
                  <c:pt idx="108">
                    <c:v>1月</c:v>
                  </c:pt>
                  <c:pt idx="109">
                    <c:v>2月</c:v>
                  </c:pt>
                  <c:pt idx="110">
                    <c:v>3月</c:v>
                  </c:pt>
                  <c:pt idx="111">
                    <c:v>4月</c:v>
                  </c:pt>
                  <c:pt idx="112">
                    <c:v>5月</c:v>
                  </c:pt>
                  <c:pt idx="113">
                    <c:v>6月</c:v>
                  </c:pt>
                  <c:pt idx="114">
                    <c:v>7月</c:v>
                  </c:pt>
                  <c:pt idx="115">
                    <c:v>8月</c:v>
                  </c:pt>
                  <c:pt idx="116">
                    <c:v>9月</c:v>
                  </c:pt>
                  <c:pt idx="117">
                    <c:v>10月</c:v>
                  </c:pt>
                  <c:pt idx="118">
                    <c:v>11月</c:v>
                  </c:pt>
                  <c:pt idx="119">
                    <c:v>12月</c:v>
                  </c:pt>
                  <c:pt idx="120">
                    <c:v>1月</c:v>
                  </c:pt>
                  <c:pt idx="121">
                    <c:v>2月</c:v>
                  </c:pt>
                  <c:pt idx="122">
                    <c:v>3月</c:v>
                  </c:pt>
                  <c:pt idx="123">
                    <c:v>4月</c:v>
                  </c:pt>
                  <c:pt idx="124">
                    <c:v>5月</c:v>
                  </c:pt>
                  <c:pt idx="125">
                    <c:v>6月</c:v>
                  </c:pt>
                  <c:pt idx="126">
                    <c:v>7月</c:v>
                  </c:pt>
                  <c:pt idx="127">
                    <c:v>8月</c:v>
                  </c:pt>
                  <c:pt idx="128">
                    <c:v>9月</c:v>
                  </c:pt>
                  <c:pt idx="129">
                    <c:v>10月</c:v>
                  </c:pt>
                  <c:pt idx="130">
                    <c:v>11月</c:v>
                  </c:pt>
                  <c:pt idx="131">
                    <c:v>12月</c:v>
                  </c:pt>
                  <c:pt idx="132">
                    <c:v>1月</c:v>
                  </c:pt>
                  <c:pt idx="133">
                    <c:v>2月</c:v>
                  </c:pt>
                  <c:pt idx="134">
                    <c:v>3月</c:v>
                  </c:pt>
                  <c:pt idx="135">
                    <c:v>4月</c:v>
                  </c:pt>
                  <c:pt idx="136">
                    <c:v>5月</c:v>
                  </c:pt>
                  <c:pt idx="137">
                    <c:v>6月</c:v>
                  </c:pt>
                  <c:pt idx="138">
                    <c:v>7月</c:v>
                  </c:pt>
                  <c:pt idx="139">
                    <c:v>8月</c:v>
                  </c:pt>
                  <c:pt idx="140">
                    <c:v>9月</c:v>
                  </c:pt>
                  <c:pt idx="141">
                    <c:v>10月</c:v>
                  </c:pt>
                  <c:pt idx="142">
                    <c:v>11月</c:v>
                  </c:pt>
                  <c:pt idx="143">
                    <c:v>12月</c:v>
                  </c:pt>
                  <c:pt idx="144">
                    <c:v>1月</c:v>
                  </c:pt>
                  <c:pt idx="145">
                    <c:v>2月</c:v>
                  </c:pt>
                  <c:pt idx="146">
                    <c:v>3月</c:v>
                  </c:pt>
                  <c:pt idx="147">
                    <c:v>4月</c:v>
                  </c:pt>
                  <c:pt idx="148">
                    <c:v>5月</c:v>
                  </c:pt>
                  <c:pt idx="149">
                    <c:v>6月</c:v>
                  </c:pt>
                  <c:pt idx="150">
                    <c:v>7月</c:v>
                  </c:pt>
                  <c:pt idx="151">
                    <c:v>8月</c:v>
                  </c:pt>
                  <c:pt idx="152">
                    <c:v>9月</c:v>
                  </c:pt>
                </c:lvl>
                <c:lvl>
                  <c:pt idx="0">
                    <c:v>2008 </c:v>
                  </c:pt>
                  <c:pt idx="12">
                    <c:v>2009 </c:v>
                  </c:pt>
                  <c:pt idx="24">
                    <c:v>2010 </c:v>
                  </c:pt>
                  <c:pt idx="36">
                    <c:v>2011 </c:v>
                  </c:pt>
                  <c:pt idx="48">
                    <c:v>2012 </c:v>
                  </c:pt>
                  <c:pt idx="60">
                    <c:v>2013 </c:v>
                  </c:pt>
                  <c:pt idx="72">
                    <c:v>2014 </c:v>
                  </c:pt>
                  <c:pt idx="84">
                    <c:v>2015 </c:v>
                  </c:pt>
                  <c:pt idx="96">
                    <c:v>2016 </c:v>
                  </c:pt>
                  <c:pt idx="108">
                    <c:v>2017 </c:v>
                  </c:pt>
                  <c:pt idx="120">
                    <c:v>2018 </c:v>
                  </c:pt>
                  <c:pt idx="132">
                    <c:v>2019 </c:v>
                  </c:pt>
                  <c:pt idx="144">
                    <c:v>2020 </c:v>
                  </c:pt>
                </c:lvl>
              </c:multiLvlStrCache>
            </c:multiLvlStrRef>
          </c:cat>
          <c:val>
            <c:numRef>
              <c:f>全体!$B$488:$B$640</c:f>
              <c:numCache>
                <c:formatCode>#,##0_);[Red]\(#,##0\)</c:formatCode>
                <c:ptCount val="15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numCache>
            </c:numRef>
          </c:val>
          <c:smooth val="0"/>
          <c:extLst>
            <c:ext xmlns:c16="http://schemas.microsoft.com/office/drawing/2014/chart" uri="{C3380CC4-5D6E-409C-BE32-E72D297353CC}">
              <c16:uniqueId val="{00000000-F812-43B9-A6EA-0E6A9069F406}"/>
            </c:ext>
          </c:extLst>
        </c:ser>
        <c:ser>
          <c:idx val="2"/>
          <c:order val="2"/>
          <c:spPr>
            <a:ln w="38100" cap="rnd">
              <a:solidFill>
                <a:schemeClr val="accent2"/>
              </a:solidFill>
              <a:round/>
            </a:ln>
            <a:effectLst/>
          </c:spPr>
          <c:marker>
            <c:symbol val="none"/>
          </c:marker>
          <c:cat>
            <c:multiLvlStrRef>
              <c:f>全体!$A$488:$B$640</c:f>
              <c:multiLvlStrCache>
                <c:ptCount val="153"/>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pt idx="65">
                    <c:v>6月</c:v>
                  </c:pt>
                  <c:pt idx="66">
                    <c:v>7月</c:v>
                  </c:pt>
                  <c:pt idx="67">
                    <c:v>8月</c:v>
                  </c:pt>
                  <c:pt idx="68">
                    <c:v>9月</c:v>
                  </c:pt>
                  <c:pt idx="69">
                    <c:v>10月</c:v>
                  </c:pt>
                  <c:pt idx="70">
                    <c:v>11月</c:v>
                  </c:pt>
                  <c:pt idx="71">
                    <c:v>12月</c:v>
                  </c:pt>
                  <c:pt idx="72">
                    <c:v>1月</c:v>
                  </c:pt>
                  <c:pt idx="73">
                    <c:v>2月</c:v>
                  </c:pt>
                  <c:pt idx="74">
                    <c:v>3月</c:v>
                  </c:pt>
                  <c:pt idx="75">
                    <c:v>4月</c:v>
                  </c:pt>
                  <c:pt idx="76">
                    <c:v>5月</c:v>
                  </c:pt>
                  <c:pt idx="77">
                    <c:v>6月</c:v>
                  </c:pt>
                  <c:pt idx="78">
                    <c:v>7月</c:v>
                  </c:pt>
                  <c:pt idx="79">
                    <c:v>8月</c:v>
                  </c:pt>
                  <c:pt idx="80">
                    <c:v>9月</c:v>
                  </c:pt>
                  <c:pt idx="81">
                    <c:v>10月</c:v>
                  </c:pt>
                  <c:pt idx="82">
                    <c:v>11月</c:v>
                  </c:pt>
                  <c:pt idx="83">
                    <c:v>12月</c:v>
                  </c:pt>
                  <c:pt idx="84">
                    <c:v>1月</c:v>
                  </c:pt>
                  <c:pt idx="85">
                    <c:v>2月</c:v>
                  </c:pt>
                  <c:pt idx="86">
                    <c:v>3月</c:v>
                  </c:pt>
                  <c:pt idx="87">
                    <c:v>4月</c:v>
                  </c:pt>
                  <c:pt idx="88">
                    <c:v>5月</c:v>
                  </c:pt>
                  <c:pt idx="89">
                    <c:v>6月</c:v>
                  </c:pt>
                  <c:pt idx="90">
                    <c:v>7月</c:v>
                  </c:pt>
                  <c:pt idx="91">
                    <c:v>8月</c:v>
                  </c:pt>
                  <c:pt idx="92">
                    <c:v>9月</c:v>
                  </c:pt>
                  <c:pt idx="93">
                    <c:v>10月</c:v>
                  </c:pt>
                  <c:pt idx="94">
                    <c:v>11月</c:v>
                  </c:pt>
                  <c:pt idx="95">
                    <c:v>12月</c:v>
                  </c:pt>
                  <c:pt idx="96">
                    <c:v>1月</c:v>
                  </c:pt>
                  <c:pt idx="97">
                    <c:v>2月</c:v>
                  </c:pt>
                  <c:pt idx="98">
                    <c:v>3月</c:v>
                  </c:pt>
                  <c:pt idx="99">
                    <c:v>4月</c:v>
                  </c:pt>
                  <c:pt idx="100">
                    <c:v>5月</c:v>
                  </c:pt>
                  <c:pt idx="101">
                    <c:v>6月</c:v>
                  </c:pt>
                  <c:pt idx="102">
                    <c:v>7月</c:v>
                  </c:pt>
                  <c:pt idx="103">
                    <c:v>8月</c:v>
                  </c:pt>
                  <c:pt idx="104">
                    <c:v>9月</c:v>
                  </c:pt>
                  <c:pt idx="105">
                    <c:v>10月</c:v>
                  </c:pt>
                  <c:pt idx="106">
                    <c:v>11月</c:v>
                  </c:pt>
                  <c:pt idx="107">
                    <c:v>12月</c:v>
                  </c:pt>
                  <c:pt idx="108">
                    <c:v>1月</c:v>
                  </c:pt>
                  <c:pt idx="109">
                    <c:v>2月</c:v>
                  </c:pt>
                  <c:pt idx="110">
                    <c:v>3月</c:v>
                  </c:pt>
                  <c:pt idx="111">
                    <c:v>4月</c:v>
                  </c:pt>
                  <c:pt idx="112">
                    <c:v>5月</c:v>
                  </c:pt>
                  <c:pt idx="113">
                    <c:v>6月</c:v>
                  </c:pt>
                  <c:pt idx="114">
                    <c:v>7月</c:v>
                  </c:pt>
                  <c:pt idx="115">
                    <c:v>8月</c:v>
                  </c:pt>
                  <c:pt idx="116">
                    <c:v>9月</c:v>
                  </c:pt>
                  <c:pt idx="117">
                    <c:v>10月</c:v>
                  </c:pt>
                  <c:pt idx="118">
                    <c:v>11月</c:v>
                  </c:pt>
                  <c:pt idx="119">
                    <c:v>12月</c:v>
                  </c:pt>
                  <c:pt idx="120">
                    <c:v>1月</c:v>
                  </c:pt>
                  <c:pt idx="121">
                    <c:v>2月</c:v>
                  </c:pt>
                  <c:pt idx="122">
                    <c:v>3月</c:v>
                  </c:pt>
                  <c:pt idx="123">
                    <c:v>4月</c:v>
                  </c:pt>
                  <c:pt idx="124">
                    <c:v>5月</c:v>
                  </c:pt>
                  <c:pt idx="125">
                    <c:v>6月</c:v>
                  </c:pt>
                  <c:pt idx="126">
                    <c:v>7月</c:v>
                  </c:pt>
                  <c:pt idx="127">
                    <c:v>8月</c:v>
                  </c:pt>
                  <c:pt idx="128">
                    <c:v>9月</c:v>
                  </c:pt>
                  <c:pt idx="129">
                    <c:v>10月</c:v>
                  </c:pt>
                  <c:pt idx="130">
                    <c:v>11月</c:v>
                  </c:pt>
                  <c:pt idx="131">
                    <c:v>12月</c:v>
                  </c:pt>
                  <c:pt idx="132">
                    <c:v>1月</c:v>
                  </c:pt>
                  <c:pt idx="133">
                    <c:v>2月</c:v>
                  </c:pt>
                  <c:pt idx="134">
                    <c:v>3月</c:v>
                  </c:pt>
                  <c:pt idx="135">
                    <c:v>4月</c:v>
                  </c:pt>
                  <c:pt idx="136">
                    <c:v>5月</c:v>
                  </c:pt>
                  <c:pt idx="137">
                    <c:v>6月</c:v>
                  </c:pt>
                  <c:pt idx="138">
                    <c:v>7月</c:v>
                  </c:pt>
                  <c:pt idx="139">
                    <c:v>8月</c:v>
                  </c:pt>
                  <c:pt idx="140">
                    <c:v>9月</c:v>
                  </c:pt>
                  <c:pt idx="141">
                    <c:v>10月</c:v>
                  </c:pt>
                  <c:pt idx="142">
                    <c:v>11月</c:v>
                  </c:pt>
                  <c:pt idx="143">
                    <c:v>12月</c:v>
                  </c:pt>
                  <c:pt idx="144">
                    <c:v>1月</c:v>
                  </c:pt>
                  <c:pt idx="145">
                    <c:v>2月</c:v>
                  </c:pt>
                  <c:pt idx="146">
                    <c:v>3月</c:v>
                  </c:pt>
                  <c:pt idx="147">
                    <c:v>4月</c:v>
                  </c:pt>
                  <c:pt idx="148">
                    <c:v>5月</c:v>
                  </c:pt>
                  <c:pt idx="149">
                    <c:v>6月</c:v>
                  </c:pt>
                  <c:pt idx="150">
                    <c:v>7月</c:v>
                  </c:pt>
                  <c:pt idx="151">
                    <c:v>8月</c:v>
                  </c:pt>
                  <c:pt idx="152">
                    <c:v>9月</c:v>
                  </c:pt>
                </c:lvl>
                <c:lvl>
                  <c:pt idx="0">
                    <c:v>2008 </c:v>
                  </c:pt>
                  <c:pt idx="12">
                    <c:v>2009 </c:v>
                  </c:pt>
                  <c:pt idx="24">
                    <c:v>2010 </c:v>
                  </c:pt>
                  <c:pt idx="36">
                    <c:v>2011 </c:v>
                  </c:pt>
                  <c:pt idx="48">
                    <c:v>2012 </c:v>
                  </c:pt>
                  <c:pt idx="60">
                    <c:v>2013 </c:v>
                  </c:pt>
                  <c:pt idx="72">
                    <c:v>2014 </c:v>
                  </c:pt>
                  <c:pt idx="84">
                    <c:v>2015 </c:v>
                  </c:pt>
                  <c:pt idx="96">
                    <c:v>2016 </c:v>
                  </c:pt>
                  <c:pt idx="108">
                    <c:v>2017 </c:v>
                  </c:pt>
                  <c:pt idx="120">
                    <c:v>2018 </c:v>
                  </c:pt>
                  <c:pt idx="132">
                    <c:v>2019 </c:v>
                  </c:pt>
                  <c:pt idx="144">
                    <c:v>2020 </c:v>
                  </c:pt>
                </c:lvl>
              </c:multiLvlStrCache>
            </c:multiLvlStrRef>
          </c:cat>
          <c:val>
            <c:numRef>
              <c:f>全体!$D$488:$D$640</c:f>
              <c:numCache>
                <c:formatCode>#,##0_);[Red]\(#,##0\)</c:formatCode>
                <c:ptCount val="153"/>
                <c:pt idx="0">
                  <c:v>6424</c:v>
                </c:pt>
                <c:pt idx="1">
                  <c:v>6406</c:v>
                </c:pt>
                <c:pt idx="2">
                  <c:v>6413</c:v>
                </c:pt>
                <c:pt idx="3">
                  <c:v>6426</c:v>
                </c:pt>
                <c:pt idx="4">
                  <c:v>6429</c:v>
                </c:pt>
                <c:pt idx="5">
                  <c:v>6424</c:v>
                </c:pt>
                <c:pt idx="6">
                  <c:v>6406</c:v>
                </c:pt>
                <c:pt idx="7">
                  <c:v>6403</c:v>
                </c:pt>
                <c:pt idx="8">
                  <c:v>6390</c:v>
                </c:pt>
                <c:pt idx="9">
                  <c:v>6396</c:v>
                </c:pt>
                <c:pt idx="10">
                  <c:v>6410</c:v>
                </c:pt>
                <c:pt idx="11">
                  <c:v>6391</c:v>
                </c:pt>
                <c:pt idx="12">
                  <c:v>6394</c:v>
                </c:pt>
                <c:pt idx="13">
                  <c:v>6377</c:v>
                </c:pt>
                <c:pt idx="14">
                  <c:v>6325</c:v>
                </c:pt>
                <c:pt idx="15">
                  <c:v>6327</c:v>
                </c:pt>
                <c:pt idx="16">
                  <c:v>6311</c:v>
                </c:pt>
                <c:pt idx="17">
                  <c:v>6289</c:v>
                </c:pt>
                <c:pt idx="18">
                  <c:v>6287</c:v>
                </c:pt>
                <c:pt idx="19">
                  <c:v>6309</c:v>
                </c:pt>
                <c:pt idx="20">
                  <c:v>6301</c:v>
                </c:pt>
                <c:pt idx="21">
                  <c:v>6287</c:v>
                </c:pt>
                <c:pt idx="22">
                  <c:v>6286</c:v>
                </c:pt>
                <c:pt idx="23">
                  <c:v>6290</c:v>
                </c:pt>
                <c:pt idx="24">
                  <c:v>6314</c:v>
                </c:pt>
                <c:pt idx="25">
                  <c:v>6294</c:v>
                </c:pt>
                <c:pt idx="26">
                  <c:v>6297</c:v>
                </c:pt>
                <c:pt idx="27">
                  <c:v>6285</c:v>
                </c:pt>
                <c:pt idx="28">
                  <c:v>6281</c:v>
                </c:pt>
                <c:pt idx="29">
                  <c:v>6285</c:v>
                </c:pt>
                <c:pt idx="30">
                  <c:v>6302</c:v>
                </c:pt>
                <c:pt idx="31">
                  <c:v>6304</c:v>
                </c:pt>
                <c:pt idx="32">
                  <c:v>6319</c:v>
                </c:pt>
                <c:pt idx="33">
                  <c:v>6307</c:v>
                </c:pt>
                <c:pt idx="34">
                  <c:v>6286</c:v>
                </c:pt>
                <c:pt idx="35">
                  <c:v>6307</c:v>
                </c:pt>
                <c:pt idx="36">
                  <c:v>6319</c:v>
                </c:pt>
                <c:pt idx="37">
                  <c:v>6329</c:v>
                </c:pt>
                <c:pt idx="38">
                  <c:v>6287</c:v>
                </c:pt>
                <c:pt idx="39">
                  <c:v>6287</c:v>
                </c:pt>
                <c:pt idx="40">
                  <c:v>6285</c:v>
                </c:pt>
                <c:pt idx="41">
                  <c:v>6282</c:v>
                </c:pt>
                <c:pt idx="42">
                  <c:v>6284</c:v>
                </c:pt>
                <c:pt idx="43">
                  <c:v>6277</c:v>
                </c:pt>
                <c:pt idx="44">
                  <c:v>6289</c:v>
                </c:pt>
                <c:pt idx="45">
                  <c:v>6285</c:v>
                </c:pt>
                <c:pt idx="46">
                  <c:v>6294</c:v>
                </c:pt>
                <c:pt idx="47">
                  <c:v>6301</c:v>
                </c:pt>
                <c:pt idx="48">
                  <c:v>6275</c:v>
                </c:pt>
                <c:pt idx="49">
                  <c:v>6287</c:v>
                </c:pt>
                <c:pt idx="50">
                  <c:v>6269</c:v>
                </c:pt>
                <c:pt idx="51">
                  <c:v>6274</c:v>
                </c:pt>
                <c:pt idx="52">
                  <c:v>6265</c:v>
                </c:pt>
                <c:pt idx="53">
                  <c:v>6281</c:v>
                </c:pt>
                <c:pt idx="54">
                  <c:v>6282</c:v>
                </c:pt>
                <c:pt idx="55">
                  <c:v>6285</c:v>
                </c:pt>
                <c:pt idx="56">
                  <c:v>6279</c:v>
                </c:pt>
                <c:pt idx="57">
                  <c:v>6299</c:v>
                </c:pt>
                <c:pt idx="58">
                  <c:v>6293</c:v>
                </c:pt>
                <c:pt idx="59">
                  <c:v>6263</c:v>
                </c:pt>
                <c:pt idx="60">
                  <c:v>6297</c:v>
                </c:pt>
                <c:pt idx="61">
                  <c:v>6305</c:v>
                </c:pt>
                <c:pt idx="62">
                  <c:v>6309</c:v>
                </c:pt>
                <c:pt idx="63">
                  <c:v>6325</c:v>
                </c:pt>
                <c:pt idx="64">
                  <c:v>6317</c:v>
                </c:pt>
                <c:pt idx="65">
                  <c:v>6312</c:v>
                </c:pt>
                <c:pt idx="66">
                  <c:v>6319</c:v>
                </c:pt>
                <c:pt idx="67">
                  <c:v>6322</c:v>
                </c:pt>
                <c:pt idx="68">
                  <c:v>6333</c:v>
                </c:pt>
                <c:pt idx="69">
                  <c:v>6346</c:v>
                </c:pt>
                <c:pt idx="70">
                  <c:v>6374</c:v>
                </c:pt>
                <c:pt idx="71">
                  <c:v>6357</c:v>
                </c:pt>
                <c:pt idx="72">
                  <c:v>6332</c:v>
                </c:pt>
                <c:pt idx="73">
                  <c:v>6352</c:v>
                </c:pt>
                <c:pt idx="74">
                  <c:v>6370</c:v>
                </c:pt>
                <c:pt idx="75">
                  <c:v>6363</c:v>
                </c:pt>
                <c:pt idx="76">
                  <c:v>6383</c:v>
                </c:pt>
                <c:pt idx="77">
                  <c:v>6367</c:v>
                </c:pt>
                <c:pt idx="78">
                  <c:v>6369</c:v>
                </c:pt>
                <c:pt idx="79">
                  <c:v>6379</c:v>
                </c:pt>
                <c:pt idx="80">
                  <c:v>6381</c:v>
                </c:pt>
                <c:pt idx="81">
                  <c:v>6376</c:v>
                </c:pt>
                <c:pt idx="82">
                  <c:v>6385</c:v>
                </c:pt>
                <c:pt idx="83">
                  <c:v>6398</c:v>
                </c:pt>
                <c:pt idx="84">
                  <c:v>6378</c:v>
                </c:pt>
                <c:pt idx="85">
                  <c:v>6400</c:v>
                </c:pt>
                <c:pt idx="86">
                  <c:v>6397</c:v>
                </c:pt>
                <c:pt idx="87">
                  <c:v>6377</c:v>
                </c:pt>
                <c:pt idx="88">
                  <c:v>6392</c:v>
                </c:pt>
                <c:pt idx="89">
                  <c:v>6406</c:v>
                </c:pt>
                <c:pt idx="90">
                  <c:v>6395</c:v>
                </c:pt>
                <c:pt idx="91">
                  <c:v>6398</c:v>
                </c:pt>
                <c:pt idx="92">
                  <c:v>6422</c:v>
                </c:pt>
                <c:pt idx="93">
                  <c:v>6424</c:v>
                </c:pt>
                <c:pt idx="94">
                  <c:v>6404</c:v>
                </c:pt>
                <c:pt idx="95">
                  <c:v>6429</c:v>
                </c:pt>
                <c:pt idx="96">
                  <c:v>6466</c:v>
                </c:pt>
                <c:pt idx="97">
                  <c:v>6431</c:v>
                </c:pt>
                <c:pt idx="98">
                  <c:v>6416</c:v>
                </c:pt>
                <c:pt idx="99">
                  <c:v>6430</c:v>
                </c:pt>
                <c:pt idx="100">
                  <c:v>6440</c:v>
                </c:pt>
                <c:pt idx="101">
                  <c:v>6476</c:v>
                </c:pt>
                <c:pt idx="102">
                  <c:v>6490</c:v>
                </c:pt>
                <c:pt idx="103">
                  <c:v>6477</c:v>
                </c:pt>
                <c:pt idx="104">
                  <c:v>6479</c:v>
                </c:pt>
                <c:pt idx="105">
                  <c:v>6486</c:v>
                </c:pt>
                <c:pt idx="106">
                  <c:v>6480</c:v>
                </c:pt>
                <c:pt idx="107">
                  <c:v>6511</c:v>
                </c:pt>
                <c:pt idx="108">
                  <c:v>6511</c:v>
                </c:pt>
                <c:pt idx="109">
                  <c:v>6481</c:v>
                </c:pt>
                <c:pt idx="110">
                  <c:v>6480</c:v>
                </c:pt>
                <c:pt idx="111">
                  <c:v>6508</c:v>
                </c:pt>
                <c:pt idx="112">
                  <c:v>6518</c:v>
                </c:pt>
                <c:pt idx="113">
                  <c:v>6539</c:v>
                </c:pt>
                <c:pt idx="114">
                  <c:v>6549</c:v>
                </c:pt>
                <c:pt idx="115">
                  <c:v>6558</c:v>
                </c:pt>
                <c:pt idx="116">
                  <c:v>6555</c:v>
                </c:pt>
                <c:pt idx="117">
                  <c:v>6547</c:v>
                </c:pt>
                <c:pt idx="118">
                  <c:v>6556</c:v>
                </c:pt>
                <c:pt idx="119">
                  <c:v>6566</c:v>
                </c:pt>
                <c:pt idx="120">
                  <c:v>6605</c:v>
                </c:pt>
                <c:pt idx="121">
                  <c:v>6632</c:v>
                </c:pt>
                <c:pt idx="122">
                  <c:v>6662</c:v>
                </c:pt>
                <c:pt idx="123">
                  <c:v>6675</c:v>
                </c:pt>
                <c:pt idx="124">
                  <c:v>6671</c:v>
                </c:pt>
                <c:pt idx="125">
                  <c:v>6646</c:v>
                </c:pt>
                <c:pt idx="126">
                  <c:v>6647</c:v>
                </c:pt>
                <c:pt idx="127">
                  <c:v>6665</c:v>
                </c:pt>
                <c:pt idx="128">
                  <c:v>6677</c:v>
                </c:pt>
                <c:pt idx="129">
                  <c:v>6691</c:v>
                </c:pt>
                <c:pt idx="130">
                  <c:v>6710</c:v>
                </c:pt>
                <c:pt idx="131">
                  <c:v>6683</c:v>
                </c:pt>
                <c:pt idx="132">
                  <c:v>6676</c:v>
                </c:pt>
                <c:pt idx="133">
                  <c:v>6709</c:v>
                </c:pt>
                <c:pt idx="134">
                  <c:v>6723</c:v>
                </c:pt>
                <c:pt idx="135">
                  <c:v>6707</c:v>
                </c:pt>
                <c:pt idx="136">
                  <c:v>6705</c:v>
                </c:pt>
                <c:pt idx="137">
                  <c:v>6710</c:v>
                </c:pt>
                <c:pt idx="138">
                  <c:v>6721</c:v>
                </c:pt>
                <c:pt idx="139">
                  <c:v>6733</c:v>
                </c:pt>
                <c:pt idx="140">
                  <c:v>6732</c:v>
                </c:pt>
                <c:pt idx="141">
                  <c:v>6752</c:v>
                </c:pt>
                <c:pt idx="142">
                  <c:v>6759</c:v>
                </c:pt>
                <c:pt idx="143">
                  <c:v>6765</c:v>
                </c:pt>
                <c:pt idx="144">
                  <c:v>6740</c:v>
                </c:pt>
                <c:pt idx="145">
                  <c:v>6743</c:v>
                </c:pt>
                <c:pt idx="146">
                  <c:v>6732</c:v>
                </c:pt>
                <c:pt idx="147">
                  <c:v>6625</c:v>
                </c:pt>
                <c:pt idx="148">
                  <c:v>6629</c:v>
                </c:pt>
                <c:pt idx="149" formatCode="0_ ">
                  <c:v>6637</c:v>
                </c:pt>
                <c:pt idx="150" formatCode="0_ ">
                  <c:v>6648</c:v>
                </c:pt>
                <c:pt idx="151" formatCode="0_ ">
                  <c:v>6659</c:v>
                </c:pt>
                <c:pt idx="152" formatCode="0_ ">
                  <c:v>6655</c:v>
                </c:pt>
              </c:numCache>
            </c:numRef>
          </c:val>
          <c:smooth val="0"/>
          <c:extLst>
            <c:ext xmlns:c16="http://schemas.microsoft.com/office/drawing/2014/chart" uri="{C3380CC4-5D6E-409C-BE32-E72D297353CC}">
              <c16:uniqueId val="{00000001-F812-43B9-A6EA-0E6A9069F406}"/>
            </c:ext>
          </c:extLst>
        </c:ser>
        <c:dLbls>
          <c:showLegendKey val="0"/>
          <c:showVal val="0"/>
          <c:showCatName val="0"/>
          <c:showSerName val="0"/>
          <c:showPercent val="0"/>
          <c:showBubbleSize val="0"/>
        </c:dLbls>
        <c:smooth val="0"/>
        <c:axId val="173981647"/>
        <c:axId val="173982479"/>
      </c:lineChart>
      <c:catAx>
        <c:axId val="173981647"/>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3982479"/>
        <c:crosses val="autoZero"/>
        <c:auto val="1"/>
        <c:lblAlgn val="ctr"/>
        <c:lblOffset val="100"/>
        <c:noMultiLvlLbl val="0"/>
      </c:catAx>
      <c:valAx>
        <c:axId val="173982479"/>
        <c:scaling>
          <c:orientation val="minMax"/>
          <c:min val="62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3981647"/>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en-US" b="1" dirty="0"/>
              <a:t>2017</a:t>
            </a:r>
            <a:r>
              <a:rPr lang="ja-JP" b="1" dirty="0"/>
              <a:t>年１月を</a:t>
            </a:r>
            <a:r>
              <a:rPr lang="en-US" b="1" dirty="0"/>
              <a:t>100</a:t>
            </a:r>
            <a:r>
              <a:rPr lang="ja-JP" b="1" dirty="0"/>
              <a:t>と</a:t>
            </a:r>
            <a:r>
              <a:rPr lang="ja-JP" b="1" dirty="0" smtClean="0"/>
              <a:t>した</a:t>
            </a:r>
            <a:r>
              <a:rPr lang="ja-JP" altLang="en-US" b="1" dirty="0" smtClean="0"/>
              <a:t>就業者</a:t>
            </a:r>
            <a:r>
              <a:rPr lang="ja-JP" altLang="en-US" b="1" dirty="0"/>
              <a:t>の</a:t>
            </a:r>
            <a:r>
              <a:rPr lang="ja-JP" b="1" dirty="0"/>
              <a:t>増減</a:t>
            </a:r>
            <a:r>
              <a:rPr lang="ja-JP" altLang="en-US" b="1" dirty="0"/>
              <a:t>（全国）</a:t>
            </a:r>
            <a:endParaRPr lang="en-US" b="1" dirty="0"/>
          </a:p>
        </c:rich>
      </c:tx>
      <c:layout>
        <c:manualLayout>
          <c:xMode val="edge"/>
          <c:yMode val="edge"/>
          <c:x val="0.15139650231546151"/>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7.0978217754934972E-2"/>
          <c:y val="0.13884057971014493"/>
          <c:w val="0.91137200293693188"/>
          <c:h val="0.75001688284706425"/>
        </c:manualLayout>
      </c:layout>
      <c:lineChart>
        <c:grouping val="standard"/>
        <c:varyColors val="0"/>
        <c:ser>
          <c:idx val="0"/>
          <c:order val="0"/>
          <c:tx>
            <c:strRef>
              <c:f>年代別!$N$4:$N$5</c:f>
              <c:strCache>
                <c:ptCount val="2"/>
                <c:pt idx="0">
                  <c:v>15～24</c:v>
                </c:pt>
              </c:strCache>
            </c:strRef>
          </c:tx>
          <c:spPr>
            <a:ln w="38100" cap="rnd" cmpd="dbl">
              <a:solidFill>
                <a:schemeClr val="accent1"/>
              </a:solidFill>
              <a:round/>
            </a:ln>
            <a:effectLst/>
          </c:spPr>
          <c:marker>
            <c:symbol val="none"/>
          </c:marker>
          <c:cat>
            <c:multiLvlStrRef>
              <c:f>年代別!$L$594:$M$638</c:f>
              <c:multiLvlStrCache>
                <c:ptCount val="4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lvl>
                <c:lvl>
                  <c:pt idx="0">
                    <c:v>2017</c:v>
                  </c:pt>
                  <c:pt idx="12">
                    <c:v>2018</c:v>
                  </c:pt>
                  <c:pt idx="24">
                    <c:v>2019</c:v>
                  </c:pt>
                  <c:pt idx="36">
                    <c:v>2020</c:v>
                  </c:pt>
                </c:lvl>
              </c:multiLvlStrCache>
            </c:multiLvlStrRef>
          </c:cat>
          <c:val>
            <c:numRef>
              <c:f>年代別!$N$594:$N$638</c:f>
              <c:numCache>
                <c:formatCode>General</c:formatCode>
                <c:ptCount val="45"/>
                <c:pt idx="0">
                  <c:v>100</c:v>
                </c:pt>
                <c:pt idx="1">
                  <c:v>97.896749521988525</c:v>
                </c:pt>
                <c:pt idx="2">
                  <c:v>96.940726577437857</c:v>
                </c:pt>
                <c:pt idx="3">
                  <c:v>98.852772466539193</c:v>
                </c:pt>
                <c:pt idx="4">
                  <c:v>98.852772466539193</c:v>
                </c:pt>
                <c:pt idx="5">
                  <c:v>99.808795411089875</c:v>
                </c:pt>
                <c:pt idx="6">
                  <c:v>100.76481835564053</c:v>
                </c:pt>
                <c:pt idx="7">
                  <c:v>100.19120458891013</c:v>
                </c:pt>
                <c:pt idx="8">
                  <c:v>100.38240917782026</c:v>
                </c:pt>
                <c:pt idx="9">
                  <c:v>99.235181644359457</c:v>
                </c:pt>
                <c:pt idx="10">
                  <c:v>98.470363288718929</c:v>
                </c:pt>
                <c:pt idx="11">
                  <c:v>100.95602294455065</c:v>
                </c:pt>
                <c:pt idx="12">
                  <c:v>104.20650095602295</c:v>
                </c:pt>
                <c:pt idx="13">
                  <c:v>105.54493307839388</c:v>
                </c:pt>
                <c:pt idx="14">
                  <c:v>106.88336520076483</c:v>
                </c:pt>
                <c:pt idx="15">
                  <c:v>104.97131931166348</c:v>
                </c:pt>
                <c:pt idx="16">
                  <c:v>106.69216061185469</c:v>
                </c:pt>
                <c:pt idx="17">
                  <c:v>107.26577437858509</c:v>
                </c:pt>
                <c:pt idx="18">
                  <c:v>107.64818355640536</c:v>
                </c:pt>
                <c:pt idx="19">
                  <c:v>108.03059273422562</c:v>
                </c:pt>
                <c:pt idx="20">
                  <c:v>107.26577437858509</c:v>
                </c:pt>
                <c:pt idx="21">
                  <c:v>109.75143403441683</c:v>
                </c:pt>
                <c:pt idx="22">
                  <c:v>111.85468451242831</c:v>
                </c:pt>
                <c:pt idx="23">
                  <c:v>109.56022944550669</c:v>
                </c:pt>
                <c:pt idx="24">
                  <c:v>109.56022944550669</c:v>
                </c:pt>
                <c:pt idx="25">
                  <c:v>110.1338432122371</c:v>
                </c:pt>
                <c:pt idx="26">
                  <c:v>110.70745697896749</c:v>
                </c:pt>
                <c:pt idx="27">
                  <c:v>110.32504780114722</c:v>
                </c:pt>
                <c:pt idx="28">
                  <c:v>110.89866156787762</c:v>
                </c:pt>
                <c:pt idx="29">
                  <c:v>109.94263862332696</c:v>
                </c:pt>
                <c:pt idx="30">
                  <c:v>111.08986615678775</c:v>
                </c:pt>
                <c:pt idx="31">
                  <c:v>111.08986615678775</c:v>
                </c:pt>
                <c:pt idx="32">
                  <c:v>110.51625239005736</c:v>
                </c:pt>
                <c:pt idx="33">
                  <c:v>110.89866156787762</c:v>
                </c:pt>
                <c:pt idx="34">
                  <c:v>112.23709369024857</c:v>
                </c:pt>
                <c:pt idx="35">
                  <c:v>112.61950286806884</c:v>
                </c:pt>
                <c:pt idx="36">
                  <c:v>110.51625239005736</c:v>
                </c:pt>
                <c:pt idx="37">
                  <c:v>110.70745697896749</c:v>
                </c:pt>
                <c:pt idx="38">
                  <c:v>109.56022944550669</c:v>
                </c:pt>
                <c:pt idx="39">
                  <c:v>105.35372848948374</c:v>
                </c:pt>
                <c:pt idx="40" formatCode="0">
                  <c:v>105.35372848948374</c:v>
                </c:pt>
                <c:pt idx="41" formatCode="0">
                  <c:v>105.54493307839388</c:v>
                </c:pt>
                <c:pt idx="42" formatCode="0">
                  <c:v>106.50095602294456</c:v>
                </c:pt>
                <c:pt idx="43" formatCode="0">
                  <c:v>109.17782026768643</c:v>
                </c:pt>
                <c:pt idx="44" formatCode="0">
                  <c:v>106.69216061185469</c:v>
                </c:pt>
              </c:numCache>
            </c:numRef>
          </c:val>
          <c:smooth val="0"/>
          <c:extLst>
            <c:ext xmlns:c16="http://schemas.microsoft.com/office/drawing/2014/chart" uri="{C3380CC4-5D6E-409C-BE32-E72D297353CC}">
              <c16:uniqueId val="{00000001-D90A-4CDD-A631-4814B279B686}"/>
            </c:ext>
          </c:extLst>
        </c:ser>
        <c:ser>
          <c:idx val="1"/>
          <c:order val="1"/>
          <c:tx>
            <c:strRef>
              <c:f>年代別!$O$4:$O$5</c:f>
              <c:strCache>
                <c:ptCount val="2"/>
                <c:pt idx="0">
                  <c:v>25～34</c:v>
                </c:pt>
              </c:strCache>
            </c:strRef>
          </c:tx>
          <c:spPr>
            <a:ln w="15875" cap="rnd">
              <a:solidFill>
                <a:schemeClr val="accent2"/>
              </a:solidFill>
              <a:prstDash val="dashDot"/>
              <a:round/>
            </a:ln>
            <a:effectLst/>
          </c:spPr>
          <c:marker>
            <c:symbol val="none"/>
          </c:marker>
          <c:cat>
            <c:multiLvlStrRef>
              <c:f>年代別!$L$594:$M$638</c:f>
              <c:multiLvlStrCache>
                <c:ptCount val="4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lvl>
                <c:lvl>
                  <c:pt idx="0">
                    <c:v>2017</c:v>
                  </c:pt>
                  <c:pt idx="12">
                    <c:v>2018</c:v>
                  </c:pt>
                  <c:pt idx="24">
                    <c:v>2019</c:v>
                  </c:pt>
                  <c:pt idx="36">
                    <c:v>2020</c:v>
                  </c:pt>
                </c:lvl>
              </c:multiLvlStrCache>
            </c:multiLvlStrRef>
          </c:cat>
          <c:val>
            <c:numRef>
              <c:f>年代別!$O$594:$O$638</c:f>
              <c:numCache>
                <c:formatCode>General</c:formatCode>
                <c:ptCount val="45"/>
                <c:pt idx="0">
                  <c:v>100</c:v>
                </c:pt>
                <c:pt idx="1">
                  <c:v>99.644760213143869</c:v>
                </c:pt>
                <c:pt idx="2">
                  <c:v>100.35523978685612</c:v>
                </c:pt>
                <c:pt idx="3">
                  <c:v>100.62166962699823</c:v>
                </c:pt>
                <c:pt idx="4">
                  <c:v>99.733570159857905</c:v>
                </c:pt>
                <c:pt idx="5">
                  <c:v>99.911190053285964</c:v>
                </c:pt>
                <c:pt idx="6">
                  <c:v>99.644760213143869</c:v>
                </c:pt>
                <c:pt idx="7">
                  <c:v>99.023090586145642</c:v>
                </c:pt>
                <c:pt idx="8">
                  <c:v>99.555950266429832</c:v>
                </c:pt>
                <c:pt idx="9">
                  <c:v>99.733570159857905</c:v>
                </c:pt>
                <c:pt idx="10">
                  <c:v>100</c:v>
                </c:pt>
                <c:pt idx="11">
                  <c:v>99.46714031971581</c:v>
                </c:pt>
                <c:pt idx="12">
                  <c:v>99.733570159857905</c:v>
                </c:pt>
                <c:pt idx="13">
                  <c:v>100.17761989342806</c:v>
                </c:pt>
                <c:pt idx="14">
                  <c:v>99.378330373001774</c:v>
                </c:pt>
                <c:pt idx="15">
                  <c:v>99.822380106571941</c:v>
                </c:pt>
                <c:pt idx="16">
                  <c:v>99.733570159857905</c:v>
                </c:pt>
                <c:pt idx="17">
                  <c:v>99.378330373001774</c:v>
                </c:pt>
                <c:pt idx="18">
                  <c:v>99.644760213143869</c:v>
                </c:pt>
                <c:pt idx="19">
                  <c:v>99.46714031971581</c:v>
                </c:pt>
                <c:pt idx="20">
                  <c:v>99.911190053285964</c:v>
                </c:pt>
                <c:pt idx="21">
                  <c:v>99.46714031971581</c:v>
                </c:pt>
                <c:pt idx="22">
                  <c:v>98.93428063943162</c:v>
                </c:pt>
                <c:pt idx="23">
                  <c:v>98.490230905861452</c:v>
                </c:pt>
                <c:pt idx="24">
                  <c:v>98.046181172291284</c:v>
                </c:pt>
                <c:pt idx="25">
                  <c:v>98.579040852575488</c:v>
                </c:pt>
                <c:pt idx="26">
                  <c:v>98.223801065719357</c:v>
                </c:pt>
                <c:pt idx="27">
                  <c:v>98.40142095914743</c:v>
                </c:pt>
                <c:pt idx="28">
                  <c:v>98.490230905861452</c:v>
                </c:pt>
                <c:pt idx="29">
                  <c:v>98.223801065719357</c:v>
                </c:pt>
                <c:pt idx="30">
                  <c:v>99.200710479573715</c:v>
                </c:pt>
                <c:pt idx="31">
                  <c:v>99.555950266429832</c:v>
                </c:pt>
                <c:pt idx="32">
                  <c:v>98.579040852575488</c:v>
                </c:pt>
                <c:pt idx="33">
                  <c:v>98.579040852575488</c:v>
                </c:pt>
                <c:pt idx="34">
                  <c:v>98.312611012433393</c:v>
                </c:pt>
                <c:pt idx="35">
                  <c:v>98.490230905861452</c:v>
                </c:pt>
                <c:pt idx="36">
                  <c:v>98.046181172291284</c:v>
                </c:pt>
                <c:pt idx="37">
                  <c:v>98.667850799289525</c:v>
                </c:pt>
                <c:pt idx="38">
                  <c:v>98.579040852575488</c:v>
                </c:pt>
                <c:pt idx="39">
                  <c:v>97.246891651865013</c:v>
                </c:pt>
                <c:pt idx="40" formatCode="0">
                  <c:v>97.246891651865013</c:v>
                </c:pt>
                <c:pt idx="41" formatCode="0">
                  <c:v>96.714031971580823</c:v>
                </c:pt>
                <c:pt idx="42" formatCode="0">
                  <c:v>96.447602131438728</c:v>
                </c:pt>
                <c:pt idx="43" formatCode="0">
                  <c:v>96.980461811722918</c:v>
                </c:pt>
                <c:pt idx="44" formatCode="0">
                  <c:v>96.802841918294845</c:v>
                </c:pt>
              </c:numCache>
            </c:numRef>
          </c:val>
          <c:smooth val="0"/>
          <c:extLst>
            <c:ext xmlns:c16="http://schemas.microsoft.com/office/drawing/2014/chart" uri="{C3380CC4-5D6E-409C-BE32-E72D297353CC}">
              <c16:uniqueId val="{00000003-D90A-4CDD-A631-4814B279B686}"/>
            </c:ext>
          </c:extLst>
        </c:ser>
        <c:ser>
          <c:idx val="2"/>
          <c:order val="2"/>
          <c:tx>
            <c:strRef>
              <c:f>年代別!$P$4:$P$5</c:f>
              <c:strCache>
                <c:ptCount val="2"/>
                <c:pt idx="0">
                  <c:v>35～44</c:v>
                </c:pt>
              </c:strCache>
            </c:strRef>
          </c:tx>
          <c:spPr>
            <a:ln w="19050" cap="rnd">
              <a:solidFill>
                <a:schemeClr val="bg1">
                  <a:lumMod val="50000"/>
                </a:schemeClr>
              </a:solidFill>
              <a:prstDash val="lgDash"/>
              <a:round/>
            </a:ln>
            <a:effectLst/>
          </c:spPr>
          <c:marker>
            <c:symbol val="none"/>
          </c:marker>
          <c:cat>
            <c:multiLvlStrRef>
              <c:f>年代別!$L$594:$M$638</c:f>
              <c:multiLvlStrCache>
                <c:ptCount val="4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lvl>
                <c:lvl>
                  <c:pt idx="0">
                    <c:v>2017</c:v>
                  </c:pt>
                  <c:pt idx="12">
                    <c:v>2018</c:v>
                  </c:pt>
                  <c:pt idx="24">
                    <c:v>2019</c:v>
                  </c:pt>
                  <c:pt idx="36">
                    <c:v>2020</c:v>
                  </c:pt>
                </c:lvl>
              </c:multiLvlStrCache>
            </c:multiLvlStrRef>
          </c:cat>
          <c:val>
            <c:numRef>
              <c:f>年代別!$P$594:$P$638</c:f>
              <c:numCache>
                <c:formatCode>General</c:formatCode>
                <c:ptCount val="45"/>
                <c:pt idx="0">
                  <c:v>100</c:v>
                </c:pt>
                <c:pt idx="1">
                  <c:v>99.524779361846569</c:v>
                </c:pt>
                <c:pt idx="2">
                  <c:v>99.049558723693139</c:v>
                </c:pt>
                <c:pt idx="3">
                  <c:v>99.185336048879833</c:v>
                </c:pt>
                <c:pt idx="4">
                  <c:v>99.524779361846569</c:v>
                </c:pt>
                <c:pt idx="5">
                  <c:v>99.185336048879833</c:v>
                </c:pt>
                <c:pt idx="6">
                  <c:v>98.845892735913097</c:v>
                </c:pt>
                <c:pt idx="7">
                  <c:v>98.913781398506444</c:v>
                </c:pt>
                <c:pt idx="8">
                  <c:v>98.167006109979638</c:v>
                </c:pt>
                <c:pt idx="9">
                  <c:v>98.438560760353027</c:v>
                </c:pt>
                <c:pt idx="10">
                  <c:v>98.438560760353027</c:v>
                </c:pt>
                <c:pt idx="11">
                  <c:v>98.234894772572972</c:v>
                </c:pt>
                <c:pt idx="12">
                  <c:v>98.234894772572972</c:v>
                </c:pt>
                <c:pt idx="13">
                  <c:v>98.234894772572972</c:v>
                </c:pt>
                <c:pt idx="14">
                  <c:v>98.845892735913097</c:v>
                </c:pt>
                <c:pt idx="15">
                  <c:v>98.642226748133069</c:v>
                </c:pt>
                <c:pt idx="16">
                  <c:v>98.099117447386291</c:v>
                </c:pt>
                <c:pt idx="17">
                  <c:v>97.216564833672777</c:v>
                </c:pt>
                <c:pt idx="18">
                  <c:v>97.080787508486083</c:v>
                </c:pt>
                <c:pt idx="19">
                  <c:v>97.14867617107943</c:v>
                </c:pt>
                <c:pt idx="20">
                  <c:v>96.945010183299388</c:v>
                </c:pt>
                <c:pt idx="21">
                  <c:v>96.605566870332666</c:v>
                </c:pt>
                <c:pt idx="22">
                  <c:v>96.26612355736593</c:v>
                </c:pt>
                <c:pt idx="23">
                  <c:v>96.469789545145957</c:v>
                </c:pt>
                <c:pt idx="24">
                  <c:v>95.655125594025805</c:v>
                </c:pt>
                <c:pt idx="25">
                  <c:v>95.994568906992527</c:v>
                </c:pt>
                <c:pt idx="26">
                  <c:v>95.723014256619138</c:v>
                </c:pt>
                <c:pt idx="27">
                  <c:v>95.247793618465721</c:v>
                </c:pt>
                <c:pt idx="28">
                  <c:v>94.77257298031229</c:v>
                </c:pt>
                <c:pt idx="29">
                  <c:v>95.723014256619138</c:v>
                </c:pt>
                <c:pt idx="30">
                  <c:v>95.179904955872374</c:v>
                </c:pt>
                <c:pt idx="31">
                  <c:v>94.704684317718943</c:v>
                </c:pt>
                <c:pt idx="32">
                  <c:v>94.976238968092332</c:v>
                </c:pt>
                <c:pt idx="33">
                  <c:v>94.77257298031229</c:v>
                </c:pt>
                <c:pt idx="34">
                  <c:v>94.704684317718943</c:v>
                </c:pt>
                <c:pt idx="35">
                  <c:v>94.025797691785471</c:v>
                </c:pt>
                <c:pt idx="36">
                  <c:v>93.075356415478609</c:v>
                </c:pt>
                <c:pt idx="37">
                  <c:v>93.143245078071956</c:v>
                </c:pt>
                <c:pt idx="38">
                  <c:v>92.735913102511887</c:v>
                </c:pt>
                <c:pt idx="39">
                  <c:v>91.310251188051595</c:v>
                </c:pt>
                <c:pt idx="40" formatCode="0">
                  <c:v>90.835030549898164</c:v>
                </c:pt>
                <c:pt idx="41" formatCode="0">
                  <c:v>91.1744738628649</c:v>
                </c:pt>
                <c:pt idx="42" formatCode="0">
                  <c:v>91.038696537678206</c:v>
                </c:pt>
                <c:pt idx="43" formatCode="0">
                  <c:v>90.835030549898164</c:v>
                </c:pt>
                <c:pt idx="44" formatCode="0">
                  <c:v>91.242362525458248</c:v>
                </c:pt>
              </c:numCache>
            </c:numRef>
          </c:val>
          <c:smooth val="0"/>
          <c:extLst>
            <c:ext xmlns:c16="http://schemas.microsoft.com/office/drawing/2014/chart" uri="{C3380CC4-5D6E-409C-BE32-E72D297353CC}">
              <c16:uniqueId val="{00000005-D90A-4CDD-A631-4814B279B686}"/>
            </c:ext>
          </c:extLst>
        </c:ser>
        <c:ser>
          <c:idx val="3"/>
          <c:order val="3"/>
          <c:tx>
            <c:strRef>
              <c:f>年代別!$Q$4:$Q$5</c:f>
              <c:strCache>
                <c:ptCount val="2"/>
                <c:pt idx="0">
                  <c:v>45～54</c:v>
                </c:pt>
              </c:strCache>
            </c:strRef>
          </c:tx>
          <c:spPr>
            <a:ln w="19050" cap="rnd">
              <a:solidFill>
                <a:schemeClr val="accent6"/>
              </a:solidFill>
              <a:prstDash val="sysDash"/>
              <a:round/>
            </a:ln>
            <a:effectLst/>
          </c:spPr>
          <c:marker>
            <c:symbol val="none"/>
          </c:marker>
          <c:cat>
            <c:multiLvlStrRef>
              <c:f>年代別!$L$594:$M$638</c:f>
              <c:multiLvlStrCache>
                <c:ptCount val="4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lvl>
                <c:lvl>
                  <c:pt idx="0">
                    <c:v>2017</c:v>
                  </c:pt>
                  <c:pt idx="12">
                    <c:v>2018</c:v>
                  </c:pt>
                  <c:pt idx="24">
                    <c:v>2019</c:v>
                  </c:pt>
                  <c:pt idx="36">
                    <c:v>2020</c:v>
                  </c:pt>
                </c:lvl>
              </c:multiLvlStrCache>
            </c:multiLvlStrRef>
          </c:cat>
          <c:val>
            <c:numRef>
              <c:f>年代別!$Q$594:$Q$638</c:f>
              <c:numCache>
                <c:formatCode>General</c:formatCode>
                <c:ptCount val="45"/>
                <c:pt idx="0">
                  <c:v>100</c:v>
                </c:pt>
                <c:pt idx="1">
                  <c:v>100.06816632583504</c:v>
                </c:pt>
                <c:pt idx="2">
                  <c:v>100.20449897750512</c:v>
                </c:pt>
                <c:pt idx="3">
                  <c:v>100.27266530334016</c:v>
                </c:pt>
                <c:pt idx="4">
                  <c:v>100.81799591002046</c:v>
                </c:pt>
                <c:pt idx="5">
                  <c:v>101.43149284253579</c:v>
                </c:pt>
                <c:pt idx="6">
                  <c:v>101.77232447171099</c:v>
                </c:pt>
                <c:pt idx="7">
                  <c:v>102.11315610088616</c:v>
                </c:pt>
                <c:pt idx="8">
                  <c:v>102.31765507839128</c:v>
                </c:pt>
                <c:pt idx="9">
                  <c:v>102.45398773006136</c:v>
                </c:pt>
                <c:pt idx="10">
                  <c:v>103.34014996591682</c:v>
                </c:pt>
                <c:pt idx="11">
                  <c:v>103.20381731424678</c:v>
                </c:pt>
                <c:pt idx="12">
                  <c:v>102.99931833674165</c:v>
                </c:pt>
                <c:pt idx="13">
                  <c:v>103.27198364008181</c:v>
                </c:pt>
                <c:pt idx="14">
                  <c:v>103.74914792092707</c:v>
                </c:pt>
                <c:pt idx="15">
                  <c:v>104.22631220177232</c:v>
                </c:pt>
                <c:pt idx="16">
                  <c:v>104.43081117927744</c:v>
                </c:pt>
                <c:pt idx="17">
                  <c:v>104.63531015678255</c:v>
                </c:pt>
                <c:pt idx="18">
                  <c:v>104.7034764826176</c:v>
                </c:pt>
                <c:pt idx="19">
                  <c:v>104.83980913428765</c:v>
                </c:pt>
                <c:pt idx="20">
                  <c:v>105.31697341513294</c:v>
                </c:pt>
                <c:pt idx="21">
                  <c:v>105.79413769597818</c:v>
                </c:pt>
                <c:pt idx="22">
                  <c:v>105.9986366734833</c:v>
                </c:pt>
                <c:pt idx="23">
                  <c:v>105.93047034764827</c:v>
                </c:pt>
                <c:pt idx="24">
                  <c:v>106.61213360599864</c:v>
                </c:pt>
                <c:pt idx="25">
                  <c:v>107.36196319018406</c:v>
                </c:pt>
                <c:pt idx="26">
                  <c:v>107.49829584185413</c:v>
                </c:pt>
                <c:pt idx="27">
                  <c:v>107.15746421267893</c:v>
                </c:pt>
                <c:pt idx="28">
                  <c:v>107.6346284935242</c:v>
                </c:pt>
                <c:pt idx="29">
                  <c:v>107.36196319018406</c:v>
                </c:pt>
                <c:pt idx="30">
                  <c:v>107.36196319018406</c:v>
                </c:pt>
                <c:pt idx="31">
                  <c:v>108.11179277436946</c:v>
                </c:pt>
                <c:pt idx="32">
                  <c:v>108.04362644853443</c:v>
                </c:pt>
                <c:pt idx="33">
                  <c:v>108.1799591002045</c:v>
                </c:pt>
                <c:pt idx="34">
                  <c:v>108.11179277436946</c:v>
                </c:pt>
                <c:pt idx="35">
                  <c:v>108.79345603271983</c:v>
                </c:pt>
                <c:pt idx="36">
                  <c:v>109.40695296523518</c:v>
                </c:pt>
                <c:pt idx="37">
                  <c:v>109.27062031356509</c:v>
                </c:pt>
                <c:pt idx="38">
                  <c:v>109.13428766189502</c:v>
                </c:pt>
                <c:pt idx="39">
                  <c:v>109.06612133605999</c:v>
                </c:pt>
                <c:pt idx="40" formatCode="0">
                  <c:v>108.92978868438992</c:v>
                </c:pt>
                <c:pt idx="41" formatCode="0">
                  <c:v>107.8391274710293</c:v>
                </c:pt>
                <c:pt idx="42" formatCode="0">
                  <c:v>107.43012951601909</c:v>
                </c:pt>
                <c:pt idx="43" formatCode="0">
                  <c:v>107.77096114519426</c:v>
                </c:pt>
                <c:pt idx="44" formatCode="0">
                  <c:v>107.70279481935923</c:v>
                </c:pt>
              </c:numCache>
            </c:numRef>
          </c:val>
          <c:smooth val="0"/>
          <c:extLst>
            <c:ext xmlns:c16="http://schemas.microsoft.com/office/drawing/2014/chart" uri="{C3380CC4-5D6E-409C-BE32-E72D297353CC}">
              <c16:uniqueId val="{00000007-D90A-4CDD-A631-4814B279B686}"/>
            </c:ext>
          </c:extLst>
        </c:ser>
        <c:ser>
          <c:idx val="4"/>
          <c:order val="4"/>
          <c:tx>
            <c:strRef>
              <c:f>年代別!$R$4:$R$5</c:f>
              <c:strCache>
                <c:ptCount val="2"/>
                <c:pt idx="0">
                  <c:v>55～64</c:v>
                </c:pt>
              </c:strCache>
            </c:strRef>
          </c:tx>
          <c:spPr>
            <a:ln w="19050" cap="rnd">
              <a:solidFill>
                <a:schemeClr val="accent5"/>
              </a:solidFill>
              <a:prstDash val="sysDot"/>
              <a:round/>
            </a:ln>
            <a:effectLst/>
          </c:spPr>
          <c:marker>
            <c:symbol val="none"/>
          </c:marker>
          <c:cat>
            <c:multiLvlStrRef>
              <c:f>年代別!$L$594:$M$638</c:f>
              <c:multiLvlStrCache>
                <c:ptCount val="4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lvl>
                <c:lvl>
                  <c:pt idx="0">
                    <c:v>2017</c:v>
                  </c:pt>
                  <c:pt idx="12">
                    <c:v>2018</c:v>
                  </c:pt>
                  <c:pt idx="24">
                    <c:v>2019</c:v>
                  </c:pt>
                  <c:pt idx="36">
                    <c:v>2020</c:v>
                  </c:pt>
                </c:lvl>
              </c:multiLvlStrCache>
            </c:multiLvlStrRef>
          </c:cat>
          <c:val>
            <c:numRef>
              <c:f>年代別!$R$594:$R$638</c:f>
              <c:numCache>
                <c:formatCode>General</c:formatCode>
                <c:ptCount val="45"/>
                <c:pt idx="0">
                  <c:v>100</c:v>
                </c:pt>
                <c:pt idx="1">
                  <c:v>99.735216240070613</c:v>
                </c:pt>
                <c:pt idx="2">
                  <c:v>99.382171226831417</c:v>
                </c:pt>
                <c:pt idx="3">
                  <c:v>99.293909973521622</c:v>
                </c:pt>
                <c:pt idx="4">
                  <c:v>99.911738746690204</c:v>
                </c:pt>
                <c:pt idx="5">
                  <c:v>99.823477493380409</c:v>
                </c:pt>
                <c:pt idx="6">
                  <c:v>100</c:v>
                </c:pt>
                <c:pt idx="7">
                  <c:v>100.61782877316858</c:v>
                </c:pt>
                <c:pt idx="8">
                  <c:v>100.52956751985877</c:v>
                </c:pt>
                <c:pt idx="9">
                  <c:v>100</c:v>
                </c:pt>
                <c:pt idx="10">
                  <c:v>100.52956751985877</c:v>
                </c:pt>
                <c:pt idx="11">
                  <c:v>100.79435127978817</c:v>
                </c:pt>
                <c:pt idx="12">
                  <c:v>101.05913503971757</c:v>
                </c:pt>
                <c:pt idx="13">
                  <c:v>100.79435127978817</c:v>
                </c:pt>
                <c:pt idx="14">
                  <c:v>101.05913503971757</c:v>
                </c:pt>
                <c:pt idx="15">
                  <c:v>101.58870255957635</c:v>
                </c:pt>
                <c:pt idx="16">
                  <c:v>101.85348631950572</c:v>
                </c:pt>
                <c:pt idx="17">
                  <c:v>101.05913503971757</c:v>
                </c:pt>
                <c:pt idx="18">
                  <c:v>100.88261253309796</c:v>
                </c:pt>
                <c:pt idx="19">
                  <c:v>101.23565754633717</c:v>
                </c:pt>
                <c:pt idx="20">
                  <c:v>101.41218005295676</c:v>
                </c:pt>
                <c:pt idx="21">
                  <c:v>101.32391879964695</c:v>
                </c:pt>
                <c:pt idx="22">
                  <c:v>101.94174757281553</c:v>
                </c:pt>
                <c:pt idx="23">
                  <c:v>101.85348631950572</c:v>
                </c:pt>
                <c:pt idx="24">
                  <c:v>101.67696381288613</c:v>
                </c:pt>
                <c:pt idx="25">
                  <c:v>102.38305383936452</c:v>
                </c:pt>
                <c:pt idx="26">
                  <c:v>102.82436010591351</c:v>
                </c:pt>
                <c:pt idx="27">
                  <c:v>102.55957634598411</c:v>
                </c:pt>
                <c:pt idx="28">
                  <c:v>101.85348631950572</c:v>
                </c:pt>
                <c:pt idx="29">
                  <c:v>102.55957634598411</c:v>
                </c:pt>
                <c:pt idx="30">
                  <c:v>102.64783759929389</c:v>
                </c:pt>
                <c:pt idx="31">
                  <c:v>102.11827007943512</c:v>
                </c:pt>
                <c:pt idx="32">
                  <c:v>102.11827007943512</c:v>
                </c:pt>
                <c:pt idx="33">
                  <c:v>103.44218887908208</c:v>
                </c:pt>
                <c:pt idx="34">
                  <c:v>103.44218887908208</c:v>
                </c:pt>
                <c:pt idx="35">
                  <c:v>103.08914386584289</c:v>
                </c:pt>
                <c:pt idx="36">
                  <c:v>102.64783759929389</c:v>
                </c:pt>
                <c:pt idx="37">
                  <c:v>104.32480141218005</c:v>
                </c:pt>
                <c:pt idx="38">
                  <c:v>104.50132391879964</c:v>
                </c:pt>
                <c:pt idx="39">
                  <c:v>102.29479258605471</c:v>
                </c:pt>
                <c:pt idx="40" formatCode="0">
                  <c:v>102.11827007943512</c:v>
                </c:pt>
                <c:pt idx="41" formatCode="0">
                  <c:v>103.70697263901147</c:v>
                </c:pt>
                <c:pt idx="42" formatCode="0">
                  <c:v>103.44218887908208</c:v>
                </c:pt>
                <c:pt idx="43" formatCode="0">
                  <c:v>103.26566637246248</c:v>
                </c:pt>
                <c:pt idx="44" formatCode="0">
                  <c:v>103.26566637246248</c:v>
                </c:pt>
              </c:numCache>
            </c:numRef>
          </c:val>
          <c:smooth val="0"/>
          <c:extLst>
            <c:ext xmlns:c16="http://schemas.microsoft.com/office/drawing/2014/chart" uri="{C3380CC4-5D6E-409C-BE32-E72D297353CC}">
              <c16:uniqueId val="{00000009-D90A-4CDD-A631-4814B279B686}"/>
            </c:ext>
          </c:extLst>
        </c:ser>
        <c:ser>
          <c:idx val="5"/>
          <c:order val="5"/>
          <c:tx>
            <c:strRef>
              <c:f>年代別!$S$4:$S$5</c:f>
              <c:strCache>
                <c:ptCount val="2"/>
                <c:pt idx="0">
                  <c:v>65歳以上</c:v>
                </c:pt>
              </c:strCache>
            </c:strRef>
          </c:tx>
          <c:spPr>
            <a:ln w="28575" cap="rnd">
              <a:solidFill>
                <a:schemeClr val="accent3"/>
              </a:solidFill>
              <a:round/>
            </a:ln>
            <a:effectLst/>
          </c:spPr>
          <c:marker>
            <c:symbol val="none"/>
          </c:marker>
          <c:cat>
            <c:multiLvlStrRef>
              <c:f>年代別!$L$594:$M$638</c:f>
              <c:multiLvlStrCache>
                <c:ptCount val="4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lvl>
                <c:lvl>
                  <c:pt idx="0">
                    <c:v>2017</c:v>
                  </c:pt>
                  <c:pt idx="12">
                    <c:v>2018</c:v>
                  </c:pt>
                  <c:pt idx="24">
                    <c:v>2019</c:v>
                  </c:pt>
                  <c:pt idx="36">
                    <c:v>2020</c:v>
                  </c:pt>
                </c:lvl>
              </c:multiLvlStrCache>
            </c:multiLvlStrRef>
          </c:cat>
          <c:val>
            <c:numRef>
              <c:f>年代別!$S$594:$S$638</c:f>
              <c:numCache>
                <c:formatCode>General</c:formatCode>
                <c:ptCount val="45"/>
                <c:pt idx="0">
                  <c:v>100</c:v>
                </c:pt>
                <c:pt idx="1">
                  <c:v>99.49302915082383</c:v>
                </c:pt>
                <c:pt idx="2">
                  <c:v>100.12674271229405</c:v>
                </c:pt>
                <c:pt idx="3">
                  <c:v>101.14068441064639</c:v>
                </c:pt>
                <c:pt idx="4">
                  <c:v>101.26742712294043</c:v>
                </c:pt>
                <c:pt idx="5">
                  <c:v>102.40811153358682</c:v>
                </c:pt>
                <c:pt idx="6">
                  <c:v>103.16856780735108</c:v>
                </c:pt>
                <c:pt idx="7">
                  <c:v>104.56273764258555</c:v>
                </c:pt>
                <c:pt idx="8">
                  <c:v>104.30925221799747</c:v>
                </c:pt>
                <c:pt idx="9">
                  <c:v>103.92902408111533</c:v>
                </c:pt>
                <c:pt idx="10">
                  <c:v>103.16856780735108</c:v>
                </c:pt>
                <c:pt idx="11">
                  <c:v>103.92902408111533</c:v>
                </c:pt>
                <c:pt idx="12">
                  <c:v>105.5766793409379</c:v>
                </c:pt>
                <c:pt idx="13">
                  <c:v>107.98479087452471</c:v>
                </c:pt>
                <c:pt idx="14">
                  <c:v>109.75918884664131</c:v>
                </c:pt>
                <c:pt idx="15">
                  <c:v>110.0126742712294</c:v>
                </c:pt>
                <c:pt idx="16">
                  <c:v>108.2382762991128</c:v>
                </c:pt>
                <c:pt idx="17">
                  <c:v>107.3510773130545</c:v>
                </c:pt>
                <c:pt idx="18">
                  <c:v>107.3510773130545</c:v>
                </c:pt>
                <c:pt idx="19">
                  <c:v>109.25221799746514</c:v>
                </c:pt>
                <c:pt idx="20">
                  <c:v>110.0126742712294</c:v>
                </c:pt>
                <c:pt idx="21">
                  <c:v>111.02661596958174</c:v>
                </c:pt>
                <c:pt idx="22">
                  <c:v>112.6742712294043</c:v>
                </c:pt>
                <c:pt idx="23">
                  <c:v>111.40684410646389</c:v>
                </c:pt>
                <c:pt idx="24">
                  <c:v>110.13941698352345</c:v>
                </c:pt>
                <c:pt idx="25">
                  <c:v>111.53358681875791</c:v>
                </c:pt>
                <c:pt idx="26">
                  <c:v>113.30798479087451</c:v>
                </c:pt>
                <c:pt idx="27">
                  <c:v>112.29404309252217</c:v>
                </c:pt>
                <c:pt idx="28">
                  <c:v>111.53358681875791</c:v>
                </c:pt>
                <c:pt idx="29">
                  <c:v>110.51964512040557</c:v>
                </c:pt>
                <c:pt idx="30">
                  <c:v>111.15335868187579</c:v>
                </c:pt>
                <c:pt idx="31">
                  <c:v>112.80101394169834</c:v>
                </c:pt>
                <c:pt idx="32">
                  <c:v>114.19518377693282</c:v>
                </c:pt>
                <c:pt idx="33">
                  <c:v>115.33586818757922</c:v>
                </c:pt>
                <c:pt idx="34">
                  <c:v>116.85678073510772</c:v>
                </c:pt>
                <c:pt idx="35">
                  <c:v>117.74397972116604</c:v>
                </c:pt>
                <c:pt idx="36">
                  <c:v>115.58935361216729</c:v>
                </c:pt>
                <c:pt idx="37">
                  <c:v>114.4486692015209</c:v>
                </c:pt>
                <c:pt idx="38">
                  <c:v>115.33586818757922</c:v>
                </c:pt>
                <c:pt idx="39">
                  <c:v>111.15335868187579</c:v>
                </c:pt>
                <c:pt idx="40" formatCode="0">
                  <c:v>112.29404309252217</c:v>
                </c:pt>
                <c:pt idx="41" formatCode="0">
                  <c:v>112.04055766793411</c:v>
                </c:pt>
                <c:pt idx="42" formatCode="0">
                  <c:v>114.82889733840305</c:v>
                </c:pt>
                <c:pt idx="43" formatCode="0">
                  <c:v>114.32192648922688</c:v>
                </c:pt>
                <c:pt idx="44" formatCode="0">
                  <c:v>115.20912547528516</c:v>
                </c:pt>
              </c:numCache>
            </c:numRef>
          </c:val>
          <c:smooth val="0"/>
          <c:extLst>
            <c:ext xmlns:c16="http://schemas.microsoft.com/office/drawing/2014/chart" uri="{C3380CC4-5D6E-409C-BE32-E72D297353CC}">
              <c16:uniqueId val="{0000000B-D90A-4CDD-A631-4814B279B686}"/>
            </c:ext>
          </c:extLst>
        </c:ser>
        <c:dLbls>
          <c:showLegendKey val="0"/>
          <c:showVal val="0"/>
          <c:showCatName val="0"/>
          <c:showSerName val="0"/>
          <c:showPercent val="0"/>
          <c:showBubbleSize val="0"/>
        </c:dLbls>
        <c:smooth val="0"/>
        <c:axId val="115743679"/>
        <c:axId val="115750751"/>
      </c:lineChart>
      <c:catAx>
        <c:axId val="115743679"/>
        <c:scaling>
          <c:orientation val="minMax"/>
        </c:scaling>
        <c:delete val="1"/>
        <c:axPos val="b"/>
        <c:numFmt formatCode="General" sourceLinked="1"/>
        <c:majorTickMark val="none"/>
        <c:minorTickMark val="none"/>
        <c:tickLblPos val="nextTo"/>
        <c:crossAx val="115750751"/>
        <c:crosses val="autoZero"/>
        <c:auto val="1"/>
        <c:lblAlgn val="ctr"/>
        <c:lblOffset val="100"/>
        <c:noMultiLvlLbl val="0"/>
      </c:catAx>
      <c:valAx>
        <c:axId val="115750751"/>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15743679"/>
        <c:crosses val="autoZero"/>
        <c:crossBetween val="between"/>
      </c:valAx>
      <c:spPr>
        <a:noFill/>
        <a:ln>
          <a:noFill/>
        </a:ln>
        <a:effectLst/>
      </c:spPr>
    </c:plotArea>
    <c:legend>
      <c:legendPos val="l"/>
      <c:layout>
        <c:manualLayout>
          <c:xMode val="edge"/>
          <c:yMode val="edge"/>
          <c:x val="9.9862198728774915E-2"/>
          <c:y val="0.17391214498509328"/>
          <c:w val="0.40762849903698439"/>
          <c:h val="0.1832320235332902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247594050743664E-2"/>
          <c:y val="3.5219054389469068E-2"/>
          <c:w val="0.90929432343762862"/>
          <c:h val="0.73081613236668519"/>
        </c:manualLayout>
      </c:layout>
      <c:lineChart>
        <c:grouping val="standard"/>
        <c:varyColors val="0"/>
        <c:ser>
          <c:idx val="0"/>
          <c:order val="0"/>
          <c:tx>
            <c:strRef>
              <c:f>性別!$J$3</c:f>
              <c:strCache>
                <c:ptCount val="1"/>
                <c:pt idx="0">
                  <c:v>男性</c:v>
                </c:pt>
              </c:strCache>
            </c:strRef>
          </c:tx>
          <c:spPr>
            <a:ln w="28575" cap="rnd">
              <a:solidFill>
                <a:schemeClr val="accent1"/>
              </a:solidFill>
              <a:round/>
            </a:ln>
            <a:effectLst/>
          </c:spPr>
          <c:marker>
            <c:symbol val="none"/>
          </c:marker>
          <c:cat>
            <c:multiLvlStrRef>
              <c:f>性別!$H$4:$I$631</c:f>
              <c:multiLvlStrCache>
                <c:ptCount val="4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lvl>
                <c:lvl>
                  <c:pt idx="0">
                    <c:v>2017</c:v>
                  </c:pt>
                  <c:pt idx="12">
                    <c:v>2018</c:v>
                  </c:pt>
                  <c:pt idx="24">
                    <c:v>2019</c:v>
                  </c:pt>
                  <c:pt idx="36">
                    <c:v>2020</c:v>
                  </c:pt>
                </c:lvl>
              </c:multiLvlStrCache>
            </c:multiLvlStrRef>
          </c:cat>
          <c:val>
            <c:numRef>
              <c:f>性別!$J$4:$J$631</c:f>
              <c:numCache>
                <c:formatCode>General</c:formatCode>
                <c:ptCount val="45"/>
                <c:pt idx="0">
                  <c:v>100</c:v>
                </c:pt>
                <c:pt idx="1">
                  <c:v>99.564388783011154</c:v>
                </c:pt>
                <c:pt idx="2">
                  <c:v>99.646065886196567</c:v>
                </c:pt>
                <c:pt idx="3">
                  <c:v>99.836645793629188</c:v>
                </c:pt>
                <c:pt idx="4">
                  <c:v>99.782194391505584</c:v>
                </c:pt>
                <c:pt idx="5">
                  <c:v>99.972774298938191</c:v>
                </c:pt>
                <c:pt idx="6">
                  <c:v>100.08167710318541</c:v>
                </c:pt>
                <c:pt idx="7">
                  <c:v>100.21780560849443</c:v>
                </c:pt>
                <c:pt idx="8">
                  <c:v>100.29948271167983</c:v>
                </c:pt>
                <c:pt idx="9">
                  <c:v>100.13612850530902</c:v>
                </c:pt>
                <c:pt idx="10">
                  <c:v>99.863871494690997</c:v>
                </c:pt>
                <c:pt idx="11">
                  <c:v>100.05445140212362</c:v>
                </c:pt>
                <c:pt idx="12">
                  <c:v>100.73509392866866</c:v>
                </c:pt>
                <c:pt idx="13">
                  <c:v>100.84399673291587</c:v>
                </c:pt>
                <c:pt idx="14">
                  <c:v>101.1162537435339</c:v>
                </c:pt>
                <c:pt idx="15">
                  <c:v>101.1162537435339</c:v>
                </c:pt>
                <c:pt idx="16">
                  <c:v>101.38851075415192</c:v>
                </c:pt>
                <c:pt idx="17">
                  <c:v>101.1979308467193</c:v>
                </c:pt>
                <c:pt idx="18">
                  <c:v>100.89844813503947</c:v>
                </c:pt>
                <c:pt idx="19">
                  <c:v>101.08902804247208</c:v>
                </c:pt>
                <c:pt idx="20">
                  <c:v>101.33405935202831</c:v>
                </c:pt>
                <c:pt idx="21">
                  <c:v>101.33405935202831</c:v>
                </c:pt>
                <c:pt idx="22">
                  <c:v>101.82412197114074</c:v>
                </c:pt>
                <c:pt idx="23">
                  <c:v>101.57909066158453</c:v>
                </c:pt>
                <c:pt idx="24">
                  <c:v>101.08902804247208</c:v>
                </c:pt>
                <c:pt idx="25">
                  <c:v>101.63354206370813</c:v>
                </c:pt>
                <c:pt idx="26">
                  <c:v>101.66076776476993</c:v>
                </c:pt>
                <c:pt idx="27">
                  <c:v>101.44296215627553</c:v>
                </c:pt>
                <c:pt idx="28">
                  <c:v>101.36128505309013</c:v>
                </c:pt>
                <c:pt idx="29">
                  <c:v>101.44296215627553</c:v>
                </c:pt>
                <c:pt idx="30">
                  <c:v>101.74244486795534</c:v>
                </c:pt>
                <c:pt idx="31">
                  <c:v>101.85134767220256</c:v>
                </c:pt>
                <c:pt idx="32">
                  <c:v>101.52463925946094</c:v>
                </c:pt>
                <c:pt idx="33">
                  <c:v>101.79689627007895</c:v>
                </c:pt>
                <c:pt idx="34">
                  <c:v>102.04192757963517</c:v>
                </c:pt>
                <c:pt idx="35">
                  <c:v>101.96025047644977</c:v>
                </c:pt>
                <c:pt idx="36">
                  <c:v>101.82412197114074</c:v>
                </c:pt>
                <c:pt idx="37">
                  <c:v>101.82412197114074</c:v>
                </c:pt>
                <c:pt idx="38">
                  <c:v>101.71521916689355</c:v>
                </c:pt>
                <c:pt idx="39">
                  <c:v>100.70786822760687</c:v>
                </c:pt>
                <c:pt idx="40" formatCode="0">
                  <c:v>100.21780560849443</c:v>
                </c:pt>
                <c:pt idx="41" formatCode="0">
                  <c:v>100.32670841274162</c:v>
                </c:pt>
                <c:pt idx="42" formatCode="0">
                  <c:v>101.1162537435339</c:v>
                </c:pt>
                <c:pt idx="43" formatCode="0">
                  <c:v>101.1162537435339</c:v>
                </c:pt>
                <c:pt idx="44" formatCode="0">
                  <c:v>100.73509392866866</c:v>
                </c:pt>
              </c:numCache>
            </c:numRef>
          </c:val>
          <c:smooth val="0"/>
          <c:extLst>
            <c:ext xmlns:c16="http://schemas.microsoft.com/office/drawing/2014/chart" uri="{C3380CC4-5D6E-409C-BE32-E72D297353CC}">
              <c16:uniqueId val="{00000000-5321-4FF6-8144-C7AFFFF608E9}"/>
            </c:ext>
          </c:extLst>
        </c:ser>
        <c:ser>
          <c:idx val="1"/>
          <c:order val="1"/>
          <c:tx>
            <c:strRef>
              <c:f>性別!$K$3</c:f>
              <c:strCache>
                <c:ptCount val="1"/>
                <c:pt idx="0">
                  <c:v>女性</c:v>
                </c:pt>
              </c:strCache>
            </c:strRef>
          </c:tx>
          <c:spPr>
            <a:ln w="28575" cap="rnd" cmpd="dbl">
              <a:solidFill>
                <a:srgbClr val="FF0000"/>
              </a:solidFill>
              <a:round/>
            </a:ln>
            <a:effectLst/>
          </c:spPr>
          <c:marker>
            <c:symbol val="none"/>
          </c:marker>
          <c:cat>
            <c:multiLvlStrRef>
              <c:f>性別!$H$4:$I$631</c:f>
              <c:multiLvlStrCache>
                <c:ptCount val="4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lvl>
                <c:lvl>
                  <c:pt idx="0">
                    <c:v>2017</c:v>
                  </c:pt>
                  <c:pt idx="12">
                    <c:v>2018</c:v>
                  </c:pt>
                  <c:pt idx="24">
                    <c:v>2019</c:v>
                  </c:pt>
                  <c:pt idx="36">
                    <c:v>2020</c:v>
                  </c:pt>
                </c:lvl>
              </c:multiLvlStrCache>
            </c:multiLvlStrRef>
          </c:cat>
          <c:val>
            <c:numRef>
              <c:f>性別!$K$4:$K$631</c:f>
              <c:numCache>
                <c:formatCode>General</c:formatCode>
                <c:ptCount val="45"/>
                <c:pt idx="0">
                  <c:v>100</c:v>
                </c:pt>
                <c:pt idx="1">
                  <c:v>99.576868829337101</c:v>
                </c:pt>
                <c:pt idx="2">
                  <c:v>99.471086036671366</c:v>
                </c:pt>
                <c:pt idx="3">
                  <c:v>100.17630465444287</c:v>
                </c:pt>
                <c:pt idx="4">
                  <c:v>100.59943582510577</c:v>
                </c:pt>
                <c:pt idx="5">
                  <c:v>101.09308885754584</c:v>
                </c:pt>
                <c:pt idx="6">
                  <c:v>101.30465444287728</c:v>
                </c:pt>
                <c:pt idx="7">
                  <c:v>101.44569816643158</c:v>
                </c:pt>
                <c:pt idx="8">
                  <c:v>101.26939351198871</c:v>
                </c:pt>
                <c:pt idx="9">
                  <c:v>101.16361071932299</c:v>
                </c:pt>
                <c:pt idx="10">
                  <c:v>101.79830747531736</c:v>
                </c:pt>
                <c:pt idx="11">
                  <c:v>101.90409026798308</c:v>
                </c:pt>
                <c:pt idx="12">
                  <c:v>102.46826516220028</c:v>
                </c:pt>
                <c:pt idx="13">
                  <c:v>103.27926657263751</c:v>
                </c:pt>
                <c:pt idx="14">
                  <c:v>103.98448519040903</c:v>
                </c:pt>
                <c:pt idx="15">
                  <c:v>104.37235543018335</c:v>
                </c:pt>
                <c:pt idx="16">
                  <c:v>103.87870239774331</c:v>
                </c:pt>
                <c:pt idx="17">
                  <c:v>103.24400564174894</c:v>
                </c:pt>
                <c:pt idx="18">
                  <c:v>103.70239774330044</c:v>
                </c:pt>
                <c:pt idx="19">
                  <c:v>104.09026798307475</c:v>
                </c:pt>
                <c:pt idx="20">
                  <c:v>104.16078984485191</c:v>
                </c:pt>
                <c:pt idx="21">
                  <c:v>104.68970380818054</c:v>
                </c:pt>
                <c:pt idx="22">
                  <c:v>104.72496473906912</c:v>
                </c:pt>
                <c:pt idx="23">
                  <c:v>104.12552891396334</c:v>
                </c:pt>
                <c:pt idx="24">
                  <c:v>104.40761636107194</c:v>
                </c:pt>
                <c:pt idx="25">
                  <c:v>104.97179125528915</c:v>
                </c:pt>
                <c:pt idx="26">
                  <c:v>105.43018335684063</c:v>
                </c:pt>
                <c:pt idx="27">
                  <c:v>105.11283497884345</c:v>
                </c:pt>
                <c:pt idx="28">
                  <c:v>105.11283497884345</c:v>
                </c:pt>
                <c:pt idx="29">
                  <c:v>105.21861777150916</c:v>
                </c:pt>
                <c:pt idx="30">
                  <c:v>105.25387870239776</c:v>
                </c:pt>
                <c:pt idx="31">
                  <c:v>105.50070521861777</c:v>
                </c:pt>
                <c:pt idx="32">
                  <c:v>105.8885754583921</c:v>
                </c:pt>
                <c:pt idx="33">
                  <c:v>106.27644569816643</c:v>
                </c:pt>
                <c:pt idx="34">
                  <c:v>106.17066290550071</c:v>
                </c:pt>
                <c:pt idx="35">
                  <c:v>106.52327221438647</c:v>
                </c:pt>
                <c:pt idx="36">
                  <c:v>105.74753173483779</c:v>
                </c:pt>
                <c:pt idx="37">
                  <c:v>105.92383638928067</c:v>
                </c:pt>
                <c:pt idx="38">
                  <c:v>105.64174894217206</c:v>
                </c:pt>
                <c:pt idx="39">
                  <c:v>103.1734837799718</c:v>
                </c:pt>
                <c:pt idx="40" formatCode="0">
                  <c:v>103.91396332863188</c:v>
                </c:pt>
                <c:pt idx="41" formatCode="0">
                  <c:v>104.05500705218617</c:v>
                </c:pt>
                <c:pt idx="42" formatCode="0">
                  <c:v>103.42031029619181</c:v>
                </c:pt>
                <c:pt idx="43" formatCode="0">
                  <c:v>103.84344146685474</c:v>
                </c:pt>
                <c:pt idx="44" formatCode="0">
                  <c:v>104.16078984485191</c:v>
                </c:pt>
              </c:numCache>
            </c:numRef>
          </c:val>
          <c:smooth val="0"/>
          <c:extLst>
            <c:ext xmlns:c16="http://schemas.microsoft.com/office/drawing/2014/chart" uri="{C3380CC4-5D6E-409C-BE32-E72D297353CC}">
              <c16:uniqueId val="{00000001-5321-4FF6-8144-C7AFFFF608E9}"/>
            </c:ext>
          </c:extLst>
        </c:ser>
        <c:dLbls>
          <c:showLegendKey val="0"/>
          <c:showVal val="0"/>
          <c:showCatName val="0"/>
          <c:showSerName val="0"/>
          <c:showPercent val="0"/>
          <c:showBubbleSize val="0"/>
        </c:dLbls>
        <c:smooth val="0"/>
        <c:axId val="422111215"/>
        <c:axId val="422100815"/>
      </c:lineChart>
      <c:catAx>
        <c:axId val="422111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2100815"/>
        <c:crosses val="autoZero"/>
        <c:auto val="1"/>
        <c:lblAlgn val="ctr"/>
        <c:lblOffset val="100"/>
        <c:noMultiLvlLbl val="0"/>
      </c:catAx>
      <c:valAx>
        <c:axId val="422100815"/>
        <c:scaling>
          <c:orientation val="minMax"/>
          <c:min val="9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2111215"/>
        <c:crosses val="autoZero"/>
        <c:crossBetween val="between"/>
      </c:valAx>
      <c:spPr>
        <a:noFill/>
        <a:ln>
          <a:noFill/>
        </a:ln>
        <a:effectLst/>
      </c:spPr>
    </c:plotArea>
    <c:legend>
      <c:legendPos val="b"/>
      <c:layout>
        <c:manualLayout>
          <c:xMode val="edge"/>
          <c:yMode val="edge"/>
          <c:x val="8.3938552997456117E-2"/>
          <c:y val="0.22845051307580921"/>
          <c:w val="0.25678346456692913"/>
          <c:h val="0.1701491060302816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Reversed" id="22">
  <a:schemeClr val="accent2"/>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0.06336</cdr:x>
      <cdr:y>0.30927</cdr:y>
    </cdr:from>
    <cdr:to>
      <cdr:x>0.20575</cdr:x>
      <cdr:y>0.37606</cdr:y>
    </cdr:to>
    <cdr:sp macro="" textlink="">
      <cdr:nvSpPr>
        <cdr:cNvPr id="2" name="テキスト ボックス 1"/>
        <cdr:cNvSpPr txBox="1"/>
      </cdr:nvSpPr>
      <cdr:spPr>
        <a:xfrm xmlns:a="http://schemas.openxmlformats.org/drawingml/2006/main">
          <a:off x="612933" y="1446905"/>
          <a:ext cx="1377388" cy="3125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dirty="0" smtClean="0"/>
            <a:t>（</a:t>
          </a:r>
          <a:r>
            <a:rPr lang="en-US" altLang="ja-JP" sz="1100" dirty="0" smtClean="0"/>
            <a:t>4</a:t>
          </a:r>
          <a:r>
            <a:rPr lang="ja-JP" altLang="en-US" sz="1100" dirty="0" smtClean="0"/>
            <a:t>～</a:t>
          </a:r>
          <a:r>
            <a:rPr lang="en-US" altLang="ja-JP" sz="1100" dirty="0" smtClean="0"/>
            <a:t>6</a:t>
          </a:r>
          <a:r>
            <a:rPr lang="ja-JP" altLang="en-US" sz="1100" dirty="0" smtClean="0"/>
            <a:t>月期）</a:t>
          </a:r>
          <a:endParaRPr lang="ja-JP" altLang="en-US" sz="1100" dirty="0"/>
        </a:p>
      </cdr:txBody>
    </cdr:sp>
  </cdr:relSizeAnchor>
  <cdr:relSizeAnchor xmlns:cdr="http://schemas.openxmlformats.org/drawingml/2006/chartDrawing">
    <cdr:from>
      <cdr:x>0.38535</cdr:x>
      <cdr:y>0.43414</cdr:y>
    </cdr:from>
    <cdr:to>
      <cdr:x>0.52773</cdr:x>
      <cdr:y>0.50094</cdr:y>
    </cdr:to>
    <cdr:sp macro="" textlink="">
      <cdr:nvSpPr>
        <cdr:cNvPr id="3" name="テキスト ボックス 1"/>
        <cdr:cNvSpPr txBox="1"/>
      </cdr:nvSpPr>
      <cdr:spPr>
        <a:xfrm xmlns:a="http://schemas.openxmlformats.org/drawingml/2006/main">
          <a:off x="3727620" y="2031152"/>
          <a:ext cx="1377388" cy="3125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100" dirty="0" smtClean="0"/>
            <a:t>（</a:t>
          </a:r>
          <a:r>
            <a:rPr lang="en-US" altLang="ja-JP" sz="1100" dirty="0" smtClean="0"/>
            <a:t>10</a:t>
          </a:r>
          <a:r>
            <a:rPr lang="ja-JP" altLang="en-US" sz="1100" dirty="0" smtClean="0"/>
            <a:t>～</a:t>
          </a:r>
          <a:r>
            <a:rPr lang="en-US" altLang="ja-JP" sz="1100" dirty="0" smtClean="0"/>
            <a:t>12</a:t>
          </a:r>
          <a:r>
            <a:rPr lang="ja-JP" altLang="en-US" sz="1100" dirty="0" smtClean="0"/>
            <a:t>月期）</a:t>
          </a:r>
          <a:endParaRPr lang="ja-JP" altLang="en-US" sz="1100" dirty="0"/>
        </a:p>
      </cdr:txBody>
    </cdr:sp>
  </cdr:relSizeAnchor>
  <cdr:relSizeAnchor xmlns:cdr="http://schemas.openxmlformats.org/drawingml/2006/chartDrawing">
    <cdr:from>
      <cdr:x>0.54213</cdr:x>
      <cdr:y>0.36395</cdr:y>
    </cdr:from>
    <cdr:to>
      <cdr:x>0.68452</cdr:x>
      <cdr:y>0.43075</cdr:y>
    </cdr:to>
    <cdr:sp macro="" textlink="">
      <cdr:nvSpPr>
        <cdr:cNvPr id="4" name="テキスト ボックス 1"/>
        <cdr:cNvSpPr txBox="1"/>
      </cdr:nvSpPr>
      <cdr:spPr>
        <a:xfrm xmlns:a="http://schemas.openxmlformats.org/drawingml/2006/main">
          <a:off x="5244256" y="1702771"/>
          <a:ext cx="1377388" cy="3125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100" dirty="0" smtClean="0"/>
            <a:t>（</a:t>
          </a:r>
          <a:r>
            <a:rPr lang="en-US" altLang="ja-JP" dirty="0"/>
            <a:t>1</a:t>
          </a:r>
          <a:r>
            <a:rPr lang="ja-JP" altLang="en-US" sz="1100" dirty="0" smtClean="0"/>
            <a:t>～</a:t>
          </a:r>
          <a:r>
            <a:rPr lang="en-US" altLang="ja-JP" sz="1100" dirty="0" smtClean="0"/>
            <a:t>3</a:t>
          </a:r>
          <a:r>
            <a:rPr lang="ja-JP" altLang="en-US" sz="1100" dirty="0" smtClean="0"/>
            <a:t>月期）</a:t>
          </a:r>
          <a:endParaRPr lang="ja-JP" altLang="en-US" sz="1100" dirty="0"/>
        </a:p>
      </cdr:txBody>
    </cdr:sp>
  </cdr:relSizeAnchor>
  <cdr:relSizeAnchor xmlns:cdr="http://schemas.openxmlformats.org/drawingml/2006/chartDrawing">
    <cdr:from>
      <cdr:x>0.70451</cdr:x>
      <cdr:y>0.11985</cdr:y>
    </cdr:from>
    <cdr:to>
      <cdr:x>0.8469</cdr:x>
      <cdr:y>0.18665</cdr:y>
    </cdr:to>
    <cdr:sp macro="" textlink="">
      <cdr:nvSpPr>
        <cdr:cNvPr id="5" name="テキスト ボックス 1"/>
        <cdr:cNvSpPr txBox="1"/>
      </cdr:nvSpPr>
      <cdr:spPr>
        <a:xfrm xmlns:a="http://schemas.openxmlformats.org/drawingml/2006/main">
          <a:off x="6815034" y="560722"/>
          <a:ext cx="1377388" cy="3125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100" dirty="0" smtClean="0"/>
            <a:t>（</a:t>
          </a:r>
          <a:r>
            <a:rPr lang="en-US" altLang="ja-JP" sz="1100" dirty="0" smtClean="0"/>
            <a:t>4</a:t>
          </a:r>
          <a:r>
            <a:rPr lang="ja-JP" altLang="en-US" sz="1100" dirty="0" smtClean="0"/>
            <a:t>～</a:t>
          </a:r>
          <a:r>
            <a:rPr lang="en-US" altLang="ja-JP" sz="1100" dirty="0" smtClean="0"/>
            <a:t>6</a:t>
          </a:r>
          <a:r>
            <a:rPr lang="ja-JP" altLang="en-US" sz="1100" dirty="0" smtClean="0"/>
            <a:t>月期）</a:t>
          </a:r>
          <a:endParaRPr lang="ja-JP" altLang="en-US" sz="1100" dirty="0"/>
        </a:p>
      </cdr:txBody>
    </cdr:sp>
  </cdr:relSizeAnchor>
</c:userShapes>
</file>

<file path=ppt/drawings/drawing10.xml><?xml version="1.0" encoding="utf-8"?>
<c:userShapes xmlns:c="http://schemas.openxmlformats.org/drawingml/2006/chart">
  <cdr:relSizeAnchor xmlns:cdr="http://schemas.openxmlformats.org/drawingml/2006/chartDrawing">
    <cdr:from>
      <cdr:x>0.01599</cdr:x>
      <cdr:y>0</cdr:y>
    </cdr:from>
    <cdr:to>
      <cdr:x>0.09278</cdr:x>
      <cdr:y>0.09504</cdr:y>
    </cdr:to>
    <cdr:sp macro="" textlink="">
      <cdr:nvSpPr>
        <cdr:cNvPr id="3" name="テキスト ボックス 23"/>
        <cdr:cNvSpPr txBox="1"/>
      </cdr:nvSpPr>
      <cdr:spPr>
        <a:xfrm xmlns:a="http://schemas.openxmlformats.org/drawingml/2006/main">
          <a:off x="154709" y="-1227676"/>
          <a:ext cx="742755" cy="24619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1000" dirty="0" smtClean="0">
              <a:solidFill>
                <a:schemeClr val="tx1">
                  <a:lumMod val="50000"/>
                  <a:lumOff val="50000"/>
                </a:schemeClr>
              </a:solidFill>
              <a:latin typeface="Meiryo UI" panose="020B0604030504040204" pitchFamily="50" charset="-128"/>
              <a:ea typeface="Meiryo UI" panose="020B0604030504040204" pitchFamily="50" charset="-128"/>
            </a:rPr>
            <a:t>（人）</a:t>
          </a:r>
          <a:endParaRPr kumimoji="1" lang="en-US" altLang="ja-JP" sz="1000" dirty="0" smtClean="0">
            <a:solidFill>
              <a:schemeClr val="tx1">
                <a:lumMod val="50000"/>
                <a:lumOff val="50000"/>
              </a:schemeClr>
            </a:solidFill>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0.65153</cdr:x>
      <cdr:y>0.00217</cdr:y>
    </cdr:from>
    <cdr:to>
      <cdr:x>0.87711</cdr:x>
      <cdr:y>0.14474</cdr:y>
    </cdr:to>
    <cdr:sp macro="" textlink="">
      <cdr:nvSpPr>
        <cdr:cNvPr id="4" name="テキスト ボックス 10">
          <a:extLst xmlns:a="http://schemas.openxmlformats.org/drawingml/2006/main">
            <a:ext uri="{FF2B5EF4-FFF2-40B4-BE49-F238E27FC236}">
              <a16:creationId xmlns:a16="http://schemas.microsoft.com/office/drawing/2014/main" id="{34CF59F8-A367-4EC1-83BF-5D400B8A4CCC}"/>
            </a:ext>
          </a:extLst>
        </cdr:cNvPr>
        <cdr:cNvSpPr txBox="1"/>
      </cdr:nvSpPr>
      <cdr:spPr>
        <a:xfrm xmlns:a="http://schemas.openxmlformats.org/drawingml/2006/main">
          <a:off x="6302136" y="5613"/>
          <a:ext cx="2181946" cy="3693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217984" marR="0" lvl="0" indent="-217984" algn="l"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smtClean="0">
              <a:ln>
                <a:noFill/>
              </a:ln>
              <a:solidFill>
                <a:prstClr val="black"/>
              </a:solidFill>
              <a:effectLst/>
              <a:uLnTx/>
              <a:uFillTx/>
              <a:latin typeface="Meiryo UI"/>
              <a:ea typeface="Meiryo UI"/>
              <a:cs typeface="+mn-cs"/>
            </a:rPr>
            <a:t>※</a:t>
          </a:r>
          <a:r>
            <a:rPr kumimoji="0" lang="ja-JP" altLang="en-US" sz="900" b="0" i="0" u="none" strike="noStrike" kern="1200" cap="none" spc="0" normalizeH="0" baseline="0" noProof="0" dirty="0" smtClean="0">
              <a:ln>
                <a:noFill/>
              </a:ln>
              <a:solidFill>
                <a:prstClr val="black"/>
              </a:solidFill>
              <a:effectLst/>
              <a:uLnTx/>
              <a:uFillTx/>
              <a:latin typeface="Meiryo UI"/>
              <a:ea typeface="Meiryo UI"/>
              <a:cs typeface="+mn-cs"/>
            </a:rPr>
            <a:t>滞在人口は</a:t>
          </a:r>
          <a:r>
            <a:rPr kumimoji="0" lang="en-US" altLang="ja-JP" sz="900" b="0" i="0" u="none" strike="noStrike" kern="1200" cap="none" spc="0" normalizeH="0" baseline="0" noProof="0" dirty="0" smtClean="0">
              <a:ln>
                <a:noFill/>
              </a:ln>
              <a:solidFill>
                <a:prstClr val="black"/>
              </a:solidFill>
              <a:effectLst/>
              <a:uLnTx/>
              <a:uFillTx/>
              <a:latin typeface="Meiryo UI"/>
              <a:ea typeface="Meiryo UI"/>
              <a:cs typeface="+mn-cs"/>
            </a:rPr>
            <a:t>7</a:t>
          </a:r>
          <a:r>
            <a:rPr kumimoji="0" lang="ja-JP" altLang="en-US" sz="900" b="0" i="0" u="none" strike="noStrike" kern="1200" cap="none" spc="0" normalizeH="0" baseline="0" noProof="0" dirty="0" smtClean="0">
              <a:ln>
                <a:noFill/>
              </a:ln>
              <a:solidFill>
                <a:prstClr val="black"/>
              </a:solidFill>
              <a:effectLst/>
              <a:uLnTx/>
              <a:uFillTx/>
              <a:latin typeface="Meiryo UI"/>
              <a:ea typeface="Meiryo UI"/>
              <a:cs typeface="+mn-cs"/>
            </a:rPr>
            <a:t>日移動平均</a:t>
          </a:r>
          <a:endParaRPr kumimoji="0" lang="en-US" altLang="ja-JP" sz="900" b="0" i="0" u="none" strike="noStrike" kern="1200" cap="none" spc="0" normalizeH="0" baseline="0" noProof="0" dirty="0" smtClean="0">
            <a:ln>
              <a:noFill/>
            </a:ln>
            <a:solidFill>
              <a:prstClr val="black"/>
            </a:solidFill>
            <a:effectLst/>
            <a:uLnTx/>
            <a:uFillTx/>
            <a:latin typeface="Meiryo UI"/>
            <a:ea typeface="Meiryo UI"/>
            <a:cs typeface="+mn-cs"/>
          </a:endParaRPr>
        </a:p>
        <a:p xmlns:a="http://schemas.openxmlformats.org/drawingml/2006/main">
          <a:pPr marL="217984" marR="0" lvl="0" indent="-217984"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Meiryo UI"/>
              <a:ea typeface="Meiryo UI"/>
              <a:cs typeface="+mn-cs"/>
            </a:rPr>
            <a:t>出典：</a:t>
          </a:r>
          <a:r>
            <a:rPr lang="en-US" altLang="ja-JP" sz="900" dirty="0" smtClean="0">
              <a:solidFill>
                <a:prstClr val="black"/>
              </a:solidFill>
              <a:latin typeface="Meiryo UI"/>
              <a:ea typeface="Meiryo UI"/>
            </a:rPr>
            <a:t>NTT</a:t>
          </a:r>
          <a:r>
            <a:rPr lang="ja-JP" altLang="en-US" sz="900" dirty="0" smtClean="0">
              <a:solidFill>
                <a:prstClr val="black"/>
              </a:solidFill>
              <a:latin typeface="Meiryo UI"/>
              <a:ea typeface="Meiryo UI"/>
            </a:rPr>
            <a:t>ドコモ</a:t>
          </a:r>
          <a:r>
            <a:rPr kumimoji="0" lang="en-US" altLang="ja-JP" sz="900" b="0" i="0" u="none" strike="noStrike" kern="1200" cap="none" spc="0" normalizeH="0" baseline="0" noProof="0" dirty="0" smtClean="0">
              <a:ln>
                <a:noFill/>
              </a:ln>
              <a:solidFill>
                <a:prstClr val="black"/>
              </a:solidFill>
              <a:effectLst/>
              <a:uLnTx/>
              <a:uFillTx/>
              <a:latin typeface="Meiryo UI"/>
              <a:ea typeface="Meiryo UI"/>
              <a:cs typeface="+mn-cs"/>
            </a:rPr>
            <a:t>『</a:t>
          </a:r>
          <a:r>
            <a:rPr kumimoji="0" lang="ja-JP" altLang="en-US" sz="900" b="0" i="0" u="none" strike="noStrike" kern="1200" cap="none" spc="0" normalizeH="0" baseline="0" noProof="0" dirty="0" smtClean="0">
              <a:ln>
                <a:noFill/>
              </a:ln>
              <a:solidFill>
                <a:prstClr val="black"/>
              </a:solidFill>
              <a:effectLst/>
              <a:uLnTx/>
              <a:uFillTx/>
              <a:latin typeface="Meiryo UI"/>
              <a:ea typeface="Meiryo UI"/>
              <a:cs typeface="+mn-cs"/>
            </a:rPr>
            <a:t>モバイル空間統計</a:t>
          </a:r>
          <a:r>
            <a:rPr kumimoji="0" lang="en-US" altLang="ja-JP" sz="900" b="0" i="0" u="none" strike="noStrike" kern="1200" cap="none" spc="0" normalizeH="0" baseline="0" noProof="0" dirty="0" smtClean="0">
              <a:ln>
                <a:noFill/>
              </a:ln>
              <a:solidFill>
                <a:prstClr val="black"/>
              </a:solidFill>
              <a:effectLst/>
              <a:uLnTx/>
              <a:uFillTx/>
              <a:latin typeface="Meiryo UI"/>
              <a:ea typeface="Meiryo UI"/>
              <a:cs typeface="+mn-cs"/>
            </a:rPr>
            <a:t>』</a:t>
          </a:r>
          <a:endParaRPr lang="en-US" altLang="ja-JP" sz="900" dirty="0">
            <a:solidFill>
              <a:prstClr val="black"/>
            </a:solidFill>
            <a:latin typeface="Meiryo UI"/>
            <a:ea typeface="Meiryo UI"/>
          </a:endParaRPr>
        </a:p>
      </cdr:txBody>
    </cdr:sp>
  </cdr:relSizeAnchor>
  <cdr:relSizeAnchor xmlns:cdr="http://schemas.openxmlformats.org/drawingml/2006/chartDrawing">
    <cdr:from>
      <cdr:x>0.85792</cdr:x>
      <cdr:y>0.02014</cdr:y>
    </cdr:from>
    <cdr:to>
      <cdr:x>0.97926</cdr:x>
      <cdr:y>0.1746</cdr:y>
    </cdr:to>
    <cdr:sp macro="" textlink="">
      <cdr:nvSpPr>
        <cdr:cNvPr id="5" name="テキスト ボックス 23"/>
        <cdr:cNvSpPr txBox="1"/>
      </cdr:nvSpPr>
      <cdr:spPr>
        <a:xfrm xmlns:a="http://schemas.openxmlformats.org/drawingml/2006/main">
          <a:off x="8298443" y="52178"/>
          <a:ext cx="1173711"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kumimoji="1" lang="ja-JP" altLang="en-US" sz="1000" dirty="0" smtClean="0">
              <a:solidFill>
                <a:schemeClr val="tx1">
                  <a:lumMod val="50000"/>
                  <a:lumOff val="50000"/>
                </a:schemeClr>
              </a:solidFill>
              <a:latin typeface="Meiryo UI" panose="020B0604030504040204" pitchFamily="50" charset="-128"/>
              <a:ea typeface="Meiryo UI" panose="020B0604030504040204" pitchFamily="50" charset="-128"/>
            </a:rPr>
            <a:t>感染拡大前比</a:t>
          </a:r>
          <a:endParaRPr kumimoji="1" lang="en-US" altLang="ja-JP" sz="1000" dirty="0" smtClean="0">
            <a:solidFill>
              <a:schemeClr val="tx1">
                <a:lumMod val="50000"/>
                <a:lumOff val="50000"/>
              </a:schemeClr>
            </a:solidFill>
            <a:latin typeface="Meiryo UI" panose="020B0604030504040204" pitchFamily="50" charset="-128"/>
            <a:ea typeface="Meiryo UI" panose="020B0604030504040204" pitchFamily="50" charset="-128"/>
          </a:endParaRPr>
        </a:p>
        <a:p xmlns:a="http://schemas.openxmlformats.org/drawingml/2006/main">
          <a:pPr algn="ctr"/>
          <a:r>
            <a:rPr kumimoji="1" lang="ja-JP" altLang="en-US" sz="1000" dirty="0" smtClean="0">
              <a:solidFill>
                <a:schemeClr val="tx1">
                  <a:lumMod val="50000"/>
                  <a:lumOff val="50000"/>
                </a:schemeClr>
              </a:solidFill>
              <a:latin typeface="Meiryo UI" panose="020B0604030504040204" pitchFamily="50" charset="-128"/>
              <a:ea typeface="Meiryo UI" panose="020B0604030504040204" pitchFamily="50" charset="-128"/>
            </a:rPr>
            <a:t>（％</a:t>
          </a:r>
          <a:r>
            <a:rPr kumimoji="1" lang="ja-JP" altLang="en-US" sz="1000" dirty="0">
              <a:solidFill>
                <a:schemeClr val="tx1">
                  <a:lumMod val="50000"/>
                  <a:lumOff val="50000"/>
                </a:schemeClr>
              </a:solidFill>
              <a:latin typeface="Meiryo UI" panose="020B0604030504040204" pitchFamily="50" charset="-128"/>
              <a:ea typeface="Meiryo UI" panose="020B0604030504040204" pitchFamily="50" charset="-128"/>
            </a:rPr>
            <a:t>）</a:t>
          </a:r>
          <a:endParaRPr kumimoji="1" lang="en-US" altLang="ja-JP" sz="1000" dirty="0" smtClean="0">
            <a:solidFill>
              <a:schemeClr val="tx1">
                <a:lumMod val="50000"/>
                <a:lumOff val="50000"/>
              </a:schemeClr>
            </a:solidFill>
            <a:latin typeface="Meiryo UI" panose="020B0604030504040204" pitchFamily="50" charset="-128"/>
            <a:ea typeface="Meiryo UI" panose="020B0604030504040204" pitchFamily="50" charset="-128"/>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0.91933</cdr:x>
      <cdr:y>0.07387</cdr:y>
    </cdr:from>
    <cdr:to>
      <cdr:x>0.96808</cdr:x>
      <cdr:y>0.12959</cdr:y>
    </cdr:to>
    <cdr:sp macro="" textlink="">
      <cdr:nvSpPr>
        <cdr:cNvPr id="2" name="テキスト ボックス 10">
          <a:extLst xmlns:a="http://schemas.openxmlformats.org/drawingml/2006/main">
            <a:ext uri="{FF2B5EF4-FFF2-40B4-BE49-F238E27FC236}">
              <a16:creationId xmlns:a16="http://schemas.microsoft.com/office/drawing/2014/main" id="{34CF59F8-A367-4EC1-83BF-5D400B8A4CCC}"/>
            </a:ext>
          </a:extLst>
        </cdr:cNvPr>
        <cdr:cNvSpPr txBox="1"/>
      </cdr:nvSpPr>
      <cdr:spPr>
        <a:xfrm xmlns:a="http://schemas.openxmlformats.org/drawingml/2006/main">
          <a:off x="8701085" y="305986"/>
          <a:ext cx="461438" cy="2308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217984" marR="0" lvl="0" indent="-217984" algn="l" defTabSz="457200" rtl="0" eaLnBrk="1" fontAlgn="auto" latinLnBrk="0" hangingPunct="1">
            <a:lnSpc>
              <a:spcPct val="100000"/>
            </a:lnSpc>
            <a:spcBef>
              <a:spcPts val="0"/>
            </a:spcBef>
            <a:spcAft>
              <a:spcPts val="0"/>
            </a:spcAft>
            <a:buClrTx/>
            <a:buSzTx/>
            <a:buFontTx/>
            <a:buNone/>
            <a:tabLst/>
            <a:defRPr/>
          </a:pPr>
          <a:r>
            <a:rPr lang="ja-JP" altLang="en-US" sz="900" dirty="0">
              <a:solidFill>
                <a:prstClr val="black"/>
              </a:solidFill>
              <a:latin typeface="Meiryo UI"/>
              <a:ea typeface="Meiryo UI"/>
            </a:rPr>
            <a:t>人</a:t>
          </a:r>
          <a:endParaRPr lang="en-US" altLang="ja-JP" sz="900" dirty="0">
            <a:solidFill>
              <a:prstClr val="black"/>
            </a:solidFill>
            <a:latin typeface="Meiryo UI"/>
            <a:ea typeface="Meiryo UI"/>
          </a:endParaRPr>
        </a:p>
      </cdr:txBody>
    </cdr:sp>
  </cdr:relSizeAnchor>
  <cdr:relSizeAnchor xmlns:cdr="http://schemas.openxmlformats.org/drawingml/2006/chartDrawing">
    <cdr:from>
      <cdr:x>0.03249</cdr:x>
      <cdr:y>0.07985</cdr:y>
    </cdr:from>
    <cdr:to>
      <cdr:x>0.08124</cdr:x>
      <cdr:y>0.12884</cdr:y>
    </cdr:to>
    <cdr:sp macro="" textlink="">
      <cdr:nvSpPr>
        <cdr:cNvPr id="3" name="テキスト ボックス 10">
          <a:extLst xmlns:a="http://schemas.openxmlformats.org/drawingml/2006/main">
            <a:ext uri="{FF2B5EF4-FFF2-40B4-BE49-F238E27FC236}">
              <a16:creationId xmlns:a16="http://schemas.microsoft.com/office/drawing/2014/main" id="{34CF59F8-A367-4EC1-83BF-5D400B8A4CCC}"/>
            </a:ext>
          </a:extLst>
        </cdr:cNvPr>
        <cdr:cNvSpPr txBox="1"/>
      </cdr:nvSpPr>
      <cdr:spPr>
        <a:xfrm xmlns:a="http://schemas.openxmlformats.org/drawingml/2006/main">
          <a:off x="307515" y="376274"/>
          <a:ext cx="461438" cy="2308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217984" marR="0" lvl="0" indent="-217984" algn="l" defTabSz="457200" rtl="0" eaLnBrk="1" fontAlgn="auto" latinLnBrk="0" hangingPunct="1">
            <a:lnSpc>
              <a:spcPct val="100000"/>
            </a:lnSpc>
            <a:spcBef>
              <a:spcPts val="0"/>
            </a:spcBef>
            <a:spcAft>
              <a:spcPts val="0"/>
            </a:spcAft>
            <a:buClrTx/>
            <a:buSzTx/>
            <a:buFontTx/>
            <a:buNone/>
            <a:tabLst/>
            <a:defRPr/>
          </a:pPr>
          <a:r>
            <a:rPr lang="ja-JP" altLang="en-US" sz="900" dirty="0" smtClean="0">
              <a:solidFill>
                <a:prstClr val="black"/>
              </a:solidFill>
              <a:latin typeface="Meiryo UI"/>
              <a:ea typeface="Meiryo UI"/>
            </a:rPr>
            <a:t>％</a:t>
          </a:r>
          <a:endParaRPr lang="en-US" altLang="ja-JP" sz="900" dirty="0">
            <a:solidFill>
              <a:prstClr val="black"/>
            </a:solidFill>
            <a:latin typeface="Meiryo UI"/>
            <a:ea typeface="Meiryo UI"/>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0.41312</cdr:x>
      <cdr:y>0.03733</cdr:y>
    </cdr:from>
    <cdr:to>
      <cdr:x>0.58688</cdr:x>
      <cdr:y>0.12255</cdr:y>
    </cdr:to>
    <cdr:sp macro="" textlink="">
      <cdr:nvSpPr>
        <cdr:cNvPr id="3" name="テキスト ボックス 2"/>
        <cdr:cNvSpPr txBox="1"/>
      </cdr:nvSpPr>
      <cdr:spPr>
        <a:xfrm xmlns:a="http://schemas.openxmlformats.org/drawingml/2006/main">
          <a:off x="3706765" y="106470"/>
          <a:ext cx="1559019" cy="2430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defRPr sz="1400" b="0" i="0" u="none" strike="noStrike" kern="1200" spc="0" baseline="0">
              <a:solidFill>
                <a:prstClr val="black">
                  <a:lumMod val="65000"/>
                  <a:lumOff val="35000"/>
                </a:prstClr>
              </a:solidFill>
              <a:latin typeface="Meiryo UI" panose="020B0604030504040204" pitchFamily="50" charset="-128"/>
              <a:ea typeface="Meiryo UI" panose="020B0604030504040204" pitchFamily="50" charset="-128"/>
              <a:cs typeface="+mn-cs"/>
            </a:defRPr>
          </a:pPr>
          <a:r>
            <a:rPr lang="ja-JP" altLang="ja-JP" sz="1400" b="1" dirty="0"/>
            <a:t>自殺者数の</a:t>
          </a:r>
          <a:r>
            <a:rPr lang="ja-JP" altLang="ja-JP" sz="1400" b="1" dirty="0" smtClean="0"/>
            <a:t>推移</a:t>
          </a:r>
          <a:endParaRPr lang="en-US" altLang="ja-JP" sz="1400" b="1" dirty="0"/>
        </a:p>
      </cdr:txBody>
    </cdr:sp>
  </cdr:relSizeAnchor>
  <cdr:relSizeAnchor xmlns:cdr="http://schemas.openxmlformats.org/drawingml/2006/chartDrawing">
    <cdr:from>
      <cdr:x>0.00988</cdr:x>
      <cdr:y>0.04413</cdr:y>
    </cdr:from>
    <cdr:to>
      <cdr:x>0.08104</cdr:x>
      <cdr:y>0.11954</cdr:y>
    </cdr:to>
    <cdr:sp macro="" textlink="">
      <cdr:nvSpPr>
        <cdr:cNvPr id="4" name="テキスト ボックス 10">
          <a:extLst xmlns:a="http://schemas.openxmlformats.org/drawingml/2006/main">
            <a:ext uri="{FF2B5EF4-FFF2-40B4-BE49-F238E27FC236}">
              <a16:creationId xmlns:a16="http://schemas.microsoft.com/office/drawing/2014/main" id="{34CF59F8-A367-4EC1-83BF-5D400B8A4CCC}"/>
            </a:ext>
          </a:extLst>
        </cdr:cNvPr>
        <cdr:cNvSpPr txBox="1"/>
      </cdr:nvSpPr>
      <cdr:spPr>
        <a:xfrm xmlns:a="http://schemas.openxmlformats.org/drawingml/2006/main">
          <a:off x="88693" y="135055"/>
          <a:ext cx="638418" cy="2308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217984" marR="0" lvl="0" indent="-217984" algn="l" defTabSz="457200" rtl="0" eaLnBrk="1" fontAlgn="auto" latinLnBrk="0" hangingPunct="1">
            <a:lnSpc>
              <a:spcPct val="100000"/>
            </a:lnSpc>
            <a:spcBef>
              <a:spcPts val="0"/>
            </a:spcBef>
            <a:spcAft>
              <a:spcPts val="0"/>
            </a:spcAft>
            <a:buClrTx/>
            <a:buSzTx/>
            <a:buFontTx/>
            <a:buNone/>
            <a:tabLst/>
            <a:defRPr/>
          </a:pPr>
          <a:r>
            <a:rPr lang="ja-JP" altLang="en-US" sz="900" dirty="0" smtClean="0">
              <a:solidFill>
                <a:prstClr val="black"/>
              </a:solidFill>
              <a:latin typeface="Meiryo UI"/>
              <a:ea typeface="Meiryo UI"/>
            </a:rPr>
            <a:t>（人）</a:t>
          </a:r>
          <a:endParaRPr lang="en-US" altLang="ja-JP" sz="900" dirty="0">
            <a:solidFill>
              <a:prstClr val="black"/>
            </a:solidFill>
            <a:latin typeface="Meiryo UI"/>
            <a:ea typeface="Meiryo UI"/>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0.04353</cdr:x>
      <cdr:y>0.00337</cdr:y>
    </cdr:from>
    <cdr:to>
      <cdr:x>0.1045</cdr:x>
      <cdr:y>0.1206</cdr:y>
    </cdr:to>
    <cdr:sp macro="" textlink="">
      <cdr:nvSpPr>
        <cdr:cNvPr id="2" name="テキスト ボックス 1"/>
        <cdr:cNvSpPr txBox="1"/>
      </cdr:nvSpPr>
      <cdr:spPr>
        <a:xfrm xmlns:a="http://schemas.openxmlformats.org/drawingml/2006/main">
          <a:off x="429155" y="8024"/>
          <a:ext cx="600992" cy="278812"/>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ja-JP" altLang="en-US"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人</a:t>
          </a:r>
          <a:r>
            <a:rPr lang="ja-JP" altLang="en-US" sz="1000" dirty="0" smtClean="0">
              <a:latin typeface="Meiryo UI" panose="020B0604030504040204" pitchFamily="50" charset="-128"/>
              <a:ea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0.04219</cdr:x>
      <cdr:y>0.01973</cdr:y>
    </cdr:from>
    <cdr:to>
      <cdr:x>0.19523</cdr:x>
      <cdr:y>0.06658</cdr:y>
    </cdr:to>
    <cdr:sp macro="" textlink="">
      <cdr:nvSpPr>
        <cdr:cNvPr id="2" name="テキスト ボックス 6"/>
        <cdr:cNvSpPr txBox="1"/>
      </cdr:nvSpPr>
      <cdr:spPr>
        <a:xfrm xmlns:a="http://schemas.openxmlformats.org/drawingml/2006/main">
          <a:off x="205930" y="97233"/>
          <a:ext cx="747036" cy="23083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900" dirty="0"/>
            <a:t>（</a:t>
          </a:r>
          <a:r>
            <a:rPr kumimoji="1" lang="ja-JP" altLang="en-US" sz="900" dirty="0" smtClean="0"/>
            <a:t>万人）</a:t>
          </a:r>
          <a:endParaRPr kumimoji="1" lang="ja-JP" altLang="en-US" sz="900" dirty="0"/>
        </a:p>
      </cdr:txBody>
    </cdr:sp>
  </cdr:relSizeAnchor>
  <cdr:relSizeAnchor xmlns:cdr="http://schemas.openxmlformats.org/drawingml/2006/chartDrawing">
    <cdr:from>
      <cdr:x>0.2524</cdr:x>
      <cdr:y>0.09405</cdr:y>
    </cdr:from>
    <cdr:to>
      <cdr:x>0.50441</cdr:x>
      <cdr:y>0.1377</cdr:y>
    </cdr:to>
    <cdr:sp macro="" textlink="">
      <cdr:nvSpPr>
        <cdr:cNvPr id="3" name="正方形/長方形 2"/>
        <cdr:cNvSpPr/>
      </cdr:nvSpPr>
      <cdr:spPr>
        <a:xfrm xmlns:a="http://schemas.openxmlformats.org/drawingml/2006/main">
          <a:off x="1166251" y="463381"/>
          <a:ext cx="1164442" cy="21510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sz="1000" b="1" dirty="0">
            <a:solidFill>
              <a:schemeClr val="tx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0.10509</cdr:x>
      <cdr:y>0.76221</cdr:y>
    </cdr:from>
    <cdr:to>
      <cdr:x>0.23131</cdr:x>
      <cdr:y>0.88585</cdr:y>
    </cdr:to>
    <cdr:sp macro="" textlink="">
      <cdr:nvSpPr>
        <cdr:cNvPr id="2" name="テキスト ボックス 1"/>
        <cdr:cNvSpPr txBox="1"/>
      </cdr:nvSpPr>
      <cdr:spPr>
        <a:xfrm xmlns:a="http://schemas.openxmlformats.org/drawingml/2006/main">
          <a:off x="567211" y="2065478"/>
          <a:ext cx="681311" cy="335044"/>
        </a:xfrm>
        <a:prstGeom xmlns:a="http://schemas.openxmlformats.org/drawingml/2006/main" prst="rect">
          <a:avLst/>
        </a:prstGeom>
        <a:ln xmlns:a="http://schemas.openxmlformats.org/drawingml/2006/main" w="0"/>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wrap="square" rtlCol="0" anchor="ctr"/>
        <a:lstStyle xmlns:a="http://schemas.openxmlformats.org/drawingml/2006/main"/>
        <a:p xmlns:a="http://schemas.openxmlformats.org/drawingml/2006/main">
          <a:pPr algn="ctr"/>
          <a:r>
            <a:rPr lang="ja-JP" altLang="en-US" sz="1100" dirty="0" smtClean="0">
              <a:latin typeface="Meiryo UI" panose="020B0604030504040204" pitchFamily="50" charset="-128"/>
              <a:ea typeface="Meiryo UI" panose="020B0604030504040204" pitchFamily="50" charset="-128"/>
            </a:rPr>
            <a:t>年代</a:t>
          </a:r>
          <a:endParaRPr lang="ja-JP" altLang="en-US" sz="1100" dirty="0">
            <a:latin typeface="Meiryo UI" panose="020B0604030504040204" pitchFamily="50" charset="-128"/>
            <a:ea typeface="Meiryo UI" panose="020B0604030504040204" pitchFamily="50" charset="-128"/>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0.10512</cdr:x>
      <cdr:y>0.01451</cdr:y>
    </cdr:from>
    <cdr:to>
      <cdr:x>0.23134</cdr:x>
      <cdr:y>0.18367</cdr:y>
    </cdr:to>
    <cdr:sp macro="" textlink="">
      <cdr:nvSpPr>
        <cdr:cNvPr id="2" name="テキスト ボックス 1"/>
        <cdr:cNvSpPr txBox="1"/>
      </cdr:nvSpPr>
      <cdr:spPr>
        <a:xfrm xmlns:a="http://schemas.openxmlformats.org/drawingml/2006/main">
          <a:off x="567383" y="28741"/>
          <a:ext cx="681311" cy="335044"/>
        </a:xfrm>
        <a:prstGeom xmlns:a="http://schemas.openxmlformats.org/drawingml/2006/main" prst="rect">
          <a:avLst/>
        </a:prstGeom>
        <a:ln xmlns:a="http://schemas.openxmlformats.org/drawingml/2006/main" w="0"/>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ja-JP" altLang="en-US" dirty="0">
              <a:latin typeface="Meiryo UI" panose="020B0604030504040204" pitchFamily="50" charset="-128"/>
              <a:ea typeface="Meiryo UI" panose="020B0604030504040204" pitchFamily="50" charset="-128"/>
            </a:rPr>
            <a:t>性別</a:t>
          </a:r>
          <a:endParaRPr lang="ja-JP" altLang="en-US" sz="1100" dirty="0">
            <a:latin typeface="Meiryo UI" panose="020B0604030504040204" pitchFamily="50" charset="-128"/>
            <a:ea typeface="Meiryo UI" panose="020B0604030504040204" pitchFamily="50" charset="-128"/>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0.1286</cdr:x>
      <cdr:y>0.95345</cdr:y>
    </cdr:from>
    <cdr:to>
      <cdr:x>0.84837</cdr:x>
      <cdr:y>0.9889</cdr:y>
    </cdr:to>
    <cdr:sp macro="" textlink="">
      <cdr:nvSpPr>
        <cdr:cNvPr id="2" name="テキスト ボックス 1"/>
        <cdr:cNvSpPr txBox="1"/>
      </cdr:nvSpPr>
      <cdr:spPr>
        <a:xfrm xmlns:a="http://schemas.openxmlformats.org/drawingml/2006/main">
          <a:off x="775504" y="4702785"/>
          <a:ext cx="4340506" cy="1748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altLang="ja-JP" sz="1000" dirty="0" smtClean="0">
              <a:solidFill>
                <a:schemeClr val="bg1">
                  <a:lumMod val="50000"/>
                </a:schemeClr>
              </a:solidFill>
            </a:rPr>
            <a:t>※</a:t>
          </a:r>
          <a:r>
            <a:rPr lang="ja-JP" altLang="en-US" sz="1000" dirty="0" smtClean="0">
              <a:solidFill>
                <a:schemeClr val="bg1">
                  <a:lumMod val="50000"/>
                </a:schemeClr>
              </a:solidFill>
            </a:rPr>
            <a:t>その他は、</a:t>
          </a:r>
          <a:r>
            <a:rPr lang="zh-TW" altLang="en-US" sz="1000" dirty="0" smtClean="0">
              <a:solidFill>
                <a:schemeClr val="bg1">
                  <a:lumMod val="50000"/>
                </a:schemeClr>
              </a:solidFill>
            </a:rPr>
            <a:t>農林</a:t>
          </a:r>
          <a:r>
            <a:rPr lang="zh-TW" altLang="en-US" sz="1000" dirty="0">
              <a:solidFill>
                <a:schemeClr val="bg1">
                  <a:lumMod val="50000"/>
                </a:schemeClr>
              </a:solidFill>
            </a:rPr>
            <a:t>漁業、鉱業、採石業、砂利</a:t>
          </a:r>
          <a:r>
            <a:rPr lang="zh-TW" altLang="en-US" sz="1000" dirty="0" smtClean="0">
              <a:solidFill>
                <a:schemeClr val="bg1">
                  <a:lumMod val="50000"/>
                </a:schemeClr>
              </a:solidFill>
            </a:rPr>
            <a:t>採取業</a:t>
          </a:r>
          <a:endParaRPr lang="zh-TW" altLang="en-US" sz="1000" dirty="0">
            <a:solidFill>
              <a:schemeClr val="bg1">
                <a:lumMod val="50000"/>
              </a:schemeClr>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0.02133</cdr:x>
      <cdr:y>0.01245</cdr:y>
    </cdr:from>
    <cdr:to>
      <cdr:x>0.07925</cdr:x>
      <cdr:y>0.10898</cdr:y>
    </cdr:to>
    <cdr:sp macro="" textlink="">
      <cdr:nvSpPr>
        <cdr:cNvPr id="2" name="テキスト ボックス 1"/>
        <cdr:cNvSpPr txBox="1"/>
      </cdr:nvSpPr>
      <cdr:spPr>
        <a:xfrm xmlns:a="http://schemas.openxmlformats.org/drawingml/2006/main">
          <a:off x="183175" y="46299"/>
          <a:ext cx="497257" cy="3588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000" dirty="0" smtClean="0">
              <a:latin typeface="Meiryo UI" panose="020B0604030504040204" pitchFamily="50" charset="-128"/>
              <a:ea typeface="Meiryo UI" panose="020B0604030504040204" pitchFamily="50" charset="-128"/>
            </a:rPr>
            <a:t>円</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月</a:t>
          </a:r>
          <a:endParaRPr lang="ja-JP" altLang="en-US" sz="1000" dirty="0">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0.94651</cdr:x>
      <cdr:y>0.01868</cdr:y>
    </cdr:from>
    <cdr:to>
      <cdr:x>1</cdr:x>
      <cdr:y>0.1152</cdr:y>
    </cdr:to>
    <cdr:sp macro="" textlink="">
      <cdr:nvSpPr>
        <cdr:cNvPr id="3" name="テキスト ボックス 1"/>
        <cdr:cNvSpPr txBox="1"/>
      </cdr:nvSpPr>
      <cdr:spPr>
        <a:xfrm xmlns:a="http://schemas.openxmlformats.org/drawingml/2006/main">
          <a:off x="7373072" y="69448"/>
          <a:ext cx="416689" cy="3588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000" dirty="0" smtClean="0">
              <a:latin typeface="Meiryo UI" panose="020B0604030504040204" pitchFamily="50" charset="-128"/>
              <a:ea typeface="Meiryo UI" panose="020B0604030504040204" pitchFamily="50" charset="-128"/>
            </a:rPr>
            <a:t>%</a:t>
          </a:r>
        </a:p>
      </cdr:txBody>
    </cdr:sp>
  </cdr:relSizeAnchor>
  <cdr:relSizeAnchor xmlns:cdr="http://schemas.openxmlformats.org/drawingml/2006/chartDrawing">
    <cdr:from>
      <cdr:x>0.63466</cdr:x>
      <cdr:y>0.08607</cdr:y>
    </cdr:from>
    <cdr:to>
      <cdr:x>0.96091</cdr:x>
      <cdr:y>0.18292</cdr:y>
    </cdr:to>
    <cdr:sp macro="" textlink="">
      <cdr:nvSpPr>
        <cdr:cNvPr id="4" name="テキスト ボックス 3"/>
        <cdr:cNvSpPr txBox="1"/>
      </cdr:nvSpPr>
      <cdr:spPr>
        <a:xfrm xmlns:a="http://schemas.openxmlformats.org/drawingml/2006/main">
          <a:off x="5449143" y="298282"/>
          <a:ext cx="2801133" cy="3356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900" dirty="0" smtClean="0">
              <a:latin typeface="Meiryo UI" panose="020B0604030504040204" pitchFamily="50" charset="-128"/>
              <a:ea typeface="Meiryo UI" panose="020B0604030504040204" pitchFamily="50" charset="-128"/>
            </a:rPr>
            <a:t>関西圏：大阪府、兵庫県、京都府、奈良県、滋賀県</a:t>
          </a:r>
          <a:endParaRPr lang="ja-JP" altLang="en-US" sz="900" dirty="0">
            <a:latin typeface="Meiryo UI" panose="020B0604030504040204" pitchFamily="50" charset="-128"/>
            <a:ea typeface="Meiryo UI" panose="020B0604030504040204" pitchFamily="50" charset="-128"/>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0.86391</cdr:x>
      <cdr:y>0.03518</cdr:y>
    </cdr:from>
    <cdr:to>
      <cdr:x>1</cdr:x>
      <cdr:y>0.08685</cdr:y>
    </cdr:to>
    <cdr:sp macro="" textlink="">
      <cdr:nvSpPr>
        <cdr:cNvPr id="4" name="テキスト ボックス 23"/>
        <cdr:cNvSpPr txBox="1"/>
      </cdr:nvSpPr>
      <cdr:spPr>
        <a:xfrm xmlns:a="http://schemas.openxmlformats.org/drawingml/2006/main">
          <a:off x="4715055" y="167614"/>
          <a:ext cx="742770"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1000" dirty="0" smtClean="0">
              <a:solidFill>
                <a:schemeClr val="tx1">
                  <a:lumMod val="50000"/>
                  <a:lumOff val="50000"/>
                </a:schemeClr>
              </a:solidFill>
              <a:latin typeface="Meiryo UI" panose="020B0604030504040204" pitchFamily="50" charset="-128"/>
              <a:ea typeface="Meiryo UI" panose="020B0604030504040204" pitchFamily="50" charset="-128"/>
            </a:rPr>
            <a:t>（千人）</a:t>
          </a:r>
          <a:endParaRPr kumimoji="1" lang="en-US" altLang="ja-JP" sz="1000" dirty="0" smtClean="0">
            <a:solidFill>
              <a:schemeClr val="tx1">
                <a:lumMod val="50000"/>
                <a:lumOff val="50000"/>
              </a:schemeClr>
            </a:solidFill>
            <a:latin typeface="Meiryo UI" panose="020B0604030504040204" pitchFamily="50" charset="-128"/>
            <a:ea typeface="Meiryo UI" panose="020B0604030504040204" pitchFamily="50" charset="-128"/>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0.86266</cdr:x>
      <cdr:y>0.0176</cdr:y>
    </cdr:from>
    <cdr:to>
      <cdr:x>0.98115</cdr:x>
      <cdr:y>0.17865</cdr:y>
    </cdr:to>
    <cdr:sp macro="" textlink="">
      <cdr:nvSpPr>
        <cdr:cNvPr id="2" name="テキスト ボックス 23"/>
        <cdr:cNvSpPr txBox="1"/>
      </cdr:nvSpPr>
      <cdr:spPr>
        <a:xfrm xmlns:a="http://schemas.openxmlformats.org/drawingml/2006/main">
          <a:off x="8545553" y="43722"/>
          <a:ext cx="1173711"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kumimoji="1" lang="ja-JP" altLang="en-US" sz="1000" dirty="0" smtClean="0">
              <a:solidFill>
                <a:schemeClr val="tx1">
                  <a:lumMod val="50000"/>
                  <a:lumOff val="50000"/>
                </a:schemeClr>
              </a:solidFill>
              <a:latin typeface="Meiryo UI" panose="020B0604030504040204" pitchFamily="50" charset="-128"/>
              <a:ea typeface="Meiryo UI" panose="020B0604030504040204" pitchFamily="50" charset="-128"/>
            </a:rPr>
            <a:t>感染拡大前比</a:t>
          </a:r>
          <a:endParaRPr kumimoji="1" lang="en-US" altLang="ja-JP" sz="1000" dirty="0" smtClean="0">
            <a:solidFill>
              <a:schemeClr val="tx1">
                <a:lumMod val="50000"/>
                <a:lumOff val="50000"/>
              </a:schemeClr>
            </a:solidFill>
            <a:latin typeface="Meiryo UI" panose="020B0604030504040204" pitchFamily="50" charset="-128"/>
            <a:ea typeface="Meiryo UI" panose="020B0604030504040204" pitchFamily="50" charset="-128"/>
          </a:endParaRPr>
        </a:p>
        <a:p xmlns:a="http://schemas.openxmlformats.org/drawingml/2006/main">
          <a:pPr algn="ctr"/>
          <a:r>
            <a:rPr kumimoji="1" lang="ja-JP" altLang="en-US" sz="1000" dirty="0" smtClean="0">
              <a:solidFill>
                <a:schemeClr val="tx1">
                  <a:lumMod val="50000"/>
                  <a:lumOff val="50000"/>
                </a:schemeClr>
              </a:solidFill>
              <a:latin typeface="Meiryo UI" panose="020B0604030504040204" pitchFamily="50" charset="-128"/>
              <a:ea typeface="Meiryo UI" panose="020B0604030504040204" pitchFamily="50" charset="-128"/>
            </a:rPr>
            <a:t>（％</a:t>
          </a:r>
          <a:r>
            <a:rPr kumimoji="1" lang="ja-JP" altLang="en-US" sz="1000" dirty="0">
              <a:solidFill>
                <a:schemeClr val="tx1">
                  <a:lumMod val="50000"/>
                  <a:lumOff val="50000"/>
                </a:schemeClr>
              </a:solidFill>
              <a:latin typeface="Meiryo UI" panose="020B0604030504040204" pitchFamily="50" charset="-128"/>
              <a:ea typeface="Meiryo UI" panose="020B0604030504040204" pitchFamily="50" charset="-128"/>
            </a:rPr>
            <a:t>）</a:t>
          </a:r>
          <a:endParaRPr kumimoji="1" lang="en-US" altLang="ja-JP" sz="1000" dirty="0" smtClean="0">
            <a:solidFill>
              <a:schemeClr val="tx1">
                <a:lumMod val="50000"/>
                <a:lumOff val="50000"/>
              </a:schemeClr>
            </a:solidFill>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0.74996</cdr:x>
      <cdr:y>0.66584</cdr:y>
    </cdr:from>
    <cdr:to>
      <cdr:x>0.97023</cdr:x>
      <cdr:y>0.81451</cdr:y>
    </cdr:to>
    <cdr:sp macro="" textlink="">
      <cdr:nvSpPr>
        <cdr:cNvPr id="3" name="テキスト ボックス 10">
          <a:extLst xmlns:a="http://schemas.openxmlformats.org/drawingml/2006/main">
            <a:ext uri="{FF2B5EF4-FFF2-40B4-BE49-F238E27FC236}">
              <a16:creationId xmlns:a16="http://schemas.microsoft.com/office/drawing/2014/main" id="{34CF59F8-A367-4EC1-83BF-5D400B8A4CCC}"/>
            </a:ext>
          </a:extLst>
        </cdr:cNvPr>
        <cdr:cNvSpPr txBox="1"/>
      </cdr:nvSpPr>
      <cdr:spPr>
        <a:xfrm xmlns:a="http://schemas.openxmlformats.org/drawingml/2006/main">
          <a:off x="7429140" y="1654183"/>
          <a:ext cx="2181946" cy="369332"/>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217984" marR="0" lvl="0" indent="-217984" algn="l"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smtClean="0">
              <a:ln>
                <a:noFill/>
              </a:ln>
              <a:solidFill>
                <a:prstClr val="black"/>
              </a:solidFill>
              <a:effectLst/>
              <a:uLnTx/>
              <a:uFillTx/>
              <a:latin typeface="Meiryo UI"/>
              <a:ea typeface="Meiryo UI"/>
              <a:cs typeface="+mn-cs"/>
            </a:rPr>
            <a:t>※</a:t>
          </a:r>
          <a:r>
            <a:rPr kumimoji="0" lang="ja-JP" altLang="en-US" sz="900" b="0" i="0" u="none" strike="noStrike" kern="1200" cap="none" spc="0" normalizeH="0" baseline="0" noProof="0" dirty="0" smtClean="0">
              <a:ln>
                <a:noFill/>
              </a:ln>
              <a:solidFill>
                <a:prstClr val="black"/>
              </a:solidFill>
              <a:effectLst/>
              <a:uLnTx/>
              <a:uFillTx/>
              <a:latin typeface="Meiryo UI"/>
              <a:ea typeface="Meiryo UI"/>
              <a:cs typeface="+mn-cs"/>
            </a:rPr>
            <a:t>滞在人口は</a:t>
          </a:r>
          <a:r>
            <a:rPr kumimoji="0" lang="en-US" altLang="ja-JP" sz="900" b="0" i="0" u="none" strike="noStrike" kern="1200" cap="none" spc="0" normalizeH="0" baseline="0" noProof="0" dirty="0" smtClean="0">
              <a:ln>
                <a:noFill/>
              </a:ln>
              <a:solidFill>
                <a:prstClr val="black"/>
              </a:solidFill>
              <a:effectLst/>
              <a:uLnTx/>
              <a:uFillTx/>
              <a:latin typeface="Meiryo UI"/>
              <a:ea typeface="Meiryo UI"/>
              <a:cs typeface="+mn-cs"/>
            </a:rPr>
            <a:t>7</a:t>
          </a:r>
          <a:r>
            <a:rPr kumimoji="0" lang="ja-JP" altLang="en-US" sz="900" b="0" i="0" u="none" strike="noStrike" kern="1200" cap="none" spc="0" normalizeH="0" baseline="0" noProof="0" dirty="0" smtClean="0">
              <a:ln>
                <a:noFill/>
              </a:ln>
              <a:solidFill>
                <a:prstClr val="black"/>
              </a:solidFill>
              <a:effectLst/>
              <a:uLnTx/>
              <a:uFillTx/>
              <a:latin typeface="Meiryo UI"/>
              <a:ea typeface="Meiryo UI"/>
              <a:cs typeface="+mn-cs"/>
            </a:rPr>
            <a:t>日移動平均</a:t>
          </a:r>
          <a:endParaRPr kumimoji="0" lang="en-US" altLang="ja-JP" sz="900" b="0" i="0" u="none" strike="noStrike" kern="1200" cap="none" spc="0" normalizeH="0" baseline="0" noProof="0" dirty="0" smtClean="0">
            <a:ln>
              <a:noFill/>
            </a:ln>
            <a:solidFill>
              <a:prstClr val="black"/>
            </a:solidFill>
            <a:effectLst/>
            <a:uLnTx/>
            <a:uFillTx/>
            <a:latin typeface="Meiryo UI"/>
            <a:ea typeface="Meiryo UI"/>
            <a:cs typeface="+mn-cs"/>
          </a:endParaRPr>
        </a:p>
        <a:p xmlns:a="http://schemas.openxmlformats.org/drawingml/2006/main">
          <a:pPr marL="217984" marR="0" lvl="0" indent="-217984"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Meiryo UI"/>
              <a:ea typeface="Meiryo UI"/>
              <a:cs typeface="+mn-cs"/>
            </a:rPr>
            <a:t>出典：</a:t>
          </a:r>
          <a:r>
            <a:rPr lang="en-US" altLang="ja-JP" sz="900" dirty="0" smtClean="0">
              <a:solidFill>
                <a:prstClr val="black"/>
              </a:solidFill>
              <a:latin typeface="Meiryo UI"/>
              <a:ea typeface="Meiryo UI"/>
            </a:rPr>
            <a:t>NTT</a:t>
          </a:r>
          <a:r>
            <a:rPr lang="ja-JP" altLang="en-US" sz="900" dirty="0" smtClean="0">
              <a:solidFill>
                <a:prstClr val="black"/>
              </a:solidFill>
              <a:latin typeface="Meiryo UI"/>
              <a:ea typeface="Meiryo UI"/>
            </a:rPr>
            <a:t>ドコモ</a:t>
          </a:r>
          <a:r>
            <a:rPr kumimoji="0" lang="en-US" altLang="ja-JP" sz="900" b="0" i="0" u="none" strike="noStrike" kern="1200" cap="none" spc="0" normalizeH="0" baseline="0" noProof="0" dirty="0" smtClean="0">
              <a:ln>
                <a:noFill/>
              </a:ln>
              <a:solidFill>
                <a:prstClr val="black"/>
              </a:solidFill>
              <a:effectLst/>
              <a:uLnTx/>
              <a:uFillTx/>
              <a:latin typeface="Meiryo UI"/>
              <a:ea typeface="Meiryo UI"/>
              <a:cs typeface="+mn-cs"/>
            </a:rPr>
            <a:t>『</a:t>
          </a:r>
          <a:r>
            <a:rPr kumimoji="0" lang="ja-JP" altLang="en-US" sz="900" b="0" i="0" u="none" strike="noStrike" kern="1200" cap="none" spc="0" normalizeH="0" baseline="0" noProof="0" dirty="0" smtClean="0">
              <a:ln>
                <a:noFill/>
              </a:ln>
              <a:solidFill>
                <a:prstClr val="black"/>
              </a:solidFill>
              <a:effectLst/>
              <a:uLnTx/>
              <a:uFillTx/>
              <a:latin typeface="Meiryo UI"/>
              <a:ea typeface="Meiryo UI"/>
              <a:cs typeface="+mn-cs"/>
            </a:rPr>
            <a:t>モバイル空間統計</a:t>
          </a:r>
          <a:r>
            <a:rPr kumimoji="0" lang="en-US" altLang="ja-JP" sz="900" b="0" i="0" u="none" strike="noStrike" kern="1200" cap="none" spc="0" normalizeH="0" baseline="0" noProof="0" dirty="0" smtClean="0">
              <a:ln>
                <a:noFill/>
              </a:ln>
              <a:solidFill>
                <a:prstClr val="black"/>
              </a:solidFill>
              <a:effectLst/>
              <a:uLnTx/>
              <a:uFillTx/>
              <a:latin typeface="Meiryo UI"/>
              <a:ea typeface="Meiryo UI"/>
              <a:cs typeface="+mn-cs"/>
            </a:rPr>
            <a:t>』</a:t>
          </a:r>
          <a:endParaRPr lang="en-US" altLang="ja-JP" sz="900" dirty="0">
            <a:solidFill>
              <a:prstClr val="black"/>
            </a:solidFill>
            <a:latin typeface="Meiryo UI"/>
            <a:ea typeface="Meiryo UI"/>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8475"/>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0"/>
            <a:ext cx="2949575" cy="498475"/>
          </a:xfrm>
          <a:prstGeom prst="rect">
            <a:avLst/>
          </a:prstGeom>
        </p:spPr>
        <p:txBody>
          <a:bodyPr vert="horz" lIns="91432" tIns="45716" rIns="91432" bIns="45716" rtlCol="0"/>
          <a:lstStyle>
            <a:lvl1pPr algn="r">
              <a:defRPr sz="1200"/>
            </a:lvl1pPr>
          </a:lstStyle>
          <a:p>
            <a:fld id="{70CDA5F5-8C95-489A-B407-8BDA774F36F0}" type="datetimeFigureOut">
              <a:rPr kumimoji="1" lang="ja-JP" altLang="en-US" smtClean="0"/>
              <a:t>2020/11/11</a:t>
            </a:fld>
            <a:endParaRPr kumimoji="1" lang="ja-JP" altLang="en-US"/>
          </a:p>
        </p:txBody>
      </p:sp>
      <p:sp>
        <p:nvSpPr>
          <p:cNvPr id="4" name="フッター プレースホルダー 3"/>
          <p:cNvSpPr>
            <a:spLocks noGrp="1"/>
          </p:cNvSpPr>
          <p:nvPr>
            <p:ph type="ftr" sz="quarter" idx="2"/>
          </p:nvPr>
        </p:nvSpPr>
        <p:spPr>
          <a:xfrm>
            <a:off x="1" y="9440864"/>
            <a:ext cx="2949575" cy="498475"/>
          </a:xfrm>
          <a:prstGeom prst="rect">
            <a:avLst/>
          </a:prstGeom>
        </p:spPr>
        <p:txBody>
          <a:bodyPr vert="horz" lIns="91432" tIns="45716" rIns="91432" bIns="457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4"/>
            <a:ext cx="2949575" cy="498475"/>
          </a:xfrm>
          <a:prstGeom prst="rect">
            <a:avLst/>
          </a:prstGeom>
        </p:spPr>
        <p:txBody>
          <a:bodyPr vert="horz" lIns="91432" tIns="45716" rIns="91432" bIns="45716" rtlCol="0" anchor="b"/>
          <a:lstStyle>
            <a:lvl1pPr algn="r">
              <a:defRPr sz="1200"/>
            </a:lvl1pPr>
          </a:lstStyle>
          <a:p>
            <a:fld id="{901F6261-C4FF-466F-9FE7-B417FEC7F4AD}" type="slidenum">
              <a:rPr kumimoji="1" lang="ja-JP" altLang="en-US" smtClean="0"/>
              <a:t>‹#›</a:t>
            </a:fld>
            <a:endParaRPr kumimoji="1" lang="ja-JP" altLang="en-US"/>
          </a:p>
        </p:txBody>
      </p:sp>
    </p:spTree>
    <p:extLst>
      <p:ext uri="{BB962C8B-B14F-4D97-AF65-F5344CB8AC3E}">
        <p14:creationId xmlns:p14="http://schemas.microsoft.com/office/powerpoint/2010/main" val="294667379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8475"/>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8475"/>
          </a:xfrm>
          <a:prstGeom prst="rect">
            <a:avLst/>
          </a:prstGeom>
        </p:spPr>
        <p:txBody>
          <a:bodyPr vert="horz" lIns="91432" tIns="45716" rIns="91432" bIns="45716" rtlCol="0"/>
          <a:lstStyle>
            <a:lvl1pPr algn="r">
              <a:defRPr sz="1200"/>
            </a:lvl1pPr>
          </a:lstStyle>
          <a:p>
            <a:fld id="{3B6F54E9-9AB6-48CD-B33D-4178DC5B28DC}" type="datetimeFigureOut">
              <a:rPr kumimoji="1" lang="ja-JP" altLang="en-US" smtClean="0"/>
              <a:t>2020/11/11</a:t>
            </a:fld>
            <a:endParaRPr kumimoji="1" lang="ja-JP" altLang="en-US"/>
          </a:p>
        </p:txBody>
      </p:sp>
      <p:sp>
        <p:nvSpPr>
          <p:cNvPr id="4" name="スライド イメージ プレースホルダー 3"/>
          <p:cNvSpPr>
            <a:spLocks noGrp="1" noRot="1" noChangeAspect="1"/>
          </p:cNvSpPr>
          <p:nvPr>
            <p:ph type="sldImg" idx="2"/>
          </p:nvPr>
        </p:nvSpPr>
        <p:spPr>
          <a:xfrm>
            <a:off x="688975" y="1243013"/>
            <a:ext cx="5429250" cy="3354387"/>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2" tIns="45716" rIns="91432" bIns="4571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4"/>
            <a:ext cx="2949575" cy="498475"/>
          </a:xfrm>
          <a:prstGeom prst="rect">
            <a:avLst/>
          </a:prstGeom>
        </p:spPr>
        <p:txBody>
          <a:bodyPr vert="horz" lIns="91432" tIns="45716" rIns="91432" bIns="45716" rtlCol="0" anchor="b"/>
          <a:lstStyle>
            <a:lvl1pPr algn="r">
              <a:defRPr sz="1200"/>
            </a:lvl1pPr>
          </a:lstStyle>
          <a:p>
            <a:fld id="{59DF7B5F-848E-47E1-9557-369D1266A1AA}" type="slidenum">
              <a:rPr kumimoji="1" lang="ja-JP" altLang="en-US" smtClean="0"/>
              <a:t>‹#›</a:t>
            </a:fld>
            <a:endParaRPr kumimoji="1" lang="ja-JP" altLang="en-US"/>
          </a:p>
        </p:txBody>
      </p:sp>
    </p:spTree>
    <p:extLst>
      <p:ext uri="{BB962C8B-B14F-4D97-AF65-F5344CB8AC3E}">
        <p14:creationId xmlns:p14="http://schemas.microsoft.com/office/powerpoint/2010/main" val="380733863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全業種において、ダメージを受けていることがわかる。</a:t>
            </a:r>
            <a:endParaRPr kumimoji="1" lang="en-US" altLang="ja-JP" dirty="0"/>
          </a:p>
          <a:p>
            <a:endParaRPr kumimoji="1" lang="en-US" altLang="ja-JP" dirty="0"/>
          </a:p>
          <a:p>
            <a:r>
              <a:rPr lang="ja-JP" altLang="en-US" dirty="0"/>
              <a:t>企業による</a:t>
            </a:r>
            <a:r>
              <a:rPr lang="en-US" altLang="ja-JP" dirty="0"/>
              <a:t>7 </a:t>
            </a:r>
            <a:r>
              <a:rPr lang="ja-JP" altLang="en-US" dirty="0"/>
              <a:t>段階の判断に、それぞれ以下の点数を与え、これらを各選択区分の回答数に乗じて算出している。</a:t>
            </a:r>
          </a:p>
          <a:p>
            <a:r>
              <a:rPr lang="ja-JP" altLang="en-US" dirty="0"/>
              <a:t>景気</a:t>
            </a:r>
            <a:r>
              <a:rPr lang="en-US" altLang="ja-JP" dirty="0"/>
              <a:t>DI </a:t>
            </a:r>
            <a:r>
              <a:rPr lang="ja-JP" altLang="en-US" dirty="0"/>
              <a:t>は、</a:t>
            </a:r>
            <a:r>
              <a:rPr lang="en-US" altLang="ja-JP" dirty="0"/>
              <a:t>50 </a:t>
            </a:r>
            <a:r>
              <a:rPr lang="ja-JP" altLang="en-US" dirty="0"/>
              <a:t>を境にそれより上であれば「良い」、下であれば「悪い」を意味し、</a:t>
            </a:r>
            <a:r>
              <a:rPr lang="en-US" altLang="ja-JP" dirty="0"/>
              <a:t>50 </a:t>
            </a:r>
            <a:r>
              <a:rPr lang="ja-JP" altLang="en-US" dirty="0"/>
              <a:t>が判断の分かれ目となる（小数点第</a:t>
            </a:r>
            <a:r>
              <a:rPr lang="en-US" altLang="ja-JP" dirty="0"/>
              <a:t>2 </a:t>
            </a:r>
            <a:r>
              <a:rPr lang="ja-JP" altLang="en-US" dirty="0"/>
              <a:t>位を四捨五入）。</a:t>
            </a:r>
            <a:endParaRPr lang="en-US" altLang="ja-JP" dirty="0"/>
          </a:p>
          <a:p>
            <a:r>
              <a:rPr lang="ja-JP" altLang="en-US" dirty="0"/>
              <a:t>また、企業規模の大小に基づくウェイト付けは行っておらず、「</a:t>
            </a:r>
            <a:r>
              <a:rPr lang="en-US" altLang="ja-JP" dirty="0"/>
              <a:t>1 </a:t>
            </a:r>
            <a:r>
              <a:rPr lang="ja-JP" altLang="en-US" dirty="0"/>
              <a:t>社</a:t>
            </a:r>
            <a:r>
              <a:rPr lang="en-US" altLang="ja-JP" dirty="0"/>
              <a:t>1 </a:t>
            </a:r>
            <a:r>
              <a:rPr lang="ja-JP" altLang="en-US" dirty="0"/>
              <a:t>票」で算出している。</a:t>
            </a:r>
            <a:endParaRPr lang="en-US" altLang="ja-JP" dirty="0"/>
          </a:p>
          <a:p>
            <a:endParaRPr lang="ja-JP" altLang="en-US" dirty="0"/>
          </a:p>
        </p:txBody>
      </p:sp>
    </p:spTree>
    <p:extLst>
      <p:ext uri="{BB962C8B-B14F-4D97-AF65-F5344CB8AC3E}">
        <p14:creationId xmlns:p14="http://schemas.microsoft.com/office/powerpoint/2010/main" val="1797514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203686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Tree>
    <p:extLst>
      <p:ext uri="{BB962C8B-B14F-4D97-AF65-F5344CB8AC3E}">
        <p14:creationId xmlns:p14="http://schemas.microsoft.com/office/powerpoint/2010/main" val="89779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2</a:t>
            </a:fld>
            <a:endParaRPr kumimoji="1" lang="ja-JP" altLang="en-US" dirty="0"/>
          </a:p>
        </p:txBody>
      </p:sp>
    </p:spTree>
    <p:extLst>
      <p:ext uri="{BB962C8B-B14F-4D97-AF65-F5344CB8AC3E}">
        <p14:creationId xmlns:p14="http://schemas.microsoft.com/office/powerpoint/2010/main" val="1576368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Tree>
    <p:extLst>
      <p:ext uri="{BB962C8B-B14F-4D97-AF65-F5344CB8AC3E}">
        <p14:creationId xmlns:p14="http://schemas.microsoft.com/office/powerpoint/2010/main" val="1270726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4</a:t>
            </a:fld>
            <a:endParaRPr kumimoji="1" lang="ja-JP" altLang="en-US"/>
          </a:p>
        </p:txBody>
      </p:sp>
    </p:spTree>
    <p:extLst>
      <p:ext uri="{BB962C8B-B14F-4D97-AF65-F5344CB8AC3E}">
        <p14:creationId xmlns:p14="http://schemas.microsoft.com/office/powerpoint/2010/main" val="79002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5</a:t>
            </a:fld>
            <a:endParaRPr kumimoji="1" lang="ja-JP" altLang="en-US"/>
          </a:p>
        </p:txBody>
      </p:sp>
    </p:spTree>
    <p:extLst>
      <p:ext uri="{BB962C8B-B14F-4D97-AF65-F5344CB8AC3E}">
        <p14:creationId xmlns:p14="http://schemas.microsoft.com/office/powerpoint/2010/main" val="516107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Tree>
    <p:extLst>
      <p:ext uri="{BB962C8B-B14F-4D97-AF65-F5344CB8AC3E}">
        <p14:creationId xmlns:p14="http://schemas.microsoft.com/office/powerpoint/2010/main" val="2654937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Tree>
    <p:extLst>
      <p:ext uri="{BB962C8B-B14F-4D97-AF65-F5344CB8AC3E}">
        <p14:creationId xmlns:p14="http://schemas.microsoft.com/office/powerpoint/2010/main" val="262380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4239832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9</a:t>
            </a:fld>
            <a:endParaRPr kumimoji="1" lang="ja-JP" altLang="en-US"/>
          </a:p>
        </p:txBody>
      </p:sp>
    </p:spTree>
    <p:extLst>
      <p:ext uri="{BB962C8B-B14F-4D97-AF65-F5344CB8AC3E}">
        <p14:creationId xmlns:p14="http://schemas.microsoft.com/office/powerpoint/2010/main" val="4216228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001553"/>
            <a:ext cx="7429500" cy="2130602"/>
          </a:xfrm>
        </p:spPr>
        <p:txBody>
          <a:bodyPr anchor="b"/>
          <a:lstStyle>
            <a:lvl1pPr algn="ctr">
              <a:defRPr sz="4875"/>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214319"/>
            <a:ext cx="7429500" cy="1477538"/>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474D3C5E-F115-413A-B701-8302AD44D47F}" type="datetime1">
              <a:rPr kumimoji="1" lang="ja-JP" altLang="en-US" smtClean="0"/>
              <a:t>2020/11/11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667064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49C5523-89F1-478F-BA53-1F04CEA592C0}" type="datetime1">
              <a:rPr kumimoji="1" lang="ja-JP" altLang="en-US" smtClean="0"/>
              <a:t>2020/11/11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4032492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8F81CA9-050A-4F5C-9591-F39B3BDE0C06}" type="datetime1">
              <a:rPr kumimoji="1" lang="ja-JP" altLang="en-US" smtClean="0"/>
              <a:t>2020/11/11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4149647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7E17CB-BF97-4157-B382-50AE5ABF1D26}" type="datetime1">
              <a:rPr kumimoji="1" lang="ja-JP" altLang="en-US" smtClean="0"/>
              <a:t>2020/11/11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5" name="Slide Number Placeholder 6"/>
          <p:cNvSpPr>
            <a:spLocks noGrp="1"/>
          </p:cNvSpPr>
          <p:nvPr>
            <p:ph type="sldNum" sz="quarter" idx="12"/>
          </p:nvPr>
        </p:nvSpPr>
        <p:spPr>
          <a:xfrm>
            <a:off x="9224963" y="5675042"/>
            <a:ext cx="561023" cy="325823"/>
          </a:xfrm>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1650963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3F56699-1A03-4D2A-8A33-C8C0A028E0F3}" type="datetime1">
              <a:rPr kumimoji="1" lang="ja-JP" altLang="en-US" smtClean="0"/>
              <a:t>2020/11/11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176482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25824"/>
            <a:ext cx="8543925" cy="1182881"/>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629117"/>
            <a:ext cx="8543925" cy="3882965"/>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5672161"/>
            <a:ext cx="2228850" cy="325823"/>
          </a:xfrm>
          <a:prstGeom prst="rect">
            <a:avLst/>
          </a:prstGeom>
        </p:spPr>
        <p:txBody>
          <a:bodyPr vert="horz" lIns="91440" tIns="45720" rIns="91440" bIns="45720" rtlCol="0" anchor="ctr"/>
          <a:lstStyle>
            <a:lvl1pPr algn="l">
              <a:defRPr sz="975">
                <a:solidFill>
                  <a:schemeClr val="tx1">
                    <a:tint val="75000"/>
                  </a:schemeClr>
                </a:solidFill>
              </a:defRPr>
            </a:lvl1pPr>
          </a:lstStyle>
          <a:p>
            <a:fld id="{C28D1DAE-A0A1-479E-A736-61C979EDAA49}" type="datetime1">
              <a:rPr kumimoji="1" lang="ja-JP" altLang="en-US" smtClean="0"/>
              <a:t>2020/11/11</a:t>
            </a:fld>
            <a:endParaRPr kumimoji="1" lang="ja-JP" altLang="en-US"/>
          </a:p>
        </p:txBody>
      </p:sp>
      <p:sp>
        <p:nvSpPr>
          <p:cNvPr id="5" name="Footer Placeholder 4"/>
          <p:cNvSpPr>
            <a:spLocks noGrp="1"/>
          </p:cNvSpPr>
          <p:nvPr>
            <p:ph type="ftr" sz="quarter" idx="3"/>
          </p:nvPr>
        </p:nvSpPr>
        <p:spPr>
          <a:xfrm>
            <a:off x="3281363" y="5672161"/>
            <a:ext cx="3343275" cy="325823"/>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224963" y="5675042"/>
            <a:ext cx="561023" cy="325823"/>
          </a:xfrm>
          <a:prstGeom prst="rect">
            <a:avLst/>
          </a:prstGeom>
        </p:spPr>
        <p:style>
          <a:lnRef idx="2">
            <a:schemeClr val="accent1"/>
          </a:lnRef>
          <a:fillRef idx="1">
            <a:schemeClr val="lt1"/>
          </a:fillRef>
          <a:effectRef idx="0">
            <a:schemeClr val="accent1"/>
          </a:effectRef>
          <a:fontRef idx="none"/>
        </p:style>
        <p:txBody>
          <a:bodyPr vert="horz" lIns="91440" tIns="45720" rIns="91440" bIns="45720" rtlCol="0" anchor="ctr"/>
          <a:lstStyle>
            <a:lvl1pPr algn="ctr">
              <a:defRPr sz="1050" b="1">
                <a:solidFill>
                  <a:schemeClr val="tx1">
                    <a:tint val="75000"/>
                  </a:schemeClr>
                </a:solidFill>
              </a:defRPr>
            </a:lvl1pPr>
          </a:lstStyle>
          <a:p>
            <a:fld id="{9B28B6A2-4437-46C4-8AB6-08015A7ADF51}" type="slidenum">
              <a:rPr kumimoji="1" lang="ja-JP" altLang="en-US" smtClean="0"/>
              <a:pPr/>
              <a:t>‹#›</a:t>
            </a:fld>
            <a:endParaRPr kumimoji="1" lang="ja-JP" altLang="en-US"/>
          </a:p>
        </p:txBody>
      </p:sp>
    </p:spTree>
    <p:extLst>
      <p:ext uri="{BB962C8B-B14F-4D97-AF65-F5344CB8AC3E}">
        <p14:creationId xmlns:p14="http://schemas.microsoft.com/office/powerpoint/2010/main" val="453913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79" r:id="rId4"/>
    <p:sldLayoutId id="2147483682" r:id="rId5"/>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14.xml"/></Relationships>
</file>

<file path=ppt/slides/_rels/slide1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17.xml"/></Relationships>
</file>

<file path=ppt/slides/_rels/slide1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1.gi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1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chart" Target="../charts/chart10.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931831"/>
            <a:ext cx="9905999" cy="1427881"/>
          </a:xfrm>
        </p:spPr>
        <p:style>
          <a:lnRef idx="1">
            <a:schemeClr val="accent1"/>
          </a:lnRef>
          <a:fillRef idx="3">
            <a:schemeClr val="accent1"/>
          </a:fillRef>
          <a:effectRef idx="2">
            <a:schemeClr val="accent1"/>
          </a:effectRef>
          <a:fontRef idx="minor">
            <a:schemeClr val="lt1"/>
          </a:fontRef>
        </p:style>
        <p:txBody>
          <a:bodyPr anchor="ctr">
            <a:noAutofit/>
          </a:bodyPr>
          <a:lstStyle/>
          <a:p>
            <a:r>
              <a:rPr lang="ja-JP" altLang="en-US" sz="3200" dirty="0" smtClean="0"/>
              <a:t>新型コロナウイルスによる大阪経済への影響分析</a:t>
            </a:r>
            <a:endParaRPr kumimoji="1" lang="ja-JP" altLang="en-US" sz="3200" dirty="0"/>
          </a:p>
        </p:txBody>
      </p:sp>
      <p:sp>
        <p:nvSpPr>
          <p:cNvPr id="3" name="サブタイトル 2"/>
          <p:cNvSpPr>
            <a:spLocks noGrp="1"/>
          </p:cNvSpPr>
          <p:nvPr>
            <p:ph type="subTitle" idx="1"/>
          </p:nvPr>
        </p:nvSpPr>
        <p:spPr>
          <a:xfrm>
            <a:off x="1238251" y="4700788"/>
            <a:ext cx="7429500" cy="816567"/>
          </a:xfrm>
        </p:spPr>
        <p:txBody>
          <a:bodyPr>
            <a:normAutofit/>
          </a:bodyPr>
          <a:lstStyle/>
          <a:p>
            <a:r>
              <a:rPr kumimoji="1" lang="ja-JP" altLang="en-US" sz="2000" dirty="0" smtClean="0"/>
              <a:t>令和</a:t>
            </a:r>
            <a:r>
              <a:rPr lang="ja-JP" altLang="en-US" sz="2000" dirty="0" smtClean="0"/>
              <a:t>２</a:t>
            </a:r>
            <a:r>
              <a:rPr kumimoji="1" lang="ja-JP" altLang="en-US" sz="2000" dirty="0" smtClean="0"/>
              <a:t>年</a:t>
            </a:r>
            <a:r>
              <a:rPr lang="en-US" altLang="ja-JP" sz="2000" dirty="0" smtClean="0"/>
              <a:t>11</a:t>
            </a:r>
            <a:r>
              <a:rPr lang="ja-JP" altLang="en-US" sz="2000" dirty="0" smtClean="0"/>
              <a:t>月</a:t>
            </a:r>
            <a:endParaRPr kumimoji="1" lang="en-US" altLang="ja-JP" sz="2000" dirty="0" smtClean="0"/>
          </a:p>
          <a:p>
            <a:r>
              <a:rPr lang="ja-JP" altLang="en-US" sz="2000" dirty="0" smtClean="0"/>
              <a:t>企画室</a:t>
            </a:r>
            <a:endParaRPr kumimoji="1" lang="ja-JP" altLang="en-US" sz="2000" dirty="0"/>
          </a:p>
        </p:txBody>
      </p:sp>
      <p:sp>
        <p:nvSpPr>
          <p:cNvPr id="4" name="テキスト ボックス 3"/>
          <p:cNvSpPr txBox="1"/>
          <p:nvPr/>
        </p:nvSpPr>
        <p:spPr>
          <a:xfrm>
            <a:off x="8206344" y="90828"/>
            <a:ext cx="1572271" cy="369332"/>
          </a:xfrm>
          <a:prstGeom prst="rect">
            <a:avLst/>
          </a:prstGeom>
          <a:solidFill>
            <a:schemeClr val="bg1"/>
          </a:solidFill>
          <a:ln>
            <a:solidFill>
              <a:schemeClr val="tx1"/>
            </a:solidFill>
          </a:ln>
        </p:spPr>
        <p:txBody>
          <a:bodyPr wrap="square" rtlCol="0">
            <a:spAutoFit/>
          </a:bodyPr>
          <a:lstStyle/>
          <a:p>
            <a:pPr algn="ctr"/>
            <a:r>
              <a:rPr kumimoji="1" lang="ja-JP" altLang="en-US" smtClean="0"/>
              <a:t>資料２－１</a:t>
            </a:r>
            <a:endParaRPr kumimoji="1" lang="ja-JP" altLang="en-US" dirty="0"/>
          </a:p>
        </p:txBody>
      </p:sp>
    </p:spTree>
    <p:extLst>
      <p:ext uri="{BB962C8B-B14F-4D97-AF65-F5344CB8AC3E}">
        <p14:creationId xmlns:p14="http://schemas.microsoft.com/office/powerpoint/2010/main" val="14319556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グラフ 11"/>
          <p:cNvGraphicFramePr/>
          <p:nvPr>
            <p:extLst>
              <p:ext uri="{D42A27DB-BD31-4B8C-83A1-F6EECF244321}">
                <p14:modId xmlns:p14="http://schemas.microsoft.com/office/powerpoint/2010/main" val="2030122415"/>
              </p:ext>
            </p:extLst>
          </p:nvPr>
        </p:nvGraphicFramePr>
        <p:xfrm>
          <a:off x="701458" y="3039034"/>
          <a:ext cx="8517699" cy="5076265"/>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a:extLst>
              <a:ext uri="{FF2B5EF4-FFF2-40B4-BE49-F238E27FC236}">
                <a16:creationId xmlns:a16="http://schemas.microsoft.com/office/drawing/2014/main" id="{34CF59F8-A367-4EC1-83BF-5D400B8A4CCC}"/>
              </a:ext>
            </a:extLst>
          </p:cNvPr>
          <p:cNvSpPr txBox="1"/>
          <p:nvPr/>
        </p:nvSpPr>
        <p:spPr>
          <a:xfrm>
            <a:off x="1138657" y="5745982"/>
            <a:ext cx="3821650" cy="230832"/>
          </a:xfrm>
          <a:prstGeom prst="rect">
            <a:avLst/>
          </a:prstGeom>
          <a:noFill/>
          <a:ln>
            <a:noFill/>
          </a:ln>
        </p:spPr>
        <p:txBody>
          <a:bodyPr wrap="square" rtlCol="0">
            <a:spAutoFit/>
          </a:bodyPr>
          <a:lstStyle/>
          <a:p>
            <a:pPr marL="217984" indent="-217984"/>
            <a:r>
              <a:rPr lang="ja-JP" altLang="en-US" sz="900" dirty="0"/>
              <a:t>出典</a:t>
            </a:r>
            <a:r>
              <a:rPr lang="ja-JP" altLang="en-US" sz="900" dirty="0" smtClean="0"/>
              <a:t>：日本銀行大阪支店 </a:t>
            </a:r>
            <a:r>
              <a:rPr lang="en-US" altLang="ja-JP" sz="900" dirty="0" smtClean="0"/>
              <a:t>『</a:t>
            </a:r>
            <a:r>
              <a:rPr lang="ja-JP" altLang="en-US" sz="900" dirty="0" smtClean="0"/>
              <a:t>全国企業短期経済観測調査（近畿地区）</a:t>
            </a:r>
            <a:r>
              <a:rPr lang="en-US" altLang="ja-JP" sz="900" dirty="0" smtClean="0"/>
              <a:t>』</a:t>
            </a:r>
            <a:endParaRPr lang="en-US" altLang="ja-JP" sz="900" dirty="0"/>
          </a:p>
        </p:txBody>
      </p:sp>
      <p:sp>
        <p:nvSpPr>
          <p:cNvPr id="11" name="スライド番号プレースホルダー 3"/>
          <p:cNvSpPr>
            <a:spLocks noGrp="1"/>
          </p:cNvSpPr>
          <p:nvPr>
            <p:ph type="sldNum" sz="quarter" idx="12"/>
          </p:nvPr>
        </p:nvSpPr>
        <p:spPr>
          <a:xfrm>
            <a:off x="9426578" y="5666690"/>
            <a:ext cx="420142" cy="394246"/>
          </a:xfrm>
          <a:ln>
            <a:solidFill>
              <a:schemeClr val="accent1"/>
            </a:solidFill>
          </a:ln>
        </p:spPr>
        <p:txBody>
          <a:bodyPr/>
          <a:lstStyle/>
          <a:p>
            <a:pPr algn="ctr"/>
            <a:fld id="{9B28B6A2-4437-46C4-8AB6-08015A7ADF51}" type="slidenum">
              <a:rPr kumimoji="1" lang="ja-JP" altLang="en-US" sz="1600" b="1" smtClean="0"/>
              <a:pPr algn="ctr"/>
              <a:t>9</a:t>
            </a:fld>
            <a:endParaRPr kumimoji="1" lang="ja-JP" altLang="en-US" sz="1600" b="1" dirty="0"/>
          </a:p>
        </p:txBody>
      </p:sp>
      <p:graphicFrame>
        <p:nvGraphicFramePr>
          <p:cNvPr id="5" name="グラフ 4"/>
          <p:cNvGraphicFramePr/>
          <p:nvPr>
            <p:extLst/>
          </p:nvPr>
        </p:nvGraphicFramePr>
        <p:xfrm>
          <a:off x="701458" y="1117287"/>
          <a:ext cx="8517699" cy="2401277"/>
        </p:xfrm>
        <a:graphic>
          <a:graphicData uri="http://schemas.openxmlformats.org/drawingml/2006/chart">
            <c:chart xmlns:c="http://schemas.openxmlformats.org/drawingml/2006/chart" xmlns:r="http://schemas.openxmlformats.org/officeDocument/2006/relationships" r:id="rId4"/>
          </a:graphicData>
        </a:graphic>
      </p:graphicFrame>
      <p:sp>
        <p:nvSpPr>
          <p:cNvPr id="17" name="タイトル 3"/>
          <p:cNvSpPr txBox="1">
            <a:spLocks/>
          </p:cNvSpPr>
          <p:nvPr/>
        </p:nvSpPr>
        <p:spPr>
          <a:xfrm>
            <a:off x="0" y="-1"/>
            <a:ext cx="9906000" cy="350633"/>
          </a:xfrm>
          <a:prstGeom prst="rect">
            <a:avLst/>
          </a:prstGeom>
          <a:solidFill>
            <a:srgbClr val="002060"/>
          </a:solidFill>
        </p:spPr>
        <p:txBody>
          <a:bodyPr vert="horz" lIns="81598" tIns="40799" rIns="81598" bIns="40799"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785" b="1" dirty="0" smtClean="0">
                <a:solidFill>
                  <a:schemeClr val="bg1"/>
                </a:solidFill>
                <a:latin typeface="Meiryo UI" panose="020B0604030504040204" pitchFamily="50" charset="-128"/>
                <a:ea typeface="Meiryo UI" panose="020B0604030504040204" pitchFamily="50" charset="-128"/>
              </a:rPr>
              <a:t>　　　業種</a:t>
            </a:r>
            <a:r>
              <a:rPr lang="ja-JP" altLang="en-US" sz="1785" b="1" dirty="0">
                <a:solidFill>
                  <a:schemeClr val="bg1"/>
                </a:solidFill>
                <a:latin typeface="Meiryo UI" panose="020B0604030504040204" pitchFamily="50" charset="-128"/>
                <a:ea typeface="Meiryo UI" panose="020B0604030504040204" pitchFamily="50" charset="-128"/>
              </a:rPr>
              <a:t>別</a:t>
            </a:r>
            <a:r>
              <a:rPr lang="ja-JP" altLang="en-US" sz="1785" b="1" dirty="0" smtClean="0">
                <a:solidFill>
                  <a:schemeClr val="bg1"/>
                </a:solidFill>
                <a:latin typeface="Meiryo UI" panose="020B0604030504040204" pitchFamily="50" charset="-128"/>
                <a:ea typeface="Meiryo UI" panose="020B0604030504040204" pitchFamily="50" charset="-128"/>
              </a:rPr>
              <a:t>の景況感 </a:t>
            </a:r>
            <a:r>
              <a:rPr lang="en-US" altLang="ja-JP" sz="1785" b="1" dirty="0" smtClean="0">
                <a:solidFill>
                  <a:schemeClr val="bg1"/>
                </a:solidFill>
                <a:latin typeface="Meiryo UI" panose="020B0604030504040204" pitchFamily="50" charset="-128"/>
                <a:ea typeface="Meiryo UI" panose="020B0604030504040204" pitchFamily="50" charset="-128"/>
              </a:rPr>
              <a:t>【</a:t>
            </a:r>
            <a:r>
              <a:rPr lang="ja-JP" altLang="en-US" sz="1785" b="1" dirty="0" smtClean="0">
                <a:solidFill>
                  <a:schemeClr val="bg1"/>
                </a:solidFill>
                <a:latin typeface="Meiryo UI" panose="020B0604030504040204" pitchFamily="50" charset="-128"/>
                <a:ea typeface="Meiryo UI" panose="020B0604030504040204" pitchFamily="50" charset="-128"/>
              </a:rPr>
              <a:t>日銀短観</a:t>
            </a:r>
            <a:r>
              <a:rPr lang="ja-JP" altLang="en-US" sz="1600" b="1" dirty="0" smtClean="0">
                <a:solidFill>
                  <a:schemeClr val="bg1"/>
                </a:solidFill>
                <a:latin typeface="Meiryo UI" panose="020B0604030504040204" pitchFamily="50" charset="-128"/>
                <a:ea typeface="Meiryo UI" panose="020B0604030504040204" pitchFamily="50" charset="-128"/>
              </a:rPr>
              <a:t>（近畿地区）</a:t>
            </a:r>
            <a:r>
              <a:rPr lang="en-US" altLang="ja-JP" sz="1785" b="1" dirty="0" smtClean="0">
                <a:solidFill>
                  <a:schemeClr val="bg1"/>
                </a:solidFill>
                <a:latin typeface="Meiryo UI" panose="020B0604030504040204" pitchFamily="50" charset="-128"/>
                <a:ea typeface="Meiryo UI" panose="020B0604030504040204" pitchFamily="50" charset="-128"/>
              </a:rPr>
              <a:t>】</a:t>
            </a:r>
            <a:r>
              <a:rPr lang="ja-JP" altLang="en-US" sz="1785" b="1" dirty="0">
                <a:solidFill>
                  <a:schemeClr val="bg1"/>
                </a:solidFill>
                <a:latin typeface="Meiryo UI" panose="020B0604030504040204" pitchFamily="50" charset="-128"/>
                <a:ea typeface="Meiryo UI" panose="020B0604030504040204" pitchFamily="50" charset="-128"/>
              </a:rPr>
              <a:t>　　</a:t>
            </a:r>
            <a:r>
              <a:rPr lang="ja-JP" altLang="en-US" sz="1785" b="1" dirty="0" smtClean="0">
                <a:solidFill>
                  <a:schemeClr val="bg1"/>
                </a:solidFill>
                <a:latin typeface="Meiryo UI" panose="020B0604030504040204" pitchFamily="50" charset="-128"/>
                <a:ea typeface="Meiryo UI" panose="020B0604030504040204" pitchFamily="50" charset="-128"/>
              </a:rPr>
              <a:t>    　　　　</a:t>
            </a:r>
            <a:endParaRPr lang="ja-JP" altLang="en-US" sz="1071" b="1" dirty="0">
              <a:solidFill>
                <a:schemeClr val="bg1"/>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147918" y="459234"/>
            <a:ext cx="9574816" cy="76768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61502" indent="-161502"/>
            <a:r>
              <a:rPr kumimoji="1" lang="ja-JP" altLang="en-US" sz="1400" b="1"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●近畿の景況感（日銀短観）は、</a:t>
            </a:r>
            <a:r>
              <a:rPr kumimoji="1" lang="ja-JP" altLang="en-US" sz="1400" b="1" u="sng" dirty="0" smtClean="0">
                <a:solidFill>
                  <a:schemeClr val="tx1"/>
                </a:solidFill>
                <a:latin typeface="Meiryo UI" panose="020B0604030504040204" pitchFamily="50" charset="-128"/>
                <a:ea typeface="Meiryo UI" panose="020B0604030504040204" pitchFamily="50" charset="-128"/>
              </a:rPr>
              <a:t>製造業・非製造業ともにマイナスで推移</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61502" indent="-161502"/>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景況感ＤＩ：「良い」と回答した企業の割合から「悪い」と回答した企業の割合を差し引いた数値。</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marL="161502" indent="-161502"/>
            <a:r>
              <a:rPr kumimoji="1" lang="en-US" altLang="ja-JP"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12</a:t>
            </a:r>
            <a:r>
              <a:rPr kumimoji="1" lang="ja-JP" altLang="en-US" sz="1400" dirty="0" smtClean="0">
                <a:solidFill>
                  <a:schemeClr val="tx1"/>
                </a:solidFill>
                <a:latin typeface="Meiryo UI" panose="020B0604030504040204" pitchFamily="50" charset="-128"/>
                <a:ea typeface="Meiryo UI" panose="020B0604030504040204" pitchFamily="50" charset="-128"/>
              </a:rPr>
              <a:t>月の先行きは各業種ともに回復傾向にあるが</a:t>
            </a:r>
            <a:r>
              <a:rPr kumimoji="1" lang="ja-JP" altLang="en-US" sz="1400" u="sng" dirty="0" smtClean="0">
                <a:solidFill>
                  <a:schemeClr val="tx1"/>
                </a:solidFill>
                <a:latin typeface="Meiryo UI" panose="020B0604030504040204" pitchFamily="50" charset="-128"/>
                <a:ea typeface="Meiryo UI" panose="020B0604030504040204" pitchFamily="50" charset="-128"/>
              </a:rPr>
              <a:t>、</a:t>
            </a:r>
            <a:r>
              <a:rPr kumimoji="1" lang="ja-JP" altLang="en-US" sz="1400" b="1" u="sng" dirty="0" smtClean="0">
                <a:solidFill>
                  <a:schemeClr val="tx1"/>
                </a:solidFill>
                <a:latin typeface="Meiryo UI" panose="020B0604030504040204" pitchFamily="50" charset="-128"/>
                <a:ea typeface="Meiryo UI" panose="020B0604030504040204" pitchFamily="50" charset="-128"/>
              </a:rPr>
              <a:t>宿泊・飲食サービスについては、引き続き悪化の見通し（▲</a:t>
            </a:r>
            <a:r>
              <a:rPr kumimoji="1" lang="en-US" altLang="ja-JP" sz="1400" b="1" u="sng" dirty="0" smtClean="0">
                <a:solidFill>
                  <a:schemeClr val="tx1"/>
                </a:solidFill>
                <a:latin typeface="Meiryo UI" panose="020B0604030504040204" pitchFamily="50" charset="-128"/>
                <a:ea typeface="Meiryo UI" panose="020B0604030504040204" pitchFamily="50" charset="-128"/>
              </a:rPr>
              <a:t>82</a:t>
            </a:r>
            <a:r>
              <a:rPr kumimoji="1" lang="ja-JP" altLang="en-US" sz="1400" b="1" u="sng" dirty="0" smtClean="0">
                <a:solidFill>
                  <a:schemeClr val="tx1"/>
                </a:solidFill>
                <a:latin typeface="Meiryo UI" panose="020B0604030504040204" pitchFamily="50" charset="-128"/>
                <a:ea typeface="Meiryo UI" panose="020B0604030504040204" pitchFamily="50" charset="-128"/>
              </a:rPr>
              <a:t>）。</a:t>
            </a:r>
            <a:endParaRPr kumimoji="1" lang="en-US" altLang="ja-JP" sz="1400" b="1" u="sng" dirty="0" smtClean="0">
              <a:solidFill>
                <a:schemeClr val="tx1"/>
              </a:solidFill>
              <a:latin typeface="Meiryo UI" panose="020B0604030504040204" pitchFamily="50" charset="-128"/>
              <a:ea typeface="Meiryo UI" panose="020B0604030504040204" pitchFamily="50" charset="-128"/>
            </a:endParaRPr>
          </a:p>
        </p:txBody>
      </p:sp>
      <p:sp>
        <p:nvSpPr>
          <p:cNvPr id="2" name="正方形/長方形 1"/>
          <p:cNvSpPr/>
          <p:nvPr/>
        </p:nvSpPr>
        <p:spPr>
          <a:xfrm>
            <a:off x="1127368" y="5901868"/>
            <a:ext cx="2145257" cy="230832"/>
          </a:xfrm>
          <a:prstGeom prst="rect">
            <a:avLst/>
          </a:prstGeom>
        </p:spPr>
        <p:txBody>
          <a:bodyPr wrap="square">
            <a:spAutoFit/>
          </a:bodyPr>
          <a:lstStyle/>
          <a:p>
            <a:r>
              <a:rPr lang="ja-JP" altLang="en-US" sz="900" dirty="0" smtClean="0"/>
              <a:t>※各業</a:t>
            </a:r>
            <a:r>
              <a:rPr lang="en-US" altLang="ja-JP" sz="900" dirty="0" smtClean="0"/>
              <a:t>2020</a:t>
            </a:r>
            <a:r>
              <a:rPr lang="ja-JP" altLang="en-US" sz="900" dirty="0" smtClean="0"/>
              <a:t>年</a:t>
            </a:r>
            <a:r>
              <a:rPr lang="en-US" altLang="ja-JP" sz="900" dirty="0" smtClean="0"/>
              <a:t>12</a:t>
            </a:r>
            <a:r>
              <a:rPr lang="ja-JP" altLang="en-US" sz="900" dirty="0" smtClean="0"/>
              <a:t>月期の数値は先行き</a:t>
            </a:r>
            <a:r>
              <a:rPr lang="en-US" altLang="ja-JP" sz="900" dirty="0" smtClean="0"/>
              <a:t>DI</a:t>
            </a:r>
          </a:p>
        </p:txBody>
      </p:sp>
      <p:sp>
        <p:nvSpPr>
          <p:cNvPr id="9" name="角丸四角形 8"/>
          <p:cNvSpPr/>
          <p:nvPr/>
        </p:nvSpPr>
        <p:spPr>
          <a:xfrm>
            <a:off x="8352264" y="3361224"/>
            <a:ext cx="895466" cy="2697985"/>
          </a:xfrm>
          <a:prstGeom prst="roundRect">
            <a:avLst>
              <a:gd name="adj" fmla="val 10545"/>
            </a:avLst>
          </a:prstGeom>
          <a:noFill/>
          <a:ln w="22225" cmpd="dbl">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a:p>
        </p:txBody>
      </p:sp>
    </p:spTree>
    <p:extLst>
      <p:ext uri="{BB962C8B-B14F-4D97-AF65-F5344CB8AC3E}">
        <p14:creationId xmlns:p14="http://schemas.microsoft.com/office/powerpoint/2010/main" val="2656361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327600"/>
          </a:xfrm>
          <a:solidFill>
            <a:srgbClr val="002060"/>
          </a:solidFill>
        </p:spPr>
        <p:txBody>
          <a:bodyPr vert="horz" lIns="91440" tIns="45720" rIns="91440" bIns="45720" rtlCol="0" anchor="ctr">
            <a:noAutofit/>
          </a:bodyPr>
          <a:lstStyle/>
          <a:p>
            <a:pPr algn="ctr"/>
            <a:r>
              <a:rPr lang="ja-JP" altLang="en-US" sz="1800" b="1" dirty="0" smtClean="0">
                <a:solidFill>
                  <a:schemeClr val="bg1"/>
                </a:solidFill>
                <a:latin typeface="Meiryo UI" panose="020B0604030504040204" pitchFamily="50" charset="-128"/>
                <a:ea typeface="Meiryo UI" panose="020B0604030504040204" pitchFamily="50" charset="-128"/>
              </a:rPr>
              <a:t>飲食業に関する動向（</a:t>
            </a:r>
            <a:r>
              <a:rPr lang="ja-JP" altLang="en-US" sz="1800" b="1" dirty="0">
                <a:solidFill>
                  <a:schemeClr val="bg1"/>
                </a:solidFill>
                <a:latin typeface="Meiryo UI" panose="020B0604030504040204" pitchFamily="50" charset="-128"/>
                <a:ea typeface="Meiryo UI" panose="020B0604030504040204" pitchFamily="50" charset="-128"/>
              </a:rPr>
              <a:t>関西</a:t>
            </a:r>
            <a:r>
              <a:rPr lang="ja-JP" altLang="en-US" sz="1800" b="1" dirty="0" smtClean="0">
                <a:solidFill>
                  <a:schemeClr val="bg1"/>
                </a:solidFill>
                <a:latin typeface="Meiryo UI" panose="020B0604030504040204" pitchFamily="50" charset="-128"/>
                <a:ea typeface="Meiryo UI" panose="020B0604030504040204" pitchFamily="50" charset="-128"/>
              </a:rPr>
              <a:t>）</a:t>
            </a:r>
            <a:endParaRPr lang="ja-JP" altLang="en-US" sz="1800" b="1" dirty="0">
              <a:solidFill>
                <a:schemeClr val="bg1"/>
              </a:solidFill>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9B28B6A2-4437-46C4-8AB6-08015A7ADF51}" type="slidenum">
              <a:rPr kumimoji="1" lang="ja-JP" altLang="en-US" sz="1050" b="1" i="0" u="none" strike="noStrike" kern="1200" cap="none" spc="0" normalizeH="0" baseline="0" noProof="0" smtClean="0">
                <a:ln>
                  <a:noFill/>
                </a:ln>
                <a:solidFill>
                  <a:prstClr val="black">
                    <a:tint val="75000"/>
                  </a:prstClr>
                </a:solidFill>
                <a:effectLst/>
                <a:uLnTx/>
                <a:uFillTx/>
                <a:latin typeface="Arial"/>
                <a:ea typeface="Meiryo UI"/>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1" lang="ja-JP" altLang="en-US" sz="1050" b="1" i="0" u="none" strike="noStrike" kern="1200" cap="none" spc="0" normalizeH="0" baseline="0" noProof="0">
              <a:ln>
                <a:noFill/>
              </a:ln>
              <a:solidFill>
                <a:prstClr val="black">
                  <a:tint val="75000"/>
                </a:prstClr>
              </a:solidFill>
              <a:effectLst/>
              <a:uLnTx/>
              <a:uFillTx/>
              <a:latin typeface="Arial"/>
              <a:ea typeface="Meiryo UI"/>
              <a:cs typeface="+mn-cs"/>
            </a:endParaRPr>
          </a:p>
        </p:txBody>
      </p:sp>
      <p:sp>
        <p:nvSpPr>
          <p:cNvPr id="7" name="テキスト ボックス 4">
            <a:extLst>
              <a:ext uri="{FF2B5EF4-FFF2-40B4-BE49-F238E27FC236}">
                <a16:creationId xmlns:a16="http://schemas.microsoft.com/office/drawing/2014/main" id="{1610CE5C-C1F3-4074-8A6B-6DC19F171B60}"/>
              </a:ext>
            </a:extLst>
          </p:cNvPr>
          <p:cNvSpPr txBox="1"/>
          <p:nvPr/>
        </p:nvSpPr>
        <p:spPr>
          <a:xfrm>
            <a:off x="639082" y="378202"/>
            <a:ext cx="8627836" cy="6172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rmAutofit lnSpcReduction="10000"/>
          </a:bodyPr>
          <a:lstStyle>
            <a:defPPr>
              <a:defRPr lang="en-US"/>
            </a:defPPr>
            <a:lvl1pPr marL="180975" indent="-180975">
              <a:lnSpc>
                <a:spcPct val="150000"/>
              </a:lnSpc>
              <a:defRPr kumimoji="1" sz="1400" b="1">
                <a:solidFill>
                  <a:schemeClr val="tx1"/>
                </a:solidFill>
                <a:latin typeface="Meiryo UI" panose="020B0604030504040204" pitchFamily="50" charset="-128"/>
                <a:ea typeface="Meiryo UI" panose="020B0604030504040204" pitchFamily="50" charset="-128"/>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80975" marR="0" lvl="0" indent="-180975" algn="l" defTabSz="457200" rtl="0" eaLnBrk="1" fontAlgn="auto"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b="0" dirty="0" smtClean="0">
                <a:solidFill>
                  <a:prstClr val="black"/>
                </a:solidFill>
              </a:rPr>
              <a:t>関西圏における外食の市場規模は、</a:t>
            </a:r>
            <a:r>
              <a:rPr lang="en-US" altLang="ja-JP" u="sng" dirty="0" smtClean="0">
                <a:solidFill>
                  <a:prstClr val="black"/>
                </a:solidFill>
              </a:rPr>
              <a:t>4</a:t>
            </a:r>
            <a:r>
              <a:rPr lang="ja-JP" altLang="en-US" u="sng" dirty="0" smtClean="0">
                <a:solidFill>
                  <a:prstClr val="black"/>
                </a:solidFill>
              </a:rPr>
              <a:t>月、</a:t>
            </a:r>
            <a:r>
              <a:rPr lang="en-US" altLang="ja-JP" u="sng" dirty="0" smtClean="0">
                <a:solidFill>
                  <a:prstClr val="black"/>
                </a:solidFill>
              </a:rPr>
              <a:t>5</a:t>
            </a:r>
            <a:r>
              <a:rPr lang="ja-JP" altLang="en-US" u="sng" dirty="0" smtClean="0">
                <a:solidFill>
                  <a:prstClr val="black"/>
                </a:solidFill>
              </a:rPr>
              <a:t>月と比べると回復</a:t>
            </a:r>
            <a:r>
              <a:rPr lang="ja-JP" altLang="en-US" b="0" dirty="0" smtClean="0">
                <a:solidFill>
                  <a:prstClr val="black"/>
                </a:solidFill>
              </a:rPr>
              <a:t>しているものの、</a:t>
            </a:r>
            <a:r>
              <a:rPr lang="ja-JP" altLang="en-US" u="sng" dirty="0" smtClean="0">
                <a:solidFill>
                  <a:prstClr val="black"/>
                </a:solidFill>
              </a:rPr>
              <a:t>コロナ以前の水準にまでは届いていない</a:t>
            </a:r>
            <a:r>
              <a:rPr lang="ja-JP" altLang="en-US" b="0" dirty="0" smtClean="0">
                <a:solidFill>
                  <a:prstClr val="black"/>
                </a:solidFill>
              </a:rPr>
              <a:t>。コロナ以前と比較して</a:t>
            </a:r>
            <a:r>
              <a:rPr lang="ja-JP" altLang="en-US" u="sng" dirty="0" smtClean="0">
                <a:solidFill>
                  <a:prstClr val="black"/>
                </a:solidFill>
              </a:rPr>
              <a:t>外食実施率が低い</a:t>
            </a:r>
            <a:r>
              <a:rPr lang="ja-JP" altLang="en-US" b="0" dirty="0" smtClean="0">
                <a:solidFill>
                  <a:prstClr val="black"/>
                </a:solidFill>
              </a:rPr>
              <a:t>ことがその要因と考えられる。</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algn="l" defTabSz="457200" rtl="0" eaLnBrk="1" fontAlgn="auto" latinLnBrk="0" hangingPunct="1">
              <a:lnSpc>
                <a:spcPct val="15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a:extLst>
              <a:ext uri="{FF2B5EF4-FFF2-40B4-BE49-F238E27FC236}">
                <a16:creationId xmlns:a16="http://schemas.microsoft.com/office/drawing/2014/main" id="{34CF59F8-A367-4EC1-83BF-5D400B8A4CCC}"/>
              </a:ext>
            </a:extLst>
          </p:cNvPr>
          <p:cNvSpPr txBox="1"/>
          <p:nvPr/>
        </p:nvSpPr>
        <p:spPr>
          <a:xfrm>
            <a:off x="6539696" y="5926838"/>
            <a:ext cx="2636848" cy="230832"/>
          </a:xfrm>
          <a:prstGeom prst="rect">
            <a:avLst/>
          </a:prstGeom>
          <a:noFill/>
          <a:ln>
            <a:noFill/>
          </a:ln>
        </p:spPr>
        <p:txBody>
          <a:bodyPr wrap="square" rtlCol="0">
            <a:spAutoFit/>
          </a:bodyPr>
          <a:lstStyle/>
          <a:p>
            <a:pPr marL="217984" lvl="0" indent="-217984">
              <a:defRPr/>
            </a:pPr>
            <a:r>
              <a:rPr kumimoji="0" lang="ja-JP" altLang="en-US" sz="900" b="0" i="0" u="none" strike="noStrike" kern="1200" cap="none" spc="0" normalizeH="0" baseline="0" noProof="0" dirty="0">
                <a:ln>
                  <a:noFill/>
                </a:ln>
                <a:solidFill>
                  <a:prstClr val="black"/>
                </a:solidFill>
                <a:effectLst/>
                <a:uLnTx/>
                <a:uFillTx/>
                <a:latin typeface="Meiryo UI"/>
                <a:ea typeface="Meiryo UI"/>
                <a:cs typeface="+mn-cs"/>
              </a:rPr>
              <a:t>出典</a:t>
            </a:r>
            <a:r>
              <a:rPr kumimoji="0" lang="ja-JP" altLang="en-US" sz="900" b="0" i="0" u="none" strike="noStrike" kern="1200" cap="none" spc="0" normalizeH="0" baseline="0" noProof="0" dirty="0" smtClean="0">
                <a:ln>
                  <a:noFill/>
                </a:ln>
                <a:solidFill>
                  <a:prstClr val="black"/>
                </a:solidFill>
                <a:effectLst/>
                <a:uLnTx/>
                <a:uFillTx/>
                <a:latin typeface="Meiryo UI"/>
                <a:ea typeface="Meiryo UI"/>
                <a:cs typeface="+mn-cs"/>
              </a:rPr>
              <a:t>：</a:t>
            </a:r>
            <a:r>
              <a:rPr lang="ja-JP" altLang="en-US" sz="900" dirty="0" smtClean="0">
                <a:solidFill>
                  <a:prstClr val="black"/>
                </a:solidFill>
                <a:latin typeface="Meiryo UI"/>
                <a:ea typeface="Meiryo UI"/>
              </a:rPr>
              <a:t>ホットペッパーグルメ外食総研</a:t>
            </a:r>
            <a:r>
              <a:rPr kumimoji="0" lang="ja-JP" altLang="en-US" sz="900" b="0" i="0" u="none" strike="noStrike" kern="1200" cap="none" spc="0" normalizeH="0" baseline="0" noProof="0" dirty="0" smtClean="0">
                <a:ln>
                  <a:noFill/>
                </a:ln>
                <a:solidFill>
                  <a:prstClr val="black"/>
                </a:solidFill>
                <a:effectLst/>
                <a:uLnTx/>
                <a:uFillTx/>
                <a:latin typeface="Meiryo UI"/>
                <a:ea typeface="Meiryo UI"/>
                <a:cs typeface="+mn-cs"/>
              </a:rPr>
              <a:t>「</a:t>
            </a:r>
            <a:r>
              <a:rPr lang="zh-TW" altLang="en-US" sz="900" dirty="0" smtClean="0">
                <a:solidFill>
                  <a:prstClr val="black"/>
                </a:solidFill>
                <a:latin typeface="Meiryo UI"/>
              </a:rPr>
              <a:t>外食市場</a:t>
            </a:r>
            <a:r>
              <a:rPr lang="ja-JP" altLang="en-US" sz="900" dirty="0" smtClean="0">
                <a:solidFill>
                  <a:prstClr val="black"/>
                </a:solidFill>
                <a:latin typeface="Meiryo UI"/>
              </a:rPr>
              <a:t>調査</a:t>
            </a:r>
            <a:r>
              <a:rPr kumimoji="0" lang="ja-JP" altLang="en-US" sz="9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0" lang="en-US" altLang="ja-JP" sz="900" b="0" i="0" u="none" strike="noStrike" kern="1200" cap="none" spc="0" normalizeH="0" baseline="0" noProof="0" dirty="0">
              <a:ln>
                <a:noFill/>
              </a:ln>
              <a:solidFill>
                <a:prstClr val="black"/>
              </a:solidFill>
              <a:effectLst/>
              <a:uLnTx/>
              <a:uFillTx/>
              <a:latin typeface="Meiryo UI"/>
              <a:ea typeface="Meiryo UI"/>
              <a:cs typeface="+mn-cs"/>
            </a:endParaRPr>
          </a:p>
        </p:txBody>
      </p:sp>
      <p:graphicFrame>
        <p:nvGraphicFramePr>
          <p:cNvPr id="14" name="表 13"/>
          <p:cNvGraphicFramePr>
            <a:graphicFrameLocks noGrp="1"/>
          </p:cNvGraphicFramePr>
          <p:nvPr>
            <p:extLst/>
          </p:nvPr>
        </p:nvGraphicFramePr>
        <p:xfrm>
          <a:off x="681037" y="1062023"/>
          <a:ext cx="8543925" cy="1427331"/>
        </p:xfrm>
        <a:graphic>
          <a:graphicData uri="http://schemas.openxmlformats.org/drawingml/2006/table">
            <a:tbl>
              <a:tblPr/>
              <a:tblGrid>
                <a:gridCol w="3325770">
                  <a:extLst>
                    <a:ext uri="{9D8B030D-6E8A-4147-A177-3AD203B41FA5}">
                      <a16:colId xmlns:a16="http://schemas.microsoft.com/office/drawing/2014/main" val="2508531610"/>
                    </a:ext>
                  </a:extLst>
                </a:gridCol>
                <a:gridCol w="579795">
                  <a:extLst>
                    <a:ext uri="{9D8B030D-6E8A-4147-A177-3AD203B41FA5}">
                      <a16:colId xmlns:a16="http://schemas.microsoft.com/office/drawing/2014/main" val="2273912351"/>
                    </a:ext>
                  </a:extLst>
                </a:gridCol>
                <a:gridCol w="579795">
                  <a:extLst>
                    <a:ext uri="{9D8B030D-6E8A-4147-A177-3AD203B41FA5}">
                      <a16:colId xmlns:a16="http://schemas.microsoft.com/office/drawing/2014/main" val="4194145388"/>
                    </a:ext>
                  </a:extLst>
                </a:gridCol>
                <a:gridCol w="579795">
                  <a:extLst>
                    <a:ext uri="{9D8B030D-6E8A-4147-A177-3AD203B41FA5}">
                      <a16:colId xmlns:a16="http://schemas.microsoft.com/office/drawing/2014/main" val="2683113874"/>
                    </a:ext>
                  </a:extLst>
                </a:gridCol>
                <a:gridCol w="579795">
                  <a:extLst>
                    <a:ext uri="{9D8B030D-6E8A-4147-A177-3AD203B41FA5}">
                      <a16:colId xmlns:a16="http://schemas.microsoft.com/office/drawing/2014/main" val="1777415684"/>
                    </a:ext>
                  </a:extLst>
                </a:gridCol>
                <a:gridCol w="579795">
                  <a:extLst>
                    <a:ext uri="{9D8B030D-6E8A-4147-A177-3AD203B41FA5}">
                      <a16:colId xmlns:a16="http://schemas.microsoft.com/office/drawing/2014/main" val="3866296719"/>
                    </a:ext>
                  </a:extLst>
                </a:gridCol>
                <a:gridCol w="579795">
                  <a:extLst>
                    <a:ext uri="{9D8B030D-6E8A-4147-A177-3AD203B41FA5}">
                      <a16:colId xmlns:a16="http://schemas.microsoft.com/office/drawing/2014/main" val="2944860555"/>
                    </a:ext>
                  </a:extLst>
                </a:gridCol>
                <a:gridCol w="579795">
                  <a:extLst>
                    <a:ext uri="{9D8B030D-6E8A-4147-A177-3AD203B41FA5}">
                      <a16:colId xmlns:a16="http://schemas.microsoft.com/office/drawing/2014/main" val="1821729544"/>
                    </a:ext>
                  </a:extLst>
                </a:gridCol>
                <a:gridCol w="579795">
                  <a:extLst>
                    <a:ext uri="{9D8B030D-6E8A-4147-A177-3AD203B41FA5}">
                      <a16:colId xmlns:a16="http://schemas.microsoft.com/office/drawing/2014/main" val="2294430488"/>
                    </a:ext>
                  </a:extLst>
                </a:gridCol>
                <a:gridCol w="579795">
                  <a:extLst>
                    <a:ext uri="{9D8B030D-6E8A-4147-A177-3AD203B41FA5}">
                      <a16:colId xmlns:a16="http://schemas.microsoft.com/office/drawing/2014/main" val="4211986139"/>
                    </a:ext>
                  </a:extLst>
                </a:gridCol>
              </a:tblGrid>
              <a:tr h="169054">
                <a:tc>
                  <a:txBody>
                    <a:bodyPr/>
                    <a:lstStyle/>
                    <a:p>
                      <a:pPr algn="l" fontAlgn="ctr"/>
                      <a:r>
                        <a:rPr lang="ja-JP" altLang="en-US" sz="900" b="1" i="0" u="none" strike="noStrike">
                          <a:solidFill>
                            <a:srgbClr val="000000"/>
                          </a:solidFill>
                          <a:effectLst/>
                          <a:latin typeface="Meiryo UI" panose="020B0604030504040204" pitchFamily="50" charset="-128"/>
                          <a:ea typeface="Meiryo UI" panose="020B0604030504040204" pitchFamily="50" charset="-128"/>
                        </a:rPr>
                        <a:t>　</a:t>
                      </a: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900" b="1" i="0" u="none" strike="noStrike">
                          <a:solidFill>
                            <a:srgbClr val="000000"/>
                          </a:solidFill>
                          <a:effectLst/>
                          <a:latin typeface="Meiryo UI" panose="020B0604030504040204" pitchFamily="50" charset="-128"/>
                          <a:ea typeface="Meiryo UI" panose="020B0604030504040204" pitchFamily="50" charset="-128"/>
                        </a:rPr>
                        <a:t>１月</a:t>
                      </a: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900" b="1" i="0" u="none" strike="noStrike">
                          <a:solidFill>
                            <a:srgbClr val="000000"/>
                          </a:solidFill>
                          <a:effectLst/>
                          <a:latin typeface="Meiryo UI" panose="020B0604030504040204" pitchFamily="50" charset="-128"/>
                          <a:ea typeface="Meiryo UI" panose="020B0604030504040204" pitchFamily="50" charset="-128"/>
                        </a:rPr>
                        <a:t>２月</a:t>
                      </a: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900" b="1" i="0" u="none" strike="noStrike">
                          <a:solidFill>
                            <a:srgbClr val="000000"/>
                          </a:solidFill>
                          <a:effectLst/>
                          <a:latin typeface="Meiryo UI" panose="020B0604030504040204" pitchFamily="50" charset="-128"/>
                          <a:ea typeface="Meiryo UI" panose="020B0604030504040204" pitchFamily="50" charset="-128"/>
                        </a:rPr>
                        <a:t>３月</a:t>
                      </a: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900" b="1" i="0" u="none" strike="noStrike">
                          <a:solidFill>
                            <a:srgbClr val="000000"/>
                          </a:solidFill>
                          <a:effectLst/>
                          <a:latin typeface="Meiryo UI" panose="020B0604030504040204" pitchFamily="50" charset="-128"/>
                          <a:ea typeface="Meiryo UI" panose="020B0604030504040204" pitchFamily="50" charset="-128"/>
                        </a:rPr>
                        <a:t>４月</a:t>
                      </a: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900" b="1" i="0" u="none" strike="noStrike">
                          <a:solidFill>
                            <a:srgbClr val="000000"/>
                          </a:solidFill>
                          <a:effectLst/>
                          <a:latin typeface="Meiryo UI" panose="020B0604030504040204" pitchFamily="50" charset="-128"/>
                          <a:ea typeface="Meiryo UI" panose="020B0604030504040204" pitchFamily="50" charset="-128"/>
                        </a:rPr>
                        <a:t>５月</a:t>
                      </a: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900" b="1" i="0" u="none" strike="noStrike">
                          <a:solidFill>
                            <a:srgbClr val="000000"/>
                          </a:solidFill>
                          <a:effectLst/>
                          <a:latin typeface="Meiryo UI" panose="020B0604030504040204" pitchFamily="50" charset="-128"/>
                          <a:ea typeface="Meiryo UI" panose="020B0604030504040204" pitchFamily="50" charset="-128"/>
                        </a:rPr>
                        <a:t>６月</a:t>
                      </a: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900" b="1" i="0" u="none" strike="noStrike">
                          <a:solidFill>
                            <a:srgbClr val="000000"/>
                          </a:solidFill>
                          <a:effectLst/>
                          <a:latin typeface="Meiryo UI" panose="020B0604030504040204" pitchFamily="50" charset="-128"/>
                          <a:ea typeface="Meiryo UI" panose="020B0604030504040204" pitchFamily="50" charset="-128"/>
                        </a:rPr>
                        <a:t>７月</a:t>
                      </a: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900" b="1" i="0" u="none" strike="noStrike">
                          <a:solidFill>
                            <a:srgbClr val="000000"/>
                          </a:solidFill>
                          <a:effectLst/>
                          <a:latin typeface="Meiryo UI" panose="020B0604030504040204" pitchFamily="50" charset="-128"/>
                          <a:ea typeface="Meiryo UI" panose="020B0604030504040204" pitchFamily="50" charset="-128"/>
                        </a:rPr>
                        <a:t>８月</a:t>
                      </a: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900" b="1" i="0" u="none" strike="noStrike">
                          <a:solidFill>
                            <a:srgbClr val="000000"/>
                          </a:solidFill>
                          <a:effectLst/>
                          <a:latin typeface="Meiryo UI" panose="020B0604030504040204" pitchFamily="50" charset="-128"/>
                          <a:ea typeface="Meiryo UI" panose="020B0604030504040204" pitchFamily="50" charset="-128"/>
                        </a:rPr>
                        <a:t>９月</a:t>
                      </a: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15226405"/>
                  </a:ext>
                </a:extLst>
              </a:tr>
              <a:tr h="335307">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①　外食</a:t>
                      </a: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実施率　（％）</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当月に夕方以降に外食をした人の割合</a:t>
                      </a: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75.6</a:t>
                      </a: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73.0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60.5</a:t>
                      </a: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28.8</a:t>
                      </a: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33.2</a:t>
                      </a: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56.1</a:t>
                      </a: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57.0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60.1</a:t>
                      </a: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61.4</a:t>
                      </a: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667888"/>
                  </a:ext>
                </a:extLst>
              </a:tr>
              <a:tr h="335307">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②　外食</a:t>
                      </a: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頻度　（回</a:t>
                      </a: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月）</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外食実施者の</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か月あたりの平均外食回数</a:t>
                      </a: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3.93</a:t>
                      </a: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3.67</a:t>
                      </a: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3.59</a:t>
                      </a: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3.09</a:t>
                      </a: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2.92</a:t>
                      </a: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3.30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3.37</a:t>
                      </a: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3.58</a:t>
                      </a: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3.60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5062734"/>
                  </a:ext>
                </a:extLst>
              </a:tr>
              <a:tr h="193204">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③　外食</a:t>
                      </a:r>
                      <a:r>
                        <a:rPr lang="ja-JP" altLang="en-US" sz="900" b="0" i="0" u="none" strike="noStrike" dirty="0" smtClean="0">
                          <a:solidFill>
                            <a:srgbClr val="000000"/>
                          </a:solidFill>
                          <a:effectLst/>
                          <a:latin typeface="Meiryo UI" panose="020B0604030504040204" pitchFamily="50" charset="-128"/>
                          <a:ea typeface="Meiryo UI" panose="020B0604030504040204" pitchFamily="50" charset="-128"/>
                        </a:rPr>
                        <a:t>単価　（円）</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2,784</a:t>
                      </a: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2,722</a:t>
                      </a: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2,640</a:t>
                      </a: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2,431</a:t>
                      </a: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2,188</a:t>
                      </a: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2,642</a:t>
                      </a: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2,551</a:t>
                      </a: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2,547</a:t>
                      </a: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2,514</a:t>
                      </a: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2151466"/>
                  </a:ext>
                </a:extLst>
              </a:tr>
              <a:tr h="394459">
                <a:tc>
                  <a:txBody>
                    <a:bodyPr/>
                    <a:lstStyle/>
                    <a:p>
                      <a:pPr algn="ctr" fontAlgn="ctr"/>
                      <a:r>
                        <a:rPr lang="zh-TW" altLang="en-US" sz="1200" b="1" i="0" u="none" strike="noStrike" dirty="0" smtClean="0">
                          <a:solidFill>
                            <a:srgbClr val="000000"/>
                          </a:solidFill>
                          <a:effectLst/>
                          <a:latin typeface="Meiryo UI" panose="020B0604030504040204" pitchFamily="50" charset="-128"/>
                          <a:ea typeface="Meiryo UI" panose="020B0604030504040204" pitchFamily="50" charset="-128"/>
                        </a:rPr>
                        <a:t>外食市場規模　（億円）</a:t>
                      </a:r>
                    </a:p>
                    <a:p>
                      <a:pPr algn="ctr" fontAlgn="ctr"/>
                      <a:r>
                        <a:rPr lang="zh-TW" altLang="en-US" sz="1050" b="1"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　</a:t>
                      </a:r>
                      <a:r>
                        <a:rPr lang="zh-TW" altLang="en-US" sz="1050" b="1" i="0" u="none" strike="noStrike" dirty="0" smtClean="0">
                          <a:solidFill>
                            <a:srgbClr val="000000"/>
                          </a:solidFill>
                          <a:effectLst/>
                          <a:latin typeface="Meiryo UI" panose="020B0604030504040204" pitchFamily="50" charset="-128"/>
                          <a:ea typeface="Meiryo UI" panose="020B0604030504040204" pitchFamily="50" charset="-128"/>
                        </a:rPr>
                        <a:t>①</a:t>
                      </a:r>
                      <a:r>
                        <a:rPr lang="en-US" altLang="zh-TW" sz="1050" b="1" i="0" u="none" strike="noStrike" dirty="0" smtClean="0">
                          <a:solidFill>
                            <a:srgbClr val="000000"/>
                          </a:solidFill>
                          <a:effectLst/>
                          <a:latin typeface="Meiryo UI" panose="020B0604030504040204" pitchFamily="50" charset="-128"/>
                          <a:ea typeface="Meiryo UI" panose="020B0604030504040204" pitchFamily="50" charset="-128"/>
                        </a:rPr>
                        <a:t>×②×③×</a:t>
                      </a:r>
                      <a:r>
                        <a:rPr lang="zh-TW" altLang="en-US" sz="1050" b="1" i="0" u="none" strike="noStrike" dirty="0" smtClean="0">
                          <a:solidFill>
                            <a:srgbClr val="000000"/>
                          </a:solidFill>
                          <a:effectLst/>
                          <a:latin typeface="Meiryo UI" panose="020B0604030504040204" pitchFamily="50" charset="-128"/>
                          <a:ea typeface="Meiryo UI" panose="020B0604030504040204" pitchFamily="50" charset="-128"/>
                        </a:rPr>
                        <a:t>人口</a:t>
                      </a:r>
                      <a:r>
                        <a:rPr lang="ja-JP" altLang="en-US" sz="1050" b="1" i="0" u="none" strike="noStrike" dirty="0" smtClean="0">
                          <a:solidFill>
                            <a:srgbClr val="000000"/>
                          </a:solidFill>
                          <a:effectLst/>
                          <a:latin typeface="Meiryo UI" panose="020B0604030504040204" pitchFamily="50" charset="-128"/>
                          <a:ea typeface="Meiryo UI" panose="020B0604030504040204" pitchFamily="50" charset="-128"/>
                        </a:rPr>
                        <a:t>　</a:t>
                      </a:r>
                      <a:r>
                        <a:rPr lang="zh-TW" altLang="en-US" sz="1050" b="1" i="0" u="none" strike="noStrike" dirty="0" smtClean="0">
                          <a:solidFill>
                            <a:srgbClr val="000000"/>
                          </a:solidFill>
                          <a:effectLst/>
                          <a:latin typeface="Meiryo UI" panose="020B0604030504040204" pitchFamily="50" charset="-128"/>
                          <a:ea typeface="Meiryo UI" panose="020B0604030504040204" pitchFamily="50" charset="-128"/>
                        </a:rPr>
                        <a:t>）</a:t>
                      </a:r>
                      <a:endParaRPr lang="ja-JP" altLang="en-US" sz="1050" b="1" i="0" u="none" strike="noStrike" dirty="0">
                        <a:solidFill>
                          <a:srgbClr val="000000"/>
                        </a:solidFill>
                        <a:effectLst/>
                        <a:latin typeface="Meiryo UI" panose="020B0604030504040204" pitchFamily="50" charset="-128"/>
                        <a:ea typeface="Meiryo UI" panose="020B0604030504040204" pitchFamily="50" charset="-128"/>
                      </a:endParaRPr>
                    </a:p>
                  </a:txBody>
                  <a:tcPr marL="8050" marR="8050" marT="80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200" b="1" i="0" u="none" strike="noStrike">
                          <a:solidFill>
                            <a:srgbClr val="000000"/>
                          </a:solidFill>
                          <a:effectLst/>
                          <a:latin typeface="Meiryo UI" panose="020B0604030504040204" pitchFamily="50" charset="-128"/>
                          <a:ea typeface="Meiryo UI" panose="020B0604030504040204" pitchFamily="50" charset="-128"/>
                        </a:rPr>
                        <a:t>934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200" b="1" i="0" u="none" strike="noStrike">
                          <a:solidFill>
                            <a:srgbClr val="000000"/>
                          </a:solidFill>
                          <a:effectLst/>
                          <a:latin typeface="Meiryo UI" panose="020B0604030504040204" pitchFamily="50" charset="-128"/>
                          <a:ea typeface="Meiryo UI" panose="020B0604030504040204" pitchFamily="50" charset="-128"/>
                        </a:rPr>
                        <a:t>825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200" b="1" i="0" u="none" strike="noStrike">
                          <a:solidFill>
                            <a:srgbClr val="000000"/>
                          </a:solidFill>
                          <a:effectLst/>
                          <a:latin typeface="Meiryo UI" panose="020B0604030504040204" pitchFamily="50" charset="-128"/>
                          <a:ea typeface="Meiryo UI" panose="020B0604030504040204" pitchFamily="50" charset="-128"/>
                        </a:rPr>
                        <a:t>646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200" b="1" i="0" u="none" strike="noStrike">
                          <a:solidFill>
                            <a:srgbClr val="000000"/>
                          </a:solidFill>
                          <a:effectLst/>
                          <a:latin typeface="Meiryo UI" panose="020B0604030504040204" pitchFamily="50" charset="-128"/>
                          <a:ea typeface="Meiryo UI" panose="020B0604030504040204" pitchFamily="50" charset="-128"/>
                        </a:rPr>
                        <a:t>241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200" b="1" i="0" u="none" strike="noStrike">
                          <a:solidFill>
                            <a:srgbClr val="000000"/>
                          </a:solidFill>
                          <a:effectLst/>
                          <a:latin typeface="Meiryo UI" panose="020B0604030504040204" pitchFamily="50" charset="-128"/>
                          <a:ea typeface="Meiryo UI" panose="020B0604030504040204" pitchFamily="50" charset="-128"/>
                        </a:rPr>
                        <a:t>237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200" b="1" i="0" u="none" strike="noStrike">
                          <a:solidFill>
                            <a:srgbClr val="000000"/>
                          </a:solidFill>
                          <a:effectLst/>
                          <a:latin typeface="Meiryo UI" panose="020B0604030504040204" pitchFamily="50" charset="-128"/>
                          <a:ea typeface="Meiryo UI" panose="020B0604030504040204" pitchFamily="50" charset="-128"/>
                        </a:rPr>
                        <a:t>544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200" b="1" i="0" u="none" strike="noStrike">
                          <a:solidFill>
                            <a:srgbClr val="000000"/>
                          </a:solidFill>
                          <a:effectLst/>
                          <a:latin typeface="Meiryo UI" panose="020B0604030504040204" pitchFamily="50" charset="-128"/>
                          <a:ea typeface="Meiryo UI" panose="020B0604030504040204" pitchFamily="50" charset="-128"/>
                        </a:rPr>
                        <a:t>545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200" b="1" i="0" u="none" strike="noStrike" dirty="0" smtClean="0">
                          <a:solidFill>
                            <a:srgbClr val="000000"/>
                          </a:solidFill>
                          <a:effectLst/>
                          <a:latin typeface="Meiryo UI" panose="020B0604030504040204" pitchFamily="50" charset="-128"/>
                          <a:ea typeface="Meiryo UI" panose="020B0604030504040204" pitchFamily="50" charset="-128"/>
                        </a:rPr>
                        <a:t>611</a:t>
                      </a: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ct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619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81287922"/>
                  </a:ext>
                </a:extLst>
              </a:tr>
            </a:tbl>
          </a:graphicData>
        </a:graphic>
      </p:graphicFrame>
      <p:graphicFrame>
        <p:nvGraphicFramePr>
          <p:cNvPr id="16" name="グラフ 15"/>
          <p:cNvGraphicFramePr>
            <a:graphicFrameLocks/>
          </p:cNvGraphicFramePr>
          <p:nvPr>
            <p:extLst>
              <p:ext uri="{D42A27DB-BD31-4B8C-83A1-F6EECF244321}">
                <p14:modId xmlns:p14="http://schemas.microsoft.com/office/powerpoint/2010/main" val="1228539273"/>
              </p:ext>
            </p:extLst>
          </p:nvPr>
        </p:nvGraphicFramePr>
        <p:xfrm>
          <a:off x="639082" y="2535206"/>
          <a:ext cx="8585880" cy="34656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50994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83712" y="409545"/>
            <a:ext cx="9738574" cy="9637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0975" indent="-180975">
              <a:lnSpc>
                <a:spcPct val="150000"/>
              </a:lnSpc>
            </a:pPr>
            <a:r>
              <a:rPr kumimoji="1" lang="ja-JP" altLang="en-US" sz="1400" dirty="0">
                <a:solidFill>
                  <a:prstClr val="black"/>
                </a:solidFill>
                <a:latin typeface="+mj-ea"/>
                <a:ea typeface="+mj-ea"/>
              </a:rPr>
              <a:t>●宿泊業への影響をみると、</a:t>
            </a:r>
            <a:r>
              <a:rPr kumimoji="1" lang="en-US" altLang="ja-JP" sz="1400" dirty="0">
                <a:solidFill>
                  <a:prstClr val="black"/>
                </a:solidFill>
                <a:latin typeface="+mj-ea"/>
                <a:ea typeface="+mj-ea"/>
              </a:rPr>
              <a:t>5</a:t>
            </a:r>
            <a:r>
              <a:rPr kumimoji="1" lang="ja-JP" altLang="en-US" sz="1400" dirty="0">
                <a:solidFill>
                  <a:prstClr val="black"/>
                </a:solidFill>
                <a:latin typeface="+mj-ea"/>
                <a:ea typeface="+mj-ea"/>
              </a:rPr>
              <a:t>月に約</a:t>
            </a:r>
            <a:r>
              <a:rPr kumimoji="1" lang="en-US" altLang="ja-JP" sz="1400" dirty="0">
                <a:solidFill>
                  <a:prstClr val="black"/>
                </a:solidFill>
                <a:latin typeface="+mj-ea"/>
                <a:ea typeface="+mj-ea"/>
              </a:rPr>
              <a:t>38</a:t>
            </a:r>
            <a:r>
              <a:rPr kumimoji="1" lang="ja-JP" altLang="en-US" sz="1400" dirty="0">
                <a:solidFill>
                  <a:prstClr val="black"/>
                </a:solidFill>
                <a:latin typeface="+mj-ea"/>
                <a:ea typeface="+mj-ea"/>
              </a:rPr>
              <a:t>万人（</a:t>
            </a:r>
            <a:r>
              <a:rPr kumimoji="1" lang="ja-JP" altLang="en-US" sz="1400" b="1" u="sng" dirty="0">
                <a:solidFill>
                  <a:prstClr val="black"/>
                </a:solidFill>
                <a:latin typeface="+mj-ea"/>
                <a:ea typeface="+mj-ea"/>
              </a:rPr>
              <a:t>前年同月比で</a:t>
            </a:r>
            <a:r>
              <a:rPr kumimoji="1" lang="en-US" altLang="ja-JP" sz="1400" b="1" u="sng" dirty="0">
                <a:solidFill>
                  <a:prstClr val="black"/>
                </a:solidFill>
                <a:latin typeface="+mj-ea"/>
                <a:ea typeface="+mj-ea"/>
              </a:rPr>
              <a:t>90.4</a:t>
            </a:r>
            <a:r>
              <a:rPr kumimoji="1" lang="ja-JP" altLang="en-US" sz="1400" b="1" u="sng" dirty="0">
                <a:solidFill>
                  <a:prstClr val="black"/>
                </a:solidFill>
                <a:latin typeface="+mj-ea"/>
                <a:ea typeface="+mj-ea"/>
              </a:rPr>
              <a:t>％減</a:t>
            </a:r>
            <a:r>
              <a:rPr kumimoji="1" lang="ja-JP" altLang="en-US" sz="1400" dirty="0">
                <a:solidFill>
                  <a:prstClr val="black"/>
                </a:solidFill>
                <a:latin typeface="+mj-ea"/>
                <a:ea typeface="+mj-ea"/>
              </a:rPr>
              <a:t>）と激減。その後やや持ち直しているが、</a:t>
            </a:r>
            <a:r>
              <a:rPr kumimoji="1" lang="en-US" altLang="ja-JP" sz="1400" dirty="0">
                <a:solidFill>
                  <a:prstClr val="black"/>
                </a:solidFill>
                <a:latin typeface="+mj-ea"/>
                <a:ea typeface="+mj-ea"/>
              </a:rPr>
              <a:t>8</a:t>
            </a:r>
            <a:r>
              <a:rPr kumimoji="1" lang="ja-JP" altLang="en-US" sz="1400" dirty="0">
                <a:solidFill>
                  <a:prstClr val="black"/>
                </a:solidFill>
                <a:latin typeface="+mj-ea"/>
                <a:ea typeface="+mj-ea"/>
              </a:rPr>
              <a:t>月においても前年同月比約</a:t>
            </a:r>
            <a:r>
              <a:rPr kumimoji="1" lang="en-US" altLang="ja-JP" sz="1400" dirty="0">
                <a:solidFill>
                  <a:prstClr val="black"/>
                </a:solidFill>
                <a:latin typeface="+mj-ea"/>
                <a:ea typeface="+mj-ea"/>
              </a:rPr>
              <a:t>8</a:t>
            </a:r>
            <a:r>
              <a:rPr kumimoji="1" lang="ja-JP" altLang="en-US" sz="1400" dirty="0">
                <a:solidFill>
                  <a:prstClr val="black"/>
                </a:solidFill>
                <a:latin typeface="+mj-ea"/>
                <a:ea typeface="+mj-ea"/>
              </a:rPr>
              <a:t>割減と</a:t>
            </a:r>
            <a:r>
              <a:rPr kumimoji="1" lang="ja-JP" altLang="en-US" sz="1400" b="1" u="sng" dirty="0">
                <a:solidFill>
                  <a:prstClr val="black"/>
                </a:solidFill>
                <a:latin typeface="+mj-ea"/>
                <a:ea typeface="+mj-ea"/>
              </a:rPr>
              <a:t>回復の動きは鈍い。</a:t>
            </a:r>
            <a:endParaRPr kumimoji="1" lang="en-US" altLang="ja-JP" sz="1400" b="1" u="sng" dirty="0">
              <a:solidFill>
                <a:prstClr val="black"/>
              </a:solidFill>
              <a:latin typeface="+mj-ea"/>
              <a:ea typeface="+mj-ea"/>
            </a:endParaRPr>
          </a:p>
          <a:p>
            <a:pPr marL="180975" indent="-180975">
              <a:lnSpc>
                <a:spcPct val="150000"/>
              </a:lnSpc>
            </a:pPr>
            <a:r>
              <a:rPr kumimoji="1" lang="ja-JP" altLang="en-US" sz="1400" dirty="0">
                <a:solidFill>
                  <a:prstClr val="black"/>
                </a:solidFill>
                <a:latin typeface="+mj-ea"/>
                <a:ea typeface="+mj-ea"/>
              </a:rPr>
              <a:t>●宿泊者における</a:t>
            </a:r>
            <a:r>
              <a:rPr kumimoji="1" lang="ja-JP" altLang="en-US" sz="1400" dirty="0" smtClean="0">
                <a:solidFill>
                  <a:prstClr val="black"/>
                </a:solidFill>
                <a:latin typeface="+mj-ea"/>
                <a:ea typeface="+mj-ea"/>
              </a:rPr>
              <a:t>外国人旅行者の</a:t>
            </a:r>
            <a:r>
              <a:rPr kumimoji="1" lang="ja-JP" altLang="en-US" sz="1400" dirty="0">
                <a:solidFill>
                  <a:prstClr val="black"/>
                </a:solidFill>
                <a:latin typeface="+mj-ea"/>
                <a:ea typeface="+mj-ea"/>
              </a:rPr>
              <a:t>比率が大きかった（約</a:t>
            </a:r>
            <a:r>
              <a:rPr kumimoji="1" lang="en-US" altLang="ja-JP" sz="1400" dirty="0">
                <a:solidFill>
                  <a:prstClr val="black"/>
                </a:solidFill>
                <a:latin typeface="+mj-ea"/>
                <a:ea typeface="+mj-ea"/>
              </a:rPr>
              <a:t>4</a:t>
            </a:r>
            <a:r>
              <a:rPr kumimoji="1" lang="ja-JP" altLang="en-US" sz="1400" dirty="0">
                <a:solidFill>
                  <a:prstClr val="black"/>
                </a:solidFill>
                <a:latin typeface="+mj-ea"/>
                <a:ea typeface="+mj-ea"/>
              </a:rPr>
              <a:t>割）ことも要因と考えられる。</a:t>
            </a:r>
            <a:endParaRPr kumimoji="1" lang="en-US" altLang="ja-JP" sz="1400" dirty="0">
              <a:solidFill>
                <a:prstClr val="black"/>
              </a:solidFill>
              <a:latin typeface="+mj-ea"/>
              <a:ea typeface="+mj-ea"/>
            </a:endParaRPr>
          </a:p>
        </p:txBody>
      </p:sp>
      <p:sp>
        <p:nvSpPr>
          <p:cNvPr id="13" name="タイトル 3"/>
          <p:cNvSpPr txBox="1">
            <a:spLocks/>
          </p:cNvSpPr>
          <p:nvPr/>
        </p:nvSpPr>
        <p:spPr>
          <a:xfrm>
            <a:off x="0" y="1"/>
            <a:ext cx="9905999" cy="327600"/>
          </a:xfrm>
          <a:prstGeom prst="rect">
            <a:avLst/>
          </a:prstGeom>
          <a:solidFill>
            <a:srgbClr val="002060"/>
          </a:solidFill>
        </p:spPr>
        <p:txBody>
          <a:bodyPr anchor="ctr">
            <a:noAutofit/>
          </a:bodyPr>
          <a:lst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a:lstStyle>
          <a:p>
            <a:pPr algn="ctr"/>
            <a:r>
              <a:rPr lang="ja-JP" altLang="en-US" sz="1800" b="1" dirty="0" smtClean="0">
                <a:solidFill>
                  <a:schemeClr val="bg1"/>
                </a:solidFill>
                <a:latin typeface="+mj-ea"/>
              </a:rPr>
              <a:t>観光・宿泊関連の動向（大阪府）</a:t>
            </a:r>
            <a:endParaRPr lang="ja-JP" altLang="en-US" sz="1800" b="1" dirty="0">
              <a:solidFill>
                <a:schemeClr val="bg1"/>
              </a:solidFill>
              <a:latin typeface="+mj-ea"/>
            </a:endParaRPr>
          </a:p>
        </p:txBody>
      </p:sp>
      <p:sp>
        <p:nvSpPr>
          <p:cNvPr id="12" name="スライド番号プレースホルダー 2"/>
          <p:cNvSpPr txBox="1">
            <a:spLocks/>
          </p:cNvSpPr>
          <p:nvPr/>
        </p:nvSpPr>
        <p:spPr>
          <a:xfrm>
            <a:off x="9142508" y="5710680"/>
            <a:ext cx="567100" cy="325823"/>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defPPr>
              <a:defRPr lang="en-US"/>
            </a:defPPr>
            <a:lvl1pPr marL="0" algn="r" defTabSz="457200" rtl="0" eaLnBrk="1" latinLnBrk="0" hangingPunct="1">
              <a:defRPr sz="975"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B28B6A2-4437-46C4-8AB6-08015A7ADF51}" type="slidenum">
              <a:rPr kumimoji="1" lang="ja-JP" altLang="en-US" sz="1050" b="1" smtClean="0">
                <a:latin typeface="+mj-ea"/>
                <a:ea typeface="+mj-ea"/>
              </a:rPr>
              <a:pPr algn="ctr"/>
              <a:t>11</a:t>
            </a:fld>
            <a:endParaRPr kumimoji="1" lang="ja-JP" altLang="en-US" sz="1050" b="1" dirty="0">
              <a:latin typeface="+mj-ea"/>
              <a:ea typeface="+mj-ea"/>
            </a:endParaRPr>
          </a:p>
        </p:txBody>
      </p:sp>
      <p:sp>
        <p:nvSpPr>
          <p:cNvPr id="8" name="テキスト ボックス 7"/>
          <p:cNvSpPr txBox="1"/>
          <p:nvPr/>
        </p:nvSpPr>
        <p:spPr>
          <a:xfrm>
            <a:off x="2913490" y="5805671"/>
            <a:ext cx="2247644" cy="230832"/>
          </a:xfrm>
          <a:prstGeom prst="rect">
            <a:avLst/>
          </a:prstGeom>
          <a:noFill/>
        </p:spPr>
        <p:txBody>
          <a:bodyPr wrap="square" rtlCol="0">
            <a:spAutoFit/>
          </a:bodyPr>
          <a:lstStyle/>
          <a:p>
            <a:pPr algn="r"/>
            <a:r>
              <a:rPr kumimoji="1" lang="ja-JP" altLang="en-US" sz="900" dirty="0" smtClean="0">
                <a:latin typeface="+mj-ea"/>
                <a:ea typeface="+mj-ea"/>
              </a:rPr>
              <a:t>出典：観光庁</a:t>
            </a:r>
            <a:r>
              <a:rPr kumimoji="1" lang="ja-JP" altLang="en-US" sz="900" dirty="0">
                <a:latin typeface="+mj-ea"/>
                <a:ea typeface="+mj-ea"/>
              </a:rPr>
              <a:t>「</a:t>
            </a:r>
            <a:r>
              <a:rPr kumimoji="1" lang="ja-JP" altLang="en-US" sz="900" dirty="0" smtClean="0">
                <a:latin typeface="+mj-ea"/>
                <a:ea typeface="+mj-ea"/>
              </a:rPr>
              <a:t>宿泊旅行統計」</a:t>
            </a:r>
            <a:endParaRPr kumimoji="1" lang="ja-JP" altLang="en-US" sz="900" dirty="0">
              <a:latin typeface="+mj-ea"/>
              <a:ea typeface="+mj-ea"/>
            </a:endParaRPr>
          </a:p>
        </p:txBody>
      </p:sp>
      <p:sp>
        <p:nvSpPr>
          <p:cNvPr id="11" name="テキスト ボックス 10"/>
          <p:cNvSpPr txBox="1"/>
          <p:nvPr/>
        </p:nvSpPr>
        <p:spPr>
          <a:xfrm>
            <a:off x="5876791" y="5805671"/>
            <a:ext cx="3265717" cy="230832"/>
          </a:xfrm>
          <a:prstGeom prst="rect">
            <a:avLst/>
          </a:prstGeom>
          <a:noFill/>
        </p:spPr>
        <p:txBody>
          <a:bodyPr wrap="square" rtlCol="0">
            <a:spAutoFit/>
          </a:bodyPr>
          <a:lstStyle/>
          <a:p>
            <a:pPr algn="r"/>
            <a:r>
              <a:rPr kumimoji="1" lang="ja-JP" altLang="en-US" sz="900" dirty="0" smtClean="0">
                <a:latin typeface="+mj-ea"/>
                <a:ea typeface="+mj-ea"/>
              </a:rPr>
              <a:t>出典</a:t>
            </a:r>
            <a:r>
              <a:rPr kumimoji="1" lang="ja-JP" altLang="en-US" sz="900" dirty="0">
                <a:latin typeface="+mj-ea"/>
                <a:ea typeface="+mj-ea"/>
              </a:rPr>
              <a:t>：関西エアポート社 </a:t>
            </a:r>
            <a:r>
              <a:rPr kumimoji="1" lang="en-US" altLang="ja-JP" sz="900" dirty="0">
                <a:latin typeface="+mj-ea"/>
                <a:ea typeface="+mj-ea"/>
              </a:rPr>
              <a:t>『</a:t>
            </a:r>
            <a:r>
              <a:rPr kumimoji="1" lang="ja-JP" altLang="en-US" sz="900" dirty="0">
                <a:latin typeface="+mj-ea"/>
                <a:ea typeface="+mj-ea"/>
              </a:rPr>
              <a:t>関西国際空港利用状況</a:t>
            </a:r>
            <a:r>
              <a:rPr kumimoji="1" lang="en-US" altLang="ja-JP" sz="900" dirty="0">
                <a:latin typeface="+mj-ea"/>
                <a:ea typeface="+mj-ea"/>
              </a:rPr>
              <a:t>』</a:t>
            </a:r>
          </a:p>
        </p:txBody>
      </p:sp>
      <p:graphicFrame>
        <p:nvGraphicFramePr>
          <p:cNvPr id="16" name="グラフ 15"/>
          <p:cNvGraphicFramePr>
            <a:graphicFrameLocks/>
          </p:cNvGraphicFramePr>
          <p:nvPr>
            <p:extLst>
              <p:ext uri="{D42A27DB-BD31-4B8C-83A1-F6EECF244321}">
                <p14:modId xmlns:p14="http://schemas.microsoft.com/office/powerpoint/2010/main" val="2392734088"/>
              </p:ext>
            </p:extLst>
          </p:nvPr>
        </p:nvGraphicFramePr>
        <p:xfrm>
          <a:off x="0" y="1339731"/>
          <a:ext cx="5457825" cy="4764692"/>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9142508" y="1557783"/>
            <a:ext cx="576417" cy="246221"/>
          </a:xfrm>
          <a:prstGeom prst="rect">
            <a:avLst/>
          </a:prstGeom>
          <a:noFill/>
        </p:spPr>
        <p:txBody>
          <a:bodyPr wrap="square" rtlCol="0">
            <a:spAutoFit/>
          </a:bodyPr>
          <a:lstStyle/>
          <a:p>
            <a:r>
              <a:rPr kumimoji="1" lang="ja-JP" altLang="en-US" sz="1000" dirty="0" smtClean="0">
                <a:solidFill>
                  <a:schemeClr val="tx1">
                    <a:lumMod val="50000"/>
                    <a:lumOff val="50000"/>
                  </a:schemeClr>
                </a:solidFill>
                <a:latin typeface="+mj-ea"/>
                <a:ea typeface="+mj-ea"/>
              </a:rPr>
              <a:t>（％）</a:t>
            </a:r>
            <a:endParaRPr kumimoji="1" lang="ja-JP" altLang="en-US" sz="1000" dirty="0">
              <a:solidFill>
                <a:schemeClr val="tx1">
                  <a:lumMod val="50000"/>
                  <a:lumOff val="50000"/>
                </a:schemeClr>
              </a:solidFill>
              <a:latin typeface="+mj-ea"/>
              <a:ea typeface="+mj-ea"/>
            </a:endParaRPr>
          </a:p>
        </p:txBody>
      </p:sp>
      <p:graphicFrame>
        <p:nvGraphicFramePr>
          <p:cNvPr id="23" name="グラフ 22"/>
          <p:cNvGraphicFramePr>
            <a:graphicFrameLocks/>
          </p:cNvGraphicFramePr>
          <p:nvPr>
            <p:extLst>
              <p:ext uri="{D42A27DB-BD31-4B8C-83A1-F6EECF244321}">
                <p14:modId xmlns:p14="http://schemas.microsoft.com/office/powerpoint/2010/main" val="2782534453"/>
              </p:ext>
            </p:extLst>
          </p:nvPr>
        </p:nvGraphicFramePr>
        <p:xfrm>
          <a:off x="5333998" y="1373249"/>
          <a:ext cx="4562356" cy="4529840"/>
        </p:xfrm>
        <a:graphic>
          <a:graphicData uri="http://schemas.openxmlformats.org/drawingml/2006/chart">
            <c:chart xmlns:c="http://schemas.openxmlformats.org/drawingml/2006/chart" xmlns:r="http://schemas.openxmlformats.org/officeDocument/2006/relationships" r:id="rId4"/>
          </a:graphicData>
        </a:graphic>
      </p:graphicFrame>
      <p:sp>
        <p:nvSpPr>
          <p:cNvPr id="24" name="テキスト ボックス 23"/>
          <p:cNvSpPr txBox="1"/>
          <p:nvPr/>
        </p:nvSpPr>
        <p:spPr>
          <a:xfrm>
            <a:off x="5505406" y="1507346"/>
            <a:ext cx="742770" cy="246221"/>
          </a:xfrm>
          <a:prstGeom prst="rect">
            <a:avLst/>
          </a:prstGeom>
          <a:noFill/>
        </p:spPr>
        <p:txBody>
          <a:bodyPr wrap="square" rtlCol="0">
            <a:spAutoFit/>
          </a:bodyPr>
          <a:lstStyle/>
          <a:p>
            <a:r>
              <a:rPr kumimoji="1" lang="ja-JP" altLang="en-US" sz="1000" dirty="0" smtClean="0">
                <a:solidFill>
                  <a:schemeClr val="tx1">
                    <a:lumMod val="50000"/>
                    <a:lumOff val="50000"/>
                  </a:schemeClr>
                </a:solidFill>
                <a:latin typeface="+mj-ea"/>
                <a:ea typeface="+mj-ea"/>
              </a:rPr>
              <a:t>（千人）</a:t>
            </a:r>
            <a:endParaRPr kumimoji="1" lang="en-US" altLang="ja-JP" sz="1000" dirty="0" smtClean="0">
              <a:solidFill>
                <a:schemeClr val="tx1">
                  <a:lumMod val="50000"/>
                  <a:lumOff val="50000"/>
                </a:schemeClr>
              </a:solidFill>
              <a:latin typeface="+mj-ea"/>
              <a:ea typeface="+mj-ea"/>
            </a:endParaRPr>
          </a:p>
        </p:txBody>
      </p:sp>
    </p:spTree>
    <p:extLst>
      <p:ext uri="{BB962C8B-B14F-4D97-AF65-F5344CB8AC3E}">
        <p14:creationId xmlns:p14="http://schemas.microsoft.com/office/powerpoint/2010/main" val="4213946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70456" y="459696"/>
            <a:ext cx="9306033" cy="65891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0975" lvl="0" indent="-180975">
              <a:lnSpc>
                <a:spcPct val="150000"/>
              </a:lnSpc>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 緊急事態措置強化期間において、</a:t>
            </a:r>
            <a:r>
              <a:rPr kumimoji="1" lang="ja-JP" altLang="en-US" sz="1400" b="1" u="sng" dirty="0">
                <a:solidFill>
                  <a:prstClr val="black"/>
                </a:solidFill>
                <a:latin typeface="Meiryo UI" panose="020B0604030504040204" pitchFamily="50" charset="-128"/>
                <a:ea typeface="Meiryo UI" panose="020B0604030504040204" pitchFamily="50" charset="-128"/>
              </a:rPr>
              <a:t>梅田・難波の</a:t>
            </a:r>
            <a:r>
              <a:rPr kumimoji="1" lang="ja-JP" altLang="en-US" sz="14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滞在人口は感染拡大前比▲</a:t>
            </a:r>
            <a:r>
              <a:rPr kumimoji="1" lang="en-US" altLang="ja-JP" sz="14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80</a:t>
            </a:r>
            <a:r>
              <a:rPr kumimoji="1" lang="ja-JP" altLang="en-US" sz="14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％程度</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で推移。</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lvl="0" indent="-180975">
              <a:lnSpc>
                <a:spcPct val="150000"/>
              </a:lnSpc>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1" u="sng" dirty="0" smtClean="0">
                <a:solidFill>
                  <a:prstClr val="black"/>
                </a:solidFill>
                <a:latin typeface="Meiryo UI" panose="020B0604030504040204" pitchFamily="50" charset="-128"/>
                <a:ea typeface="Meiryo UI" panose="020B0604030504040204" pitchFamily="50" charset="-128"/>
              </a:rPr>
              <a:t>緊急事態措置強化により、梅田・難波の滞在人口は大きく低下。</a:t>
            </a:r>
            <a:r>
              <a:rPr kumimoji="1" lang="ja-JP" altLang="en-US" sz="1400" dirty="0" smtClean="0">
                <a:solidFill>
                  <a:prstClr val="black"/>
                </a:solidFill>
                <a:latin typeface="Meiryo UI" panose="020B0604030504040204" pitchFamily="50" charset="-128"/>
                <a:ea typeface="Meiryo UI" panose="020B0604030504040204" pitchFamily="50" charset="-128"/>
              </a:rPr>
              <a:t>措置の緩和後徐々に回復</a:t>
            </a:r>
            <a:r>
              <a:rPr kumimoji="1" lang="ja-JP" altLang="en-US" sz="14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400" b="1" i="1" u="sng"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12" name="スライド番号プレースホルダー 3"/>
          <p:cNvSpPr>
            <a:spLocks noGrp="1"/>
          </p:cNvSpPr>
          <p:nvPr>
            <p:ph type="sldNum" sz="quarter" idx="12"/>
          </p:nvPr>
        </p:nvSpPr>
        <p:spPr>
          <a:xfrm>
            <a:off x="9341117" y="5626472"/>
            <a:ext cx="470744" cy="394246"/>
          </a:xfrm>
          <a:ln>
            <a:solidFill>
              <a:schemeClr val="accent1"/>
            </a:solidFill>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9B28B6A2-4437-46C4-8AB6-08015A7ADF51}" type="slidenum">
              <a:rPr kumimoji="1" lang="ja-JP" altLang="en-US" sz="1400" b="1" i="0" u="none" strike="noStrike" kern="1200" cap="none" spc="0" normalizeH="0" baseline="0" noProof="0" smtClean="0">
                <a:ln>
                  <a:noFill/>
                </a:ln>
                <a:solidFill>
                  <a:prstClr val="black">
                    <a:tint val="75000"/>
                  </a:prstClr>
                </a:solidFill>
                <a:effectLst/>
                <a:uLnTx/>
                <a:uFillTx/>
                <a:latin typeface="Arial"/>
                <a:ea typeface="Meiryo UI"/>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1" lang="ja-JP" altLang="en-US" sz="1400" b="1" i="0" u="none" strike="noStrike" kern="1200" cap="none" spc="0" normalizeH="0" baseline="0" noProof="0" dirty="0">
              <a:ln>
                <a:noFill/>
              </a:ln>
              <a:solidFill>
                <a:prstClr val="black">
                  <a:tint val="75000"/>
                </a:prstClr>
              </a:solidFill>
              <a:effectLst/>
              <a:uLnTx/>
              <a:uFillTx/>
              <a:latin typeface="Arial"/>
              <a:ea typeface="Meiryo UI"/>
              <a:cs typeface="+mn-cs"/>
            </a:endParaRPr>
          </a:p>
        </p:txBody>
      </p:sp>
      <p:sp>
        <p:nvSpPr>
          <p:cNvPr id="13" name="タイトル 3"/>
          <p:cNvSpPr txBox="1">
            <a:spLocks/>
          </p:cNvSpPr>
          <p:nvPr/>
        </p:nvSpPr>
        <p:spPr>
          <a:xfrm>
            <a:off x="0" y="-1"/>
            <a:ext cx="9906000" cy="350633"/>
          </a:xfrm>
          <a:prstGeom prst="rect">
            <a:avLst/>
          </a:prstGeom>
          <a:solidFill>
            <a:srgbClr val="002060"/>
          </a:solidFill>
        </p:spPr>
        <p:txBody>
          <a:bodyPr vert="horz" lIns="81598" tIns="40799" rIns="81598" bIns="40799"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ja-JP" altLang="en-US" sz="1785" b="1" dirty="0" smtClean="0">
                <a:solidFill>
                  <a:prstClr val="white"/>
                </a:solidFill>
                <a:latin typeface="Meiryo UI" panose="020B0604030504040204" pitchFamily="50" charset="-128"/>
                <a:ea typeface="Meiryo UI" panose="020B0604030504040204" pitchFamily="50" charset="-128"/>
              </a:rPr>
              <a:t>第一波時の新規陽性者数と滞在人口</a:t>
            </a:r>
            <a:r>
              <a:rPr kumimoji="1" lang="ja-JP" altLang="en-US" sz="1785"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（大阪）</a:t>
            </a:r>
            <a:endParaRPr kumimoji="1" lang="ja-JP" altLang="en-US" sz="1071"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endParaRPr>
          </a:p>
        </p:txBody>
      </p:sp>
      <p:sp>
        <p:nvSpPr>
          <p:cNvPr id="37" name="テキスト ボックス 36"/>
          <p:cNvSpPr txBox="1"/>
          <p:nvPr/>
        </p:nvSpPr>
        <p:spPr>
          <a:xfrm>
            <a:off x="284641" y="3602958"/>
            <a:ext cx="347531" cy="2435475"/>
          </a:xfrm>
          <a:prstGeom prst="rect">
            <a:avLst/>
          </a:prstGeom>
          <a:noFill/>
        </p:spPr>
        <p:txBody>
          <a:bodyPr vert="eaVert" wrap="none" rtlCol="0">
            <a:spAutoFit/>
          </a:bodyPr>
          <a:lstStyle/>
          <a:p>
            <a:pPr defTabSz="914400"/>
            <a:r>
              <a:rPr kumimoji="1" lang="ja-JP" altLang="en-US" sz="1000" dirty="0" smtClean="0">
                <a:solidFill>
                  <a:prstClr val="black"/>
                </a:solidFill>
                <a:latin typeface="Meiryo UI" panose="020B0604030504040204" pitchFamily="50" charset="-128"/>
                <a:ea typeface="Meiryo UI" panose="020B0604030504040204" pitchFamily="50" charset="-128"/>
              </a:rPr>
              <a:t>３月</a:t>
            </a:r>
            <a:r>
              <a:rPr kumimoji="1" lang="en-US" altLang="ja-JP" sz="1000" dirty="0" smtClean="0">
                <a:solidFill>
                  <a:prstClr val="black"/>
                </a:solidFill>
                <a:latin typeface="Meiryo UI" panose="020B0604030504040204" pitchFamily="50" charset="-128"/>
                <a:ea typeface="Meiryo UI" panose="020B0604030504040204" pitchFamily="50" charset="-128"/>
              </a:rPr>
              <a:t>1</a:t>
            </a:r>
            <a:r>
              <a:rPr kumimoji="1" lang="ja-JP" altLang="en-US" sz="1000" dirty="0">
                <a:solidFill>
                  <a:prstClr val="black"/>
                </a:solidFill>
                <a:latin typeface="Meiryo UI" panose="020B0604030504040204" pitchFamily="50" charset="-128"/>
                <a:ea typeface="Meiryo UI" panose="020B0604030504040204" pitchFamily="50" charset="-128"/>
              </a:rPr>
              <a:t>日　ライブクラスター可能性</a:t>
            </a:r>
            <a:r>
              <a:rPr kumimoji="1" lang="ja-JP" altLang="en-US" sz="1000" dirty="0" smtClean="0">
                <a:solidFill>
                  <a:prstClr val="black"/>
                </a:solidFill>
                <a:latin typeface="Meiryo UI" panose="020B0604030504040204" pitchFamily="50" charset="-128"/>
                <a:ea typeface="Meiryo UI" panose="020B0604030504040204" pitchFamily="50" charset="-128"/>
              </a:rPr>
              <a:t>発表</a:t>
            </a:r>
            <a:endParaRPr kumimoji="1" lang="en-US" altLang="ja-JP" sz="1000" dirty="0">
              <a:solidFill>
                <a:prstClr val="black"/>
              </a:solidFill>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547759" y="3602958"/>
            <a:ext cx="347531" cy="2863413"/>
          </a:xfrm>
          <a:prstGeom prst="rect">
            <a:avLst/>
          </a:prstGeom>
          <a:noFill/>
        </p:spPr>
        <p:txBody>
          <a:bodyPr vert="eaVert" wrap="square" rtlCol="0">
            <a:spAutoFit/>
          </a:bodyPr>
          <a:lstStyle/>
          <a:p>
            <a:pPr defTabSz="914400"/>
            <a:r>
              <a:rPr kumimoji="1" lang="ja-JP" altLang="en-US" sz="1000" dirty="0" smtClean="0">
                <a:solidFill>
                  <a:prstClr val="black"/>
                </a:solidFill>
                <a:latin typeface="Meiryo UI" panose="020B0604030504040204" pitchFamily="50" charset="-128"/>
                <a:ea typeface="Meiryo UI" panose="020B0604030504040204" pitchFamily="50" charset="-128"/>
              </a:rPr>
              <a:t>３月</a:t>
            </a:r>
            <a:r>
              <a:rPr kumimoji="1" lang="en-US" altLang="ja-JP" sz="1000" dirty="0" smtClean="0">
                <a:solidFill>
                  <a:prstClr val="black"/>
                </a:solidFill>
                <a:latin typeface="Meiryo UI" panose="020B0604030504040204" pitchFamily="50" charset="-128"/>
                <a:ea typeface="Meiryo UI" panose="020B0604030504040204" pitchFamily="50" charset="-128"/>
              </a:rPr>
              <a:t>2</a:t>
            </a:r>
            <a:r>
              <a:rPr kumimoji="1" lang="ja-JP" altLang="en-US" sz="1000" dirty="0">
                <a:solidFill>
                  <a:prstClr val="black"/>
                </a:solidFill>
                <a:latin typeface="Meiryo UI" panose="020B0604030504040204" pitchFamily="50" charset="-128"/>
                <a:ea typeface="Meiryo UI" panose="020B0604030504040204" pitchFamily="50" charset="-128"/>
              </a:rPr>
              <a:t>日　府立高校・市町村立学校</a:t>
            </a:r>
            <a:r>
              <a:rPr kumimoji="1" lang="ja-JP" altLang="en-US" sz="1000" dirty="0" smtClean="0">
                <a:solidFill>
                  <a:prstClr val="black"/>
                </a:solidFill>
                <a:latin typeface="Meiryo UI" panose="020B0604030504040204" pitchFamily="50" charset="-128"/>
                <a:ea typeface="Meiryo UI" panose="020B0604030504040204" pitchFamily="50" charset="-128"/>
              </a:rPr>
              <a:t>休校</a:t>
            </a:r>
            <a:endParaRPr kumimoji="1" lang="en-US" altLang="ja-JP" sz="1000" dirty="0">
              <a:solidFill>
                <a:prstClr val="black"/>
              </a:solidFill>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2773952" y="3602958"/>
            <a:ext cx="347531" cy="2563779"/>
          </a:xfrm>
          <a:prstGeom prst="rect">
            <a:avLst/>
          </a:prstGeom>
          <a:noFill/>
        </p:spPr>
        <p:txBody>
          <a:bodyPr vert="eaVert" wrap="none" rtlCol="0">
            <a:spAutoFit/>
          </a:bodyPr>
          <a:lstStyle/>
          <a:p>
            <a:pPr defTabSz="914400"/>
            <a:r>
              <a:rPr kumimoji="1" lang="ja-JP" altLang="en-US" sz="1000" dirty="0" smtClean="0">
                <a:solidFill>
                  <a:prstClr val="black"/>
                </a:solidFill>
                <a:latin typeface="Meiryo UI" panose="020B0604030504040204" pitchFamily="50" charset="-128"/>
                <a:ea typeface="Meiryo UI" panose="020B0604030504040204" pitchFamily="50" charset="-128"/>
              </a:rPr>
              <a:t>３月</a:t>
            </a:r>
            <a:r>
              <a:rPr kumimoji="1" lang="en-US" altLang="ja-JP" sz="1000" dirty="0" smtClean="0">
                <a:solidFill>
                  <a:prstClr val="black"/>
                </a:solidFill>
                <a:latin typeface="Meiryo UI" panose="020B0604030504040204" pitchFamily="50" charset="-128"/>
                <a:ea typeface="Meiryo UI" panose="020B0604030504040204" pitchFamily="50" charset="-128"/>
              </a:rPr>
              <a:t>31</a:t>
            </a:r>
            <a:r>
              <a:rPr kumimoji="1" lang="ja-JP" altLang="en-US" sz="1000" dirty="0">
                <a:solidFill>
                  <a:prstClr val="black"/>
                </a:solidFill>
                <a:latin typeface="Meiryo UI" panose="020B0604030504040204" pitchFamily="50" charset="-128"/>
                <a:ea typeface="Meiryo UI" panose="020B0604030504040204" pitchFamily="50" charset="-128"/>
              </a:rPr>
              <a:t>日　夜の飲食店等へ</a:t>
            </a:r>
            <a:r>
              <a:rPr kumimoji="1" lang="ja-JP" altLang="en-US" sz="1000" dirty="0" smtClean="0">
                <a:solidFill>
                  <a:prstClr val="black"/>
                </a:solidFill>
                <a:latin typeface="Meiryo UI" panose="020B0604030504040204" pitchFamily="50" charset="-128"/>
                <a:ea typeface="Meiryo UI" panose="020B0604030504040204" pitchFamily="50" charset="-128"/>
              </a:rPr>
              <a:t>の外出自粛要請</a:t>
            </a:r>
            <a:endParaRPr kumimoji="1" lang="en-US" altLang="ja-JP" sz="1000" dirty="0">
              <a:solidFill>
                <a:prstClr val="black"/>
              </a:solidFill>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2952668" y="3602958"/>
            <a:ext cx="347531" cy="2094035"/>
          </a:xfrm>
          <a:prstGeom prst="rect">
            <a:avLst/>
          </a:prstGeom>
          <a:noFill/>
        </p:spPr>
        <p:txBody>
          <a:bodyPr vert="eaVert" wrap="none" rtlCol="0">
            <a:spAutoFit/>
          </a:bodyPr>
          <a:lstStyle/>
          <a:p>
            <a:pPr defTabSz="914400"/>
            <a:r>
              <a:rPr kumimoji="1" lang="ja-JP" altLang="en-US" sz="1000" dirty="0" smtClean="0">
                <a:solidFill>
                  <a:prstClr val="black"/>
                </a:solidFill>
                <a:latin typeface="Meiryo UI" panose="020B0604030504040204" pitchFamily="50" charset="-128"/>
                <a:ea typeface="Meiryo UI" panose="020B0604030504040204" pitchFamily="50" charset="-128"/>
              </a:rPr>
              <a:t>４月</a:t>
            </a:r>
            <a:r>
              <a:rPr kumimoji="1" lang="en-US" altLang="ja-JP" sz="1000" dirty="0" smtClean="0">
                <a:solidFill>
                  <a:prstClr val="black"/>
                </a:solidFill>
                <a:latin typeface="Meiryo UI" panose="020B0604030504040204" pitchFamily="50" charset="-128"/>
                <a:ea typeface="Meiryo UI" panose="020B0604030504040204" pitchFamily="50" charset="-128"/>
              </a:rPr>
              <a:t>1</a:t>
            </a:r>
            <a:r>
              <a:rPr kumimoji="1" lang="ja-JP" altLang="en-US" sz="1000" dirty="0">
                <a:solidFill>
                  <a:prstClr val="black"/>
                </a:solidFill>
                <a:latin typeface="Meiryo UI" panose="020B0604030504040204" pitchFamily="50" charset="-128"/>
                <a:ea typeface="Meiryo UI" panose="020B0604030504040204" pitchFamily="50" charset="-128"/>
              </a:rPr>
              <a:t>日　</a:t>
            </a:r>
            <a:r>
              <a:rPr kumimoji="1" lang="ja-JP" altLang="en-US" sz="1000" dirty="0" smtClean="0">
                <a:solidFill>
                  <a:prstClr val="black"/>
                </a:solidFill>
                <a:latin typeface="Meiryo UI" panose="020B0604030504040204" pitchFamily="50" charset="-128"/>
                <a:ea typeface="Meiryo UI" panose="020B0604030504040204" pitchFamily="50" charset="-128"/>
              </a:rPr>
              <a:t> </a:t>
            </a:r>
            <a:r>
              <a:rPr kumimoji="1" lang="ja-JP" altLang="en-US" sz="1000" dirty="0">
                <a:solidFill>
                  <a:prstClr val="black"/>
                </a:solidFill>
                <a:latin typeface="Meiryo UI" panose="020B0604030504040204" pitchFamily="50" charset="-128"/>
                <a:ea typeface="Meiryo UI" panose="020B0604030504040204" pitchFamily="50" charset="-128"/>
              </a:rPr>
              <a:t>夜の街クラスター</a:t>
            </a:r>
            <a:r>
              <a:rPr kumimoji="1" lang="ja-JP" altLang="en-US" sz="1000" dirty="0" smtClean="0">
                <a:solidFill>
                  <a:prstClr val="black"/>
                </a:solidFill>
                <a:latin typeface="Meiryo UI" panose="020B0604030504040204" pitchFamily="50" charset="-128"/>
                <a:ea typeface="Meiryo UI" panose="020B0604030504040204" pitchFamily="50" charset="-128"/>
              </a:rPr>
              <a:t>発表</a:t>
            </a:r>
            <a:endParaRPr kumimoji="1" lang="en-US" altLang="ja-JP" sz="1000" dirty="0">
              <a:solidFill>
                <a:prstClr val="black"/>
              </a:solidFill>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3516894" y="3602958"/>
            <a:ext cx="501419" cy="1922514"/>
          </a:xfrm>
          <a:prstGeom prst="rect">
            <a:avLst/>
          </a:prstGeom>
          <a:noFill/>
        </p:spPr>
        <p:txBody>
          <a:bodyPr vert="eaVert" wrap="none" rtlCol="0">
            <a:spAutoFit/>
          </a:bodyPr>
          <a:lstStyle/>
          <a:p>
            <a:pPr defTabSz="914400"/>
            <a:r>
              <a:rPr kumimoji="1" lang="ja-JP" altLang="en-US" sz="1000" dirty="0" smtClean="0">
                <a:solidFill>
                  <a:prstClr val="black"/>
                </a:solidFill>
                <a:latin typeface="Meiryo UI" panose="020B0604030504040204" pitchFamily="50" charset="-128"/>
                <a:ea typeface="Meiryo UI" panose="020B0604030504040204" pitchFamily="50" charset="-128"/>
              </a:rPr>
              <a:t>４月</a:t>
            </a:r>
            <a:r>
              <a:rPr kumimoji="1" lang="en-US" altLang="ja-JP" sz="1000" dirty="0" smtClean="0">
                <a:solidFill>
                  <a:prstClr val="black"/>
                </a:solidFill>
                <a:latin typeface="Meiryo UI" panose="020B0604030504040204" pitchFamily="50" charset="-128"/>
                <a:ea typeface="Meiryo UI" panose="020B0604030504040204" pitchFamily="50" charset="-128"/>
              </a:rPr>
              <a:t>7</a:t>
            </a:r>
            <a:r>
              <a:rPr kumimoji="1" lang="ja-JP" altLang="en-US" sz="1000" dirty="0">
                <a:solidFill>
                  <a:prstClr val="black"/>
                </a:solidFill>
                <a:latin typeface="Meiryo UI" panose="020B0604030504040204" pitchFamily="50" charset="-128"/>
                <a:ea typeface="Meiryo UI" panose="020B0604030504040204" pitchFamily="50" charset="-128"/>
              </a:rPr>
              <a:t>日　緊急事態宣言（国）</a:t>
            </a:r>
            <a:endParaRPr kumimoji="1" lang="en-US" altLang="ja-JP" sz="1000" dirty="0">
              <a:solidFill>
                <a:prstClr val="black"/>
              </a:solidFill>
              <a:latin typeface="Meiryo UI" panose="020B0604030504040204" pitchFamily="50" charset="-128"/>
              <a:ea typeface="Meiryo UI" panose="020B0604030504040204" pitchFamily="50" charset="-128"/>
            </a:endParaRPr>
          </a:p>
          <a:p>
            <a:pPr defTabSz="914400"/>
            <a:r>
              <a:rPr kumimoji="1" lang="ja-JP" altLang="en-US" sz="1000" dirty="0">
                <a:solidFill>
                  <a:prstClr val="black"/>
                </a:solidFill>
                <a:latin typeface="Meiryo UI" panose="020B0604030504040204" pitchFamily="50" charset="-128"/>
                <a:ea typeface="Meiryo UI" panose="020B0604030504040204" pitchFamily="50" charset="-128"/>
              </a:rPr>
              <a:t>　　　 </a:t>
            </a:r>
            <a:r>
              <a:rPr kumimoji="1" lang="ja-JP" altLang="en-US" sz="1000" dirty="0" smtClean="0">
                <a:solidFill>
                  <a:prstClr val="black"/>
                </a:solidFill>
                <a:latin typeface="Meiryo UI" panose="020B0604030504040204" pitchFamily="50" charset="-128"/>
                <a:ea typeface="Meiryo UI" panose="020B0604030504040204" pitchFamily="50" charset="-128"/>
              </a:rPr>
              <a:t>　　テレワーク要請</a:t>
            </a:r>
            <a:endParaRPr kumimoji="1" lang="en-US" altLang="ja-JP" sz="1000" dirty="0">
              <a:solidFill>
                <a:prstClr val="black"/>
              </a:solidFill>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4044950" y="3602958"/>
            <a:ext cx="501419" cy="1922578"/>
          </a:xfrm>
          <a:prstGeom prst="rect">
            <a:avLst/>
          </a:prstGeom>
          <a:noFill/>
        </p:spPr>
        <p:txBody>
          <a:bodyPr vert="eaVert" wrap="none" rtlCol="0">
            <a:spAutoFit/>
          </a:bodyPr>
          <a:lstStyle/>
          <a:p>
            <a:pPr defTabSz="914400"/>
            <a:r>
              <a:rPr kumimoji="1" lang="ja-JP" altLang="en-US" sz="1000" dirty="0" smtClean="0">
                <a:solidFill>
                  <a:prstClr val="black"/>
                </a:solidFill>
                <a:latin typeface="Meiryo UI" panose="020B0604030504040204" pitchFamily="50" charset="-128"/>
                <a:ea typeface="Meiryo UI" panose="020B0604030504040204" pitchFamily="50" charset="-128"/>
              </a:rPr>
              <a:t>４月</a:t>
            </a:r>
            <a:r>
              <a:rPr kumimoji="1" lang="en-US" altLang="ja-JP" sz="1000" dirty="0" smtClean="0">
                <a:solidFill>
                  <a:prstClr val="black"/>
                </a:solidFill>
                <a:latin typeface="Meiryo UI" panose="020B0604030504040204" pitchFamily="50" charset="-128"/>
                <a:ea typeface="Meiryo UI" panose="020B0604030504040204" pitchFamily="50" charset="-128"/>
              </a:rPr>
              <a:t>14</a:t>
            </a:r>
            <a:r>
              <a:rPr kumimoji="1" lang="ja-JP" altLang="en-US" sz="1000" dirty="0">
                <a:solidFill>
                  <a:prstClr val="black"/>
                </a:solidFill>
                <a:latin typeface="Meiryo UI" panose="020B0604030504040204" pitchFamily="50" charset="-128"/>
                <a:ea typeface="Meiryo UI" panose="020B0604030504040204" pitchFamily="50" charset="-128"/>
              </a:rPr>
              <a:t>日　緊急事態措置の</a:t>
            </a:r>
            <a:r>
              <a:rPr kumimoji="1" lang="ja-JP" altLang="en-US" sz="1000" dirty="0" smtClean="0">
                <a:solidFill>
                  <a:prstClr val="black"/>
                </a:solidFill>
                <a:latin typeface="Meiryo UI" panose="020B0604030504040204" pitchFamily="50" charset="-128"/>
                <a:ea typeface="Meiryo UI" panose="020B0604030504040204" pitchFamily="50" charset="-128"/>
              </a:rPr>
              <a:t>強化</a:t>
            </a:r>
            <a:endParaRPr kumimoji="1" lang="en-US" altLang="ja-JP" sz="10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1000" dirty="0">
                <a:solidFill>
                  <a:prstClr val="black"/>
                </a:solidFill>
                <a:latin typeface="Meiryo UI" panose="020B0604030504040204" pitchFamily="50" charset="-128"/>
                <a:ea typeface="Meiryo UI" panose="020B0604030504040204" pitchFamily="50" charset="-128"/>
              </a:rPr>
              <a:t>　</a:t>
            </a:r>
            <a:r>
              <a:rPr kumimoji="1" lang="ja-JP" altLang="en-US" sz="1000" dirty="0" smtClean="0">
                <a:solidFill>
                  <a:prstClr val="black"/>
                </a:solidFill>
                <a:latin typeface="Meiryo UI" panose="020B0604030504040204" pitchFamily="50" charset="-128"/>
                <a:ea typeface="Meiryo UI" panose="020B0604030504040204" pitchFamily="50" charset="-128"/>
              </a:rPr>
              <a:t>　　　　施設</a:t>
            </a:r>
            <a:r>
              <a:rPr kumimoji="1" lang="ja-JP" altLang="en-US" sz="1000" dirty="0">
                <a:solidFill>
                  <a:prstClr val="black"/>
                </a:solidFill>
                <a:latin typeface="Meiryo UI" panose="020B0604030504040204" pitchFamily="50" charset="-128"/>
                <a:ea typeface="Meiryo UI" panose="020B0604030504040204" pitchFamily="50" charset="-128"/>
              </a:rPr>
              <a:t>の使用</a:t>
            </a:r>
            <a:r>
              <a:rPr kumimoji="1" lang="ja-JP" altLang="en-US" sz="1000" dirty="0" smtClean="0">
                <a:solidFill>
                  <a:prstClr val="black"/>
                </a:solidFill>
                <a:latin typeface="Meiryo UI" panose="020B0604030504040204" pitchFamily="50" charset="-128"/>
                <a:ea typeface="Meiryo UI" panose="020B0604030504040204" pitchFamily="50" charset="-128"/>
              </a:rPr>
              <a:t>制限</a:t>
            </a:r>
            <a:endParaRPr kumimoji="1" lang="en-US" altLang="ja-JP" sz="1000" dirty="0">
              <a:solidFill>
                <a:prstClr val="black"/>
              </a:solidFill>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1223084" y="3602958"/>
            <a:ext cx="818173" cy="2435539"/>
          </a:xfrm>
          <a:prstGeom prst="rect">
            <a:avLst/>
          </a:prstGeom>
          <a:noFill/>
        </p:spPr>
        <p:txBody>
          <a:bodyPr vert="eaVert" wrap="none" rtlCol="0">
            <a:spAutoFit/>
          </a:bodyPr>
          <a:lstStyle/>
          <a:p>
            <a:pPr defTabSz="914400"/>
            <a:r>
              <a:rPr kumimoji="1" lang="ja-JP" altLang="en-US" sz="1000" dirty="0" smtClean="0">
                <a:solidFill>
                  <a:prstClr val="black"/>
                </a:solidFill>
                <a:latin typeface="Meiryo UI" panose="020B0604030504040204" pitchFamily="50" charset="-128"/>
                <a:ea typeface="Meiryo UI" panose="020B0604030504040204" pitchFamily="50" charset="-128"/>
              </a:rPr>
              <a:t>３月</a:t>
            </a:r>
            <a:r>
              <a:rPr kumimoji="1" lang="en-US" altLang="ja-JP" sz="1000" dirty="0" smtClean="0">
                <a:solidFill>
                  <a:prstClr val="black"/>
                </a:solidFill>
                <a:latin typeface="Meiryo UI" panose="020B0604030504040204" pitchFamily="50" charset="-128"/>
                <a:ea typeface="Meiryo UI" panose="020B0604030504040204" pitchFamily="50" charset="-128"/>
              </a:rPr>
              <a:t>19</a:t>
            </a:r>
            <a:r>
              <a:rPr kumimoji="1" lang="ja-JP" altLang="en-US" sz="1000" dirty="0">
                <a:solidFill>
                  <a:prstClr val="black"/>
                </a:solidFill>
                <a:latin typeface="Meiryo UI" panose="020B0604030504040204" pitchFamily="50" charset="-128"/>
                <a:ea typeface="Meiryo UI" panose="020B0604030504040204" pitchFamily="50" charset="-128"/>
              </a:rPr>
              <a:t>日　感染拡大地域自粛検討（国）</a:t>
            </a:r>
            <a:endParaRPr kumimoji="1" lang="en-US" altLang="ja-JP" sz="1000" dirty="0">
              <a:solidFill>
                <a:prstClr val="black"/>
              </a:solidFill>
              <a:latin typeface="Meiryo UI" panose="020B0604030504040204" pitchFamily="50" charset="-128"/>
              <a:ea typeface="Meiryo UI" panose="020B0604030504040204" pitchFamily="50" charset="-128"/>
            </a:endParaRPr>
          </a:p>
          <a:p>
            <a:pPr defTabSz="914400"/>
            <a:r>
              <a:rPr kumimoji="1" lang="ja-JP" altLang="en-US" sz="1000" dirty="0">
                <a:solidFill>
                  <a:prstClr val="black"/>
                </a:solidFill>
                <a:latin typeface="Meiryo UI" panose="020B0604030504040204" pitchFamily="50" charset="-128"/>
                <a:ea typeface="Meiryo UI" panose="020B0604030504040204" pitchFamily="50" charset="-128"/>
              </a:rPr>
              <a:t>　　　 </a:t>
            </a:r>
            <a:r>
              <a:rPr kumimoji="1" lang="ja-JP" altLang="en-US" sz="1000" dirty="0" smtClean="0">
                <a:solidFill>
                  <a:prstClr val="black"/>
                </a:solidFill>
                <a:latin typeface="Meiryo UI" panose="020B0604030504040204" pitchFamily="50" charset="-128"/>
                <a:ea typeface="Meiryo UI" panose="020B0604030504040204" pitchFamily="50" charset="-128"/>
              </a:rPr>
              <a:t>　　ライブクラスター</a:t>
            </a:r>
            <a:r>
              <a:rPr kumimoji="1" lang="ja-JP" altLang="en-US" sz="1000" dirty="0">
                <a:solidFill>
                  <a:prstClr val="black"/>
                </a:solidFill>
                <a:latin typeface="Meiryo UI" panose="020B0604030504040204" pitchFamily="50" charset="-128"/>
                <a:ea typeface="Meiryo UI" panose="020B0604030504040204" pitchFamily="50" charset="-128"/>
              </a:rPr>
              <a:t>収束宣言</a:t>
            </a:r>
            <a:endParaRPr kumimoji="1" lang="en-US" altLang="ja-JP" sz="1000" dirty="0">
              <a:solidFill>
                <a:prstClr val="black"/>
              </a:solidFill>
              <a:latin typeface="Meiryo UI" panose="020B0604030504040204" pitchFamily="50" charset="-128"/>
              <a:ea typeface="Meiryo UI" panose="020B0604030504040204" pitchFamily="50" charset="-128"/>
            </a:endParaRPr>
          </a:p>
          <a:p>
            <a:pPr defTabSz="914400"/>
            <a:r>
              <a:rPr kumimoji="1" lang="ja-JP" altLang="en-US" sz="1000" dirty="0">
                <a:solidFill>
                  <a:prstClr val="black"/>
                </a:solidFill>
                <a:latin typeface="Meiryo UI" panose="020B0604030504040204" pitchFamily="50" charset="-128"/>
                <a:ea typeface="Meiryo UI" panose="020B0604030504040204" pitchFamily="50" charset="-128"/>
              </a:rPr>
              <a:t>　　　 </a:t>
            </a:r>
            <a:r>
              <a:rPr kumimoji="1" lang="ja-JP" altLang="en-US" sz="1000" dirty="0" smtClean="0">
                <a:solidFill>
                  <a:prstClr val="black"/>
                </a:solidFill>
                <a:latin typeface="Meiryo UI" panose="020B0604030504040204" pitchFamily="50" charset="-128"/>
                <a:ea typeface="Meiryo UI" panose="020B0604030504040204" pitchFamily="50" charset="-128"/>
              </a:rPr>
              <a:t>　　</a:t>
            </a:r>
            <a:r>
              <a:rPr kumimoji="1" lang="en-US" altLang="ja-JP" sz="1000" dirty="0" smtClean="0">
                <a:solidFill>
                  <a:prstClr val="black"/>
                </a:solidFill>
                <a:latin typeface="Meiryo UI" panose="020B0604030504040204" pitchFamily="50" charset="-128"/>
                <a:ea typeface="Meiryo UI" panose="020B0604030504040204" pitchFamily="50" charset="-128"/>
              </a:rPr>
              <a:t>3</a:t>
            </a:r>
            <a:r>
              <a:rPr kumimoji="1" lang="ja-JP" altLang="en-US" sz="1000" dirty="0">
                <a:solidFill>
                  <a:prstClr val="black"/>
                </a:solidFill>
                <a:latin typeface="Meiryo UI" panose="020B0604030504040204" pitchFamily="50" charset="-128"/>
                <a:ea typeface="Meiryo UI" panose="020B0604030504040204" pitchFamily="50" charset="-128"/>
              </a:rPr>
              <a:t>連休の兵庫県との往来、</a:t>
            </a:r>
            <a:endParaRPr kumimoji="1" lang="en-US" altLang="ja-JP" sz="1000" dirty="0">
              <a:solidFill>
                <a:prstClr val="black"/>
              </a:solidFill>
              <a:latin typeface="Meiryo UI" panose="020B0604030504040204" pitchFamily="50" charset="-128"/>
              <a:ea typeface="Meiryo UI" panose="020B0604030504040204" pitchFamily="50" charset="-128"/>
            </a:endParaRPr>
          </a:p>
          <a:p>
            <a:pPr defTabSz="914400"/>
            <a:r>
              <a:rPr kumimoji="1" lang="ja-JP" altLang="en-US" sz="1000" dirty="0">
                <a:solidFill>
                  <a:prstClr val="black"/>
                </a:solidFill>
                <a:latin typeface="Meiryo UI" panose="020B0604030504040204" pitchFamily="50" charset="-128"/>
                <a:ea typeface="Meiryo UI" panose="020B0604030504040204" pitchFamily="50" charset="-128"/>
              </a:rPr>
              <a:t>　　　 </a:t>
            </a:r>
            <a:r>
              <a:rPr kumimoji="1" lang="ja-JP" altLang="en-US" sz="1000" dirty="0" smtClean="0">
                <a:solidFill>
                  <a:prstClr val="black"/>
                </a:solidFill>
                <a:latin typeface="Meiryo UI" panose="020B0604030504040204" pitchFamily="50" charset="-128"/>
                <a:ea typeface="Meiryo UI" panose="020B0604030504040204" pitchFamily="50" charset="-128"/>
              </a:rPr>
              <a:t>　　不要</a:t>
            </a:r>
            <a:r>
              <a:rPr kumimoji="1" lang="ja-JP" altLang="en-US" sz="1000" dirty="0">
                <a:solidFill>
                  <a:prstClr val="black"/>
                </a:solidFill>
                <a:latin typeface="Meiryo UI" panose="020B0604030504040204" pitchFamily="50" charset="-128"/>
                <a:ea typeface="Meiryo UI" panose="020B0604030504040204" pitchFamily="50" charset="-128"/>
              </a:rPr>
              <a:t>不急の外出自粛</a:t>
            </a:r>
            <a:r>
              <a:rPr kumimoji="1" lang="ja-JP" altLang="en-US" sz="1000" dirty="0" smtClean="0">
                <a:solidFill>
                  <a:prstClr val="black"/>
                </a:solidFill>
                <a:latin typeface="Meiryo UI" panose="020B0604030504040204" pitchFamily="50" charset="-128"/>
                <a:ea typeface="Meiryo UI" panose="020B0604030504040204" pitchFamily="50" charset="-128"/>
              </a:rPr>
              <a:t>要請</a:t>
            </a:r>
            <a:endParaRPr kumimoji="1" lang="en-US" altLang="ja-JP" sz="1000" dirty="0">
              <a:solidFill>
                <a:prstClr val="black"/>
              </a:solidFill>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2405761" y="3602958"/>
            <a:ext cx="501419" cy="1802738"/>
          </a:xfrm>
          <a:prstGeom prst="rect">
            <a:avLst/>
          </a:prstGeom>
          <a:noFill/>
        </p:spPr>
        <p:txBody>
          <a:bodyPr vert="eaVert" wrap="none" rtlCol="0">
            <a:spAutoFit/>
          </a:bodyPr>
          <a:lstStyle/>
          <a:p>
            <a:pPr defTabSz="914400"/>
            <a:r>
              <a:rPr kumimoji="1" lang="ja-JP" altLang="en-US" sz="1000" dirty="0" smtClean="0">
                <a:solidFill>
                  <a:prstClr val="black"/>
                </a:solidFill>
                <a:latin typeface="Meiryo UI" panose="020B0604030504040204" pitchFamily="50" charset="-128"/>
                <a:ea typeface="Meiryo UI" panose="020B0604030504040204" pitchFamily="50" charset="-128"/>
              </a:rPr>
              <a:t>３月</a:t>
            </a:r>
            <a:r>
              <a:rPr kumimoji="1" lang="en-US" altLang="ja-JP" sz="1000" dirty="0" smtClean="0">
                <a:solidFill>
                  <a:prstClr val="black"/>
                </a:solidFill>
                <a:latin typeface="Meiryo UI" panose="020B0604030504040204" pitchFamily="50" charset="-128"/>
                <a:ea typeface="Meiryo UI" panose="020B0604030504040204" pitchFamily="50" charset="-128"/>
              </a:rPr>
              <a:t>27</a:t>
            </a:r>
            <a:r>
              <a:rPr kumimoji="1" lang="ja-JP" altLang="en-US" sz="1000" dirty="0">
                <a:solidFill>
                  <a:prstClr val="black"/>
                </a:solidFill>
                <a:latin typeface="Meiryo UI" panose="020B0604030504040204" pitchFamily="50" charset="-128"/>
                <a:ea typeface="Meiryo UI" panose="020B0604030504040204" pitchFamily="50" charset="-128"/>
              </a:rPr>
              <a:t>日　国内感染者百人超</a:t>
            </a:r>
            <a:endParaRPr kumimoji="1" lang="en-US" altLang="ja-JP" sz="1000" dirty="0">
              <a:solidFill>
                <a:prstClr val="black"/>
              </a:solidFill>
              <a:latin typeface="Meiryo UI" panose="020B0604030504040204" pitchFamily="50" charset="-128"/>
              <a:ea typeface="Meiryo UI" panose="020B0604030504040204" pitchFamily="50" charset="-128"/>
            </a:endParaRPr>
          </a:p>
          <a:p>
            <a:pPr defTabSz="914400"/>
            <a:r>
              <a:rPr kumimoji="1" lang="ja-JP" altLang="en-US" sz="1000" dirty="0">
                <a:solidFill>
                  <a:prstClr val="black"/>
                </a:solidFill>
                <a:latin typeface="Meiryo UI" panose="020B0604030504040204" pitchFamily="50" charset="-128"/>
                <a:ea typeface="Meiryo UI" panose="020B0604030504040204" pitchFamily="50" charset="-128"/>
              </a:rPr>
              <a:t>　　　 </a:t>
            </a:r>
            <a:r>
              <a:rPr kumimoji="1" lang="ja-JP" altLang="en-US" sz="1000" dirty="0" smtClean="0">
                <a:solidFill>
                  <a:prstClr val="black"/>
                </a:solidFill>
                <a:latin typeface="Meiryo UI" panose="020B0604030504040204" pitchFamily="50" charset="-128"/>
                <a:ea typeface="Meiryo UI" panose="020B0604030504040204" pitchFamily="50" charset="-128"/>
              </a:rPr>
              <a:t>　　週末</a:t>
            </a:r>
            <a:r>
              <a:rPr kumimoji="1" lang="ja-JP" altLang="en-US" sz="1000" dirty="0">
                <a:solidFill>
                  <a:prstClr val="black"/>
                </a:solidFill>
                <a:latin typeface="Meiryo UI" panose="020B0604030504040204" pitchFamily="50" charset="-128"/>
                <a:ea typeface="Meiryo UI" panose="020B0604030504040204" pitchFamily="50" charset="-128"/>
              </a:rPr>
              <a:t>外出自粛</a:t>
            </a:r>
            <a:r>
              <a:rPr kumimoji="1" lang="ja-JP" altLang="en-US" sz="1000" dirty="0" smtClean="0">
                <a:solidFill>
                  <a:prstClr val="black"/>
                </a:solidFill>
                <a:latin typeface="Meiryo UI" panose="020B0604030504040204" pitchFamily="50" charset="-128"/>
                <a:ea typeface="Meiryo UI" panose="020B0604030504040204" pitchFamily="50" charset="-128"/>
              </a:rPr>
              <a:t>要請</a:t>
            </a:r>
            <a:endParaRPr kumimoji="1" lang="en-US" altLang="ja-JP" sz="1000" dirty="0">
              <a:solidFill>
                <a:prstClr val="black"/>
              </a:solidFill>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3123875" y="3602958"/>
            <a:ext cx="501419" cy="2443939"/>
          </a:xfrm>
          <a:prstGeom prst="rect">
            <a:avLst/>
          </a:prstGeom>
          <a:noFill/>
        </p:spPr>
        <p:txBody>
          <a:bodyPr vert="eaVert" wrap="none" rtlCol="0">
            <a:spAutoFit/>
          </a:bodyPr>
          <a:lstStyle/>
          <a:p>
            <a:pPr defTabSz="914400"/>
            <a:r>
              <a:rPr kumimoji="1" lang="ja-JP" altLang="en-US" sz="1000" dirty="0" smtClean="0">
                <a:solidFill>
                  <a:prstClr val="black"/>
                </a:solidFill>
                <a:latin typeface="Meiryo UI" panose="020B0604030504040204" pitchFamily="50" charset="-128"/>
                <a:ea typeface="Meiryo UI" panose="020B0604030504040204" pitchFamily="50" charset="-128"/>
              </a:rPr>
              <a:t>４月</a:t>
            </a:r>
            <a:r>
              <a:rPr kumimoji="1" lang="en-US" altLang="ja-JP" sz="1000" dirty="0" smtClean="0">
                <a:solidFill>
                  <a:prstClr val="black"/>
                </a:solidFill>
                <a:latin typeface="Meiryo UI" panose="020B0604030504040204" pitchFamily="50" charset="-128"/>
                <a:ea typeface="Meiryo UI" panose="020B0604030504040204" pitchFamily="50" charset="-128"/>
              </a:rPr>
              <a:t>3</a:t>
            </a:r>
            <a:r>
              <a:rPr kumimoji="1" lang="ja-JP" altLang="en-US" sz="1000" dirty="0">
                <a:solidFill>
                  <a:prstClr val="black"/>
                </a:solidFill>
                <a:latin typeface="Meiryo UI" panose="020B0604030504040204" pitchFamily="50" charset="-128"/>
                <a:ea typeface="Meiryo UI" panose="020B0604030504040204" pitchFamily="50" charset="-128"/>
              </a:rPr>
              <a:t>日　国内感染者三百人超</a:t>
            </a:r>
            <a:endParaRPr kumimoji="1" lang="en-US" altLang="ja-JP" sz="1000" dirty="0">
              <a:solidFill>
                <a:prstClr val="black"/>
              </a:solidFill>
              <a:latin typeface="Meiryo UI" panose="020B0604030504040204" pitchFamily="50" charset="-128"/>
              <a:ea typeface="Meiryo UI" panose="020B0604030504040204" pitchFamily="50" charset="-128"/>
            </a:endParaRPr>
          </a:p>
          <a:p>
            <a:pPr defTabSz="914400"/>
            <a:r>
              <a:rPr kumimoji="1" lang="ja-JP" altLang="en-US" sz="1000" dirty="0">
                <a:solidFill>
                  <a:prstClr val="black"/>
                </a:solidFill>
                <a:latin typeface="Meiryo UI" panose="020B0604030504040204" pitchFamily="50" charset="-128"/>
                <a:ea typeface="Meiryo UI" panose="020B0604030504040204" pitchFamily="50" charset="-128"/>
              </a:rPr>
              <a:t>　　　 </a:t>
            </a:r>
            <a:r>
              <a:rPr kumimoji="1" lang="ja-JP" altLang="en-US" sz="1000" dirty="0" smtClean="0">
                <a:solidFill>
                  <a:prstClr val="black"/>
                </a:solidFill>
                <a:latin typeface="Meiryo UI" panose="020B0604030504040204" pitchFamily="50" charset="-128"/>
                <a:ea typeface="Meiryo UI" panose="020B0604030504040204" pitchFamily="50" charset="-128"/>
              </a:rPr>
              <a:t>　　週末</a:t>
            </a:r>
            <a:r>
              <a:rPr kumimoji="1" lang="ja-JP" altLang="en-US" sz="1000" dirty="0">
                <a:solidFill>
                  <a:prstClr val="black"/>
                </a:solidFill>
                <a:latin typeface="Meiryo UI" panose="020B0604030504040204" pitchFamily="50" charset="-128"/>
                <a:ea typeface="Meiryo UI" panose="020B0604030504040204" pitchFamily="50" charset="-128"/>
              </a:rPr>
              <a:t>外出自粛・花見自粛</a:t>
            </a:r>
            <a:r>
              <a:rPr kumimoji="1" lang="ja-JP" altLang="en-US" sz="1000" dirty="0" smtClean="0">
                <a:solidFill>
                  <a:prstClr val="black"/>
                </a:solidFill>
                <a:latin typeface="Meiryo UI" panose="020B0604030504040204" pitchFamily="50" charset="-128"/>
                <a:ea typeface="Meiryo UI" panose="020B0604030504040204" pitchFamily="50" charset="-128"/>
              </a:rPr>
              <a:t>要請</a:t>
            </a:r>
            <a:endParaRPr kumimoji="1" lang="en-US" altLang="ja-JP" sz="1000" dirty="0">
              <a:solidFill>
                <a:prstClr val="black"/>
              </a:solidFill>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6741661" y="3602958"/>
            <a:ext cx="347531" cy="1922578"/>
          </a:xfrm>
          <a:prstGeom prst="rect">
            <a:avLst/>
          </a:prstGeom>
          <a:noFill/>
        </p:spPr>
        <p:txBody>
          <a:bodyPr vert="eaVert" wrap="none" rtlCol="0">
            <a:spAutoFit/>
          </a:bodyPr>
          <a:lstStyle/>
          <a:p>
            <a:pPr defTabSz="914400"/>
            <a:r>
              <a:rPr kumimoji="1" lang="ja-JP" altLang="en-US" sz="1000" dirty="0" smtClean="0">
                <a:solidFill>
                  <a:prstClr val="black"/>
                </a:solidFill>
                <a:latin typeface="Meiryo UI" panose="020B0604030504040204" pitchFamily="50" charset="-128"/>
                <a:ea typeface="Meiryo UI" panose="020B0604030504040204" pitchFamily="50" charset="-128"/>
              </a:rPr>
              <a:t>５月</a:t>
            </a:r>
            <a:r>
              <a:rPr kumimoji="1" lang="en-US" altLang="ja-JP" sz="1000" dirty="0" smtClean="0">
                <a:solidFill>
                  <a:prstClr val="black"/>
                </a:solidFill>
                <a:latin typeface="Meiryo UI" panose="020B0604030504040204" pitchFamily="50" charset="-128"/>
                <a:ea typeface="Meiryo UI" panose="020B0604030504040204" pitchFamily="50" charset="-128"/>
              </a:rPr>
              <a:t>16</a:t>
            </a:r>
            <a:r>
              <a:rPr kumimoji="1" lang="ja-JP" altLang="en-US" sz="1000" dirty="0">
                <a:solidFill>
                  <a:prstClr val="black"/>
                </a:solidFill>
                <a:latin typeface="Meiryo UI" panose="020B0604030504040204" pitchFamily="50" charset="-128"/>
                <a:ea typeface="Meiryo UI" panose="020B0604030504040204" pitchFamily="50" charset="-128"/>
              </a:rPr>
              <a:t>日　緊急事態措置の</a:t>
            </a:r>
            <a:r>
              <a:rPr kumimoji="1" lang="ja-JP" altLang="en-US" sz="1000" dirty="0" smtClean="0">
                <a:solidFill>
                  <a:prstClr val="black"/>
                </a:solidFill>
                <a:latin typeface="Meiryo UI" panose="020B0604030504040204" pitchFamily="50" charset="-128"/>
                <a:ea typeface="Meiryo UI" panose="020B0604030504040204" pitchFamily="50" charset="-128"/>
              </a:rPr>
              <a:t>緩和</a:t>
            </a:r>
            <a:endParaRPr kumimoji="1" lang="en-US" altLang="ja-JP" sz="1000" dirty="0">
              <a:solidFill>
                <a:prstClr val="black"/>
              </a:solidFill>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852820" y="3602958"/>
            <a:ext cx="501419" cy="2187458"/>
          </a:xfrm>
          <a:prstGeom prst="rect">
            <a:avLst/>
          </a:prstGeom>
          <a:noFill/>
        </p:spPr>
        <p:txBody>
          <a:bodyPr vert="eaVert" wrap="none" rtlCol="0">
            <a:spAutoFit/>
          </a:bodyPr>
          <a:lstStyle/>
          <a:p>
            <a:pPr defTabSz="914400"/>
            <a:r>
              <a:rPr kumimoji="1" lang="ja-JP" altLang="en-US" sz="1000" dirty="0" smtClean="0">
                <a:solidFill>
                  <a:prstClr val="black"/>
                </a:solidFill>
                <a:latin typeface="Meiryo UI" panose="020B0604030504040204" pitchFamily="50" charset="-128"/>
                <a:ea typeface="Meiryo UI" panose="020B0604030504040204" pitchFamily="50" charset="-128"/>
              </a:rPr>
              <a:t>３月</a:t>
            </a:r>
            <a:r>
              <a:rPr kumimoji="1" lang="en-US" altLang="ja-JP" sz="1000" dirty="0" smtClean="0">
                <a:solidFill>
                  <a:prstClr val="black"/>
                </a:solidFill>
                <a:latin typeface="Meiryo UI" panose="020B0604030504040204" pitchFamily="50" charset="-128"/>
                <a:ea typeface="Meiryo UI" panose="020B0604030504040204" pitchFamily="50" charset="-128"/>
              </a:rPr>
              <a:t>13</a:t>
            </a:r>
            <a:r>
              <a:rPr kumimoji="1" lang="ja-JP" altLang="en-US" sz="1000" dirty="0">
                <a:solidFill>
                  <a:prstClr val="black"/>
                </a:solidFill>
                <a:latin typeface="Meiryo UI" panose="020B0604030504040204" pitchFamily="50" charset="-128"/>
                <a:ea typeface="Meiryo UI" panose="020B0604030504040204" pitchFamily="50" charset="-128"/>
              </a:rPr>
              <a:t>日　特別措置法改正（国）</a:t>
            </a:r>
            <a:endParaRPr kumimoji="1" lang="en-US" altLang="ja-JP" sz="1000" dirty="0">
              <a:solidFill>
                <a:prstClr val="black"/>
              </a:solidFill>
              <a:latin typeface="Meiryo UI" panose="020B0604030504040204" pitchFamily="50" charset="-128"/>
              <a:ea typeface="Meiryo UI" panose="020B0604030504040204" pitchFamily="50" charset="-128"/>
            </a:endParaRPr>
          </a:p>
          <a:p>
            <a:pPr defTabSz="914400"/>
            <a:r>
              <a:rPr kumimoji="1" lang="ja-JP" altLang="en-US" sz="1000" dirty="0">
                <a:solidFill>
                  <a:prstClr val="black"/>
                </a:solidFill>
                <a:latin typeface="Meiryo UI" panose="020B0604030504040204" pitchFamily="50" charset="-128"/>
                <a:ea typeface="Meiryo UI" panose="020B0604030504040204" pitchFamily="50" charset="-128"/>
              </a:rPr>
              <a:t>　　　</a:t>
            </a:r>
            <a:r>
              <a:rPr kumimoji="1" lang="ja-JP" altLang="en-US" sz="1000" dirty="0" smtClean="0">
                <a:solidFill>
                  <a:prstClr val="black"/>
                </a:solidFill>
                <a:latin typeface="Meiryo UI" panose="020B0604030504040204" pitchFamily="50" charset="-128"/>
                <a:ea typeface="Meiryo UI" panose="020B0604030504040204" pitchFamily="50" charset="-128"/>
              </a:rPr>
              <a:t>　　 </a:t>
            </a:r>
            <a:r>
              <a:rPr kumimoji="1" lang="ja-JP" altLang="en-US" sz="1000" dirty="0">
                <a:solidFill>
                  <a:prstClr val="black"/>
                </a:solidFill>
                <a:latin typeface="Meiryo UI" panose="020B0604030504040204" pitchFamily="50" charset="-128"/>
                <a:ea typeface="Meiryo UI" panose="020B0604030504040204" pitchFamily="50" charset="-128"/>
              </a:rPr>
              <a:t>緊急事態措置発令可能に</a:t>
            </a:r>
            <a:endParaRPr kumimoji="1" lang="en-US" altLang="ja-JP" sz="1000" dirty="0">
              <a:solidFill>
                <a:prstClr val="black"/>
              </a:solidFill>
              <a:latin typeface="Meiryo UI" panose="020B0604030504040204" pitchFamily="50" charset="-128"/>
              <a:ea typeface="Meiryo UI" panose="020B0604030504040204" pitchFamily="50" charset="-128"/>
            </a:endParaRPr>
          </a:p>
        </p:txBody>
      </p:sp>
      <p:sp>
        <p:nvSpPr>
          <p:cNvPr id="48" name="テキスト ボックス 47"/>
          <p:cNvSpPr txBox="1"/>
          <p:nvPr/>
        </p:nvSpPr>
        <p:spPr>
          <a:xfrm>
            <a:off x="2041257" y="3602958"/>
            <a:ext cx="501419" cy="2435539"/>
          </a:xfrm>
          <a:prstGeom prst="rect">
            <a:avLst/>
          </a:prstGeom>
          <a:noFill/>
        </p:spPr>
        <p:txBody>
          <a:bodyPr vert="eaVert" wrap="none" rtlCol="0">
            <a:spAutoFit/>
          </a:bodyPr>
          <a:lstStyle/>
          <a:p>
            <a:pPr defTabSz="914400"/>
            <a:r>
              <a:rPr kumimoji="1" lang="ja-JP" altLang="en-US" sz="1000" dirty="0" smtClean="0">
                <a:solidFill>
                  <a:prstClr val="black"/>
                </a:solidFill>
                <a:latin typeface="Meiryo UI" panose="020B0604030504040204" pitchFamily="50" charset="-128"/>
                <a:ea typeface="Meiryo UI" panose="020B0604030504040204" pitchFamily="50" charset="-128"/>
              </a:rPr>
              <a:t>３月</a:t>
            </a:r>
            <a:r>
              <a:rPr kumimoji="1" lang="en-US" altLang="ja-JP" sz="1000" dirty="0" smtClean="0">
                <a:solidFill>
                  <a:prstClr val="black"/>
                </a:solidFill>
                <a:latin typeface="Meiryo UI" panose="020B0604030504040204" pitchFamily="50" charset="-128"/>
                <a:ea typeface="Meiryo UI" panose="020B0604030504040204" pitchFamily="50" charset="-128"/>
              </a:rPr>
              <a:t>24</a:t>
            </a:r>
            <a:r>
              <a:rPr kumimoji="1" lang="ja-JP" altLang="en-US" sz="1000" dirty="0">
                <a:solidFill>
                  <a:prstClr val="black"/>
                </a:solidFill>
                <a:latin typeface="Meiryo UI" panose="020B0604030504040204" pitchFamily="50" charset="-128"/>
                <a:ea typeface="Meiryo UI" panose="020B0604030504040204" pitchFamily="50" charset="-128"/>
              </a:rPr>
              <a:t>日　</a:t>
            </a:r>
            <a:r>
              <a:rPr kumimoji="1" lang="ja-JP" altLang="en-US" sz="1000" dirty="0" smtClean="0">
                <a:solidFill>
                  <a:prstClr val="black"/>
                </a:solidFill>
                <a:latin typeface="Meiryo UI" panose="020B0604030504040204" pitchFamily="50" charset="-128"/>
                <a:ea typeface="Meiryo UI" panose="020B0604030504040204" pitchFamily="50" charset="-128"/>
              </a:rPr>
              <a:t>オリンピックパラリンピック</a:t>
            </a:r>
            <a:endParaRPr kumimoji="1" lang="en-US" altLang="ja-JP" sz="10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1000" dirty="0">
                <a:solidFill>
                  <a:prstClr val="black"/>
                </a:solidFill>
                <a:latin typeface="Meiryo UI" panose="020B0604030504040204" pitchFamily="50" charset="-128"/>
                <a:ea typeface="Meiryo UI" panose="020B0604030504040204" pitchFamily="50" charset="-128"/>
              </a:rPr>
              <a:t>　</a:t>
            </a:r>
            <a:r>
              <a:rPr kumimoji="1" lang="ja-JP" altLang="en-US" sz="1000" dirty="0" smtClean="0">
                <a:solidFill>
                  <a:prstClr val="black"/>
                </a:solidFill>
                <a:latin typeface="Meiryo UI" panose="020B0604030504040204" pitchFamily="50" charset="-128"/>
                <a:ea typeface="Meiryo UI" panose="020B0604030504040204" pitchFamily="50" charset="-128"/>
              </a:rPr>
              <a:t>　　　　 延期</a:t>
            </a:r>
            <a:r>
              <a:rPr kumimoji="1" lang="ja-JP" altLang="en-US" sz="1000" dirty="0">
                <a:solidFill>
                  <a:prstClr val="black"/>
                </a:solidFill>
                <a:latin typeface="Meiryo UI" panose="020B0604030504040204" pitchFamily="50" charset="-128"/>
                <a:ea typeface="Meiryo UI" panose="020B0604030504040204" pitchFamily="50" charset="-128"/>
              </a:rPr>
              <a:t>決定</a:t>
            </a:r>
            <a:endParaRPr kumimoji="1" lang="en-US" altLang="ja-JP" sz="1000" dirty="0">
              <a:solidFill>
                <a:prstClr val="black"/>
              </a:solidFill>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5943053" y="3602958"/>
            <a:ext cx="338554" cy="2405004"/>
          </a:xfrm>
          <a:prstGeom prst="rect">
            <a:avLst/>
          </a:prstGeom>
          <a:noFill/>
        </p:spPr>
        <p:txBody>
          <a:bodyPr vert="eaVert" wrap="square" rtlCol="0">
            <a:spAutoFit/>
          </a:bodyPr>
          <a:lstStyle/>
          <a:p>
            <a:pPr defTabSz="914400"/>
            <a:r>
              <a:rPr kumimoji="1" lang="ja-JP" altLang="en-US" sz="1000" dirty="0" smtClean="0">
                <a:solidFill>
                  <a:prstClr val="black"/>
                </a:solidFill>
                <a:latin typeface="Meiryo UI" panose="020B0604030504040204" pitchFamily="50" charset="-128"/>
                <a:ea typeface="Meiryo UI" panose="020B0604030504040204" pitchFamily="50" charset="-128"/>
              </a:rPr>
              <a:t>５月</a:t>
            </a:r>
            <a:r>
              <a:rPr kumimoji="1" lang="ja-JP" altLang="en-US" sz="1000" dirty="0">
                <a:solidFill>
                  <a:prstClr val="black"/>
                </a:solidFill>
                <a:latin typeface="Meiryo UI" panose="020B0604030504040204" pitchFamily="50" charset="-128"/>
                <a:ea typeface="Meiryo UI" panose="020B0604030504040204" pitchFamily="50" charset="-128"/>
              </a:rPr>
              <a:t>５</a:t>
            </a:r>
            <a:r>
              <a:rPr kumimoji="1" lang="ja-JP" altLang="en-US" sz="1000" dirty="0" smtClean="0">
                <a:solidFill>
                  <a:prstClr val="black"/>
                </a:solidFill>
                <a:latin typeface="Meiryo UI" panose="020B0604030504040204" pitchFamily="50" charset="-128"/>
                <a:ea typeface="Meiryo UI" panose="020B0604030504040204" pitchFamily="50" charset="-128"/>
              </a:rPr>
              <a:t>日</a:t>
            </a:r>
            <a:r>
              <a:rPr kumimoji="1" lang="ja-JP" altLang="en-US" sz="1000" dirty="0">
                <a:solidFill>
                  <a:prstClr val="black"/>
                </a:solidFill>
                <a:latin typeface="Meiryo UI" panose="020B0604030504040204" pitchFamily="50" charset="-128"/>
                <a:ea typeface="Meiryo UI" panose="020B0604030504040204" pitchFamily="50" charset="-128"/>
              </a:rPr>
              <a:t>　</a:t>
            </a:r>
            <a:r>
              <a:rPr kumimoji="1" lang="ja-JP" altLang="en-US" sz="1000" dirty="0" smtClean="0">
                <a:solidFill>
                  <a:prstClr val="black"/>
                </a:solidFill>
                <a:latin typeface="Meiryo UI" panose="020B0604030504040204" pitchFamily="50" charset="-128"/>
                <a:ea typeface="Meiryo UI" panose="020B0604030504040204" pitchFamily="50" charset="-128"/>
              </a:rPr>
              <a:t>大阪モデル運用開始</a:t>
            </a:r>
            <a:endParaRPr kumimoji="1" lang="en-US" altLang="ja-JP" sz="1000" dirty="0" smtClean="0">
              <a:solidFill>
                <a:prstClr val="black"/>
              </a:solidFill>
              <a:latin typeface="Meiryo UI" panose="020B0604030504040204" pitchFamily="50" charset="-128"/>
              <a:ea typeface="Meiryo UI" panose="020B0604030504040204" pitchFamily="50" charset="-128"/>
            </a:endParaRPr>
          </a:p>
        </p:txBody>
      </p:sp>
      <p:sp>
        <p:nvSpPr>
          <p:cNvPr id="50" name="テキスト ボックス 49"/>
          <p:cNvSpPr txBox="1"/>
          <p:nvPr/>
        </p:nvSpPr>
        <p:spPr>
          <a:xfrm>
            <a:off x="7119994" y="3602958"/>
            <a:ext cx="501419" cy="2050818"/>
          </a:xfrm>
          <a:prstGeom prst="rect">
            <a:avLst/>
          </a:prstGeom>
          <a:noFill/>
        </p:spPr>
        <p:txBody>
          <a:bodyPr vert="eaVert" wrap="none" rtlCol="0">
            <a:spAutoFit/>
          </a:bodyPr>
          <a:lstStyle/>
          <a:p>
            <a:pPr defTabSz="914400"/>
            <a:r>
              <a:rPr kumimoji="1" lang="ja-JP" altLang="en-US" sz="1000" dirty="0" smtClean="0">
                <a:solidFill>
                  <a:prstClr val="black"/>
                </a:solidFill>
                <a:latin typeface="Meiryo UI" panose="020B0604030504040204" pitchFamily="50" charset="-128"/>
                <a:ea typeface="Meiryo UI" panose="020B0604030504040204" pitchFamily="50" charset="-128"/>
              </a:rPr>
              <a:t>５月</a:t>
            </a:r>
            <a:r>
              <a:rPr kumimoji="1" lang="en-US" altLang="ja-JP" sz="1000" dirty="0">
                <a:solidFill>
                  <a:prstClr val="black"/>
                </a:solidFill>
                <a:latin typeface="Meiryo UI" panose="020B0604030504040204" pitchFamily="50" charset="-128"/>
                <a:ea typeface="Meiryo UI" panose="020B0604030504040204" pitchFamily="50" charset="-128"/>
              </a:rPr>
              <a:t>21</a:t>
            </a:r>
            <a:r>
              <a:rPr kumimoji="1" lang="ja-JP" altLang="en-US" sz="1000" dirty="0" smtClean="0">
                <a:solidFill>
                  <a:prstClr val="black"/>
                </a:solidFill>
                <a:latin typeface="Meiryo UI" panose="020B0604030504040204" pitchFamily="50" charset="-128"/>
                <a:ea typeface="Meiryo UI" panose="020B0604030504040204" pitchFamily="50" charset="-128"/>
              </a:rPr>
              <a:t>日</a:t>
            </a:r>
            <a:r>
              <a:rPr kumimoji="1" lang="ja-JP" altLang="en-US" sz="1000" dirty="0">
                <a:solidFill>
                  <a:prstClr val="black"/>
                </a:solidFill>
                <a:latin typeface="Meiryo UI" panose="020B0604030504040204" pitchFamily="50" charset="-128"/>
                <a:ea typeface="Meiryo UI" panose="020B0604030504040204" pitchFamily="50" charset="-128"/>
              </a:rPr>
              <a:t>　</a:t>
            </a:r>
            <a:r>
              <a:rPr kumimoji="1" lang="ja-JP" altLang="en-US" sz="1000" dirty="0" smtClean="0">
                <a:solidFill>
                  <a:prstClr val="black"/>
                </a:solidFill>
                <a:latin typeface="Meiryo UI" panose="020B0604030504040204" pitchFamily="50" charset="-128"/>
                <a:ea typeface="Meiryo UI" panose="020B0604030504040204" pitchFamily="50" charset="-128"/>
              </a:rPr>
              <a:t>府域が緊急事態宣言の</a:t>
            </a:r>
            <a:endParaRPr kumimoji="1" lang="en-US" altLang="ja-JP" sz="10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1000" dirty="0">
                <a:solidFill>
                  <a:prstClr val="black"/>
                </a:solidFill>
                <a:latin typeface="Meiryo UI" panose="020B0604030504040204" pitchFamily="50" charset="-128"/>
                <a:ea typeface="Meiryo UI" panose="020B0604030504040204" pitchFamily="50" charset="-128"/>
              </a:rPr>
              <a:t>　</a:t>
            </a:r>
            <a:r>
              <a:rPr kumimoji="1" lang="ja-JP" altLang="en-US" sz="1000" dirty="0" smtClean="0">
                <a:solidFill>
                  <a:prstClr val="black"/>
                </a:solidFill>
                <a:latin typeface="Meiryo UI" panose="020B0604030504040204" pitchFamily="50" charset="-128"/>
                <a:ea typeface="Meiryo UI" panose="020B0604030504040204" pitchFamily="50" charset="-128"/>
              </a:rPr>
              <a:t>　　　　 区域から解除（国）</a:t>
            </a:r>
            <a:endParaRPr kumimoji="1" lang="en-US" altLang="ja-JP" sz="1000" dirty="0">
              <a:solidFill>
                <a:prstClr val="black"/>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4186238" y="1483058"/>
            <a:ext cx="2947986" cy="21199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5222226" y="1621558"/>
            <a:ext cx="1693200" cy="230832"/>
          </a:xfrm>
          <a:prstGeom prst="rect">
            <a:avLst/>
          </a:prstGeom>
          <a:noFill/>
        </p:spPr>
        <p:txBody>
          <a:bodyPr wrap="square" rtlCol="0">
            <a:spAutoFit/>
          </a:bodyPr>
          <a:lstStyle/>
          <a:p>
            <a:r>
              <a:rPr kumimoji="1" lang="ja-JP" altLang="en-US" sz="900" dirty="0" smtClean="0"/>
              <a:t>緊急事態措置強化期間</a:t>
            </a:r>
            <a:endParaRPr kumimoji="1" lang="ja-JP" altLang="en-US" sz="900" dirty="0"/>
          </a:p>
        </p:txBody>
      </p:sp>
      <p:graphicFrame>
        <p:nvGraphicFramePr>
          <p:cNvPr id="53" name="グラフ 52"/>
          <p:cNvGraphicFramePr>
            <a:graphicFrameLocks/>
          </p:cNvGraphicFramePr>
          <p:nvPr>
            <p:extLst>
              <p:ext uri="{D42A27DB-BD31-4B8C-83A1-F6EECF244321}">
                <p14:modId xmlns:p14="http://schemas.microsoft.com/office/powerpoint/2010/main" val="794252130"/>
              </p:ext>
            </p:extLst>
          </p:nvPr>
        </p:nvGraphicFramePr>
        <p:xfrm>
          <a:off x="-1" y="1118612"/>
          <a:ext cx="9906001" cy="2484345"/>
        </p:xfrm>
        <a:graphic>
          <a:graphicData uri="http://schemas.openxmlformats.org/drawingml/2006/chart">
            <c:chart xmlns:c="http://schemas.openxmlformats.org/drawingml/2006/chart" xmlns:r="http://schemas.openxmlformats.org/officeDocument/2006/relationships" r:id="rId2"/>
          </a:graphicData>
        </a:graphic>
      </p:graphicFrame>
      <p:sp>
        <p:nvSpPr>
          <p:cNvPr id="23" name="テキスト ボックス 23"/>
          <p:cNvSpPr txBox="1"/>
          <p:nvPr/>
        </p:nvSpPr>
        <p:spPr>
          <a:xfrm>
            <a:off x="181557" y="1177739"/>
            <a:ext cx="742755" cy="24619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ja-JP" altLang="en-US" sz="1000" dirty="0" smtClean="0">
                <a:solidFill>
                  <a:schemeClr val="tx1">
                    <a:lumMod val="50000"/>
                    <a:lumOff val="50000"/>
                  </a:schemeClr>
                </a:solidFill>
                <a:latin typeface="Meiryo UI" panose="020B0604030504040204" pitchFamily="50" charset="-128"/>
                <a:ea typeface="Meiryo UI" panose="020B0604030504040204" pitchFamily="50" charset="-128"/>
              </a:rPr>
              <a:t>（人）</a:t>
            </a:r>
            <a:endParaRPr kumimoji="1" lang="en-US" altLang="ja-JP" sz="1000" dirty="0" smtClean="0">
              <a:solidFill>
                <a:schemeClr val="tx1">
                  <a:lumMod val="50000"/>
                  <a:lumOff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67373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70456" y="459696"/>
            <a:ext cx="9306033" cy="65891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0975" marR="0" lvl="0" indent="-180975" algn="l" defTabSz="457200" rtl="0" eaLnBrk="1" fontAlgn="auto"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 </a:t>
            </a:r>
            <a:r>
              <a:rPr kumimoji="1" lang="en-US" altLang="ja-JP" sz="1400" i="0"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7</a:t>
            </a:r>
            <a:r>
              <a:rPr kumimoji="1" lang="ja-JP" altLang="en-US" sz="1400" i="0"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月後半からの</a:t>
            </a:r>
            <a:r>
              <a:rPr kumimoji="1" lang="ja-JP" altLang="en-US" sz="14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感染者の増加、休業・営業自粛要請で再び滞在人口は減少。</a:t>
            </a:r>
            <a:endParaRPr kumimoji="1" lang="en-US" altLang="ja-JP" sz="14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algn="l" defTabSz="457200" rtl="0" eaLnBrk="1" fontAlgn="auto"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dirty="0">
                <a:solidFill>
                  <a:prstClr val="black"/>
                </a:solidFill>
                <a:latin typeface="Meiryo UI" panose="020B0604030504040204" pitchFamily="50" charset="-128"/>
                <a:ea typeface="Meiryo UI" panose="020B0604030504040204" pitchFamily="50" charset="-128"/>
              </a:rPr>
              <a:t>11</a:t>
            </a:r>
            <a:r>
              <a:rPr kumimoji="1" lang="ja-JP" altLang="en-US" sz="1400" dirty="0">
                <a:solidFill>
                  <a:prstClr val="black"/>
                </a:solidFill>
                <a:latin typeface="Meiryo UI" panose="020B0604030504040204" pitchFamily="50" charset="-128"/>
                <a:ea typeface="Meiryo UI" panose="020B0604030504040204" pitchFamily="50" charset="-128"/>
              </a:rPr>
              <a:t>月にかけて滞在人口は回復傾向にあるものの、</a:t>
            </a:r>
            <a:r>
              <a:rPr kumimoji="1" lang="ja-JP" altLang="en-US" sz="1400" b="1" i="1" u="sng" dirty="0" smtClean="0">
                <a:solidFill>
                  <a:prstClr val="black"/>
                </a:solidFill>
                <a:latin typeface="Meiryo UI" panose="020B0604030504040204" pitchFamily="50" charset="-128"/>
                <a:ea typeface="Meiryo UI" panose="020B0604030504040204" pitchFamily="50" charset="-128"/>
              </a:rPr>
              <a:t>依然として感染</a:t>
            </a:r>
            <a:r>
              <a:rPr kumimoji="1" lang="ja-JP" altLang="en-US" sz="1400" b="1" i="1" u="sng" dirty="0">
                <a:solidFill>
                  <a:prstClr val="black"/>
                </a:solidFill>
                <a:latin typeface="Meiryo UI" panose="020B0604030504040204" pitchFamily="50" charset="-128"/>
                <a:ea typeface="Meiryo UI" panose="020B0604030504040204" pitchFamily="50" charset="-128"/>
              </a:rPr>
              <a:t>拡大前の水準までは戻っていない</a:t>
            </a:r>
            <a:r>
              <a:rPr kumimoji="1" lang="ja-JP" altLang="en-US" sz="1400" b="1" i="1" u="sng" dirty="0" smtClean="0">
                <a:solidFill>
                  <a:prstClr val="black"/>
                </a:solidFill>
                <a:latin typeface="Meiryo UI" panose="020B0604030504040204" pitchFamily="50" charset="-128"/>
                <a:ea typeface="Meiryo UI" panose="020B0604030504040204" pitchFamily="50" charset="-128"/>
              </a:rPr>
              <a:t>。</a:t>
            </a:r>
            <a:endParaRPr kumimoji="1" lang="en-US" altLang="ja-JP" sz="1400" b="1" i="1" u="sng"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endParaRPr>
          </a:p>
        </p:txBody>
      </p:sp>
      <p:sp>
        <p:nvSpPr>
          <p:cNvPr id="12" name="スライド番号プレースホルダー 3"/>
          <p:cNvSpPr>
            <a:spLocks noGrp="1"/>
          </p:cNvSpPr>
          <p:nvPr>
            <p:ph type="sldNum" sz="quarter" idx="12"/>
          </p:nvPr>
        </p:nvSpPr>
        <p:spPr>
          <a:xfrm>
            <a:off x="9352529" y="5702600"/>
            <a:ext cx="470744" cy="394246"/>
          </a:xfrm>
          <a:ln>
            <a:solidFill>
              <a:schemeClr val="accent1"/>
            </a:solidFill>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9B28B6A2-4437-46C4-8AB6-08015A7ADF51}" type="slidenum">
              <a:rPr kumimoji="1" lang="ja-JP" altLang="en-US" sz="1400" b="1" i="0" u="none" strike="noStrike" kern="1200" cap="none" spc="0" normalizeH="0" baseline="0" noProof="0" smtClean="0">
                <a:ln>
                  <a:noFill/>
                </a:ln>
                <a:solidFill>
                  <a:prstClr val="black">
                    <a:tint val="75000"/>
                  </a:prstClr>
                </a:solidFill>
                <a:effectLst/>
                <a:uLnTx/>
                <a:uFillTx/>
                <a:latin typeface="Arial"/>
                <a:ea typeface="Meiryo UI"/>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1" lang="ja-JP" altLang="en-US" sz="1400" b="1" i="0" u="none" strike="noStrike" kern="1200" cap="none" spc="0" normalizeH="0" baseline="0" noProof="0" dirty="0">
              <a:ln>
                <a:noFill/>
              </a:ln>
              <a:solidFill>
                <a:prstClr val="black">
                  <a:tint val="75000"/>
                </a:prstClr>
              </a:solidFill>
              <a:effectLst/>
              <a:uLnTx/>
              <a:uFillTx/>
              <a:latin typeface="Arial"/>
              <a:ea typeface="Meiryo UI"/>
              <a:cs typeface="+mn-cs"/>
            </a:endParaRPr>
          </a:p>
        </p:txBody>
      </p:sp>
      <p:graphicFrame>
        <p:nvGraphicFramePr>
          <p:cNvPr id="18" name="グラフ 17"/>
          <p:cNvGraphicFramePr>
            <a:graphicFrameLocks/>
          </p:cNvGraphicFramePr>
          <p:nvPr>
            <p:extLst>
              <p:ext uri="{D42A27DB-BD31-4B8C-83A1-F6EECF244321}">
                <p14:modId xmlns:p14="http://schemas.microsoft.com/office/powerpoint/2010/main" val="149736503"/>
              </p:ext>
            </p:extLst>
          </p:nvPr>
        </p:nvGraphicFramePr>
        <p:xfrm>
          <a:off x="115747" y="1227676"/>
          <a:ext cx="9672799" cy="2590439"/>
        </p:xfrm>
        <a:graphic>
          <a:graphicData uri="http://schemas.openxmlformats.org/drawingml/2006/chart">
            <c:chart xmlns:c="http://schemas.openxmlformats.org/drawingml/2006/chart" xmlns:r="http://schemas.openxmlformats.org/officeDocument/2006/relationships" r:id="rId2"/>
          </a:graphicData>
        </a:graphic>
      </p:graphicFrame>
      <p:sp>
        <p:nvSpPr>
          <p:cNvPr id="13" name="タイトル 3"/>
          <p:cNvSpPr txBox="1">
            <a:spLocks/>
          </p:cNvSpPr>
          <p:nvPr/>
        </p:nvSpPr>
        <p:spPr>
          <a:xfrm>
            <a:off x="0" y="-1"/>
            <a:ext cx="9906000" cy="350633"/>
          </a:xfrm>
          <a:prstGeom prst="rect">
            <a:avLst/>
          </a:prstGeom>
          <a:solidFill>
            <a:srgbClr val="002060"/>
          </a:solidFill>
        </p:spPr>
        <p:txBody>
          <a:bodyPr vert="horz" lIns="81598" tIns="40799" rIns="81598" bIns="40799"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ja-JP" altLang="en-US" sz="1785" b="1" dirty="0" smtClean="0">
                <a:solidFill>
                  <a:prstClr val="white"/>
                </a:solidFill>
                <a:latin typeface="Meiryo UI" panose="020B0604030504040204" pitchFamily="50" charset="-128"/>
                <a:ea typeface="Meiryo UI" panose="020B0604030504040204" pitchFamily="50" charset="-128"/>
              </a:rPr>
              <a:t>第二波以降の新規陽性者数と滞在人口</a:t>
            </a:r>
            <a:r>
              <a:rPr kumimoji="1" lang="ja-JP" altLang="en-US" sz="1785"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（大阪）</a:t>
            </a:r>
            <a:endParaRPr kumimoji="1" lang="ja-JP" altLang="en-US" sz="1071"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endParaRPr>
          </a:p>
        </p:txBody>
      </p:sp>
      <p:sp>
        <p:nvSpPr>
          <p:cNvPr id="19" name="テキスト ボックス 1"/>
          <p:cNvSpPr txBox="1"/>
          <p:nvPr/>
        </p:nvSpPr>
        <p:spPr>
          <a:xfrm>
            <a:off x="5837285" y="3790907"/>
            <a:ext cx="580598" cy="2137544"/>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endParaRPr kumimoji="1" lang="en-US" altLang="ja-JP" sz="900" dirty="0" smtClean="0">
              <a:solidFill>
                <a:prstClr val="black"/>
              </a:solidFill>
              <a:latin typeface="Meiryo UI" panose="020B0604030504040204" pitchFamily="50" charset="-128"/>
              <a:ea typeface="Meiryo UI" panose="020B0604030504040204" pitchFamily="50" charset="-128"/>
            </a:endParaRPr>
          </a:p>
        </p:txBody>
      </p:sp>
      <p:sp>
        <p:nvSpPr>
          <p:cNvPr id="20" name="テキスト ボックス 1"/>
          <p:cNvSpPr txBox="1"/>
          <p:nvPr/>
        </p:nvSpPr>
        <p:spPr>
          <a:xfrm>
            <a:off x="2933028" y="3790907"/>
            <a:ext cx="511929" cy="2291747"/>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endParaRPr kumimoji="1" lang="en-US" altLang="ja-JP" sz="900" dirty="0" smtClean="0">
              <a:solidFill>
                <a:prstClr val="black"/>
              </a:solidFill>
              <a:latin typeface="Meiryo UI" panose="020B0604030504040204" pitchFamily="50" charset="-128"/>
              <a:ea typeface="Meiryo UI" panose="020B0604030504040204" pitchFamily="50" charset="-128"/>
            </a:endParaRPr>
          </a:p>
        </p:txBody>
      </p:sp>
      <p:sp>
        <p:nvSpPr>
          <p:cNvPr id="21" name="テキスト ボックス 1"/>
          <p:cNvSpPr txBox="1"/>
          <p:nvPr/>
        </p:nvSpPr>
        <p:spPr>
          <a:xfrm>
            <a:off x="1782422" y="3790907"/>
            <a:ext cx="898702" cy="2400160"/>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900" dirty="0" smtClean="0">
                <a:solidFill>
                  <a:prstClr val="black"/>
                </a:solidFill>
                <a:latin typeface="Meiryo UI" panose="020B0604030504040204" pitchFamily="50" charset="-128"/>
                <a:ea typeface="Meiryo UI" panose="020B0604030504040204" pitchFamily="50" charset="-128"/>
              </a:rPr>
              <a:t>7</a:t>
            </a:r>
            <a:r>
              <a:rPr kumimoji="1" lang="ja-JP" altLang="en-US" sz="900" dirty="0" smtClean="0">
                <a:solidFill>
                  <a:prstClr val="black"/>
                </a:solidFill>
                <a:latin typeface="Meiryo UI" panose="020B0604030504040204" pitchFamily="50" charset="-128"/>
                <a:ea typeface="Meiryo UI" panose="020B0604030504040204" pitchFamily="50" charset="-128"/>
              </a:rPr>
              <a:t>月</a:t>
            </a:r>
            <a:r>
              <a:rPr kumimoji="1" lang="en-US" altLang="ja-JP" sz="900" dirty="0" smtClean="0">
                <a:solidFill>
                  <a:prstClr val="black"/>
                </a:solidFill>
                <a:latin typeface="Meiryo UI" panose="020B0604030504040204" pitchFamily="50" charset="-128"/>
                <a:ea typeface="Meiryo UI" panose="020B0604030504040204" pitchFamily="50" charset="-128"/>
              </a:rPr>
              <a:t>16</a:t>
            </a:r>
            <a:r>
              <a:rPr kumimoji="1" lang="ja-JP" altLang="en-US" sz="900" dirty="0" smtClean="0">
                <a:solidFill>
                  <a:prstClr val="black"/>
                </a:solidFill>
                <a:latin typeface="Meiryo UI" panose="020B0604030504040204" pitchFamily="50" charset="-128"/>
                <a:ea typeface="Meiryo UI" panose="020B0604030504040204" pitchFamily="50" charset="-128"/>
              </a:rPr>
              <a:t>日</a:t>
            </a:r>
          </a:p>
          <a:p>
            <a:pPr defTabSz="914400"/>
            <a:r>
              <a:rPr kumimoji="1" lang="ja-JP" altLang="en-US" sz="900" dirty="0" smtClean="0">
                <a:solidFill>
                  <a:prstClr val="black"/>
                </a:solidFill>
                <a:latin typeface="Meiryo UI" panose="020B0604030504040204" pitchFamily="50" charset="-128"/>
                <a:ea typeface="Meiryo UI" panose="020B0604030504040204" pitchFamily="50" charset="-128"/>
              </a:rPr>
              <a:t>　ミナミ地区での街頭啓発、検査場の設置</a:t>
            </a:r>
            <a:endParaRPr kumimoji="1" lang="ja-JP" altLang="en-US" sz="900" dirty="0">
              <a:solidFill>
                <a:prstClr val="black"/>
              </a:solidFill>
              <a:latin typeface="Meiryo UI" panose="020B0604030504040204" pitchFamily="50" charset="-128"/>
              <a:ea typeface="Meiryo UI" panose="020B0604030504040204" pitchFamily="50" charset="-128"/>
            </a:endParaRPr>
          </a:p>
        </p:txBody>
      </p:sp>
      <p:sp>
        <p:nvSpPr>
          <p:cNvPr id="22" name="テキスト ボックス 1"/>
          <p:cNvSpPr txBox="1"/>
          <p:nvPr/>
        </p:nvSpPr>
        <p:spPr>
          <a:xfrm>
            <a:off x="1478001" y="3790907"/>
            <a:ext cx="614703" cy="241698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900" dirty="0" smtClean="0">
                <a:solidFill>
                  <a:prstClr val="black"/>
                </a:solidFill>
                <a:latin typeface="Meiryo UI" panose="020B0604030504040204" pitchFamily="50" charset="-128"/>
                <a:ea typeface="Meiryo UI" panose="020B0604030504040204" pitchFamily="50" charset="-128"/>
              </a:rPr>
              <a:t>7</a:t>
            </a:r>
            <a:r>
              <a:rPr kumimoji="1" lang="ja-JP" altLang="en-US" sz="900" dirty="0" smtClean="0">
                <a:solidFill>
                  <a:prstClr val="black"/>
                </a:solidFill>
                <a:latin typeface="Meiryo UI" panose="020B0604030504040204" pitchFamily="50" charset="-128"/>
                <a:ea typeface="Meiryo UI" panose="020B0604030504040204" pitchFamily="50" charset="-128"/>
              </a:rPr>
              <a:t>月９日</a:t>
            </a:r>
          </a:p>
          <a:p>
            <a:pPr defTabSz="914400"/>
            <a:r>
              <a:rPr kumimoji="1" lang="ja-JP" altLang="en-US" sz="900" dirty="0" smtClean="0">
                <a:solidFill>
                  <a:prstClr val="black"/>
                </a:solidFill>
                <a:latin typeface="Meiryo UI" panose="020B0604030504040204" pitchFamily="50" charset="-128"/>
                <a:ea typeface="Meiryo UI" panose="020B0604030504040204" pitchFamily="50" charset="-128"/>
              </a:rPr>
              <a:t>　</a:t>
            </a:r>
            <a:r>
              <a:rPr kumimoji="1" lang="en-US" altLang="ja-JP" sz="900" dirty="0" smtClean="0">
                <a:solidFill>
                  <a:prstClr val="black"/>
                </a:solidFill>
                <a:latin typeface="Meiryo UI" panose="020B0604030504040204" pitchFamily="50" charset="-128"/>
                <a:ea typeface="Meiryo UI" panose="020B0604030504040204" pitchFamily="50" charset="-128"/>
              </a:rPr>
              <a:t>20</a:t>
            </a:r>
            <a:r>
              <a:rPr kumimoji="1" lang="ja-JP" altLang="en-US" sz="900" dirty="0" smtClean="0">
                <a:solidFill>
                  <a:prstClr val="black"/>
                </a:solidFill>
                <a:latin typeface="Meiryo UI" panose="020B0604030504040204" pitchFamily="50" charset="-128"/>
                <a:ea typeface="Meiryo UI" panose="020B0604030504040204" pitchFamily="50" charset="-128"/>
              </a:rPr>
              <a:t>代を中心とする府民への注意喚起</a:t>
            </a:r>
            <a:endParaRPr kumimoji="1" lang="ja-JP" altLang="en-US" sz="900" dirty="0">
              <a:solidFill>
                <a:prstClr val="black"/>
              </a:solidFill>
              <a:latin typeface="Meiryo UI" panose="020B0604030504040204" pitchFamily="50" charset="-128"/>
              <a:ea typeface="Meiryo UI" panose="020B0604030504040204" pitchFamily="50" charset="-128"/>
            </a:endParaRPr>
          </a:p>
        </p:txBody>
      </p:sp>
      <p:sp>
        <p:nvSpPr>
          <p:cNvPr id="23" name="テキスト ボックス 1"/>
          <p:cNvSpPr txBox="1"/>
          <p:nvPr/>
        </p:nvSpPr>
        <p:spPr>
          <a:xfrm>
            <a:off x="2262301" y="3790907"/>
            <a:ext cx="851622" cy="2997492"/>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900" dirty="0" smtClean="0">
                <a:solidFill>
                  <a:prstClr val="black"/>
                </a:solidFill>
                <a:latin typeface="Meiryo UI" panose="020B0604030504040204" pitchFamily="50" charset="-128"/>
                <a:ea typeface="Meiryo UI" panose="020B0604030504040204" pitchFamily="50" charset="-128"/>
              </a:rPr>
              <a:t>7</a:t>
            </a:r>
            <a:r>
              <a:rPr kumimoji="1" lang="ja-JP" altLang="en-US" sz="900" dirty="0" smtClean="0">
                <a:solidFill>
                  <a:prstClr val="black"/>
                </a:solidFill>
                <a:latin typeface="Meiryo UI" panose="020B0604030504040204" pitchFamily="50" charset="-128"/>
                <a:ea typeface="Meiryo UI" panose="020B0604030504040204" pitchFamily="50" charset="-128"/>
              </a:rPr>
              <a:t>月</a:t>
            </a:r>
            <a:r>
              <a:rPr kumimoji="1" lang="en-US" altLang="ja-JP" sz="900" dirty="0" smtClean="0">
                <a:solidFill>
                  <a:prstClr val="black"/>
                </a:solidFill>
                <a:latin typeface="Meiryo UI" panose="020B0604030504040204" pitchFamily="50" charset="-128"/>
                <a:ea typeface="Meiryo UI" panose="020B0604030504040204" pitchFamily="50" charset="-128"/>
              </a:rPr>
              <a:t>22</a:t>
            </a:r>
            <a:r>
              <a:rPr kumimoji="1" lang="ja-JP" altLang="en-US" sz="900" dirty="0" smtClean="0">
                <a:solidFill>
                  <a:prstClr val="black"/>
                </a:solidFill>
                <a:latin typeface="Meiryo UI" panose="020B0604030504040204" pitchFamily="50" charset="-128"/>
                <a:ea typeface="Meiryo UI" panose="020B0604030504040204" pitchFamily="50" charset="-128"/>
              </a:rPr>
              <a:t>日</a:t>
            </a:r>
            <a:endParaRPr kumimoji="1" lang="en-US" altLang="ja-JP" sz="900" dirty="0">
              <a:solidFill>
                <a:prstClr val="black"/>
              </a:solidFill>
              <a:latin typeface="Meiryo UI" panose="020B0604030504040204" pitchFamily="50" charset="-128"/>
              <a:ea typeface="Meiryo UI" panose="020B0604030504040204" pitchFamily="50" charset="-128"/>
            </a:endParaRPr>
          </a:p>
          <a:p>
            <a:pPr defTabSz="914400"/>
            <a:r>
              <a:rPr kumimoji="1" lang="ja-JP" altLang="en-US" sz="900" dirty="0" smtClean="0">
                <a:solidFill>
                  <a:prstClr val="black"/>
                </a:solidFill>
                <a:latin typeface="Meiryo UI" panose="020B0604030504040204" pitchFamily="50" charset="-128"/>
                <a:ea typeface="Meiryo UI" panose="020B0604030504040204" pitchFamily="50" charset="-128"/>
              </a:rPr>
              <a:t>　連休中の感染拡大防止の取組みのお願い</a:t>
            </a:r>
            <a:endParaRPr kumimoji="1" lang="en-US" altLang="ja-JP" sz="9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900" dirty="0">
                <a:solidFill>
                  <a:prstClr val="black"/>
                </a:solidFill>
                <a:latin typeface="Meiryo UI" panose="020B0604030504040204" pitchFamily="50" charset="-128"/>
                <a:ea typeface="Meiryo UI" panose="020B0604030504040204" pitchFamily="50" charset="-128"/>
              </a:rPr>
              <a:t>　</a:t>
            </a:r>
            <a:r>
              <a:rPr kumimoji="1" lang="ja-JP" altLang="en-US" sz="900" dirty="0" smtClean="0">
                <a:solidFill>
                  <a:prstClr val="black"/>
                </a:solidFill>
                <a:latin typeface="Meiryo UI" panose="020B0604030504040204" pitchFamily="50" charset="-128"/>
                <a:ea typeface="Meiryo UI" panose="020B0604030504040204" pitchFamily="50" charset="-128"/>
              </a:rPr>
              <a:t>新規</a:t>
            </a:r>
            <a:r>
              <a:rPr kumimoji="1" lang="ja-JP" altLang="en-US" sz="900" dirty="0">
                <a:solidFill>
                  <a:prstClr val="black"/>
                </a:solidFill>
                <a:latin typeface="Meiryo UI" panose="020B0604030504040204" pitchFamily="50" charset="-128"/>
                <a:ea typeface="Meiryo UI" panose="020B0604030504040204" pitchFamily="50" charset="-128"/>
              </a:rPr>
              <a:t>陽性</a:t>
            </a:r>
            <a:r>
              <a:rPr kumimoji="1" lang="ja-JP" altLang="en-US" sz="900" dirty="0" smtClean="0">
                <a:solidFill>
                  <a:prstClr val="black"/>
                </a:solidFill>
                <a:latin typeface="Meiryo UI" panose="020B0604030504040204" pitchFamily="50" charset="-128"/>
                <a:ea typeface="Meiryo UI" panose="020B0604030504040204" pitchFamily="50" charset="-128"/>
              </a:rPr>
              <a:t>者</a:t>
            </a:r>
            <a:r>
              <a:rPr kumimoji="1" lang="ja-JP" altLang="en-US" sz="900" dirty="0">
                <a:solidFill>
                  <a:prstClr val="black"/>
                </a:solidFill>
                <a:latin typeface="Meiryo UI" panose="020B0604030504040204" pitchFamily="50" charset="-128"/>
                <a:ea typeface="Meiryo UI" panose="020B0604030504040204" pitchFamily="50" charset="-128"/>
              </a:rPr>
              <a:t>数１００人超え</a:t>
            </a:r>
            <a:endParaRPr kumimoji="1" lang="ja-JP" altLang="en-US" sz="900" dirty="0" smtClean="0">
              <a:solidFill>
                <a:prstClr val="black"/>
              </a:solidFill>
              <a:latin typeface="Meiryo UI" panose="020B0604030504040204" pitchFamily="50" charset="-128"/>
              <a:ea typeface="Meiryo UI" panose="020B0604030504040204" pitchFamily="50" charset="-128"/>
            </a:endParaRPr>
          </a:p>
        </p:txBody>
      </p:sp>
      <p:sp>
        <p:nvSpPr>
          <p:cNvPr id="24" name="テキスト ボックス 1"/>
          <p:cNvSpPr txBox="1"/>
          <p:nvPr/>
        </p:nvSpPr>
        <p:spPr>
          <a:xfrm>
            <a:off x="1681981" y="3790907"/>
            <a:ext cx="708338" cy="2395135"/>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900" dirty="0" smtClean="0">
                <a:solidFill>
                  <a:prstClr val="black"/>
                </a:solidFill>
                <a:latin typeface="Meiryo UI" panose="020B0604030504040204" pitchFamily="50" charset="-128"/>
                <a:ea typeface="Meiryo UI" panose="020B0604030504040204" pitchFamily="50" charset="-128"/>
              </a:rPr>
              <a:t>7</a:t>
            </a:r>
            <a:r>
              <a:rPr kumimoji="1" lang="ja-JP" altLang="en-US" sz="900" dirty="0" smtClean="0">
                <a:solidFill>
                  <a:prstClr val="black"/>
                </a:solidFill>
                <a:latin typeface="Meiryo UI" panose="020B0604030504040204" pitchFamily="50" charset="-128"/>
                <a:ea typeface="Meiryo UI" panose="020B0604030504040204" pitchFamily="50" charset="-128"/>
              </a:rPr>
              <a:t>月</a:t>
            </a:r>
            <a:r>
              <a:rPr kumimoji="1" lang="en-US" altLang="ja-JP" sz="900" dirty="0" smtClean="0">
                <a:solidFill>
                  <a:prstClr val="black"/>
                </a:solidFill>
                <a:latin typeface="Meiryo UI" panose="020B0604030504040204" pitchFamily="50" charset="-128"/>
                <a:ea typeface="Meiryo UI" panose="020B0604030504040204" pitchFamily="50" charset="-128"/>
              </a:rPr>
              <a:t>12</a:t>
            </a:r>
            <a:r>
              <a:rPr kumimoji="1" lang="ja-JP" altLang="en-US" sz="900" dirty="0" smtClean="0">
                <a:solidFill>
                  <a:prstClr val="black"/>
                </a:solidFill>
                <a:latin typeface="Meiryo UI" panose="020B0604030504040204" pitchFamily="50" charset="-128"/>
                <a:ea typeface="Meiryo UI" panose="020B0604030504040204" pitchFamily="50" charset="-128"/>
              </a:rPr>
              <a:t>日　黄色信号点灯</a:t>
            </a:r>
            <a:endParaRPr kumimoji="1" lang="en-US" altLang="ja-JP" sz="9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900" dirty="0" smtClean="0">
                <a:solidFill>
                  <a:prstClr val="black"/>
                </a:solidFill>
                <a:latin typeface="Meiryo UI" panose="020B0604030504040204" pitchFamily="50" charset="-128"/>
                <a:ea typeface="Meiryo UI" panose="020B0604030504040204" pitchFamily="50" charset="-128"/>
              </a:rPr>
              <a:t>　</a:t>
            </a:r>
            <a:r>
              <a:rPr kumimoji="1" lang="en-US" altLang="ja-JP" sz="900" dirty="0" smtClean="0">
                <a:solidFill>
                  <a:prstClr val="black"/>
                </a:solidFill>
                <a:latin typeface="Meiryo UI" panose="020B0604030504040204" pitchFamily="50" charset="-128"/>
                <a:ea typeface="Meiryo UI" panose="020B0604030504040204" pitchFamily="50" charset="-128"/>
              </a:rPr>
              <a:t>20</a:t>
            </a:r>
            <a:r>
              <a:rPr kumimoji="1" lang="ja-JP" altLang="en-US" sz="900" dirty="0" smtClean="0">
                <a:solidFill>
                  <a:prstClr val="black"/>
                </a:solidFill>
                <a:latin typeface="Meiryo UI" panose="020B0604030504040204" pitchFamily="50" charset="-128"/>
                <a:ea typeface="Meiryo UI" panose="020B0604030504040204" pitchFamily="50" charset="-128"/>
              </a:rPr>
              <a:t>代を中心とする府民への注意喚起</a:t>
            </a:r>
            <a:endParaRPr kumimoji="1" lang="ja-JP" altLang="en-US" sz="900" dirty="0">
              <a:solidFill>
                <a:prstClr val="black"/>
              </a:solidFill>
              <a:latin typeface="Meiryo UI" panose="020B0604030504040204" pitchFamily="50" charset="-128"/>
              <a:ea typeface="Meiryo UI" panose="020B0604030504040204" pitchFamily="50" charset="-128"/>
            </a:endParaRPr>
          </a:p>
        </p:txBody>
      </p:sp>
      <p:sp>
        <p:nvSpPr>
          <p:cNvPr id="25" name="テキスト ボックス 1"/>
          <p:cNvSpPr txBox="1"/>
          <p:nvPr/>
        </p:nvSpPr>
        <p:spPr>
          <a:xfrm>
            <a:off x="2982716" y="3790907"/>
            <a:ext cx="489480" cy="186765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900" dirty="0" smtClean="0">
                <a:solidFill>
                  <a:prstClr val="black"/>
                </a:solidFill>
                <a:latin typeface="Meiryo UI" panose="020B0604030504040204" pitchFamily="50" charset="-128"/>
                <a:ea typeface="Meiryo UI" panose="020B0604030504040204" pitchFamily="50" charset="-128"/>
              </a:rPr>
              <a:t>7</a:t>
            </a:r>
            <a:r>
              <a:rPr kumimoji="1" lang="ja-JP" altLang="en-US" sz="900" dirty="0" smtClean="0">
                <a:solidFill>
                  <a:prstClr val="black"/>
                </a:solidFill>
                <a:latin typeface="Meiryo UI" panose="020B0604030504040204" pitchFamily="50" charset="-128"/>
                <a:ea typeface="Meiryo UI" panose="020B0604030504040204" pitchFamily="50" charset="-128"/>
              </a:rPr>
              <a:t>月</a:t>
            </a:r>
            <a:r>
              <a:rPr kumimoji="1" lang="en-US" altLang="ja-JP" sz="900" dirty="0" smtClean="0">
                <a:solidFill>
                  <a:prstClr val="black"/>
                </a:solidFill>
                <a:latin typeface="Meiryo UI" panose="020B0604030504040204" pitchFamily="50" charset="-128"/>
                <a:ea typeface="Meiryo UI" panose="020B0604030504040204" pitchFamily="50" charset="-128"/>
              </a:rPr>
              <a:t>29</a:t>
            </a:r>
            <a:r>
              <a:rPr kumimoji="1" lang="ja-JP" altLang="en-US" sz="900" dirty="0" smtClean="0">
                <a:solidFill>
                  <a:prstClr val="black"/>
                </a:solidFill>
                <a:latin typeface="Meiryo UI" panose="020B0604030504040204" pitchFamily="50" charset="-128"/>
                <a:ea typeface="Meiryo UI" panose="020B0604030504040204" pitchFamily="50" charset="-128"/>
              </a:rPr>
              <a:t>日</a:t>
            </a:r>
          </a:p>
          <a:p>
            <a:pPr defTabSz="914400"/>
            <a:r>
              <a:rPr kumimoji="1" lang="ja-JP" altLang="en-US" sz="900" dirty="0" smtClean="0">
                <a:solidFill>
                  <a:prstClr val="black"/>
                </a:solidFill>
                <a:latin typeface="Meiryo UI" panose="020B0604030504040204" pitchFamily="50" charset="-128"/>
                <a:ea typeface="Meiryo UI" panose="020B0604030504040204" pitchFamily="50" charset="-128"/>
              </a:rPr>
              <a:t>　新規</a:t>
            </a:r>
            <a:r>
              <a:rPr kumimoji="1" lang="ja-JP" altLang="en-US" sz="900" dirty="0">
                <a:solidFill>
                  <a:prstClr val="black"/>
                </a:solidFill>
                <a:latin typeface="Meiryo UI" panose="020B0604030504040204" pitchFamily="50" charset="-128"/>
                <a:ea typeface="Meiryo UI" panose="020B0604030504040204" pitchFamily="50" charset="-128"/>
              </a:rPr>
              <a:t>陽性</a:t>
            </a:r>
            <a:r>
              <a:rPr kumimoji="1" lang="ja-JP" altLang="en-US" sz="900" dirty="0" smtClean="0">
                <a:solidFill>
                  <a:prstClr val="black"/>
                </a:solidFill>
                <a:latin typeface="Meiryo UI" panose="020B0604030504040204" pitchFamily="50" charset="-128"/>
                <a:ea typeface="Meiryo UI" panose="020B0604030504040204" pitchFamily="50" charset="-128"/>
              </a:rPr>
              <a:t>者数２００人超え</a:t>
            </a:r>
            <a:endParaRPr kumimoji="1" lang="ja-JP" altLang="en-US" sz="900" dirty="0">
              <a:solidFill>
                <a:prstClr val="black"/>
              </a:solidFill>
              <a:latin typeface="Meiryo UI" panose="020B0604030504040204" pitchFamily="50" charset="-128"/>
              <a:ea typeface="Meiryo UI" panose="020B0604030504040204" pitchFamily="50" charset="-128"/>
            </a:endParaRPr>
          </a:p>
        </p:txBody>
      </p:sp>
      <p:sp>
        <p:nvSpPr>
          <p:cNvPr id="26" name="テキスト ボックス 1"/>
          <p:cNvSpPr txBox="1"/>
          <p:nvPr/>
        </p:nvSpPr>
        <p:spPr>
          <a:xfrm>
            <a:off x="3724841" y="3790907"/>
            <a:ext cx="580598" cy="2782784"/>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ja-JP" altLang="en-US" sz="900" dirty="0" smtClean="0">
                <a:solidFill>
                  <a:prstClr val="black"/>
                </a:solidFill>
                <a:latin typeface="Meiryo UI" panose="020B0604030504040204" pitchFamily="50" charset="-128"/>
                <a:ea typeface="Meiryo UI" panose="020B0604030504040204" pitchFamily="50" charset="-128"/>
              </a:rPr>
              <a:t>８月６日～８月</a:t>
            </a:r>
            <a:r>
              <a:rPr kumimoji="1" lang="en-US" altLang="ja-JP" sz="900" dirty="0" smtClean="0">
                <a:solidFill>
                  <a:prstClr val="black"/>
                </a:solidFill>
                <a:latin typeface="Meiryo UI" panose="020B0604030504040204" pitchFamily="50" charset="-128"/>
                <a:ea typeface="Meiryo UI" panose="020B0604030504040204" pitchFamily="50" charset="-128"/>
              </a:rPr>
              <a:t>20</a:t>
            </a:r>
            <a:r>
              <a:rPr kumimoji="1" lang="ja-JP" altLang="en-US" sz="900" dirty="0" smtClean="0">
                <a:solidFill>
                  <a:prstClr val="black"/>
                </a:solidFill>
                <a:latin typeface="Meiryo UI" panose="020B0604030504040204" pitchFamily="50" charset="-128"/>
                <a:ea typeface="Meiryo UI" panose="020B0604030504040204" pitchFamily="50" charset="-128"/>
              </a:rPr>
              <a:t>日</a:t>
            </a:r>
            <a:endParaRPr kumimoji="1" lang="en-US" altLang="ja-JP" sz="9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900" dirty="0" smtClean="0">
                <a:solidFill>
                  <a:prstClr val="black"/>
                </a:solidFill>
                <a:latin typeface="Meiryo UI" panose="020B0604030504040204" pitchFamily="50" charset="-128"/>
                <a:ea typeface="Meiryo UI" panose="020B0604030504040204" pitchFamily="50" charset="-128"/>
              </a:rPr>
              <a:t>　ミナミ</a:t>
            </a:r>
            <a:r>
              <a:rPr kumimoji="1" lang="ja-JP" altLang="en-US" sz="900" dirty="0">
                <a:solidFill>
                  <a:prstClr val="black"/>
                </a:solidFill>
                <a:latin typeface="Meiryo UI" panose="020B0604030504040204" pitchFamily="50" charset="-128"/>
                <a:ea typeface="Meiryo UI" panose="020B0604030504040204" pitchFamily="50" charset="-128"/>
              </a:rPr>
              <a:t>地区の一部への施設休業</a:t>
            </a:r>
            <a:r>
              <a:rPr kumimoji="1" lang="ja-JP" altLang="en-US" sz="900" dirty="0" smtClean="0">
                <a:solidFill>
                  <a:prstClr val="black"/>
                </a:solidFill>
                <a:latin typeface="Meiryo UI" panose="020B0604030504040204" pitchFamily="50" charset="-128"/>
                <a:ea typeface="Meiryo UI" panose="020B0604030504040204" pitchFamily="50" charset="-128"/>
              </a:rPr>
              <a:t>等の要請</a:t>
            </a:r>
            <a:endParaRPr kumimoji="1" lang="en-US" altLang="ja-JP" sz="900" dirty="0" smtClean="0">
              <a:solidFill>
                <a:prstClr val="black"/>
              </a:solidFill>
              <a:latin typeface="Meiryo UI" panose="020B0604030504040204" pitchFamily="50" charset="-128"/>
              <a:ea typeface="Meiryo UI" panose="020B0604030504040204" pitchFamily="50" charset="-128"/>
            </a:endParaRPr>
          </a:p>
        </p:txBody>
      </p:sp>
      <p:sp>
        <p:nvSpPr>
          <p:cNvPr id="27" name="テキスト ボックス 1"/>
          <p:cNvSpPr txBox="1"/>
          <p:nvPr/>
        </p:nvSpPr>
        <p:spPr>
          <a:xfrm>
            <a:off x="4642454" y="3790907"/>
            <a:ext cx="819334" cy="2661391"/>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ja-JP" altLang="en-US" sz="900" dirty="0" smtClean="0">
                <a:solidFill>
                  <a:prstClr val="black"/>
                </a:solidFill>
                <a:latin typeface="Meiryo UI" panose="020B0604030504040204" pitchFamily="50" charset="-128"/>
                <a:ea typeface="Meiryo UI" panose="020B0604030504040204" pitchFamily="50" charset="-128"/>
              </a:rPr>
              <a:t>８月</a:t>
            </a:r>
            <a:r>
              <a:rPr kumimoji="1" lang="en-US" altLang="ja-JP" sz="900" dirty="0" smtClean="0">
                <a:solidFill>
                  <a:prstClr val="black"/>
                </a:solidFill>
                <a:latin typeface="Meiryo UI" panose="020B0604030504040204" pitchFamily="50" charset="-128"/>
                <a:ea typeface="Meiryo UI" panose="020B0604030504040204" pitchFamily="50" charset="-128"/>
              </a:rPr>
              <a:t>21</a:t>
            </a:r>
            <a:r>
              <a:rPr kumimoji="1" lang="ja-JP" altLang="en-US" sz="900" dirty="0" smtClean="0">
                <a:solidFill>
                  <a:prstClr val="black"/>
                </a:solidFill>
                <a:latin typeface="Meiryo UI" panose="020B0604030504040204" pitchFamily="50" charset="-128"/>
                <a:ea typeface="Meiryo UI" panose="020B0604030504040204" pitchFamily="50" charset="-128"/>
              </a:rPr>
              <a:t>日～（継続中）</a:t>
            </a:r>
            <a:endParaRPr kumimoji="1" lang="en-US" altLang="ja-JP" sz="9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900" dirty="0" smtClean="0">
                <a:solidFill>
                  <a:prstClr val="black"/>
                </a:solidFill>
                <a:latin typeface="Meiryo UI" panose="020B0604030504040204" pitchFamily="50" charset="-128"/>
                <a:ea typeface="Meiryo UI" panose="020B0604030504040204" pitchFamily="50" charset="-128"/>
              </a:rPr>
              <a:t>　高齢者やその家族、高齢者施設等従業員へ</a:t>
            </a:r>
            <a:endParaRPr kumimoji="1" lang="en-US" altLang="ja-JP" sz="9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900" dirty="0" smtClean="0">
                <a:solidFill>
                  <a:prstClr val="black"/>
                </a:solidFill>
                <a:latin typeface="Meiryo UI" panose="020B0604030504040204" pitchFamily="50" charset="-128"/>
                <a:ea typeface="Meiryo UI" panose="020B0604030504040204" pitchFamily="50" charset="-128"/>
              </a:rPr>
              <a:t>　の注意喚起、</a:t>
            </a:r>
            <a:endParaRPr kumimoji="1" lang="en-US" altLang="ja-JP" sz="9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900" dirty="0" smtClean="0">
                <a:solidFill>
                  <a:prstClr val="black"/>
                </a:solidFill>
                <a:latin typeface="Meiryo UI" panose="020B0604030504040204" pitchFamily="50" charset="-128"/>
                <a:ea typeface="Meiryo UI" panose="020B0604030504040204" pitchFamily="50" charset="-128"/>
              </a:rPr>
              <a:t>　施設等への感染防止対策の徹底等要請</a:t>
            </a:r>
          </a:p>
          <a:p>
            <a:pPr defTabSz="914400"/>
            <a:endParaRPr kumimoji="1" lang="en-US" altLang="ja-JP" sz="900" dirty="0" smtClean="0">
              <a:solidFill>
                <a:prstClr val="black"/>
              </a:solidFill>
              <a:latin typeface="Meiryo UI" panose="020B0604030504040204" pitchFamily="50" charset="-128"/>
              <a:ea typeface="Meiryo UI" panose="020B0604030504040204" pitchFamily="50" charset="-128"/>
            </a:endParaRPr>
          </a:p>
        </p:txBody>
      </p:sp>
      <p:sp>
        <p:nvSpPr>
          <p:cNvPr id="28" name="テキスト ボックス 1"/>
          <p:cNvSpPr txBox="1"/>
          <p:nvPr/>
        </p:nvSpPr>
        <p:spPr>
          <a:xfrm>
            <a:off x="4118772" y="3790907"/>
            <a:ext cx="648647" cy="2137544"/>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ja-JP" altLang="en-US" sz="900" dirty="0" smtClean="0">
                <a:solidFill>
                  <a:prstClr val="black"/>
                </a:solidFill>
                <a:latin typeface="Meiryo UI" panose="020B0604030504040204" pitchFamily="50" charset="-128"/>
                <a:ea typeface="Meiryo UI" panose="020B0604030504040204" pitchFamily="50" charset="-128"/>
              </a:rPr>
              <a:t>８月</a:t>
            </a:r>
            <a:r>
              <a:rPr kumimoji="1" lang="en-US" altLang="ja-JP" sz="900" dirty="0">
                <a:solidFill>
                  <a:prstClr val="black"/>
                </a:solidFill>
                <a:latin typeface="Meiryo UI" panose="020B0604030504040204" pitchFamily="50" charset="-128"/>
                <a:ea typeface="Meiryo UI" panose="020B0604030504040204" pitchFamily="50" charset="-128"/>
              </a:rPr>
              <a:t>19</a:t>
            </a:r>
            <a:r>
              <a:rPr kumimoji="1" lang="ja-JP" altLang="en-US" sz="900" dirty="0">
                <a:solidFill>
                  <a:prstClr val="black"/>
                </a:solidFill>
                <a:latin typeface="Meiryo UI" panose="020B0604030504040204" pitchFamily="50" charset="-128"/>
                <a:ea typeface="Meiryo UI" panose="020B0604030504040204" pitchFamily="50" charset="-128"/>
              </a:rPr>
              <a:t>日対策本部会議</a:t>
            </a:r>
            <a:endParaRPr kumimoji="1" lang="en-US" altLang="ja-JP" sz="9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900" dirty="0" smtClean="0">
                <a:solidFill>
                  <a:prstClr val="black"/>
                </a:solidFill>
                <a:latin typeface="Meiryo UI" panose="020B0604030504040204" pitchFamily="50" charset="-128"/>
                <a:ea typeface="Meiryo UI" panose="020B0604030504040204" pitchFamily="50" charset="-128"/>
              </a:rPr>
              <a:t>　重症者の発生状況や重症病床の</a:t>
            </a:r>
            <a:endParaRPr kumimoji="1" lang="en-US" altLang="ja-JP" sz="9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900" dirty="0" smtClean="0">
                <a:solidFill>
                  <a:prstClr val="black"/>
                </a:solidFill>
                <a:latin typeface="Meiryo UI" panose="020B0604030504040204" pitchFamily="50" charset="-128"/>
                <a:ea typeface="Meiryo UI" panose="020B0604030504040204" pitchFamily="50" charset="-128"/>
              </a:rPr>
              <a:t>　シミュレーションを報告</a:t>
            </a:r>
            <a:endParaRPr kumimoji="1" lang="en-US" altLang="ja-JP" sz="900" dirty="0" smtClean="0">
              <a:solidFill>
                <a:prstClr val="black"/>
              </a:solidFill>
              <a:latin typeface="Meiryo UI" panose="020B0604030504040204" pitchFamily="50" charset="-128"/>
              <a:ea typeface="Meiryo UI" panose="020B0604030504040204" pitchFamily="50" charset="-128"/>
            </a:endParaRPr>
          </a:p>
        </p:txBody>
      </p:sp>
      <p:sp>
        <p:nvSpPr>
          <p:cNvPr id="29" name="テキスト ボックス 1"/>
          <p:cNvSpPr txBox="1"/>
          <p:nvPr/>
        </p:nvSpPr>
        <p:spPr>
          <a:xfrm>
            <a:off x="5940228" y="3790907"/>
            <a:ext cx="589153" cy="2285763"/>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ja-JP" altLang="en-US" sz="900" dirty="0" smtClean="0">
                <a:latin typeface="Meiryo UI" panose="020B0604030504040204" pitchFamily="50" charset="-128"/>
                <a:ea typeface="Meiryo UI" panose="020B0604030504040204" pitchFamily="50" charset="-128"/>
              </a:rPr>
              <a:t>９月</a:t>
            </a:r>
            <a:r>
              <a:rPr kumimoji="1" lang="en-US" altLang="ja-JP" sz="900" dirty="0">
                <a:latin typeface="Meiryo UI" panose="020B0604030504040204" pitchFamily="50" charset="-128"/>
                <a:ea typeface="Meiryo UI" panose="020B0604030504040204" pitchFamily="50" charset="-128"/>
              </a:rPr>
              <a:t>19</a:t>
            </a:r>
            <a:r>
              <a:rPr kumimoji="1" lang="ja-JP" altLang="en-US" sz="900" dirty="0" smtClean="0">
                <a:latin typeface="Meiryo UI" panose="020B0604030504040204" pitchFamily="50" charset="-128"/>
                <a:ea typeface="Meiryo UI" panose="020B0604030504040204" pitchFamily="50" charset="-128"/>
              </a:rPr>
              <a:t>日～</a:t>
            </a:r>
            <a:endParaRPr kumimoji="1" lang="en-US" altLang="ja-JP" sz="900" dirty="0" smtClean="0">
              <a:latin typeface="Meiryo UI" panose="020B0604030504040204" pitchFamily="50" charset="-128"/>
              <a:ea typeface="Meiryo UI" panose="020B0604030504040204" pitchFamily="50" charset="-128"/>
            </a:endParaRPr>
          </a:p>
          <a:p>
            <a:pPr defTabSz="914400"/>
            <a:r>
              <a:rPr kumimoji="1" lang="ja-JP" altLang="en-US" sz="900" dirty="0" smtClean="0">
                <a:latin typeface="Meiryo UI" panose="020B0604030504040204" pitchFamily="50" charset="-128"/>
                <a:ea typeface="Meiryo UI" panose="020B0604030504040204" pitchFamily="50" charset="-128"/>
              </a:rPr>
              <a:t>　イベント開催制限の緩和</a:t>
            </a:r>
            <a:endParaRPr kumimoji="1" lang="en-US" altLang="ja-JP" sz="900" dirty="0" smtClean="0">
              <a:latin typeface="Meiryo UI" panose="020B0604030504040204" pitchFamily="50" charset="-128"/>
              <a:ea typeface="Meiryo UI" panose="020B0604030504040204" pitchFamily="50" charset="-128"/>
            </a:endParaRPr>
          </a:p>
        </p:txBody>
      </p:sp>
      <p:sp>
        <p:nvSpPr>
          <p:cNvPr id="30" name="テキスト ボックス 1"/>
          <p:cNvSpPr txBox="1"/>
          <p:nvPr/>
        </p:nvSpPr>
        <p:spPr>
          <a:xfrm>
            <a:off x="1123706" y="3790907"/>
            <a:ext cx="614703" cy="241698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900" dirty="0" smtClean="0">
                <a:solidFill>
                  <a:prstClr val="black"/>
                </a:solidFill>
                <a:latin typeface="Meiryo UI" panose="020B0604030504040204" pitchFamily="50" charset="-128"/>
                <a:ea typeface="Meiryo UI" panose="020B0604030504040204" pitchFamily="50" charset="-128"/>
              </a:rPr>
              <a:t>7</a:t>
            </a:r>
            <a:r>
              <a:rPr kumimoji="1" lang="ja-JP" altLang="en-US" sz="900" dirty="0" smtClean="0">
                <a:solidFill>
                  <a:prstClr val="black"/>
                </a:solidFill>
                <a:latin typeface="Meiryo UI" panose="020B0604030504040204" pitchFamily="50" charset="-128"/>
                <a:ea typeface="Meiryo UI" panose="020B0604030504040204" pitchFamily="50" charset="-128"/>
              </a:rPr>
              <a:t>月３日　大阪モデル修正</a:t>
            </a:r>
          </a:p>
          <a:p>
            <a:pPr defTabSz="914400"/>
            <a:r>
              <a:rPr kumimoji="1" lang="ja-JP" altLang="en-US" sz="900" dirty="0" smtClean="0">
                <a:solidFill>
                  <a:prstClr val="black"/>
                </a:solidFill>
                <a:latin typeface="Meiryo UI" panose="020B0604030504040204" pitchFamily="50" charset="-128"/>
                <a:ea typeface="Meiryo UI" panose="020B0604030504040204" pitchFamily="50" charset="-128"/>
              </a:rPr>
              <a:t>　</a:t>
            </a:r>
            <a:endParaRPr kumimoji="1" lang="ja-JP" altLang="en-US" sz="900" dirty="0">
              <a:solidFill>
                <a:prstClr val="black"/>
              </a:solidFill>
              <a:latin typeface="Meiryo UI" panose="020B0604030504040204" pitchFamily="50" charset="-128"/>
              <a:ea typeface="Meiryo UI" panose="020B0604030504040204" pitchFamily="50" charset="-128"/>
            </a:endParaRPr>
          </a:p>
        </p:txBody>
      </p:sp>
      <p:sp>
        <p:nvSpPr>
          <p:cNvPr id="31" name="テキスト ボックス 1"/>
          <p:cNvSpPr txBox="1"/>
          <p:nvPr/>
        </p:nvSpPr>
        <p:spPr>
          <a:xfrm>
            <a:off x="7453806" y="3790907"/>
            <a:ext cx="589153" cy="2748911"/>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en-US" altLang="ja-JP" sz="900" dirty="0" smtClean="0">
                <a:latin typeface="Meiryo UI" panose="020B0604030504040204" pitchFamily="50" charset="-128"/>
                <a:ea typeface="Meiryo UI" panose="020B0604030504040204" pitchFamily="50" charset="-128"/>
              </a:rPr>
              <a:t>10</a:t>
            </a:r>
            <a:r>
              <a:rPr kumimoji="1" lang="ja-JP" altLang="en-US" sz="900" dirty="0" smtClean="0">
                <a:latin typeface="Meiryo UI" panose="020B0604030504040204" pitchFamily="50" charset="-128"/>
                <a:ea typeface="Meiryo UI" panose="020B0604030504040204" pitchFamily="50" charset="-128"/>
              </a:rPr>
              <a:t>月</a:t>
            </a:r>
            <a:r>
              <a:rPr kumimoji="1" lang="en-US" altLang="ja-JP" sz="900" dirty="0" smtClean="0">
                <a:latin typeface="Meiryo UI" panose="020B0604030504040204" pitchFamily="50" charset="-128"/>
                <a:ea typeface="Meiryo UI" panose="020B0604030504040204" pitchFamily="50" charset="-128"/>
              </a:rPr>
              <a:t>10</a:t>
            </a:r>
            <a:r>
              <a:rPr kumimoji="1" lang="ja-JP" altLang="en-US" sz="900" dirty="0" smtClean="0">
                <a:latin typeface="Meiryo UI" panose="020B0604030504040204" pitchFamily="50" charset="-128"/>
                <a:ea typeface="Meiryo UI" panose="020B0604030504040204" pitchFamily="50" charset="-128"/>
              </a:rPr>
              <a:t>日～</a:t>
            </a:r>
            <a:endParaRPr kumimoji="1" lang="en-US" altLang="ja-JP" sz="900" dirty="0" smtClean="0">
              <a:latin typeface="Meiryo UI" panose="020B0604030504040204" pitchFamily="50" charset="-128"/>
              <a:ea typeface="Meiryo UI" panose="020B0604030504040204" pitchFamily="50" charset="-128"/>
            </a:endParaRPr>
          </a:p>
          <a:p>
            <a:pPr defTabSz="914400"/>
            <a:r>
              <a:rPr kumimoji="1" lang="ja-JP" altLang="en-US" sz="900" dirty="0" smtClean="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３密で唾液が飛び交う</a:t>
            </a:r>
            <a:r>
              <a:rPr kumimoji="1" lang="ja-JP" altLang="en-US" sz="900" dirty="0" smtClean="0">
                <a:latin typeface="Meiryo UI" panose="020B0604030504040204" pitchFamily="50" charset="-128"/>
                <a:ea typeface="Meiryo UI" panose="020B0604030504040204" pitchFamily="50" charset="-128"/>
              </a:rPr>
              <a:t>環境を避けること</a:t>
            </a:r>
            <a:r>
              <a:rPr kumimoji="1" lang="ja-JP" altLang="en-US" sz="900" dirty="0">
                <a:latin typeface="Meiryo UI" panose="020B0604030504040204" pitchFamily="50" charset="-128"/>
                <a:ea typeface="Meiryo UI" panose="020B0604030504040204" pitchFamily="50" charset="-128"/>
              </a:rPr>
              <a:t>等</a:t>
            </a:r>
            <a:endParaRPr kumimoji="1" lang="en-US" altLang="ja-JP" sz="900" dirty="0" smtClean="0">
              <a:latin typeface="Meiryo UI" panose="020B0604030504040204" pitchFamily="50" charset="-128"/>
              <a:ea typeface="Meiryo UI" panose="020B0604030504040204" pitchFamily="50" charset="-128"/>
            </a:endParaRPr>
          </a:p>
          <a:p>
            <a:pPr defTabSz="914400"/>
            <a:r>
              <a:rPr kumimoji="1" lang="ja-JP" altLang="en-US" sz="900" dirty="0">
                <a:latin typeface="Meiryo UI" panose="020B0604030504040204" pitchFamily="50" charset="-128"/>
                <a:ea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rPr>
              <a:t>を要請</a:t>
            </a:r>
            <a:endParaRPr kumimoji="1" lang="en-US" altLang="ja-JP" sz="900" dirty="0" smtClean="0">
              <a:latin typeface="Meiryo UI" panose="020B0604030504040204" pitchFamily="50" charset="-128"/>
              <a:ea typeface="Meiryo UI" panose="020B0604030504040204" pitchFamily="50" charset="-128"/>
            </a:endParaRPr>
          </a:p>
        </p:txBody>
      </p:sp>
      <p:sp>
        <p:nvSpPr>
          <p:cNvPr id="32" name="テキスト ボックス 1"/>
          <p:cNvSpPr txBox="1"/>
          <p:nvPr/>
        </p:nvSpPr>
        <p:spPr>
          <a:xfrm>
            <a:off x="3296219" y="3790907"/>
            <a:ext cx="589153" cy="241833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ja-JP" altLang="en-US" sz="900" dirty="0" smtClean="0">
                <a:solidFill>
                  <a:prstClr val="black"/>
                </a:solidFill>
                <a:latin typeface="Meiryo UI" panose="020B0604030504040204" pitchFamily="50" charset="-128"/>
                <a:ea typeface="Meiryo UI" panose="020B0604030504040204" pitchFamily="50" charset="-128"/>
              </a:rPr>
              <a:t>８月</a:t>
            </a:r>
            <a:r>
              <a:rPr kumimoji="1" lang="ja-JP" altLang="en-US" sz="900" dirty="0">
                <a:solidFill>
                  <a:prstClr val="black"/>
                </a:solidFill>
                <a:latin typeface="Meiryo UI" panose="020B0604030504040204" pitchFamily="50" charset="-128"/>
                <a:ea typeface="Meiryo UI" panose="020B0604030504040204" pitchFamily="50" charset="-128"/>
              </a:rPr>
              <a:t>１</a:t>
            </a:r>
            <a:r>
              <a:rPr kumimoji="1" lang="ja-JP" altLang="en-US" sz="900" dirty="0" smtClean="0">
                <a:solidFill>
                  <a:prstClr val="black"/>
                </a:solidFill>
                <a:latin typeface="Meiryo UI" panose="020B0604030504040204" pitchFamily="50" charset="-128"/>
                <a:ea typeface="Meiryo UI" panose="020B0604030504040204" pitchFamily="50" charset="-128"/>
              </a:rPr>
              <a:t>日～</a:t>
            </a:r>
            <a:endParaRPr kumimoji="1" lang="en-US" altLang="ja-JP" sz="9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900" dirty="0">
                <a:solidFill>
                  <a:prstClr val="black"/>
                </a:solidFill>
                <a:latin typeface="Meiryo UI" panose="020B0604030504040204" pitchFamily="50" charset="-128"/>
                <a:ea typeface="Meiryo UI" panose="020B0604030504040204" pitchFamily="50" charset="-128"/>
              </a:rPr>
              <a:t>　</a:t>
            </a:r>
            <a:r>
              <a:rPr kumimoji="1" lang="ja-JP" altLang="en-US" sz="900" dirty="0" smtClean="0">
                <a:solidFill>
                  <a:prstClr val="black"/>
                </a:solidFill>
                <a:latin typeface="Meiryo UI" panose="020B0604030504040204" pitchFamily="50" charset="-128"/>
                <a:ea typeface="Meiryo UI" panose="020B0604030504040204" pitchFamily="50" charset="-128"/>
              </a:rPr>
              <a:t>５人以上の宴会等自粛要請</a:t>
            </a:r>
            <a:r>
              <a:rPr kumimoji="1" lang="en-US" altLang="ja-JP" sz="900" dirty="0" smtClean="0">
                <a:solidFill>
                  <a:prstClr val="black"/>
                </a:solidFill>
                <a:latin typeface="Meiryo UI" panose="020B0604030504040204" pitchFamily="50" charset="-128"/>
                <a:ea typeface="Meiryo UI" panose="020B0604030504040204" pitchFamily="50" charset="-128"/>
              </a:rPr>
              <a:t>(</a:t>
            </a:r>
            <a:r>
              <a:rPr kumimoji="1" lang="ja-JP" altLang="en-US" sz="900" dirty="0" smtClean="0">
                <a:solidFill>
                  <a:prstClr val="black"/>
                </a:solidFill>
                <a:latin typeface="Meiryo UI" panose="020B0604030504040204" pitchFamily="50" charset="-128"/>
                <a:ea typeface="Meiryo UI" panose="020B0604030504040204" pitchFamily="50" charset="-128"/>
              </a:rPr>
              <a:t>～</a:t>
            </a:r>
            <a:r>
              <a:rPr kumimoji="1" lang="ja-JP" altLang="en-US" sz="900" dirty="0">
                <a:solidFill>
                  <a:prstClr val="black"/>
                </a:solidFill>
                <a:latin typeface="Meiryo UI" panose="020B0604030504040204" pitchFamily="50" charset="-128"/>
                <a:ea typeface="Meiryo UI" panose="020B0604030504040204" pitchFamily="50" charset="-128"/>
              </a:rPr>
              <a:t>８</a:t>
            </a:r>
            <a:r>
              <a:rPr kumimoji="1" lang="ja-JP" altLang="en-US" sz="900" dirty="0" smtClean="0">
                <a:solidFill>
                  <a:prstClr val="black"/>
                </a:solidFill>
                <a:latin typeface="Meiryo UI" panose="020B0604030504040204" pitchFamily="50" charset="-128"/>
                <a:ea typeface="Meiryo UI" panose="020B0604030504040204" pitchFamily="50" charset="-128"/>
              </a:rPr>
              <a:t>月</a:t>
            </a:r>
            <a:r>
              <a:rPr kumimoji="1" lang="en-US" altLang="ja-JP" sz="900" dirty="0" smtClean="0">
                <a:solidFill>
                  <a:prstClr val="black"/>
                </a:solidFill>
                <a:latin typeface="Meiryo UI" panose="020B0604030504040204" pitchFamily="50" charset="-128"/>
                <a:ea typeface="Meiryo UI" panose="020B0604030504040204" pitchFamily="50" charset="-128"/>
              </a:rPr>
              <a:t>31</a:t>
            </a:r>
            <a:r>
              <a:rPr kumimoji="1" lang="ja-JP" altLang="en-US" sz="900" dirty="0" smtClean="0">
                <a:solidFill>
                  <a:prstClr val="black"/>
                </a:solidFill>
                <a:latin typeface="Meiryo UI" panose="020B0604030504040204" pitchFamily="50" charset="-128"/>
                <a:ea typeface="Meiryo UI" panose="020B0604030504040204" pitchFamily="50" charset="-128"/>
              </a:rPr>
              <a:t>日）</a:t>
            </a:r>
            <a:endParaRPr kumimoji="1" lang="en-US" altLang="ja-JP" sz="900" dirty="0" smtClean="0">
              <a:solidFill>
                <a:prstClr val="black"/>
              </a:solidFill>
              <a:latin typeface="Meiryo UI" panose="020B0604030504040204" pitchFamily="50" charset="-128"/>
              <a:ea typeface="Meiryo UI" panose="020B0604030504040204" pitchFamily="50" charset="-128"/>
            </a:endParaRPr>
          </a:p>
          <a:p>
            <a:pPr lvl="0" defTabSz="914400"/>
            <a:r>
              <a:rPr kumimoji="1" lang="ja-JP" altLang="en-US" sz="900" dirty="0">
                <a:solidFill>
                  <a:prstClr val="black"/>
                </a:solidFill>
                <a:latin typeface="Meiryo UI" panose="020B0604030504040204" pitchFamily="50" charset="-128"/>
                <a:ea typeface="Meiryo UI" panose="020B0604030504040204" pitchFamily="50" charset="-128"/>
              </a:rPr>
              <a:t>　イエローステージ２移行</a:t>
            </a:r>
            <a:endParaRPr kumimoji="1" lang="en-US" altLang="ja-JP" sz="900" dirty="0">
              <a:solidFill>
                <a:prstClr val="black"/>
              </a:solidFill>
              <a:latin typeface="Meiryo UI" panose="020B0604030504040204" pitchFamily="50" charset="-128"/>
              <a:ea typeface="Meiryo UI" panose="020B0604030504040204" pitchFamily="50" charset="-128"/>
            </a:endParaRPr>
          </a:p>
          <a:p>
            <a:pPr defTabSz="914400"/>
            <a:endParaRPr kumimoji="1" lang="en-US" altLang="ja-JP" sz="900" dirty="0" smtClean="0">
              <a:solidFill>
                <a:prstClr val="black"/>
              </a:solidFill>
              <a:latin typeface="Meiryo UI" panose="020B0604030504040204" pitchFamily="50" charset="-128"/>
              <a:ea typeface="Meiryo UI" panose="020B0604030504040204" pitchFamily="50" charset="-128"/>
            </a:endParaRPr>
          </a:p>
        </p:txBody>
      </p:sp>
      <p:sp>
        <p:nvSpPr>
          <p:cNvPr id="33" name="テキスト ボックス 1"/>
          <p:cNvSpPr txBox="1"/>
          <p:nvPr/>
        </p:nvSpPr>
        <p:spPr>
          <a:xfrm>
            <a:off x="5287638" y="3790907"/>
            <a:ext cx="589153" cy="2517964"/>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ja-JP" altLang="en-US" sz="900" dirty="0" smtClean="0">
                <a:solidFill>
                  <a:prstClr val="black"/>
                </a:solidFill>
                <a:latin typeface="Meiryo UI" panose="020B0604030504040204" pitchFamily="50" charset="-128"/>
                <a:ea typeface="Meiryo UI" panose="020B0604030504040204" pitchFamily="50" charset="-128"/>
              </a:rPr>
              <a:t>９月</a:t>
            </a:r>
            <a:r>
              <a:rPr kumimoji="1" lang="ja-JP" altLang="en-US" sz="900" dirty="0">
                <a:solidFill>
                  <a:prstClr val="black"/>
                </a:solidFill>
                <a:latin typeface="Meiryo UI" panose="020B0604030504040204" pitchFamily="50" charset="-128"/>
                <a:ea typeface="Meiryo UI" panose="020B0604030504040204" pitchFamily="50" charset="-128"/>
              </a:rPr>
              <a:t>１日</a:t>
            </a:r>
            <a:r>
              <a:rPr kumimoji="1" lang="ja-JP" altLang="en-US" sz="900" dirty="0" smtClean="0">
                <a:solidFill>
                  <a:prstClr val="black"/>
                </a:solidFill>
                <a:latin typeface="Meiryo UI" panose="020B0604030504040204" pitchFamily="50" charset="-128"/>
                <a:ea typeface="Meiryo UI" panose="020B0604030504040204" pitchFamily="50" charset="-128"/>
              </a:rPr>
              <a:t>～</a:t>
            </a:r>
            <a:endParaRPr kumimoji="1" lang="en-US" altLang="ja-JP" sz="900" dirty="0">
              <a:solidFill>
                <a:prstClr val="black"/>
              </a:solidFill>
              <a:latin typeface="Meiryo UI" panose="020B0604030504040204" pitchFamily="50" charset="-128"/>
              <a:ea typeface="Meiryo UI" panose="020B0604030504040204" pitchFamily="50" charset="-128"/>
            </a:endParaRPr>
          </a:p>
          <a:p>
            <a:pPr defTabSz="914400"/>
            <a:r>
              <a:rPr kumimoji="1" lang="ja-JP" altLang="en-US" sz="900" dirty="0">
                <a:solidFill>
                  <a:prstClr val="black"/>
                </a:solidFill>
                <a:latin typeface="Meiryo UI" panose="020B0604030504040204" pitchFamily="50" charset="-128"/>
                <a:ea typeface="Meiryo UI" panose="020B0604030504040204" pitchFamily="50" charset="-128"/>
              </a:rPr>
              <a:t>　</a:t>
            </a:r>
            <a:r>
              <a:rPr kumimoji="1" lang="ja-JP" altLang="en-US" sz="900" dirty="0" smtClean="0">
                <a:solidFill>
                  <a:prstClr val="black"/>
                </a:solidFill>
                <a:latin typeface="Meiryo UI" panose="020B0604030504040204" pitchFamily="50" charset="-128"/>
                <a:ea typeface="Meiryo UI" panose="020B0604030504040204" pitchFamily="50" charset="-128"/>
              </a:rPr>
              <a:t>多人数での宴会等自粛要請（～</a:t>
            </a:r>
            <a:r>
              <a:rPr kumimoji="1" lang="en-US" altLang="ja-JP" sz="900" dirty="0" smtClean="0">
                <a:solidFill>
                  <a:prstClr val="black"/>
                </a:solidFill>
                <a:latin typeface="Meiryo UI" panose="020B0604030504040204" pitchFamily="50" charset="-128"/>
                <a:ea typeface="Meiryo UI" panose="020B0604030504040204" pitchFamily="50" charset="-128"/>
              </a:rPr>
              <a:t>10</a:t>
            </a:r>
            <a:r>
              <a:rPr kumimoji="1" lang="ja-JP" altLang="en-US" sz="900" dirty="0" smtClean="0">
                <a:solidFill>
                  <a:prstClr val="black"/>
                </a:solidFill>
                <a:latin typeface="Meiryo UI" panose="020B0604030504040204" pitchFamily="50" charset="-128"/>
                <a:ea typeface="Meiryo UI" panose="020B0604030504040204" pitchFamily="50" charset="-128"/>
              </a:rPr>
              <a:t>月９日）</a:t>
            </a:r>
            <a:endParaRPr kumimoji="1" lang="en-US" altLang="ja-JP" sz="900" dirty="0" smtClean="0">
              <a:solidFill>
                <a:prstClr val="black"/>
              </a:solidFill>
              <a:latin typeface="Meiryo UI" panose="020B0604030504040204" pitchFamily="50" charset="-128"/>
              <a:ea typeface="Meiryo UI" panose="020B0604030504040204" pitchFamily="50" charset="-128"/>
            </a:endParaRPr>
          </a:p>
          <a:p>
            <a:pPr defTabSz="914400"/>
            <a:r>
              <a:rPr kumimoji="1" lang="ja-JP" altLang="en-US" sz="900" dirty="0">
                <a:solidFill>
                  <a:prstClr val="black"/>
                </a:solidFill>
                <a:latin typeface="Meiryo UI" panose="020B0604030504040204" pitchFamily="50" charset="-128"/>
                <a:ea typeface="Meiryo UI" panose="020B0604030504040204" pitchFamily="50" charset="-128"/>
              </a:rPr>
              <a:t>　イエローステージ１移行</a:t>
            </a:r>
            <a:endParaRPr kumimoji="1" lang="en-US" altLang="ja-JP" sz="900" dirty="0">
              <a:solidFill>
                <a:prstClr val="black"/>
              </a:solidFill>
              <a:latin typeface="Meiryo UI" panose="020B0604030504040204" pitchFamily="50" charset="-128"/>
              <a:ea typeface="Meiryo UI" panose="020B0604030504040204" pitchFamily="50" charset="-128"/>
            </a:endParaRPr>
          </a:p>
          <a:p>
            <a:pPr defTabSz="914400"/>
            <a:endParaRPr kumimoji="1" lang="en-US" altLang="ja-JP" sz="900" dirty="0" smtClean="0">
              <a:solidFill>
                <a:prstClr val="black"/>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3724841" y="1551008"/>
            <a:ext cx="942409" cy="2239899"/>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4612950" y="1913817"/>
            <a:ext cx="2040731" cy="230832"/>
          </a:xfrm>
          <a:prstGeom prst="rect">
            <a:avLst/>
          </a:prstGeom>
          <a:noFill/>
        </p:spPr>
        <p:txBody>
          <a:bodyPr wrap="square" rtlCol="0">
            <a:spAutoFit/>
          </a:bodyPr>
          <a:lstStyle/>
          <a:p>
            <a:r>
              <a:rPr kumimoji="1" lang="ja-JP" altLang="en-US" sz="900" dirty="0" smtClean="0"/>
              <a:t>←　ミナミ地区への一部休業要請期間</a:t>
            </a:r>
            <a:endParaRPr kumimoji="1" lang="ja-JP" altLang="en-US" sz="900" dirty="0"/>
          </a:p>
        </p:txBody>
      </p:sp>
    </p:spTree>
    <p:extLst>
      <p:ext uri="{BB962C8B-B14F-4D97-AF65-F5344CB8AC3E}">
        <p14:creationId xmlns:p14="http://schemas.microsoft.com/office/powerpoint/2010/main" val="451490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3"/>
          <p:cNvSpPr>
            <a:spLocks noGrp="1"/>
          </p:cNvSpPr>
          <p:nvPr>
            <p:ph type="sldNum" sz="quarter" idx="12"/>
          </p:nvPr>
        </p:nvSpPr>
        <p:spPr>
          <a:xfrm>
            <a:off x="9352529" y="5702600"/>
            <a:ext cx="470744" cy="394246"/>
          </a:xfrm>
          <a:ln>
            <a:solidFill>
              <a:schemeClr val="accent1"/>
            </a:solidFill>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9B28B6A2-4437-46C4-8AB6-08015A7ADF51}" type="slidenum">
              <a:rPr kumimoji="1" lang="ja-JP" altLang="en-US" sz="1400" b="1" i="0" u="none" strike="noStrike" kern="1200" cap="none" spc="0" normalizeH="0" baseline="0" noProof="0" smtClean="0">
                <a:ln>
                  <a:noFill/>
                </a:ln>
                <a:solidFill>
                  <a:prstClr val="black">
                    <a:tint val="75000"/>
                  </a:prstClr>
                </a:solidFill>
                <a:effectLst/>
                <a:uLnTx/>
                <a:uFillTx/>
                <a:latin typeface="Arial"/>
                <a:ea typeface="Meiryo UI"/>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1" lang="ja-JP" altLang="en-US" sz="1400" b="1" i="0" u="none" strike="noStrike" kern="1200" cap="none" spc="0" normalizeH="0" baseline="0" noProof="0" dirty="0">
              <a:ln>
                <a:noFill/>
              </a:ln>
              <a:solidFill>
                <a:prstClr val="black">
                  <a:tint val="75000"/>
                </a:prstClr>
              </a:solidFill>
              <a:effectLst/>
              <a:uLnTx/>
              <a:uFillTx/>
              <a:latin typeface="Arial"/>
              <a:ea typeface="Meiryo UI"/>
              <a:cs typeface="+mn-cs"/>
            </a:endParaRPr>
          </a:p>
        </p:txBody>
      </p:sp>
      <p:sp>
        <p:nvSpPr>
          <p:cNvPr id="13" name="タイトル 3"/>
          <p:cNvSpPr txBox="1">
            <a:spLocks/>
          </p:cNvSpPr>
          <p:nvPr/>
        </p:nvSpPr>
        <p:spPr>
          <a:xfrm>
            <a:off x="0" y="-1"/>
            <a:ext cx="9906000" cy="350633"/>
          </a:xfrm>
          <a:prstGeom prst="rect">
            <a:avLst/>
          </a:prstGeom>
          <a:solidFill>
            <a:srgbClr val="002060"/>
          </a:solidFill>
        </p:spPr>
        <p:txBody>
          <a:bodyPr vert="horz" lIns="81598" tIns="40799" rIns="81598" bIns="40799"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ja-JP" altLang="en-US" sz="1785" b="1" dirty="0" smtClean="0">
                <a:solidFill>
                  <a:prstClr val="white"/>
                </a:solidFill>
                <a:latin typeface="Meiryo UI" panose="020B0604030504040204" pitchFamily="50" charset="-128"/>
                <a:ea typeface="Meiryo UI" panose="020B0604030504040204" pitchFamily="50" charset="-128"/>
              </a:rPr>
              <a:t>新規陽性者数と小売販売額</a:t>
            </a:r>
            <a:r>
              <a:rPr kumimoji="1" lang="ja-JP" altLang="en-US" sz="1785"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（大阪）</a:t>
            </a:r>
            <a:endParaRPr kumimoji="1" lang="ja-JP" altLang="en-US" sz="1071"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endParaRPr>
          </a:p>
        </p:txBody>
      </p:sp>
      <p:graphicFrame>
        <p:nvGraphicFramePr>
          <p:cNvPr id="7" name="グラフ 6"/>
          <p:cNvGraphicFramePr>
            <a:graphicFrameLocks/>
          </p:cNvGraphicFramePr>
          <p:nvPr>
            <p:extLst>
              <p:ext uri="{D42A27DB-BD31-4B8C-83A1-F6EECF244321}">
                <p14:modId xmlns:p14="http://schemas.microsoft.com/office/powerpoint/2010/main" val="1299607578"/>
              </p:ext>
            </p:extLst>
          </p:nvPr>
        </p:nvGraphicFramePr>
        <p:xfrm>
          <a:off x="190006" y="1169042"/>
          <a:ext cx="9464634" cy="4661742"/>
        </p:xfrm>
        <a:graphic>
          <a:graphicData uri="http://schemas.openxmlformats.org/drawingml/2006/chart">
            <c:chart xmlns:c="http://schemas.openxmlformats.org/drawingml/2006/chart" xmlns:r="http://schemas.openxmlformats.org/officeDocument/2006/relationships" r:id="rId2"/>
          </a:graphicData>
        </a:graphic>
      </p:graphicFrame>
      <p:sp>
        <p:nvSpPr>
          <p:cNvPr id="8" name="正方形/長方形 7"/>
          <p:cNvSpPr/>
          <p:nvPr/>
        </p:nvSpPr>
        <p:spPr>
          <a:xfrm>
            <a:off x="270456" y="459695"/>
            <a:ext cx="9306033" cy="70934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0975" indent="-180975">
              <a:lnSpc>
                <a:spcPct val="150000"/>
              </a:lnSpc>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dirty="0">
                <a:solidFill>
                  <a:prstClr val="black"/>
                </a:solidFill>
                <a:latin typeface="Meiryo UI" panose="020B0604030504040204" pitchFamily="50" charset="-128"/>
                <a:ea typeface="Meiryo UI" panose="020B0604030504040204" pitchFamily="50" charset="-128"/>
              </a:rPr>
              <a:t>大阪におけるコロナの新規陽性者数と小売り販売額についてみると</a:t>
            </a:r>
            <a:r>
              <a:rPr kumimoji="1" lang="ja-JP" altLang="en-US" sz="1400" dirty="0" smtClean="0">
                <a:solidFill>
                  <a:prstClr val="black"/>
                </a:solidFill>
                <a:latin typeface="Meiryo UI" panose="020B0604030504040204" pitchFamily="50" charset="-128"/>
                <a:ea typeface="Meiryo UI" panose="020B0604030504040204" pitchFamily="50" charset="-128"/>
              </a:rPr>
              <a:t>、緊急事態措置を強化していた</a:t>
            </a:r>
            <a:r>
              <a:rPr kumimoji="1" lang="en-US" altLang="ja-JP" sz="1400" b="1" u="sng" dirty="0" smtClean="0">
                <a:solidFill>
                  <a:prstClr val="black"/>
                </a:solidFill>
                <a:latin typeface="Meiryo UI" panose="020B0604030504040204" pitchFamily="50" charset="-128"/>
                <a:ea typeface="Meiryo UI" panose="020B0604030504040204" pitchFamily="50" charset="-128"/>
              </a:rPr>
              <a:t>4</a:t>
            </a:r>
            <a:r>
              <a:rPr kumimoji="1" lang="ja-JP" altLang="en-US" sz="1400" b="1" u="sng" dirty="0" smtClean="0">
                <a:solidFill>
                  <a:prstClr val="black"/>
                </a:solidFill>
                <a:latin typeface="Meiryo UI" panose="020B0604030504040204" pitchFamily="50" charset="-128"/>
                <a:ea typeface="Meiryo UI" panose="020B0604030504040204" pitchFamily="50" charset="-128"/>
              </a:rPr>
              <a:t>月、</a:t>
            </a:r>
            <a:r>
              <a:rPr kumimoji="1" lang="en-US" altLang="ja-JP" sz="1400" b="1" u="sng" dirty="0" smtClean="0">
                <a:solidFill>
                  <a:prstClr val="black"/>
                </a:solidFill>
                <a:latin typeface="Meiryo UI" panose="020B0604030504040204" pitchFamily="50" charset="-128"/>
                <a:ea typeface="Meiryo UI" panose="020B0604030504040204" pitchFamily="50" charset="-128"/>
              </a:rPr>
              <a:t>5</a:t>
            </a:r>
            <a:r>
              <a:rPr kumimoji="1" lang="ja-JP" altLang="en-US" sz="1400" b="1" u="sng" dirty="0" smtClean="0">
                <a:solidFill>
                  <a:prstClr val="black"/>
                </a:solidFill>
                <a:latin typeface="Meiryo UI" panose="020B0604030504040204" pitchFamily="50" charset="-128"/>
                <a:ea typeface="Meiryo UI" panose="020B0604030504040204" pitchFamily="50" charset="-128"/>
              </a:rPr>
              <a:t>月の</a:t>
            </a:r>
            <a:r>
              <a:rPr kumimoji="1" lang="ja-JP" altLang="en-US" sz="1400" b="1" u="sng" dirty="0">
                <a:solidFill>
                  <a:prstClr val="black"/>
                </a:solidFill>
                <a:latin typeface="Meiryo UI" panose="020B0604030504040204" pitchFamily="50" charset="-128"/>
                <a:ea typeface="Meiryo UI" panose="020B0604030504040204" pitchFamily="50" charset="-128"/>
              </a:rPr>
              <a:t>販売</a:t>
            </a:r>
            <a:r>
              <a:rPr kumimoji="1" lang="ja-JP" altLang="en-US" sz="1400" b="1" u="sng" dirty="0" smtClean="0">
                <a:solidFill>
                  <a:prstClr val="black"/>
                </a:solidFill>
                <a:latin typeface="Meiryo UI" panose="020B0604030504040204" pitchFamily="50" charset="-128"/>
                <a:ea typeface="Meiryo UI" panose="020B0604030504040204" pitchFamily="50" charset="-128"/>
              </a:rPr>
              <a:t>額が大きく落ち込んでいる</a:t>
            </a:r>
            <a:r>
              <a:rPr kumimoji="1" lang="ja-JP" altLang="en-US" sz="1400" dirty="0" smtClean="0">
                <a:solidFill>
                  <a:prstClr val="black"/>
                </a:solidFill>
                <a:latin typeface="Meiryo UI" panose="020B0604030504040204" pitchFamily="50" charset="-128"/>
                <a:ea typeface="Meiryo UI" panose="020B0604030504040204" pitchFamily="50" charset="-128"/>
              </a:rPr>
              <a:t>。</a:t>
            </a:r>
            <a:endParaRPr kumimoji="1" lang="en-US" altLang="ja-JP" sz="1400" dirty="0" smtClean="0">
              <a:solidFill>
                <a:prstClr val="black"/>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270456" y="5702600"/>
            <a:ext cx="7056319" cy="253916"/>
          </a:xfrm>
          <a:prstGeom prst="rect">
            <a:avLst/>
          </a:prstGeom>
          <a:noFill/>
        </p:spPr>
        <p:txBody>
          <a:bodyPr wrap="square" rtlCol="0">
            <a:spAutoFit/>
          </a:bodyPr>
          <a:lstStyle/>
          <a:p>
            <a:r>
              <a:rPr kumimoji="1" lang="ja-JP" altLang="en-US" sz="1050" dirty="0" smtClean="0"/>
              <a:t>小売販売額：スーパー・百貨店の他、ドラッグストアなどへの無作為抽出調査により聞き取り</a:t>
            </a:r>
            <a:r>
              <a:rPr kumimoji="1" lang="ja-JP" altLang="en-US" sz="1050" dirty="0"/>
              <a:t>。</a:t>
            </a:r>
            <a:r>
              <a:rPr kumimoji="1" lang="ja-JP" altLang="en-US" sz="1050" dirty="0" smtClean="0"/>
              <a:t>通販なども含んだ商品の販売額。</a:t>
            </a:r>
            <a:endParaRPr kumimoji="1" lang="ja-JP" altLang="en-US" sz="1050" dirty="0"/>
          </a:p>
        </p:txBody>
      </p:sp>
      <p:sp>
        <p:nvSpPr>
          <p:cNvPr id="9" name="テキスト ボックス 8">
            <a:extLst>
              <a:ext uri="{FF2B5EF4-FFF2-40B4-BE49-F238E27FC236}">
                <a16:creationId xmlns:a16="http://schemas.microsoft.com/office/drawing/2014/main" id="{34CF59F8-A367-4EC1-83BF-5D400B8A4CCC}"/>
              </a:ext>
            </a:extLst>
          </p:cNvPr>
          <p:cNvSpPr txBox="1"/>
          <p:nvPr/>
        </p:nvSpPr>
        <p:spPr>
          <a:xfrm>
            <a:off x="7326775" y="5848399"/>
            <a:ext cx="3296127" cy="230832"/>
          </a:xfrm>
          <a:prstGeom prst="rect">
            <a:avLst/>
          </a:prstGeom>
          <a:noFill/>
          <a:ln>
            <a:noFill/>
          </a:ln>
        </p:spPr>
        <p:txBody>
          <a:bodyPr wrap="square" rtlCol="0">
            <a:spAutoFit/>
          </a:bodyPr>
          <a:lstStyle/>
          <a:p>
            <a:pPr marL="217984" marR="0" lvl="0" indent="-217984"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a:ea typeface="Meiryo UI"/>
                <a:cs typeface="+mn-cs"/>
              </a:rPr>
              <a:t>出典</a:t>
            </a:r>
            <a:r>
              <a:rPr kumimoji="0" lang="ja-JP" altLang="en-US" sz="900" b="0" i="0" u="none" strike="noStrike" kern="1200" cap="none" spc="0" normalizeH="0" baseline="0" noProof="0" dirty="0" smtClean="0">
                <a:ln>
                  <a:noFill/>
                </a:ln>
                <a:solidFill>
                  <a:prstClr val="black"/>
                </a:solidFill>
                <a:effectLst/>
                <a:uLnTx/>
                <a:uFillTx/>
                <a:latin typeface="Meiryo UI"/>
                <a:ea typeface="Meiryo UI"/>
                <a:cs typeface="+mn-cs"/>
              </a:rPr>
              <a:t>：経済産業省 </a:t>
            </a:r>
            <a:r>
              <a:rPr kumimoji="0" lang="en-US" altLang="ja-JP" sz="900" b="0" i="0" u="none" strike="noStrike" kern="1200" cap="none" spc="0" normalizeH="0" baseline="0" noProof="0" dirty="0" smtClean="0">
                <a:ln>
                  <a:noFill/>
                </a:ln>
                <a:solidFill>
                  <a:prstClr val="black"/>
                </a:solidFill>
                <a:effectLst/>
                <a:uLnTx/>
                <a:uFillTx/>
                <a:latin typeface="Meiryo UI"/>
                <a:ea typeface="Meiryo UI"/>
                <a:cs typeface="+mn-cs"/>
              </a:rPr>
              <a:t>『</a:t>
            </a:r>
            <a:r>
              <a:rPr kumimoji="0" lang="ja-JP" altLang="en-US" sz="900" b="0" i="0" u="none" strike="noStrike" kern="1200" cap="none" spc="0" normalizeH="0" baseline="0" noProof="0" dirty="0" smtClean="0">
                <a:ln>
                  <a:noFill/>
                </a:ln>
                <a:solidFill>
                  <a:prstClr val="black"/>
                </a:solidFill>
                <a:effectLst/>
                <a:uLnTx/>
                <a:uFillTx/>
                <a:latin typeface="Meiryo UI"/>
                <a:ea typeface="Meiryo UI"/>
                <a:cs typeface="+mn-cs"/>
              </a:rPr>
              <a:t>商業動態統計</a:t>
            </a:r>
            <a:r>
              <a:rPr kumimoji="0" lang="en-US" altLang="ja-JP" sz="9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0" lang="en-US" altLang="ja-JP"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11848740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70456" y="459695"/>
            <a:ext cx="9306033" cy="97540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0975" marR="0" lvl="0" indent="-180975" algn="l" defTabSz="457200" rtl="0" eaLnBrk="1" fontAlgn="auto"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 コロナ関連の倒産件数は、増加傾向にあり、</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1" lang="ja-JP" altLang="en-US" sz="1400" noProof="0" dirty="0">
                <a:solidFill>
                  <a:prstClr val="black"/>
                </a:solidFill>
                <a:latin typeface="Meiryo UI" panose="020B0604030504040204" pitchFamily="50" charset="-128"/>
                <a:ea typeface="Meiryo UI" panose="020B0604030504040204" pitchFamily="50" charset="-128"/>
              </a:rPr>
              <a:t>４</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日時点で、全国で</a:t>
            </a:r>
            <a:r>
              <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677</a:t>
            </a: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件。（自主的な廃業なども加えるとさらに多くなる）</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algn="l" defTabSz="457200" rtl="0" eaLnBrk="1" fontAlgn="auto" latinLnBrk="0" hangingPunct="1">
              <a:lnSpc>
                <a:spcPct val="150000"/>
              </a:lnSpc>
              <a:spcBef>
                <a:spcPts val="0"/>
              </a:spcBef>
              <a:spcAft>
                <a:spcPts val="0"/>
              </a:spcAft>
              <a:buClrTx/>
              <a:buSzTx/>
              <a:buFontTx/>
              <a:buNone/>
              <a:tabLst/>
              <a:defRPr/>
            </a:pPr>
            <a:r>
              <a:rPr kumimoji="1" lang="ja-JP" altLang="en-US" sz="1400" dirty="0" smtClean="0">
                <a:solidFill>
                  <a:prstClr val="black"/>
                </a:solidFill>
                <a:latin typeface="Meiryo UI" panose="020B0604030504040204" pitchFamily="50" charset="-128"/>
                <a:ea typeface="Meiryo UI" panose="020B0604030504040204" pitchFamily="50" charset="-128"/>
              </a:rPr>
              <a:t> ● 業種別でみると、飲食、宿泊、小売関連の倒産が多い。</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algn="l" defTabSz="457200" rtl="0" eaLnBrk="1" fontAlgn="auto"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大阪の倒産件数は、</a:t>
            </a:r>
            <a:r>
              <a:rPr kumimoji="1" lang="en-US" altLang="ja-JP" sz="1400" b="1" u="sng" dirty="0">
                <a:solidFill>
                  <a:prstClr val="black"/>
                </a:solidFill>
                <a:latin typeface="Meiryo UI" panose="020B0604030504040204" pitchFamily="50" charset="-128"/>
                <a:ea typeface="Meiryo UI" panose="020B0604030504040204" pitchFamily="50" charset="-128"/>
              </a:rPr>
              <a:t>68</a:t>
            </a:r>
            <a:r>
              <a:rPr kumimoji="1" lang="ja-JP" altLang="en-US" sz="14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件であり、全国で２番目に高い水準。</a:t>
            </a:r>
            <a:endParaRPr kumimoji="1" lang="en-US" altLang="ja-JP" sz="1400" b="1" i="0" u="sng"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graphicFrame>
        <p:nvGraphicFramePr>
          <p:cNvPr id="2" name="表 1"/>
          <p:cNvGraphicFramePr>
            <a:graphicFrameLocks noGrp="1"/>
          </p:cNvGraphicFramePr>
          <p:nvPr>
            <p:extLst/>
          </p:nvPr>
        </p:nvGraphicFramePr>
        <p:xfrm>
          <a:off x="7413117" y="2063503"/>
          <a:ext cx="1933973" cy="1295400"/>
        </p:xfrm>
        <a:graphic>
          <a:graphicData uri="http://schemas.openxmlformats.org/drawingml/2006/table">
            <a:tbl>
              <a:tblPr firstRow="1" bandRow="1">
                <a:tableStyleId>{5940675A-B579-460E-94D1-54222C63F5DA}</a:tableStyleId>
              </a:tblPr>
              <a:tblGrid>
                <a:gridCol w="607191">
                  <a:extLst>
                    <a:ext uri="{9D8B030D-6E8A-4147-A177-3AD203B41FA5}">
                      <a16:colId xmlns:a16="http://schemas.microsoft.com/office/drawing/2014/main" val="1635070595"/>
                    </a:ext>
                  </a:extLst>
                </a:gridCol>
                <a:gridCol w="1326782">
                  <a:extLst>
                    <a:ext uri="{9D8B030D-6E8A-4147-A177-3AD203B41FA5}">
                      <a16:colId xmlns:a16="http://schemas.microsoft.com/office/drawing/2014/main" val="1667004354"/>
                    </a:ext>
                  </a:extLst>
                </a:gridCol>
              </a:tblGrid>
              <a:tr h="216000">
                <a:tc>
                  <a:txBody>
                    <a:bodyPr/>
                    <a:lstStyle/>
                    <a:p>
                      <a:pPr algn="ctr"/>
                      <a:r>
                        <a:rPr kumimoji="1" lang="ja-JP" altLang="en-US" sz="1100" dirty="0" smtClean="0">
                          <a:solidFill>
                            <a:schemeClr val="tx1"/>
                          </a:solidFill>
                        </a:rPr>
                        <a:t>東京</a:t>
                      </a:r>
                      <a:endParaRPr kumimoji="1" lang="ja-JP" altLang="en-US" sz="1100" dirty="0">
                        <a:solidFill>
                          <a:schemeClr val="tx1"/>
                        </a:solidFill>
                      </a:endParaRPr>
                    </a:p>
                  </a:txBody>
                  <a:tcPr/>
                </a:tc>
                <a:tc>
                  <a:txBody>
                    <a:bodyPr/>
                    <a:lstStyle/>
                    <a:p>
                      <a:pPr algn="ctr"/>
                      <a:r>
                        <a:rPr kumimoji="1" lang="ja-JP" altLang="en-US" sz="1100" dirty="0" smtClean="0">
                          <a:solidFill>
                            <a:schemeClr val="tx1"/>
                          </a:solidFill>
                        </a:rPr>
                        <a:t>１５５件</a:t>
                      </a:r>
                      <a:endParaRPr kumimoji="1" lang="ja-JP" altLang="en-US" sz="1100" dirty="0">
                        <a:solidFill>
                          <a:schemeClr val="tx1"/>
                        </a:solidFill>
                      </a:endParaRPr>
                    </a:p>
                  </a:txBody>
                  <a:tcPr/>
                </a:tc>
                <a:extLst>
                  <a:ext uri="{0D108BD9-81ED-4DB2-BD59-A6C34878D82A}">
                    <a16:rowId xmlns:a16="http://schemas.microsoft.com/office/drawing/2014/main" val="555086043"/>
                  </a:ext>
                </a:extLst>
              </a:tr>
              <a:tr h="216000">
                <a:tc>
                  <a:txBody>
                    <a:bodyPr/>
                    <a:lstStyle/>
                    <a:p>
                      <a:pPr algn="ctr"/>
                      <a:r>
                        <a:rPr kumimoji="1" lang="ja-JP" altLang="en-US" sz="1100" dirty="0" smtClean="0">
                          <a:solidFill>
                            <a:schemeClr val="tx1"/>
                          </a:solidFill>
                        </a:rPr>
                        <a:t>大阪</a:t>
                      </a:r>
                      <a:endParaRPr kumimoji="1" lang="ja-JP" altLang="en-US" sz="1100" dirty="0">
                        <a:solidFill>
                          <a:schemeClr val="tx1"/>
                        </a:solidFill>
                      </a:endParaRPr>
                    </a:p>
                  </a:txBody>
                  <a:tcPr/>
                </a:tc>
                <a:tc>
                  <a:txBody>
                    <a:bodyPr/>
                    <a:lstStyle/>
                    <a:p>
                      <a:pPr algn="ctr"/>
                      <a:r>
                        <a:rPr kumimoji="1" lang="ja-JP" altLang="en-US" sz="1100" dirty="0" smtClean="0">
                          <a:solidFill>
                            <a:schemeClr val="tx1"/>
                          </a:solidFill>
                        </a:rPr>
                        <a:t>６８件</a:t>
                      </a:r>
                      <a:endParaRPr kumimoji="1" lang="ja-JP" altLang="en-US" sz="1100" dirty="0">
                        <a:solidFill>
                          <a:schemeClr val="tx1"/>
                        </a:solidFill>
                      </a:endParaRPr>
                    </a:p>
                  </a:txBody>
                  <a:tcPr/>
                </a:tc>
                <a:extLst>
                  <a:ext uri="{0D108BD9-81ED-4DB2-BD59-A6C34878D82A}">
                    <a16:rowId xmlns:a16="http://schemas.microsoft.com/office/drawing/2014/main" val="242703792"/>
                  </a:ext>
                </a:extLst>
              </a:tr>
              <a:tr h="216000">
                <a:tc>
                  <a:txBody>
                    <a:bodyPr/>
                    <a:lstStyle/>
                    <a:p>
                      <a:pPr algn="ctr"/>
                      <a:r>
                        <a:rPr kumimoji="1" lang="ja-JP" altLang="en-US" sz="1100" dirty="0" smtClean="0">
                          <a:solidFill>
                            <a:schemeClr val="tx1"/>
                          </a:solidFill>
                        </a:rPr>
                        <a:t>神奈川</a:t>
                      </a:r>
                      <a:endParaRPr kumimoji="1" lang="ja-JP" altLang="en-US" sz="1100" dirty="0">
                        <a:solidFill>
                          <a:schemeClr val="tx1"/>
                        </a:solidFill>
                      </a:endParaRPr>
                    </a:p>
                  </a:txBody>
                  <a:tcPr/>
                </a:tc>
                <a:tc>
                  <a:txBody>
                    <a:bodyPr/>
                    <a:lstStyle/>
                    <a:p>
                      <a:pPr algn="ctr"/>
                      <a:r>
                        <a:rPr kumimoji="1" lang="ja-JP" altLang="en-US" sz="1100" dirty="0" smtClean="0">
                          <a:solidFill>
                            <a:schemeClr val="tx1"/>
                          </a:solidFill>
                        </a:rPr>
                        <a:t>３４件</a:t>
                      </a:r>
                      <a:endParaRPr kumimoji="1" lang="ja-JP" altLang="en-US" sz="1100" dirty="0">
                        <a:solidFill>
                          <a:schemeClr val="tx1"/>
                        </a:solidFill>
                      </a:endParaRPr>
                    </a:p>
                  </a:txBody>
                  <a:tcPr/>
                </a:tc>
                <a:extLst>
                  <a:ext uri="{0D108BD9-81ED-4DB2-BD59-A6C34878D82A}">
                    <a16:rowId xmlns:a16="http://schemas.microsoft.com/office/drawing/2014/main" val="116915464"/>
                  </a:ext>
                </a:extLst>
              </a:tr>
              <a:tr h="216000">
                <a:tc>
                  <a:txBody>
                    <a:bodyPr/>
                    <a:lstStyle/>
                    <a:p>
                      <a:pPr algn="ctr"/>
                      <a:r>
                        <a:rPr kumimoji="1" lang="ja-JP" altLang="en-US" sz="1100" dirty="0" smtClean="0">
                          <a:solidFill>
                            <a:schemeClr val="tx1"/>
                          </a:solidFill>
                        </a:rPr>
                        <a:t>北海道</a:t>
                      </a:r>
                      <a:endParaRPr kumimoji="1" lang="ja-JP" altLang="en-US" sz="1100" dirty="0">
                        <a:solidFill>
                          <a:schemeClr val="tx1"/>
                        </a:solidFill>
                      </a:endParaRPr>
                    </a:p>
                  </a:txBody>
                  <a:tcPr/>
                </a:tc>
                <a:tc>
                  <a:txBody>
                    <a:bodyPr/>
                    <a:lstStyle/>
                    <a:p>
                      <a:pPr algn="ctr"/>
                      <a:r>
                        <a:rPr kumimoji="1" lang="ja-JP" altLang="en-US" sz="1100" dirty="0" smtClean="0">
                          <a:solidFill>
                            <a:schemeClr val="tx1"/>
                          </a:solidFill>
                        </a:rPr>
                        <a:t>３２件</a:t>
                      </a:r>
                      <a:endParaRPr kumimoji="1" lang="ja-JP" altLang="en-US" sz="1100" dirty="0">
                        <a:solidFill>
                          <a:schemeClr val="tx1"/>
                        </a:solidFill>
                      </a:endParaRPr>
                    </a:p>
                  </a:txBody>
                  <a:tcPr/>
                </a:tc>
                <a:extLst>
                  <a:ext uri="{0D108BD9-81ED-4DB2-BD59-A6C34878D82A}">
                    <a16:rowId xmlns:a16="http://schemas.microsoft.com/office/drawing/2014/main" val="1646454827"/>
                  </a:ext>
                </a:extLst>
              </a:tr>
              <a:tr h="216000">
                <a:tc>
                  <a:txBody>
                    <a:bodyPr/>
                    <a:lstStyle/>
                    <a:p>
                      <a:pPr algn="ctr"/>
                      <a:r>
                        <a:rPr kumimoji="1" lang="ja-JP" altLang="en-US" sz="1100" dirty="0" smtClean="0">
                          <a:solidFill>
                            <a:schemeClr val="tx1"/>
                          </a:solidFill>
                        </a:rPr>
                        <a:t>兵庫</a:t>
                      </a:r>
                      <a:endParaRPr kumimoji="1" lang="ja-JP" altLang="en-US" sz="1100" dirty="0">
                        <a:solidFill>
                          <a:schemeClr val="tx1"/>
                        </a:solidFill>
                      </a:endParaRPr>
                    </a:p>
                  </a:txBody>
                  <a:tcPr/>
                </a:tc>
                <a:tc>
                  <a:txBody>
                    <a:bodyPr/>
                    <a:lstStyle/>
                    <a:p>
                      <a:pPr algn="ctr"/>
                      <a:r>
                        <a:rPr kumimoji="1" lang="ja-JP" altLang="en-US" sz="1100" dirty="0" smtClean="0">
                          <a:solidFill>
                            <a:schemeClr val="tx1"/>
                          </a:solidFill>
                        </a:rPr>
                        <a:t>３２件</a:t>
                      </a:r>
                      <a:endParaRPr kumimoji="1" lang="ja-JP" altLang="en-US" sz="1100" dirty="0">
                        <a:solidFill>
                          <a:schemeClr val="tx1"/>
                        </a:solidFill>
                      </a:endParaRPr>
                    </a:p>
                  </a:txBody>
                  <a:tcPr/>
                </a:tc>
                <a:extLst>
                  <a:ext uri="{0D108BD9-81ED-4DB2-BD59-A6C34878D82A}">
                    <a16:rowId xmlns:a16="http://schemas.microsoft.com/office/drawing/2014/main" val="3652792080"/>
                  </a:ext>
                </a:extLst>
              </a:tr>
            </a:tbl>
          </a:graphicData>
        </a:graphic>
      </p:graphicFrame>
      <p:sp>
        <p:nvSpPr>
          <p:cNvPr id="9" name="テキスト ボックス 8"/>
          <p:cNvSpPr txBox="1"/>
          <p:nvPr/>
        </p:nvSpPr>
        <p:spPr>
          <a:xfrm>
            <a:off x="7072200" y="1484722"/>
            <a:ext cx="261581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595959"/>
                </a:solidFill>
                <a:effectLst/>
                <a:uLnTx/>
                <a:uFillTx/>
                <a:latin typeface="Arial"/>
                <a:ea typeface="Meiryo UI"/>
                <a:cs typeface="+mn-cs"/>
              </a:rPr>
              <a:t>　</a:t>
            </a:r>
            <a:r>
              <a:rPr kumimoji="1" lang="ja-JP" altLang="en-US" sz="1400" b="1" i="0" u="none" strike="noStrike" kern="1200" cap="none" spc="0" normalizeH="0" baseline="0" noProof="0" dirty="0" smtClean="0">
                <a:ln>
                  <a:noFill/>
                </a:ln>
                <a:solidFill>
                  <a:srgbClr val="595959"/>
                </a:solidFill>
                <a:effectLst/>
                <a:uLnTx/>
                <a:uFillTx/>
                <a:latin typeface="Arial"/>
                <a:ea typeface="Meiryo UI"/>
                <a:cs typeface="+mn-cs"/>
              </a:rPr>
              <a:t>新型</a:t>
            </a:r>
            <a:r>
              <a:rPr kumimoji="1" lang="ja-JP" altLang="en-US" sz="1400" b="1" i="0" u="none" strike="noStrike" kern="1200" cap="none" spc="0" normalizeH="0" baseline="0" noProof="0" dirty="0">
                <a:ln>
                  <a:noFill/>
                </a:ln>
                <a:solidFill>
                  <a:srgbClr val="595959"/>
                </a:solidFill>
                <a:effectLst/>
                <a:uLnTx/>
                <a:uFillTx/>
                <a:latin typeface="Arial"/>
                <a:ea typeface="Meiryo UI"/>
                <a:cs typeface="+mn-cs"/>
              </a:rPr>
              <a:t>コロナウイルス関連</a:t>
            </a:r>
            <a:r>
              <a:rPr kumimoji="1" lang="ja-JP" altLang="en-US" sz="1400" b="1" i="0" u="none" strike="noStrike" kern="1200" cap="none" spc="0" normalizeH="0" baseline="0" noProof="0" dirty="0" smtClean="0">
                <a:ln>
                  <a:noFill/>
                </a:ln>
                <a:solidFill>
                  <a:srgbClr val="595959"/>
                </a:solidFill>
                <a:effectLst/>
                <a:uLnTx/>
                <a:uFillTx/>
                <a:latin typeface="Arial"/>
                <a:ea typeface="Meiryo UI"/>
                <a:cs typeface="+mn-cs"/>
              </a:rPr>
              <a:t>倒産</a:t>
            </a:r>
            <a:endParaRPr kumimoji="1" lang="en-US" altLang="ja-JP" sz="1400" b="1" i="0" u="none" strike="noStrike" kern="1200" cap="none" spc="0" normalizeH="0" baseline="0" noProof="0" dirty="0" smtClean="0">
              <a:ln>
                <a:noFill/>
              </a:ln>
              <a:solidFill>
                <a:srgbClr val="595959"/>
              </a:solidFill>
              <a:effectLst/>
              <a:uLnTx/>
              <a:uFillTx/>
              <a:latin typeface="Arial"/>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595959"/>
                </a:solidFill>
                <a:effectLst/>
                <a:uLnTx/>
                <a:uFillTx/>
                <a:latin typeface="Arial"/>
                <a:ea typeface="Meiryo UI"/>
                <a:cs typeface="+mn-cs"/>
              </a:rPr>
              <a:t>　</a:t>
            </a:r>
            <a:r>
              <a:rPr kumimoji="1" lang="ja-JP" altLang="en-US" sz="1400" b="1" i="0" u="none" strike="noStrike" kern="1200" cap="none" spc="0" normalizeH="0" baseline="0" noProof="0" dirty="0" smtClean="0">
                <a:ln>
                  <a:noFill/>
                </a:ln>
                <a:solidFill>
                  <a:srgbClr val="595959"/>
                </a:solidFill>
                <a:effectLst/>
                <a:uLnTx/>
                <a:uFillTx/>
                <a:latin typeface="Arial"/>
                <a:ea typeface="Meiryo UI"/>
                <a:cs typeface="+mn-cs"/>
              </a:rPr>
              <a:t>（都道府県別上位５自治体）</a:t>
            </a:r>
            <a:endParaRPr kumimoji="1" lang="ja-JP" altLang="en-US" sz="1400" b="1" i="0" u="none" strike="noStrike" kern="1200" cap="none" spc="0" normalizeH="0" baseline="0" noProof="0" dirty="0">
              <a:ln>
                <a:noFill/>
              </a:ln>
              <a:solidFill>
                <a:srgbClr val="595959"/>
              </a:solidFill>
              <a:effectLst/>
              <a:uLnTx/>
              <a:uFillTx/>
              <a:latin typeface="Arial"/>
              <a:ea typeface="Meiryo UI"/>
              <a:cs typeface="+mn-cs"/>
            </a:endParaRPr>
          </a:p>
        </p:txBody>
      </p:sp>
      <p:sp>
        <p:nvSpPr>
          <p:cNvPr id="11" name="テキスト ボックス 10">
            <a:extLst>
              <a:ext uri="{FF2B5EF4-FFF2-40B4-BE49-F238E27FC236}">
                <a16:creationId xmlns:a16="http://schemas.microsoft.com/office/drawing/2014/main" id="{34CF59F8-A367-4EC1-83BF-5D400B8A4CCC}"/>
              </a:ext>
            </a:extLst>
          </p:cNvPr>
          <p:cNvSpPr txBox="1"/>
          <p:nvPr/>
        </p:nvSpPr>
        <p:spPr>
          <a:xfrm>
            <a:off x="4396599" y="5825481"/>
            <a:ext cx="3296127" cy="230832"/>
          </a:xfrm>
          <a:prstGeom prst="rect">
            <a:avLst/>
          </a:prstGeom>
          <a:noFill/>
          <a:ln>
            <a:noFill/>
          </a:ln>
        </p:spPr>
        <p:txBody>
          <a:bodyPr wrap="square" rtlCol="0">
            <a:spAutoFit/>
          </a:bodyPr>
          <a:lstStyle/>
          <a:p>
            <a:pPr marL="217984" marR="0" lvl="0" indent="-217984"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a:ea typeface="Meiryo UI"/>
                <a:cs typeface="+mn-cs"/>
              </a:rPr>
              <a:t>出典</a:t>
            </a:r>
            <a:r>
              <a:rPr kumimoji="0" lang="ja-JP" altLang="en-US" sz="900" b="0" i="0" u="none" strike="noStrike" kern="1200" cap="none" spc="0" normalizeH="0" baseline="0" noProof="0" dirty="0" smtClean="0">
                <a:ln>
                  <a:noFill/>
                </a:ln>
                <a:solidFill>
                  <a:prstClr val="black"/>
                </a:solidFill>
                <a:effectLst/>
                <a:uLnTx/>
                <a:uFillTx/>
                <a:latin typeface="Meiryo UI"/>
                <a:ea typeface="Meiryo UI"/>
                <a:cs typeface="+mn-cs"/>
              </a:rPr>
              <a:t>：帝国データバンク </a:t>
            </a:r>
            <a:r>
              <a:rPr kumimoji="0" lang="en-US" altLang="ja-JP" sz="900" b="0" i="0" u="none" strike="noStrike" kern="1200" cap="none" spc="0" normalizeH="0" baseline="0" noProof="0" dirty="0" smtClean="0">
                <a:ln>
                  <a:noFill/>
                </a:ln>
                <a:solidFill>
                  <a:prstClr val="black"/>
                </a:solidFill>
                <a:effectLst/>
                <a:uLnTx/>
                <a:uFillTx/>
                <a:latin typeface="Meiryo UI"/>
                <a:ea typeface="Meiryo UI"/>
                <a:cs typeface="+mn-cs"/>
              </a:rPr>
              <a:t>『</a:t>
            </a:r>
            <a:r>
              <a:rPr kumimoji="0" lang="ja-JP" altLang="en-US" sz="900" b="0" i="0" u="none" strike="noStrike" kern="1200" cap="none" spc="0" normalizeH="0" baseline="0" noProof="0" dirty="0" smtClean="0">
                <a:ln>
                  <a:noFill/>
                </a:ln>
                <a:solidFill>
                  <a:prstClr val="black"/>
                </a:solidFill>
                <a:effectLst/>
                <a:uLnTx/>
                <a:uFillTx/>
                <a:latin typeface="Meiryo UI"/>
                <a:ea typeface="Meiryo UI"/>
                <a:cs typeface="+mn-cs"/>
              </a:rPr>
              <a:t>新型コロナウイルス関連倒産</a:t>
            </a:r>
            <a:r>
              <a:rPr kumimoji="0" lang="en-US" altLang="ja-JP" sz="9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0" lang="en-US" altLang="ja-JP" sz="9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3" name="タイトル 3"/>
          <p:cNvSpPr txBox="1">
            <a:spLocks/>
          </p:cNvSpPr>
          <p:nvPr/>
        </p:nvSpPr>
        <p:spPr>
          <a:xfrm>
            <a:off x="0" y="-1"/>
            <a:ext cx="9906000" cy="350633"/>
          </a:xfrm>
          <a:prstGeom prst="rect">
            <a:avLst/>
          </a:prstGeom>
          <a:solidFill>
            <a:srgbClr val="002060"/>
          </a:solidFill>
        </p:spPr>
        <p:txBody>
          <a:bodyPr vert="horz" lIns="81598" tIns="40799" rIns="81598" bIns="40799"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1785"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j-cs"/>
              </a:rPr>
              <a:t>コロナ関連の倒産動向</a:t>
            </a:r>
            <a:endParaRPr kumimoji="1" lang="ja-JP" altLang="en-US" sz="1071"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endParaRPr>
          </a:p>
        </p:txBody>
      </p:sp>
      <p:sp>
        <p:nvSpPr>
          <p:cNvPr id="4" name="円弧 3"/>
          <p:cNvSpPr/>
          <p:nvPr/>
        </p:nvSpPr>
        <p:spPr>
          <a:xfrm rot="12328809">
            <a:off x="7266294" y="1926620"/>
            <a:ext cx="1211672" cy="1839876"/>
          </a:xfrm>
          <a:prstGeom prst="arc">
            <a:avLst>
              <a:gd name="adj1" fmla="val 17695721"/>
              <a:gd name="adj2" fmla="val 603529"/>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a:ea typeface="Meiryo UI"/>
              <a:cs typeface="+mn-cs"/>
            </a:endParaRPr>
          </a:p>
        </p:txBody>
      </p:sp>
      <p:sp>
        <p:nvSpPr>
          <p:cNvPr id="5" name="テキスト ボックス 4"/>
          <p:cNvSpPr txBox="1"/>
          <p:nvPr/>
        </p:nvSpPr>
        <p:spPr>
          <a:xfrm>
            <a:off x="7126436" y="3662025"/>
            <a:ext cx="2615810" cy="2108269"/>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〇 </a:t>
            </a:r>
            <a:r>
              <a:rPr kumimoji="1" lang="en-US" altLang="ja-JP" sz="1100" b="0" i="0" u="none" strike="noStrike" kern="1200" cap="none" spc="0" normalizeH="0" baseline="0" noProof="0" dirty="0" smtClean="0">
                <a:ln>
                  <a:noFill/>
                </a:ln>
                <a:solidFill>
                  <a:prstClr val="black"/>
                </a:solidFill>
                <a:effectLst/>
                <a:uLnTx/>
                <a:uFillTx/>
                <a:latin typeface="Meiryo UI"/>
                <a:ea typeface="Meiryo UI"/>
                <a:cs typeface="+mn-cs"/>
              </a:rPr>
              <a:t>4/27 WBF</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ホテル＆リゾーツ（株）</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（資本</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金</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600</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万円</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en-US" altLang="ja-JP" sz="1100" b="0" i="0" u="none" strike="noStrike" kern="1200" cap="none" spc="0" normalizeH="0" baseline="0" noProof="0" dirty="0" smtClean="0">
                <a:ln>
                  <a:noFill/>
                </a:ln>
                <a:solidFill>
                  <a:prstClr val="black"/>
                </a:solidFill>
                <a:effectLst/>
                <a:uLnTx/>
                <a:uFillTx/>
                <a:latin typeface="Meiryo UI"/>
                <a:ea typeface="Meiryo UI"/>
                <a:cs typeface="+mn-cs"/>
              </a:rPr>
              <a:t>WBF</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ホテル」経営、  </a:t>
            </a:r>
            <a:endParaRPr kumimoji="1" lang="en-US" altLang="ja-JP" sz="11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負債</a:t>
            </a:r>
            <a:r>
              <a:rPr kumimoji="1" lang="en-US" altLang="ja-JP" sz="1100" b="0" i="0" u="none" strike="noStrike" kern="1200" cap="none" spc="0" normalizeH="0" baseline="0" noProof="0" dirty="0" smtClean="0">
                <a:ln>
                  <a:noFill/>
                </a:ln>
                <a:solidFill>
                  <a:prstClr val="black"/>
                </a:solidFill>
                <a:effectLst/>
                <a:uLnTx/>
                <a:uFillTx/>
                <a:latin typeface="Meiryo UI"/>
                <a:ea typeface="Meiryo UI"/>
                <a:cs typeface="+mn-cs"/>
              </a:rPr>
              <a:t>160</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億）⇒旅行・宿泊客減少</a:t>
            </a:r>
            <a:endParaRPr kumimoji="1" lang="en-US" altLang="ja-JP" sz="11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〇 </a:t>
            </a:r>
            <a:r>
              <a:rPr kumimoji="1" lang="en-US" altLang="ja-JP" sz="1100" b="0" i="0" u="none" strike="noStrike" kern="1200" cap="none" spc="0" normalizeH="0" baseline="0" noProof="0" dirty="0" smtClean="0">
                <a:ln>
                  <a:noFill/>
                </a:ln>
                <a:solidFill>
                  <a:prstClr val="black"/>
                </a:solidFill>
                <a:effectLst/>
                <a:uLnTx/>
                <a:uFillTx/>
                <a:latin typeface="Meiryo UI"/>
                <a:ea typeface="Meiryo UI"/>
                <a:cs typeface="+mn-cs"/>
              </a:rPr>
              <a:t>5/26</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（株）</a:t>
            </a:r>
            <a:r>
              <a:rPr kumimoji="1" lang="ja-JP" altLang="en-US" sz="1100" dirty="0" smtClean="0">
                <a:solidFill>
                  <a:prstClr val="black"/>
                </a:solidFill>
                <a:latin typeface="Meiryo UI"/>
                <a:ea typeface="Meiryo UI"/>
              </a:rPr>
              <a:t>チャンス</a:t>
            </a:r>
            <a:endParaRPr kumimoji="1" lang="en-US" altLang="ja-JP" sz="1100" dirty="0" smtClean="0">
              <a:solidFill>
                <a:prstClr val="black"/>
              </a:solidFill>
              <a:latin typeface="Meiryo UI"/>
              <a:ea typeface="Meiryo UI"/>
            </a:endParaRPr>
          </a:p>
          <a:p>
            <a:pPr marL="92075" marR="0" lvl="0" indent="-92075" algn="l" defTabSz="457200" rtl="0" eaLnBrk="1" fontAlgn="auto" latinLnBrk="0" hangingPunct="1">
              <a:lnSpc>
                <a:spcPct val="100000"/>
              </a:lnSpc>
              <a:spcBef>
                <a:spcPts val="0"/>
              </a:spcBef>
              <a:spcAft>
                <a:spcPts val="0"/>
              </a:spcAft>
              <a:buClrTx/>
              <a:buSzTx/>
              <a:buFontTx/>
              <a:buNone/>
              <a:tabLst/>
              <a:defRPr/>
            </a:pPr>
            <a:r>
              <a:rPr kumimoji="1" lang="en-US" altLang="ja-JP" sz="1100" dirty="0" smtClean="0">
                <a:solidFill>
                  <a:prstClr val="black"/>
                </a:solidFill>
                <a:latin typeface="Meiryo UI"/>
                <a:ea typeface="Meiryo UI"/>
              </a:rPr>
              <a:t> </a:t>
            </a:r>
            <a:r>
              <a:rPr kumimoji="1" lang="ja-JP" altLang="en-US" sz="1100" dirty="0" smtClean="0">
                <a:solidFill>
                  <a:prstClr val="black"/>
                </a:solidFill>
                <a:latin typeface="Meiryo UI"/>
                <a:ea typeface="Meiryo UI"/>
              </a:rPr>
              <a:t>（資本金</a:t>
            </a:r>
            <a:r>
              <a:rPr kumimoji="1" lang="en-US" altLang="ja-JP" sz="1100" dirty="0" smtClean="0">
                <a:solidFill>
                  <a:prstClr val="black"/>
                </a:solidFill>
                <a:latin typeface="Meiryo UI"/>
                <a:ea typeface="Meiryo UI"/>
              </a:rPr>
              <a:t>300</a:t>
            </a:r>
            <a:r>
              <a:rPr kumimoji="1" lang="ja-JP" altLang="en-US" sz="1100" dirty="0" smtClean="0">
                <a:solidFill>
                  <a:prstClr val="black"/>
                </a:solidFill>
                <a:latin typeface="Meiryo UI"/>
                <a:ea typeface="Meiryo UI"/>
              </a:rPr>
              <a:t>万円、紳士靴販売、負債</a:t>
            </a:r>
            <a:r>
              <a:rPr kumimoji="1" lang="en-US" altLang="ja-JP" sz="1100" dirty="0" smtClean="0">
                <a:solidFill>
                  <a:prstClr val="black"/>
                </a:solidFill>
                <a:latin typeface="Meiryo UI"/>
                <a:ea typeface="Meiryo UI"/>
              </a:rPr>
              <a:t>1</a:t>
            </a:r>
            <a:r>
              <a:rPr kumimoji="1" lang="ja-JP" altLang="en-US" sz="1100" dirty="0" smtClean="0">
                <a:solidFill>
                  <a:prstClr val="black"/>
                </a:solidFill>
                <a:latin typeface="Meiryo UI"/>
                <a:ea typeface="Meiryo UI"/>
              </a:rPr>
              <a:t>億</a:t>
            </a:r>
            <a:r>
              <a:rPr kumimoji="1" lang="en-US" altLang="ja-JP" sz="1100" dirty="0" smtClean="0">
                <a:solidFill>
                  <a:prstClr val="black"/>
                </a:solidFill>
                <a:latin typeface="Meiryo UI"/>
                <a:ea typeface="Meiryo UI"/>
              </a:rPr>
              <a:t>5000</a:t>
            </a:r>
            <a:r>
              <a:rPr kumimoji="1" lang="ja-JP" altLang="en-US" sz="1100" dirty="0" smtClean="0">
                <a:solidFill>
                  <a:prstClr val="black"/>
                </a:solidFill>
                <a:latin typeface="Meiryo UI"/>
                <a:ea typeface="Meiryo UI"/>
              </a:rPr>
              <a:t>万円）⇒新型コロナの外出自粛により売上激減</a:t>
            </a:r>
            <a:endParaRPr kumimoji="1" lang="en-US" altLang="ja-JP" sz="1100" dirty="0" smtClean="0">
              <a:solidFill>
                <a:prstClr val="black"/>
              </a:solidFill>
              <a:latin typeface="Meiryo UI"/>
              <a:ea typeface="Meiryo UI"/>
            </a:endParaRPr>
          </a:p>
          <a:p>
            <a:pPr marL="92075" marR="0" lvl="0" indent="-92075" algn="l" defTabSz="457200" rtl="0" eaLnBrk="1" fontAlgn="auto" latinLnBrk="0" hangingPunct="1">
              <a:lnSpc>
                <a:spcPct val="100000"/>
              </a:lnSpc>
              <a:spcBef>
                <a:spcPts val="0"/>
              </a:spcBef>
              <a:spcAft>
                <a:spcPts val="0"/>
              </a:spcAft>
              <a:buClrTx/>
              <a:buSzTx/>
              <a:buFontTx/>
              <a:buNone/>
              <a:tabLst/>
              <a:defRPr/>
            </a:pPr>
            <a:endParaRPr kumimoji="1" lang="en-US" altLang="ja-JP" sz="5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〇 </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6/30 </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株</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）ホワイト・ベアーファミリー</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（資本</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金</a:t>
            </a:r>
            <a:r>
              <a:rPr kumimoji="1" lang="en-US" altLang="ja-JP" sz="1100" b="0" i="0" u="none" strike="noStrike" kern="1200" cap="none" spc="0" normalizeH="0" baseline="0" noProof="0" dirty="0" smtClean="0">
                <a:ln>
                  <a:noFill/>
                </a:ln>
                <a:solidFill>
                  <a:prstClr val="black"/>
                </a:solidFill>
                <a:effectLst/>
                <a:uLnTx/>
                <a:uFillTx/>
                <a:latin typeface="Meiryo UI"/>
                <a:ea typeface="Meiryo UI"/>
                <a:cs typeface="+mn-cs"/>
              </a:rPr>
              <a:t>8375</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万円、一般旅行業、</a:t>
            </a:r>
            <a:endParaRPr kumimoji="1" lang="en-US" altLang="ja-JP" sz="11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負債</a:t>
            </a:r>
            <a:r>
              <a:rPr kumimoji="1" lang="en-US" altLang="ja-JP" sz="1100" b="0" i="0" u="none" strike="noStrike" kern="1200" cap="none" spc="0" normalizeH="0" baseline="0" noProof="0" dirty="0" smtClean="0">
                <a:ln>
                  <a:noFill/>
                </a:ln>
                <a:solidFill>
                  <a:prstClr val="black"/>
                </a:solidFill>
                <a:effectLst/>
                <a:uLnTx/>
                <a:uFillTx/>
                <a:latin typeface="Meiryo UI"/>
                <a:ea typeface="Meiryo UI"/>
                <a:cs typeface="+mn-cs"/>
              </a:rPr>
              <a:t>351</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億円 ）</a:t>
            </a:r>
            <a:endParaRPr kumimoji="1" lang="en-US" altLang="ja-JP" sz="110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 ⇒外出</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自粛</a:t>
            </a: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に伴う受注減少　　</a:t>
            </a:r>
            <a:r>
              <a:rPr kumimoji="1" lang="en-US" altLang="ja-JP" sz="1100" b="0" i="0" u="none" strike="noStrike" kern="1200" cap="none" spc="0" normalizeH="0" baseline="0" noProof="0" dirty="0" err="1" smtClean="0">
                <a:ln>
                  <a:noFill/>
                </a:ln>
                <a:solidFill>
                  <a:prstClr val="black"/>
                </a:solidFill>
                <a:effectLst/>
                <a:uLnTx/>
                <a:uFillTx/>
                <a:latin typeface="Meiryo UI"/>
                <a:ea typeface="Meiryo UI"/>
                <a:cs typeface="+mn-cs"/>
              </a:rPr>
              <a:t>etc</a:t>
            </a:r>
            <a:endParaRPr kumimoji="1" lang="ja-JP" altLang="en-US"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 name="正方形/長方形 2"/>
          <p:cNvSpPr/>
          <p:nvPr/>
        </p:nvSpPr>
        <p:spPr>
          <a:xfrm>
            <a:off x="659757" y="1982824"/>
            <a:ext cx="3715473" cy="36117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3"/>
          <p:cNvSpPr>
            <a:spLocks noGrp="1"/>
          </p:cNvSpPr>
          <p:nvPr>
            <p:ph type="sldNum" sz="quarter" idx="12"/>
          </p:nvPr>
        </p:nvSpPr>
        <p:spPr>
          <a:xfrm>
            <a:off x="9317802" y="5691873"/>
            <a:ext cx="470744" cy="394246"/>
          </a:xfrm>
          <a:ln>
            <a:solidFill>
              <a:schemeClr val="accent1"/>
            </a:solidFill>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9B28B6A2-4437-46C4-8AB6-08015A7ADF51}" type="slidenum">
              <a:rPr kumimoji="1" lang="ja-JP" altLang="en-US" sz="1400" b="1" i="0" u="none" strike="noStrike" kern="1200" cap="none" spc="0" normalizeH="0" baseline="0" noProof="0" smtClean="0">
                <a:ln>
                  <a:noFill/>
                </a:ln>
                <a:solidFill>
                  <a:prstClr val="black">
                    <a:tint val="75000"/>
                  </a:prstClr>
                </a:solidFill>
                <a:effectLst/>
                <a:uLnTx/>
                <a:uFillTx/>
                <a:latin typeface="Arial"/>
                <a:ea typeface="Meiryo UI"/>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1" lang="ja-JP" altLang="en-US" sz="1400" b="1" i="0" u="none" strike="noStrike" kern="1200" cap="none" spc="0" normalizeH="0" baseline="0" noProof="0" dirty="0">
              <a:ln>
                <a:noFill/>
              </a:ln>
              <a:solidFill>
                <a:prstClr val="black">
                  <a:tint val="75000"/>
                </a:prstClr>
              </a:solidFill>
              <a:effectLst/>
              <a:uLnTx/>
              <a:uFillTx/>
              <a:latin typeface="Arial"/>
              <a:ea typeface="Meiryo UI"/>
              <a:cs typeface="+mn-cs"/>
            </a:endParaRPr>
          </a:p>
        </p:txBody>
      </p:sp>
      <p:sp>
        <p:nvSpPr>
          <p:cNvPr id="6" name="テキスト ボックス 5"/>
          <p:cNvSpPr txBox="1"/>
          <p:nvPr/>
        </p:nvSpPr>
        <p:spPr>
          <a:xfrm>
            <a:off x="7126436" y="3369558"/>
            <a:ext cx="2615810" cy="276999"/>
          </a:xfrm>
          <a:prstGeom prst="rect">
            <a:avLst/>
          </a:prstGeom>
          <a:noFill/>
        </p:spPr>
        <p:txBody>
          <a:bodyPr wrap="square" rtlCol="0">
            <a:spAutoFit/>
          </a:bodyPr>
          <a:lstStyle/>
          <a:p>
            <a:r>
              <a:rPr kumimoji="1" lang="en-US" altLang="ja-JP" sz="1200" dirty="0" smtClean="0"/>
              <a:t>《</a:t>
            </a:r>
            <a:r>
              <a:rPr kumimoji="1" lang="ja-JP" altLang="en-US" sz="1200" dirty="0" smtClean="0"/>
              <a:t>大阪での倒産の事例</a:t>
            </a:r>
            <a:r>
              <a:rPr kumimoji="1" lang="en-US" altLang="ja-JP" sz="1200" dirty="0" smtClean="0"/>
              <a:t>》</a:t>
            </a:r>
            <a:endParaRPr kumimoji="1" lang="ja-JP" altLang="en-US" sz="1200" dirty="0"/>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338" y="1548788"/>
            <a:ext cx="6514759" cy="4258371"/>
          </a:xfrm>
          <a:prstGeom prst="rect">
            <a:avLst/>
          </a:prstGeom>
        </p:spPr>
      </p:pic>
      <p:graphicFrame>
        <p:nvGraphicFramePr>
          <p:cNvPr id="15" name="グラフ 14"/>
          <p:cNvGraphicFramePr>
            <a:graphicFrameLocks/>
          </p:cNvGraphicFramePr>
          <p:nvPr>
            <p:extLst/>
          </p:nvPr>
        </p:nvGraphicFramePr>
        <p:xfrm>
          <a:off x="127462" y="1880055"/>
          <a:ext cx="3277243" cy="2190960"/>
        </p:xfrm>
        <a:graphic>
          <a:graphicData uri="http://schemas.openxmlformats.org/drawingml/2006/chart">
            <c:chart xmlns:c="http://schemas.openxmlformats.org/drawingml/2006/chart" xmlns:r="http://schemas.openxmlformats.org/officeDocument/2006/relationships" r:id="rId3"/>
          </a:graphicData>
        </a:graphic>
      </p:graphicFrame>
      <p:sp>
        <p:nvSpPr>
          <p:cNvPr id="17" name="テキスト ボックス 16"/>
          <p:cNvSpPr txBox="1"/>
          <p:nvPr/>
        </p:nvSpPr>
        <p:spPr>
          <a:xfrm>
            <a:off x="1350169" y="1825725"/>
            <a:ext cx="1397000" cy="253916"/>
          </a:xfrm>
          <a:prstGeom prst="rect">
            <a:avLst/>
          </a:prstGeom>
          <a:noFill/>
        </p:spPr>
        <p:txBody>
          <a:bodyPr wrap="square" rtlCol="0">
            <a:spAutoFit/>
          </a:bodyPr>
          <a:lstStyle/>
          <a:p>
            <a:r>
              <a:rPr kumimoji="1" lang="zh-TW" altLang="en-US" sz="1050" dirty="0"/>
              <a:t>業種別件数</a:t>
            </a:r>
            <a:r>
              <a:rPr kumimoji="1" lang="zh-TW" altLang="en-US" sz="1050" dirty="0" smtClean="0"/>
              <a:t>（</a:t>
            </a:r>
            <a:r>
              <a:rPr kumimoji="1" lang="ja-JP" altLang="en-US" sz="1050" dirty="0" smtClean="0"/>
              <a:t>全国</a:t>
            </a:r>
            <a:r>
              <a:rPr kumimoji="1" lang="zh-TW" altLang="en-US" sz="1050" dirty="0" smtClean="0"/>
              <a:t>）</a:t>
            </a:r>
            <a:endParaRPr kumimoji="1" lang="zh-TW" altLang="en-US" sz="1050" dirty="0"/>
          </a:p>
        </p:txBody>
      </p:sp>
      <p:sp>
        <p:nvSpPr>
          <p:cNvPr id="8" name="テキスト ボックス 7"/>
          <p:cNvSpPr txBox="1"/>
          <p:nvPr/>
        </p:nvSpPr>
        <p:spPr>
          <a:xfrm>
            <a:off x="886467" y="1495064"/>
            <a:ext cx="677278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srgbClr val="595959"/>
                </a:solidFill>
                <a:effectLst/>
                <a:uLnTx/>
                <a:uFillTx/>
                <a:latin typeface="Meiryo UI"/>
                <a:ea typeface="Meiryo UI"/>
                <a:cs typeface="+mn-cs"/>
              </a:rPr>
              <a:t>新型</a:t>
            </a:r>
            <a:r>
              <a:rPr kumimoji="1" lang="ja-JP" altLang="en-US" sz="1400" b="1" i="0" u="none" strike="noStrike" kern="1200" cap="none" spc="0" normalizeH="0" baseline="0" noProof="0" dirty="0">
                <a:ln>
                  <a:noFill/>
                </a:ln>
                <a:solidFill>
                  <a:srgbClr val="595959"/>
                </a:solidFill>
                <a:effectLst/>
                <a:uLnTx/>
                <a:uFillTx/>
                <a:latin typeface="Meiryo UI"/>
                <a:ea typeface="Meiryo UI"/>
                <a:cs typeface="+mn-cs"/>
              </a:rPr>
              <a:t>コロナウイルス関連倒産の</a:t>
            </a:r>
            <a:r>
              <a:rPr kumimoji="1" lang="ja-JP" altLang="en-US" sz="1400" b="1" i="0" u="none" strike="noStrike" kern="1200" cap="none" spc="0" normalizeH="0" baseline="0" noProof="0" dirty="0" smtClean="0">
                <a:ln>
                  <a:noFill/>
                </a:ln>
                <a:solidFill>
                  <a:srgbClr val="595959"/>
                </a:solidFill>
                <a:effectLst/>
                <a:uLnTx/>
                <a:uFillTx/>
                <a:latin typeface="Meiryo UI"/>
                <a:ea typeface="Meiryo UI"/>
                <a:cs typeface="+mn-cs"/>
              </a:rPr>
              <a:t>発生</a:t>
            </a:r>
            <a:r>
              <a:rPr kumimoji="1" lang="ja-JP" altLang="en-US" sz="1400" b="1" dirty="0" smtClean="0">
                <a:solidFill>
                  <a:srgbClr val="595959"/>
                </a:solidFill>
                <a:latin typeface="Meiryo UI"/>
                <a:ea typeface="Meiryo UI"/>
              </a:rPr>
              <a:t>件数の推移</a:t>
            </a:r>
            <a:r>
              <a:rPr kumimoji="1" lang="ja-JP" altLang="en-US" sz="1400" b="1" i="0" u="none" strike="noStrike" kern="1200" cap="none" spc="0" normalizeH="0" baseline="0" noProof="0" dirty="0" smtClean="0">
                <a:ln>
                  <a:noFill/>
                </a:ln>
                <a:solidFill>
                  <a:srgbClr val="595959"/>
                </a:solidFill>
                <a:effectLst/>
                <a:uLnTx/>
                <a:uFillTx/>
                <a:latin typeface="Meiryo UI"/>
                <a:ea typeface="Meiryo UI"/>
                <a:cs typeface="+mn-cs"/>
              </a:rPr>
              <a:t>（</a:t>
            </a:r>
            <a:r>
              <a:rPr kumimoji="1" lang="en-US" altLang="ja-JP" sz="1400" b="1" dirty="0">
                <a:solidFill>
                  <a:srgbClr val="595959"/>
                </a:solidFill>
                <a:latin typeface="Meiryo UI"/>
                <a:ea typeface="Meiryo UI"/>
              </a:rPr>
              <a:t>11</a:t>
            </a:r>
            <a:r>
              <a:rPr kumimoji="1" lang="ja-JP" altLang="en-US" sz="1400" b="1" i="0" u="none" strike="noStrike" kern="1200" cap="none" spc="0" normalizeH="0" baseline="0" noProof="0" dirty="0" smtClean="0">
                <a:ln>
                  <a:noFill/>
                </a:ln>
                <a:solidFill>
                  <a:srgbClr val="595959"/>
                </a:solidFill>
                <a:effectLst/>
                <a:uLnTx/>
                <a:uFillTx/>
                <a:latin typeface="Meiryo UI"/>
                <a:ea typeface="Meiryo UI"/>
                <a:cs typeface="+mn-cs"/>
              </a:rPr>
              <a:t>月４日時点、全国）</a:t>
            </a:r>
            <a:endParaRPr kumimoji="1" lang="ja-JP" altLang="en-US" sz="1400" b="1" i="0" u="none" strike="noStrike" kern="1200" cap="none" spc="0" normalizeH="0" baseline="0" noProof="0" dirty="0">
              <a:ln>
                <a:noFill/>
              </a:ln>
              <a:solidFill>
                <a:srgbClr val="595959"/>
              </a:solidFill>
              <a:effectLst/>
              <a:uLnTx/>
              <a:uFillTx/>
              <a:latin typeface="Meiryo UI"/>
              <a:ea typeface="Meiryo UI"/>
              <a:cs typeface="+mn-cs"/>
            </a:endParaRPr>
          </a:p>
        </p:txBody>
      </p:sp>
    </p:spTree>
    <p:extLst>
      <p:ext uri="{BB962C8B-B14F-4D97-AF65-F5344CB8AC3E}">
        <p14:creationId xmlns:p14="http://schemas.microsoft.com/office/powerpoint/2010/main" val="2896117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327600"/>
          </a:xfrm>
          <a:solidFill>
            <a:srgbClr val="002060"/>
          </a:solidFill>
        </p:spPr>
        <p:txBody>
          <a:bodyPr vert="horz" lIns="81598" tIns="40799" rIns="81598" bIns="40799" rtlCol="0" anchor="b">
            <a:noAutofit/>
          </a:bodyPr>
          <a:lstStyle/>
          <a:p>
            <a:pPr algn="ctr" defTabSz="914400"/>
            <a:r>
              <a:rPr lang="ja-JP" altLang="en-US" sz="1785" b="1" dirty="0" smtClean="0">
                <a:solidFill>
                  <a:schemeClr val="bg1"/>
                </a:solidFill>
                <a:latin typeface="Meiryo UI" panose="020B0604030504040204" pitchFamily="50" charset="-128"/>
                <a:ea typeface="Meiryo UI" panose="020B0604030504040204" pitchFamily="50" charset="-128"/>
              </a:rPr>
              <a:t>新卒採用の状況　</a:t>
            </a:r>
            <a:r>
              <a:rPr lang="en-US" altLang="ja-JP" sz="1785" b="1" dirty="0" smtClean="0">
                <a:solidFill>
                  <a:schemeClr val="bg1"/>
                </a:solidFill>
                <a:latin typeface="Meiryo UI" panose="020B0604030504040204" pitchFamily="50" charset="-128"/>
                <a:ea typeface="Meiryo UI" panose="020B0604030504040204" pitchFamily="50" charset="-128"/>
              </a:rPr>
              <a:t>【</a:t>
            </a:r>
            <a:r>
              <a:rPr lang="ja-JP" altLang="en-US" sz="1785" b="1" dirty="0" smtClean="0">
                <a:solidFill>
                  <a:schemeClr val="bg1"/>
                </a:solidFill>
                <a:latin typeface="Meiryo UI" panose="020B0604030504040204" pitchFamily="50" charset="-128"/>
                <a:ea typeface="Meiryo UI" panose="020B0604030504040204" pitchFamily="50" charset="-128"/>
              </a:rPr>
              <a:t>大卒者の就職内定率</a:t>
            </a:r>
            <a:r>
              <a:rPr lang="en-US" altLang="ja-JP" sz="1785" b="1" dirty="0" smtClean="0">
                <a:solidFill>
                  <a:schemeClr val="bg1"/>
                </a:solidFill>
                <a:latin typeface="Meiryo UI" panose="020B0604030504040204" pitchFamily="50" charset="-128"/>
                <a:ea typeface="Meiryo UI" panose="020B0604030504040204" pitchFamily="50" charset="-128"/>
              </a:rPr>
              <a:t>】</a:t>
            </a:r>
            <a:r>
              <a:rPr lang="ja-JP" altLang="en-US" sz="1785" b="1" dirty="0" smtClean="0">
                <a:solidFill>
                  <a:schemeClr val="bg1"/>
                </a:solidFill>
                <a:latin typeface="Meiryo UI" panose="020B0604030504040204" pitchFamily="50" charset="-128"/>
                <a:ea typeface="Meiryo UI" panose="020B0604030504040204" pitchFamily="50" charset="-128"/>
              </a:rPr>
              <a:t>（全国）</a:t>
            </a:r>
            <a:endParaRPr lang="ja-JP" altLang="en-US" sz="1785" b="1" dirty="0">
              <a:solidFill>
                <a:schemeClr val="bg1"/>
              </a:solidFill>
              <a:latin typeface="Meiryo UI" panose="020B0604030504040204" pitchFamily="50" charset="-128"/>
              <a:ea typeface="Meiryo UI" panose="020B0604030504040204" pitchFamily="50" charset="-128"/>
            </a:endParaRPr>
          </a:p>
        </p:txBody>
      </p:sp>
      <p:sp>
        <p:nvSpPr>
          <p:cNvPr id="31" name="正方形/長方形 30"/>
          <p:cNvSpPr/>
          <p:nvPr/>
        </p:nvSpPr>
        <p:spPr>
          <a:xfrm>
            <a:off x="254975" y="401413"/>
            <a:ext cx="9396049" cy="68660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0975" indent="-180975">
              <a:lnSpc>
                <a:spcPct val="150000"/>
              </a:lnSpc>
            </a:pPr>
            <a:r>
              <a:rPr kumimoji="1" lang="ja-JP" altLang="en-US" sz="1400" dirty="0" smtClean="0">
                <a:solidFill>
                  <a:schemeClr val="tx1"/>
                </a:solidFill>
                <a:latin typeface="Meiryo UI" panose="020B0604030504040204" pitchFamily="50" charset="-128"/>
                <a:ea typeface="Meiryo UI" panose="020B0604030504040204" pitchFamily="50" charset="-128"/>
              </a:rPr>
              <a:t> ●就職</a:t>
            </a:r>
            <a:r>
              <a:rPr kumimoji="1" lang="ja-JP" altLang="en-US" sz="1400" dirty="0">
                <a:solidFill>
                  <a:schemeClr val="tx1"/>
                </a:solidFill>
                <a:latin typeface="Meiryo UI" panose="020B0604030504040204" pitchFamily="50" charset="-128"/>
                <a:ea typeface="Meiryo UI" panose="020B0604030504040204" pitchFamily="50" charset="-128"/>
              </a:rPr>
              <a:t>内</a:t>
            </a:r>
            <a:r>
              <a:rPr kumimoji="1" lang="ja-JP" altLang="en-US" sz="1400" dirty="0" smtClean="0">
                <a:solidFill>
                  <a:schemeClr val="tx1"/>
                </a:solidFill>
                <a:latin typeface="Meiryo UI" panose="020B0604030504040204" pitchFamily="50" charset="-128"/>
                <a:ea typeface="Meiryo UI" panose="020B0604030504040204" pitchFamily="50" charset="-128"/>
              </a:rPr>
              <a:t>定率は</a:t>
            </a:r>
            <a:r>
              <a:rPr kumimoji="1" lang="ja-JP" altLang="en-US" sz="1400" b="1" u="sng" dirty="0" smtClean="0">
                <a:solidFill>
                  <a:schemeClr val="tx1"/>
                </a:solidFill>
                <a:latin typeface="Meiryo UI" panose="020B0604030504040204" pitchFamily="50" charset="-128"/>
                <a:ea typeface="Meiryo UI" panose="020B0604030504040204" pitchFamily="50" charset="-128"/>
              </a:rPr>
              <a:t>前年度より低い水準</a:t>
            </a:r>
            <a:r>
              <a:rPr kumimoji="1" lang="ja-JP" altLang="en-US" sz="1400" dirty="0" smtClean="0">
                <a:solidFill>
                  <a:schemeClr val="tx1"/>
                </a:solidFill>
                <a:latin typeface="Meiryo UI" panose="020B0604030504040204" pitchFamily="50" charset="-128"/>
                <a:ea typeface="Meiryo UI" panose="020B0604030504040204" pitchFamily="50" charset="-128"/>
              </a:rPr>
              <a:t>ながら、緩やかに上昇中</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10</a:t>
            </a:r>
            <a:r>
              <a:rPr kumimoji="1" lang="ja-JP" altLang="en-US" sz="1400" dirty="0" smtClean="0">
                <a:solidFill>
                  <a:schemeClr val="tx1"/>
                </a:solidFill>
                <a:latin typeface="Meiryo UI" panose="020B0604030504040204" pitchFamily="50" charset="-128"/>
                <a:ea typeface="Meiryo UI" panose="020B0604030504040204" pitchFamily="50" charset="-128"/>
              </a:rPr>
              <a:t>月</a:t>
            </a:r>
            <a:r>
              <a:rPr kumimoji="1" lang="en-US" altLang="ja-JP" sz="1400" dirty="0" smtClean="0">
                <a:solidFill>
                  <a:schemeClr val="tx1"/>
                </a:solidFill>
                <a:latin typeface="Meiryo UI" panose="020B0604030504040204" pitchFamily="50" charset="-128"/>
                <a:ea typeface="Meiryo UI" panose="020B0604030504040204" pitchFamily="50" charset="-128"/>
              </a:rPr>
              <a:t>1</a:t>
            </a:r>
            <a:r>
              <a:rPr kumimoji="1" lang="ja-JP" altLang="en-US" sz="1400" dirty="0" smtClean="0">
                <a:solidFill>
                  <a:schemeClr val="tx1"/>
                </a:solidFill>
                <a:latin typeface="Meiryo UI" panose="020B0604030504040204" pitchFamily="50" charset="-128"/>
                <a:ea typeface="Meiryo UI" panose="020B0604030504040204" pitchFamily="50" charset="-128"/>
              </a:rPr>
              <a:t>日時点では昨年度比</a:t>
            </a:r>
            <a:r>
              <a:rPr kumimoji="1" lang="en-US" altLang="ja-JP" sz="1400" dirty="0" smtClean="0">
                <a:solidFill>
                  <a:schemeClr val="tx1"/>
                </a:solidFill>
                <a:latin typeface="Meiryo UI" panose="020B0604030504040204" pitchFamily="50" charset="-128"/>
                <a:ea typeface="Meiryo UI" panose="020B0604030504040204" pitchFamily="50" charset="-128"/>
              </a:rPr>
              <a:t>5.1</a:t>
            </a:r>
            <a:r>
              <a:rPr kumimoji="1" lang="ja-JP" altLang="en-US" sz="1400" dirty="0" smtClean="0">
                <a:solidFill>
                  <a:schemeClr val="tx1"/>
                </a:solidFill>
                <a:latin typeface="Meiryo UI" panose="020B0604030504040204" pitchFamily="50" charset="-128"/>
                <a:ea typeface="Meiryo UI" panose="020B0604030504040204" pitchFamily="50" charset="-128"/>
              </a:rPr>
              <a:t>ポイント減）。企業・求職者ともに思うように活動できなかったため、今後も緩やかに上昇する見込み。</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4" name="正方形/長方形 3"/>
          <p:cNvSpPr/>
          <p:nvPr/>
        </p:nvSpPr>
        <p:spPr>
          <a:xfrm>
            <a:off x="6840737" y="5888981"/>
            <a:ext cx="3065263" cy="230832"/>
          </a:xfrm>
          <a:prstGeom prst="rect">
            <a:avLst/>
          </a:prstGeom>
        </p:spPr>
        <p:txBody>
          <a:bodyPr wrap="none">
            <a:spAutoFit/>
          </a:bodyPr>
          <a:lstStyle/>
          <a:p>
            <a:pPr algn="r"/>
            <a:r>
              <a:rPr lang="ja-JP" altLang="en-US" sz="900" dirty="0" smtClean="0">
                <a:solidFill>
                  <a:prstClr val="black"/>
                </a:solidFill>
                <a:latin typeface="Meiryo UI"/>
              </a:rPr>
              <a:t>出典：就職みらい研究所</a:t>
            </a:r>
            <a:r>
              <a:rPr lang="en-US" altLang="ja-JP" sz="900" dirty="0" smtClean="0">
                <a:solidFill>
                  <a:prstClr val="black"/>
                </a:solidFill>
                <a:latin typeface="Meiryo UI"/>
              </a:rPr>
              <a:t>『</a:t>
            </a:r>
            <a:r>
              <a:rPr lang="ja-JP" altLang="en-US" sz="900" dirty="0" smtClean="0">
                <a:solidFill>
                  <a:prstClr val="black"/>
                </a:solidFill>
                <a:latin typeface="Meiryo UI"/>
              </a:rPr>
              <a:t>就職プロセス調査</a:t>
            </a:r>
            <a:r>
              <a:rPr lang="ja-JP" altLang="en-US" sz="900" dirty="0">
                <a:solidFill>
                  <a:prstClr val="black"/>
                </a:solidFill>
                <a:latin typeface="Meiryo UI"/>
              </a:rPr>
              <a:t>（</a:t>
            </a:r>
            <a:r>
              <a:rPr lang="en-US" altLang="ja-JP" sz="900" dirty="0" smtClean="0">
                <a:solidFill>
                  <a:prstClr val="black"/>
                </a:solidFill>
                <a:latin typeface="Meiryo UI"/>
              </a:rPr>
              <a:t>2021</a:t>
            </a:r>
            <a:r>
              <a:rPr lang="ja-JP" altLang="en-US" sz="900" dirty="0" smtClean="0">
                <a:solidFill>
                  <a:prstClr val="black"/>
                </a:solidFill>
                <a:latin typeface="Meiryo UI"/>
              </a:rPr>
              <a:t>年卒）</a:t>
            </a:r>
            <a:r>
              <a:rPr lang="en-US" altLang="ja-JP" sz="900" dirty="0" smtClean="0">
                <a:solidFill>
                  <a:prstClr val="black"/>
                </a:solidFill>
                <a:latin typeface="Meiryo UI"/>
              </a:rPr>
              <a:t>』</a:t>
            </a:r>
            <a:endParaRPr lang="ja-JP" altLang="en-US" dirty="0"/>
          </a:p>
        </p:txBody>
      </p:sp>
      <p:sp>
        <p:nvSpPr>
          <p:cNvPr id="21" name="スライド番号プレースホルダー 2"/>
          <p:cNvSpPr txBox="1">
            <a:spLocks/>
          </p:cNvSpPr>
          <p:nvPr/>
        </p:nvSpPr>
        <p:spPr>
          <a:xfrm>
            <a:off x="9433367" y="5189251"/>
            <a:ext cx="426690" cy="237618"/>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defPPr>
              <a:defRPr lang="en-US"/>
            </a:defPPr>
            <a:lvl1pPr marL="0" algn="r" defTabSz="457200" rtl="0" eaLnBrk="1" latinLnBrk="0" hangingPunct="1">
              <a:defRPr sz="975"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B28B6A2-4437-46C4-8AB6-08015A7ADF51}" type="slidenum">
              <a:rPr kumimoji="1" lang="ja-JP" altLang="en-US" sz="1050" b="1" smtClean="0"/>
              <a:pPr algn="ctr"/>
              <a:t>16</a:t>
            </a:fld>
            <a:endParaRPr kumimoji="1" lang="ja-JP" altLang="en-US" sz="1050" b="1" dirty="0"/>
          </a:p>
        </p:txBody>
      </p:sp>
      <p:graphicFrame>
        <p:nvGraphicFramePr>
          <p:cNvPr id="10" name="グラフ 9"/>
          <p:cNvGraphicFramePr>
            <a:graphicFrameLocks/>
          </p:cNvGraphicFramePr>
          <p:nvPr>
            <p:extLst/>
          </p:nvPr>
        </p:nvGraphicFramePr>
        <p:xfrm>
          <a:off x="0" y="1088020"/>
          <a:ext cx="9814113" cy="50317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p:cNvGraphicFramePr>
            <a:graphicFrameLocks/>
          </p:cNvGraphicFramePr>
          <p:nvPr>
            <p:extLst>
              <p:ext uri="{D42A27DB-BD31-4B8C-83A1-F6EECF244321}">
                <p14:modId xmlns:p14="http://schemas.microsoft.com/office/powerpoint/2010/main" val="979260314"/>
              </p:ext>
            </p:extLst>
          </p:nvPr>
        </p:nvGraphicFramePr>
        <p:xfrm>
          <a:off x="6098471" y="2820943"/>
          <a:ext cx="3288952" cy="2572412"/>
        </p:xfrm>
        <a:graphic>
          <a:graphicData uri="http://schemas.openxmlformats.org/drawingml/2006/chart">
            <c:chart xmlns:c="http://schemas.openxmlformats.org/drawingml/2006/chart" xmlns:r="http://schemas.openxmlformats.org/officeDocument/2006/relationships" r:id="rId4"/>
          </a:graphicData>
        </a:graphic>
      </p:graphicFrame>
      <p:sp>
        <p:nvSpPr>
          <p:cNvPr id="5" name="正方形/長方形 4"/>
          <p:cNvSpPr/>
          <p:nvPr/>
        </p:nvSpPr>
        <p:spPr>
          <a:xfrm>
            <a:off x="6064077" y="5162523"/>
            <a:ext cx="3323346" cy="230832"/>
          </a:xfrm>
          <a:prstGeom prst="rect">
            <a:avLst/>
          </a:prstGeom>
        </p:spPr>
        <p:txBody>
          <a:bodyPr wrap="none">
            <a:spAutoFit/>
          </a:bodyPr>
          <a:lstStyle/>
          <a:p>
            <a:pPr lvl="0" algn="r"/>
            <a:r>
              <a:rPr lang="ja-JP" altLang="en-US" sz="900" dirty="0">
                <a:solidFill>
                  <a:prstClr val="black"/>
                </a:solidFill>
                <a:latin typeface="Meiryo UI"/>
              </a:rPr>
              <a:t>出典：共同通信社</a:t>
            </a:r>
            <a:r>
              <a:rPr lang="en-US" altLang="ja-JP" sz="900" dirty="0">
                <a:solidFill>
                  <a:prstClr val="black"/>
                </a:solidFill>
                <a:latin typeface="Meiryo UI"/>
              </a:rPr>
              <a:t>『</a:t>
            </a:r>
            <a:r>
              <a:rPr lang="ja-JP" altLang="en-US" sz="900" dirty="0">
                <a:solidFill>
                  <a:prstClr val="black"/>
                </a:solidFill>
                <a:latin typeface="Meiryo UI"/>
              </a:rPr>
              <a:t>主要</a:t>
            </a:r>
            <a:r>
              <a:rPr lang="en-US" altLang="ja-JP" sz="900" dirty="0">
                <a:solidFill>
                  <a:prstClr val="black"/>
                </a:solidFill>
                <a:latin typeface="Meiryo UI"/>
              </a:rPr>
              <a:t>111</a:t>
            </a:r>
            <a:r>
              <a:rPr lang="ja-JP" altLang="en-US" sz="900" dirty="0">
                <a:solidFill>
                  <a:prstClr val="black"/>
                </a:solidFill>
                <a:latin typeface="Meiryo UI"/>
              </a:rPr>
              <a:t>社</a:t>
            </a:r>
            <a:r>
              <a:rPr lang="en-US" altLang="ja-JP" sz="900" dirty="0">
                <a:solidFill>
                  <a:prstClr val="black"/>
                </a:solidFill>
                <a:latin typeface="Meiryo UI"/>
              </a:rPr>
              <a:t>2021</a:t>
            </a:r>
            <a:r>
              <a:rPr lang="ja-JP" altLang="en-US" sz="900" dirty="0">
                <a:solidFill>
                  <a:prstClr val="black"/>
                </a:solidFill>
                <a:latin typeface="Meiryo UI"/>
              </a:rPr>
              <a:t>年新卒採用計画アンケート</a:t>
            </a:r>
            <a:r>
              <a:rPr lang="en-US" altLang="ja-JP" sz="900" dirty="0">
                <a:solidFill>
                  <a:prstClr val="black"/>
                </a:solidFill>
                <a:latin typeface="Meiryo UI"/>
              </a:rPr>
              <a:t>』</a:t>
            </a:r>
            <a:endParaRPr lang="ja-JP" altLang="en-US" dirty="0">
              <a:solidFill>
                <a:prstClr val="black"/>
              </a:solidFill>
            </a:endParaRPr>
          </a:p>
        </p:txBody>
      </p:sp>
    </p:spTree>
    <p:extLst>
      <p:ext uri="{BB962C8B-B14F-4D97-AF65-F5344CB8AC3E}">
        <p14:creationId xmlns:p14="http://schemas.microsoft.com/office/powerpoint/2010/main" val="2928278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9224963" y="5721342"/>
            <a:ext cx="561023" cy="325823"/>
          </a:xfrm>
        </p:spPr>
        <p:txBody>
          <a:bodyPr/>
          <a:lstStyle/>
          <a:p>
            <a:fld id="{9B28B6A2-4437-46C4-8AB6-08015A7ADF51}" type="slidenum">
              <a:rPr kumimoji="1" lang="ja-JP" altLang="en-US" smtClean="0"/>
              <a:t>17</a:t>
            </a:fld>
            <a:endParaRPr kumimoji="1" lang="ja-JP" altLang="en-US"/>
          </a:p>
        </p:txBody>
      </p:sp>
      <p:sp>
        <p:nvSpPr>
          <p:cNvPr id="7" name="正方形/長方形 6"/>
          <p:cNvSpPr/>
          <p:nvPr/>
        </p:nvSpPr>
        <p:spPr>
          <a:xfrm>
            <a:off x="307032" y="459696"/>
            <a:ext cx="9306033" cy="3968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0975" marR="0" lvl="0" indent="-180975" algn="l" defTabSz="457200" rtl="0" eaLnBrk="1" fontAlgn="auto"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 全国</a:t>
            </a:r>
            <a:r>
              <a:rPr kumimoji="1" lang="ja-JP" altLang="en-US" sz="1400" dirty="0" smtClean="0">
                <a:solidFill>
                  <a:prstClr val="black"/>
                </a:solidFill>
                <a:latin typeface="Meiryo UI" panose="020B0604030504040204" pitchFamily="50" charset="-128"/>
                <a:ea typeface="Meiryo UI" panose="020B0604030504040204" pitchFamily="50" charset="-128"/>
              </a:rPr>
              <a:t>の自殺者数については、</a:t>
            </a:r>
            <a:r>
              <a:rPr kumimoji="1" lang="ja-JP" altLang="en-US" sz="1400" b="1" u="sng" dirty="0" smtClean="0">
                <a:solidFill>
                  <a:prstClr val="black"/>
                </a:solidFill>
                <a:latin typeface="Meiryo UI" panose="020B0604030504040204" pitchFamily="50" charset="-128"/>
                <a:ea typeface="Meiryo UI" panose="020B0604030504040204" pitchFamily="50" charset="-128"/>
              </a:rPr>
              <a:t>夏ごろから増加傾向</a:t>
            </a:r>
            <a:r>
              <a:rPr kumimoji="1" lang="ja-JP" altLang="en-US" sz="1400" dirty="0" smtClean="0">
                <a:solidFill>
                  <a:prstClr val="black"/>
                </a:solidFill>
                <a:latin typeface="Meiryo UI" panose="020B0604030504040204" pitchFamily="50" charset="-128"/>
                <a:ea typeface="Meiryo UI" panose="020B0604030504040204" pitchFamily="50" charset="-128"/>
              </a:rPr>
              <a:t>。</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タイトル 3"/>
          <p:cNvSpPr txBox="1">
            <a:spLocks/>
          </p:cNvSpPr>
          <p:nvPr/>
        </p:nvSpPr>
        <p:spPr>
          <a:xfrm>
            <a:off x="0" y="-1"/>
            <a:ext cx="9906000" cy="350633"/>
          </a:xfrm>
          <a:prstGeom prst="rect">
            <a:avLst/>
          </a:prstGeom>
          <a:solidFill>
            <a:srgbClr val="002060"/>
          </a:solidFill>
        </p:spPr>
        <p:txBody>
          <a:bodyPr vert="horz" lIns="81598" tIns="40799" rIns="81598" bIns="40799"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ja-JP" altLang="en-US" sz="1785" b="1" dirty="0" smtClean="0">
                <a:solidFill>
                  <a:prstClr val="white"/>
                </a:solidFill>
                <a:latin typeface="Meiryo UI" panose="020B0604030504040204" pitchFamily="50" charset="-128"/>
                <a:ea typeface="Meiryo UI" panose="020B0604030504040204" pitchFamily="50" charset="-128"/>
              </a:rPr>
              <a:t>自殺者数（全国、大阪府</a:t>
            </a:r>
            <a:r>
              <a:rPr lang="ja-JP" altLang="en-US" sz="1785" b="1" dirty="0">
                <a:solidFill>
                  <a:prstClr val="white"/>
                </a:solidFill>
                <a:latin typeface="Meiryo UI" panose="020B0604030504040204" pitchFamily="50" charset="-128"/>
                <a:ea typeface="Meiryo UI" panose="020B0604030504040204" pitchFamily="50" charset="-128"/>
              </a:rPr>
              <a:t>）</a:t>
            </a:r>
            <a:endParaRPr kumimoji="1" lang="ja-JP" altLang="en-US" sz="1071"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endParaRPr>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5216619" y="5884253"/>
            <a:ext cx="4105606" cy="230832"/>
          </a:xfrm>
          <a:prstGeom prst="rect">
            <a:avLst/>
          </a:prstGeom>
          <a:noFill/>
          <a:ln>
            <a:noFill/>
          </a:ln>
        </p:spPr>
        <p:txBody>
          <a:bodyPr wrap="square" rtlCol="0">
            <a:spAutoFit/>
          </a:bodyPr>
          <a:lstStyle/>
          <a:p>
            <a:pPr marL="217984" lvl="0" indent="-217984">
              <a:defRPr/>
            </a:pPr>
            <a:r>
              <a:rPr kumimoji="0" lang="ja-JP" altLang="en-US" sz="900" i="0" u="none" strike="noStrike" kern="1200" cap="none" spc="0" normalizeH="0" baseline="0" noProof="0" dirty="0">
                <a:ln>
                  <a:noFill/>
                </a:ln>
                <a:solidFill>
                  <a:prstClr val="black"/>
                </a:solidFill>
                <a:effectLst/>
                <a:uLnTx/>
                <a:uFillTx/>
                <a:latin typeface="Meiryo UI"/>
                <a:ea typeface="Meiryo UI"/>
              </a:rPr>
              <a:t>出典</a:t>
            </a:r>
            <a:r>
              <a:rPr kumimoji="0" lang="ja-JP" altLang="en-US" sz="900" i="0" u="none" strike="noStrike" kern="1200" cap="none" spc="0" normalizeH="0" baseline="0" noProof="0" dirty="0" smtClean="0">
                <a:ln>
                  <a:noFill/>
                </a:ln>
                <a:solidFill>
                  <a:prstClr val="black"/>
                </a:solidFill>
                <a:effectLst/>
                <a:uLnTx/>
                <a:uFillTx/>
                <a:latin typeface="Meiryo UI"/>
                <a:ea typeface="Meiryo UI"/>
              </a:rPr>
              <a:t>：</a:t>
            </a:r>
            <a:r>
              <a:rPr lang="ja-JP" altLang="en-US" sz="900" noProof="0" dirty="0" smtClean="0">
                <a:solidFill>
                  <a:prstClr val="black"/>
                </a:solidFill>
                <a:latin typeface="Meiryo UI"/>
                <a:ea typeface="Meiryo UI"/>
              </a:rPr>
              <a:t>警察庁　</a:t>
            </a:r>
            <a:r>
              <a:rPr lang="ja-JP" altLang="en-US" sz="900" dirty="0"/>
              <a:t>令和元年中における自殺の状況・令和２年中における自殺の状況</a:t>
            </a:r>
            <a:endParaRPr kumimoji="0" lang="en-US" altLang="ja-JP" sz="900" i="0" u="none" strike="noStrike" kern="1200" cap="none" spc="0" normalizeH="0" baseline="0" noProof="0" dirty="0">
              <a:ln>
                <a:noFill/>
              </a:ln>
              <a:solidFill>
                <a:prstClr val="black"/>
              </a:solidFill>
              <a:effectLst/>
              <a:uLnTx/>
              <a:uFillTx/>
              <a:latin typeface="Meiryo UI"/>
              <a:ea typeface="Meiryo UI"/>
            </a:endParaRPr>
          </a:p>
        </p:txBody>
      </p:sp>
      <p:graphicFrame>
        <p:nvGraphicFramePr>
          <p:cNvPr id="18" name="グラフ 17"/>
          <p:cNvGraphicFramePr>
            <a:graphicFrameLocks/>
          </p:cNvGraphicFramePr>
          <p:nvPr>
            <p:extLst>
              <p:ext uri="{D42A27DB-BD31-4B8C-83A1-F6EECF244321}">
                <p14:modId xmlns:p14="http://schemas.microsoft.com/office/powerpoint/2010/main" val="2864343317"/>
              </p:ext>
            </p:extLst>
          </p:nvPr>
        </p:nvGraphicFramePr>
        <p:xfrm>
          <a:off x="443743" y="856528"/>
          <a:ext cx="8972550" cy="30606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p:cNvGraphicFramePr>
            <a:graphicFrameLocks/>
          </p:cNvGraphicFramePr>
          <p:nvPr>
            <p:extLst>
              <p:ext uri="{D42A27DB-BD31-4B8C-83A1-F6EECF244321}">
                <p14:modId xmlns:p14="http://schemas.microsoft.com/office/powerpoint/2010/main" val="3863327188"/>
              </p:ext>
            </p:extLst>
          </p:nvPr>
        </p:nvGraphicFramePr>
        <p:xfrm>
          <a:off x="536448" y="3633216"/>
          <a:ext cx="8879845" cy="2251037"/>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a:extLst>
              <a:ext uri="{FF2B5EF4-FFF2-40B4-BE49-F238E27FC236}">
                <a16:creationId xmlns:a16="http://schemas.microsoft.com/office/drawing/2014/main" id="{34CF59F8-A367-4EC1-83BF-5D400B8A4CCC}"/>
              </a:ext>
            </a:extLst>
          </p:cNvPr>
          <p:cNvSpPr txBox="1"/>
          <p:nvPr/>
        </p:nvSpPr>
        <p:spPr>
          <a:xfrm>
            <a:off x="744509" y="3674216"/>
            <a:ext cx="638486" cy="230806"/>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217984" marR="0" lvl="0" indent="-217984" algn="l" defTabSz="457200" rtl="0" eaLnBrk="1" fontAlgn="auto" latinLnBrk="0" hangingPunct="1">
              <a:lnSpc>
                <a:spcPct val="100000"/>
              </a:lnSpc>
              <a:spcBef>
                <a:spcPts val="0"/>
              </a:spcBef>
              <a:spcAft>
                <a:spcPts val="0"/>
              </a:spcAft>
              <a:buClrTx/>
              <a:buSzTx/>
              <a:buFontTx/>
              <a:buNone/>
              <a:tabLst/>
              <a:defRPr/>
            </a:pPr>
            <a:r>
              <a:rPr lang="ja-JP" altLang="en-US" sz="900" dirty="0" smtClean="0">
                <a:solidFill>
                  <a:prstClr val="black"/>
                </a:solidFill>
                <a:latin typeface="Meiryo UI"/>
                <a:ea typeface="Meiryo UI"/>
              </a:rPr>
              <a:t>（人）</a:t>
            </a:r>
            <a:endParaRPr lang="en-US" altLang="ja-JP" sz="900" dirty="0">
              <a:solidFill>
                <a:prstClr val="black"/>
              </a:solidFill>
              <a:latin typeface="Meiryo UI"/>
              <a:ea typeface="Meiryo UI"/>
            </a:endParaRPr>
          </a:p>
        </p:txBody>
      </p:sp>
    </p:spTree>
    <p:extLst>
      <p:ext uri="{BB962C8B-B14F-4D97-AF65-F5344CB8AC3E}">
        <p14:creationId xmlns:p14="http://schemas.microsoft.com/office/powerpoint/2010/main" val="658749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07032" y="459695"/>
            <a:ext cx="9306033" cy="73249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0975" marR="0" lvl="0" indent="-180975" algn="l" defTabSz="457200" rtl="0" eaLnBrk="1" fontAlgn="auto"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 全国</a:t>
            </a:r>
            <a:r>
              <a:rPr kumimoji="1" lang="ja-JP" altLang="en-US" sz="1400" dirty="0" smtClean="0">
                <a:solidFill>
                  <a:prstClr val="black"/>
                </a:solidFill>
                <a:latin typeface="Meiryo UI" panose="020B0604030504040204" pitchFamily="50" charset="-128"/>
                <a:ea typeface="Meiryo UI" panose="020B0604030504040204" pitchFamily="50" charset="-128"/>
              </a:rPr>
              <a:t>の自殺者数のうち、特に</a:t>
            </a:r>
            <a:r>
              <a:rPr kumimoji="1" lang="ja-JP" altLang="en-US" sz="1400" b="1" u="sng" dirty="0" smtClean="0">
                <a:solidFill>
                  <a:prstClr val="black"/>
                </a:solidFill>
                <a:latin typeface="Meiryo UI" panose="020B0604030504040204" pitchFamily="50" charset="-128"/>
                <a:ea typeface="Meiryo UI" panose="020B0604030504040204" pitchFamily="50" charset="-128"/>
              </a:rPr>
              <a:t>女性については、</a:t>
            </a:r>
            <a:r>
              <a:rPr kumimoji="1" lang="en-US" altLang="ja-JP" sz="1400" b="1" u="sng" dirty="0" smtClean="0">
                <a:solidFill>
                  <a:prstClr val="black"/>
                </a:solidFill>
                <a:latin typeface="Meiryo UI" panose="020B0604030504040204" pitchFamily="50" charset="-128"/>
                <a:ea typeface="Meiryo UI" panose="020B0604030504040204" pitchFamily="50" charset="-128"/>
              </a:rPr>
              <a:t>7</a:t>
            </a:r>
            <a:r>
              <a:rPr kumimoji="1" lang="ja-JP" altLang="en-US" sz="1400" b="1" u="sng" dirty="0" smtClean="0">
                <a:solidFill>
                  <a:prstClr val="black"/>
                </a:solidFill>
                <a:latin typeface="Meiryo UI" panose="020B0604030504040204" pitchFamily="50" charset="-128"/>
                <a:ea typeface="Meiryo UI" panose="020B0604030504040204" pitchFamily="50" charset="-128"/>
              </a:rPr>
              <a:t>月以降増加</a:t>
            </a:r>
            <a:r>
              <a:rPr kumimoji="1" lang="ja-JP" altLang="en-US" sz="1400" dirty="0" smtClean="0">
                <a:solidFill>
                  <a:prstClr val="black"/>
                </a:solidFill>
                <a:latin typeface="Meiryo UI" panose="020B0604030504040204" pitchFamily="50" charset="-128"/>
                <a:ea typeface="Meiryo UI" panose="020B0604030504040204" pitchFamily="50" charset="-128"/>
              </a:rPr>
              <a:t>。</a:t>
            </a:r>
            <a:endParaRPr kumimoji="1" lang="en-US" altLang="ja-JP" sz="14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180975" marR="0" lvl="0" indent="-180975" algn="l" defTabSz="457200" rtl="0" eaLnBrk="1" fontAlgn="auto" latinLnBrk="0" hangingPunct="1">
              <a:lnSpc>
                <a:spcPct val="150000"/>
              </a:lnSpc>
              <a:spcBef>
                <a:spcPts val="0"/>
              </a:spcBef>
              <a:spcAft>
                <a:spcPts val="0"/>
              </a:spcAft>
              <a:buClrTx/>
              <a:buSzTx/>
              <a:buFontTx/>
              <a:buNone/>
              <a:tabLst/>
              <a:defRPr/>
            </a:pPr>
            <a:r>
              <a:rPr kumimoji="1" lang="ja-JP" altLang="en-US" sz="1400" dirty="0" smtClean="0">
                <a:solidFill>
                  <a:prstClr val="black"/>
                </a:solidFill>
                <a:latin typeface="Meiryo UI" panose="020B0604030504040204" pitchFamily="50" charset="-128"/>
                <a:ea typeface="Meiryo UI" panose="020B0604030504040204" pitchFamily="50" charset="-128"/>
              </a:rPr>
              <a:t> ● 大阪府においても、今後の動向を注視する必要。 </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 name="タイトル 3"/>
          <p:cNvSpPr txBox="1">
            <a:spLocks/>
          </p:cNvSpPr>
          <p:nvPr/>
        </p:nvSpPr>
        <p:spPr>
          <a:xfrm>
            <a:off x="0" y="-1"/>
            <a:ext cx="9906000" cy="350633"/>
          </a:xfrm>
          <a:prstGeom prst="rect">
            <a:avLst/>
          </a:prstGeom>
          <a:solidFill>
            <a:srgbClr val="002060"/>
          </a:solidFill>
        </p:spPr>
        <p:txBody>
          <a:bodyPr vert="horz" lIns="81598" tIns="40799" rIns="81598" bIns="40799"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ja-JP" altLang="en-US" sz="1785" b="1" dirty="0" smtClean="0">
                <a:solidFill>
                  <a:prstClr val="white"/>
                </a:solidFill>
                <a:latin typeface="Meiryo UI" panose="020B0604030504040204" pitchFamily="50" charset="-128"/>
                <a:ea typeface="Meiryo UI" panose="020B0604030504040204" pitchFamily="50" charset="-128"/>
              </a:rPr>
              <a:t>自殺者</a:t>
            </a:r>
            <a:r>
              <a:rPr lang="ja-JP" altLang="en-US" sz="1785" b="1" dirty="0">
                <a:solidFill>
                  <a:prstClr val="white"/>
                </a:solidFill>
                <a:latin typeface="Meiryo UI" panose="020B0604030504040204" pitchFamily="50" charset="-128"/>
                <a:ea typeface="Meiryo UI" panose="020B0604030504040204" pitchFamily="50" charset="-128"/>
              </a:rPr>
              <a:t>数</a:t>
            </a:r>
            <a:endParaRPr kumimoji="1" lang="ja-JP" altLang="en-US" sz="1071"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j-cs"/>
            </a:endParaRPr>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5119357" y="5816333"/>
            <a:ext cx="4105606" cy="230832"/>
          </a:xfrm>
          <a:prstGeom prst="rect">
            <a:avLst/>
          </a:prstGeom>
          <a:noFill/>
          <a:ln>
            <a:noFill/>
          </a:ln>
        </p:spPr>
        <p:txBody>
          <a:bodyPr wrap="square" rtlCol="0">
            <a:spAutoFit/>
          </a:bodyPr>
          <a:lstStyle/>
          <a:p>
            <a:pPr marL="217984" lvl="0" indent="-217984">
              <a:defRPr/>
            </a:pPr>
            <a:r>
              <a:rPr kumimoji="0" lang="ja-JP" altLang="en-US" sz="900" i="0" u="none" strike="noStrike" kern="1200" cap="none" spc="0" normalizeH="0" baseline="0" noProof="0" dirty="0">
                <a:ln>
                  <a:noFill/>
                </a:ln>
                <a:solidFill>
                  <a:prstClr val="black"/>
                </a:solidFill>
                <a:effectLst/>
                <a:uLnTx/>
                <a:uFillTx/>
                <a:latin typeface="Meiryo UI"/>
                <a:ea typeface="Meiryo UI"/>
              </a:rPr>
              <a:t>出典</a:t>
            </a:r>
            <a:r>
              <a:rPr kumimoji="0" lang="ja-JP" altLang="en-US" sz="900" i="0" u="none" strike="noStrike" kern="1200" cap="none" spc="0" normalizeH="0" baseline="0" noProof="0" dirty="0" smtClean="0">
                <a:ln>
                  <a:noFill/>
                </a:ln>
                <a:solidFill>
                  <a:prstClr val="black"/>
                </a:solidFill>
                <a:effectLst/>
                <a:uLnTx/>
                <a:uFillTx/>
                <a:latin typeface="Meiryo UI"/>
                <a:ea typeface="Meiryo UI"/>
              </a:rPr>
              <a:t>：</a:t>
            </a:r>
            <a:r>
              <a:rPr lang="ja-JP" altLang="en-US" sz="900" noProof="0" dirty="0" smtClean="0">
                <a:solidFill>
                  <a:prstClr val="black"/>
                </a:solidFill>
                <a:latin typeface="Meiryo UI"/>
                <a:ea typeface="Meiryo UI"/>
              </a:rPr>
              <a:t>警察庁　</a:t>
            </a:r>
            <a:r>
              <a:rPr lang="ja-JP" altLang="en-US" sz="900" dirty="0"/>
              <a:t>令和元年中における自殺の状況・令和２年中における自殺の状況</a:t>
            </a:r>
            <a:endParaRPr kumimoji="0" lang="en-US" altLang="ja-JP" sz="900" i="0" u="none" strike="noStrike" kern="1200" cap="none" spc="0" normalizeH="0" baseline="0" noProof="0" dirty="0">
              <a:ln>
                <a:noFill/>
              </a:ln>
              <a:solidFill>
                <a:prstClr val="black"/>
              </a:solidFill>
              <a:effectLst/>
              <a:uLnTx/>
              <a:uFillTx/>
              <a:latin typeface="Meiryo UI"/>
              <a:ea typeface="Meiryo UI"/>
            </a:endParaRPr>
          </a:p>
        </p:txBody>
      </p:sp>
      <p:sp>
        <p:nvSpPr>
          <p:cNvPr id="3" name="スライド番号プレースホルダー 2"/>
          <p:cNvSpPr>
            <a:spLocks noGrp="1"/>
          </p:cNvSpPr>
          <p:nvPr>
            <p:ph type="sldNum" sz="quarter" idx="12"/>
          </p:nvPr>
        </p:nvSpPr>
        <p:spPr>
          <a:xfrm>
            <a:off x="9224963" y="5721342"/>
            <a:ext cx="561023" cy="325823"/>
          </a:xfrm>
        </p:spPr>
        <p:txBody>
          <a:bodyPr/>
          <a:lstStyle/>
          <a:p>
            <a:fld id="{9B28B6A2-4437-46C4-8AB6-08015A7ADF51}" type="slidenum">
              <a:rPr kumimoji="1" lang="ja-JP" altLang="en-US" smtClean="0"/>
              <a:t>18</a:t>
            </a:fld>
            <a:endParaRPr kumimoji="1" lang="ja-JP" altLang="en-US"/>
          </a:p>
        </p:txBody>
      </p:sp>
      <p:cxnSp>
        <p:nvCxnSpPr>
          <p:cNvPr id="10" name="直線コネクタ 9"/>
          <p:cNvCxnSpPr/>
          <p:nvPr/>
        </p:nvCxnSpPr>
        <p:spPr>
          <a:xfrm>
            <a:off x="728019" y="3764470"/>
            <a:ext cx="8782675"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1" name="グラフ 10"/>
          <p:cNvGraphicFramePr>
            <a:graphicFrameLocks/>
          </p:cNvGraphicFramePr>
          <p:nvPr>
            <p:extLst>
              <p:ext uri="{D42A27DB-BD31-4B8C-83A1-F6EECF244321}">
                <p14:modId xmlns:p14="http://schemas.microsoft.com/office/powerpoint/2010/main" val="962130885"/>
              </p:ext>
            </p:extLst>
          </p:nvPr>
        </p:nvGraphicFramePr>
        <p:xfrm>
          <a:off x="307032" y="1298833"/>
          <a:ext cx="9214920" cy="4478134"/>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p:cNvSpPr/>
          <p:nvPr/>
        </p:nvSpPr>
        <p:spPr>
          <a:xfrm>
            <a:off x="1052679" y="3621638"/>
            <a:ext cx="648182" cy="28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smtClean="0">
                <a:solidFill>
                  <a:schemeClr val="tx1"/>
                </a:solidFill>
                <a:latin typeface="+mj-ea"/>
                <a:ea typeface="+mj-ea"/>
              </a:rPr>
              <a:t>0.00</a:t>
            </a:r>
            <a:endParaRPr kumimoji="1" lang="ja-JP" altLang="en-US" sz="1100" dirty="0">
              <a:solidFill>
                <a:schemeClr val="tx1"/>
              </a:solidFill>
              <a:latin typeface="+mj-ea"/>
              <a:ea typeface="+mj-ea"/>
            </a:endParaRPr>
          </a:p>
        </p:txBody>
      </p:sp>
    </p:spTree>
    <p:extLst>
      <p:ext uri="{BB962C8B-B14F-4D97-AF65-F5344CB8AC3E}">
        <p14:creationId xmlns:p14="http://schemas.microsoft.com/office/powerpoint/2010/main" val="228312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txBox="1">
            <a:spLocks/>
          </p:cNvSpPr>
          <p:nvPr/>
        </p:nvSpPr>
        <p:spPr>
          <a:xfrm>
            <a:off x="0" y="-1"/>
            <a:ext cx="9906000" cy="350633"/>
          </a:xfrm>
          <a:prstGeom prst="rect">
            <a:avLst/>
          </a:prstGeom>
          <a:solidFill>
            <a:srgbClr val="002060"/>
          </a:solidFill>
        </p:spPr>
        <p:txBody>
          <a:bodyPr vert="horz" lIns="81598" tIns="40799" rIns="81598" bIns="40799"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785" b="1" dirty="0">
                <a:solidFill>
                  <a:schemeClr val="bg1"/>
                </a:solidFill>
                <a:latin typeface="Meiryo UI" panose="020B0604030504040204" pitchFamily="50" charset="-128"/>
                <a:ea typeface="Meiryo UI" panose="020B0604030504040204" pitchFamily="50" charset="-128"/>
              </a:rPr>
              <a:t>全体的</a:t>
            </a:r>
            <a:r>
              <a:rPr lang="ja-JP" altLang="en-US" sz="1785" b="1" dirty="0" smtClean="0">
                <a:solidFill>
                  <a:schemeClr val="bg1"/>
                </a:solidFill>
                <a:latin typeface="Meiryo UI" panose="020B0604030504040204" pitchFamily="50" charset="-128"/>
                <a:ea typeface="Meiryo UI" panose="020B0604030504040204" pitchFamily="50" charset="-128"/>
              </a:rPr>
              <a:t>な景気動向</a:t>
            </a:r>
            <a:r>
              <a:rPr lang="en-US" altLang="ja-JP" sz="1785" b="1" dirty="0" smtClean="0">
                <a:solidFill>
                  <a:schemeClr val="bg1"/>
                </a:solidFill>
                <a:latin typeface="Meiryo UI" panose="020B0604030504040204" pitchFamily="50" charset="-128"/>
                <a:ea typeface="Meiryo UI" panose="020B0604030504040204" pitchFamily="50" charset="-128"/>
              </a:rPr>
              <a:t>【</a:t>
            </a:r>
            <a:r>
              <a:rPr lang="ja-JP" altLang="en-US" sz="1785" b="1" dirty="0">
                <a:solidFill>
                  <a:schemeClr val="bg1"/>
                </a:solidFill>
                <a:latin typeface="Meiryo UI" panose="020B0604030504040204" pitchFamily="50" charset="-128"/>
                <a:ea typeface="Meiryo UI" panose="020B0604030504040204" pitchFamily="50" charset="-128"/>
              </a:rPr>
              <a:t>景気動向</a:t>
            </a:r>
            <a:r>
              <a:rPr lang="ja-JP" altLang="en-US" sz="1785" b="1" dirty="0" smtClean="0">
                <a:solidFill>
                  <a:schemeClr val="bg1"/>
                </a:solidFill>
                <a:latin typeface="Meiryo UI" panose="020B0604030504040204" pitchFamily="50" charset="-128"/>
                <a:ea typeface="Meiryo UI" panose="020B0604030504040204" pitchFamily="50" charset="-128"/>
              </a:rPr>
              <a:t>指数（ＣＩ）</a:t>
            </a:r>
            <a:r>
              <a:rPr lang="en-US" altLang="ja-JP" sz="1785" b="1" dirty="0" smtClean="0">
                <a:solidFill>
                  <a:schemeClr val="bg1"/>
                </a:solidFill>
                <a:latin typeface="Meiryo UI" panose="020B0604030504040204" pitchFamily="50" charset="-128"/>
                <a:ea typeface="Meiryo UI" panose="020B0604030504040204" pitchFamily="50" charset="-128"/>
              </a:rPr>
              <a:t>】</a:t>
            </a:r>
            <a:r>
              <a:rPr lang="ja-JP" altLang="en-US" sz="1785" b="1" dirty="0">
                <a:solidFill>
                  <a:schemeClr val="bg1"/>
                </a:solidFill>
                <a:latin typeface="Meiryo UI" panose="020B0604030504040204" pitchFamily="50" charset="-128"/>
                <a:ea typeface="Meiryo UI" panose="020B0604030504040204" pitchFamily="50" charset="-128"/>
              </a:rPr>
              <a:t>　　    　　　　</a:t>
            </a:r>
            <a:endParaRPr lang="ja-JP" altLang="en-US" sz="1071" b="1" dirty="0">
              <a:solidFill>
                <a:schemeClr val="bg1"/>
              </a:solidFill>
              <a:latin typeface="Meiryo UI" panose="020B0604030504040204" pitchFamily="50" charset="-128"/>
              <a:ea typeface="Meiryo UI" panose="020B0604030504040204" pitchFamily="50" charset="-128"/>
            </a:endParaRPr>
          </a:p>
        </p:txBody>
      </p:sp>
      <p:sp>
        <p:nvSpPr>
          <p:cNvPr id="5" name="正方形/長方形 4"/>
          <p:cNvSpPr/>
          <p:nvPr/>
        </p:nvSpPr>
        <p:spPr>
          <a:xfrm>
            <a:off x="230773" y="446774"/>
            <a:ext cx="9444452" cy="73856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rmAutofit/>
          </a:bodyPr>
          <a:lstStyle/>
          <a:p>
            <a:pPr marL="180975" indent="-180975">
              <a:lnSpc>
                <a:spcPct val="150000"/>
              </a:lnSpc>
            </a:pPr>
            <a:r>
              <a:rPr kumimoji="1" lang="ja-JP" altLang="en-US" sz="1400" dirty="0">
                <a:solidFill>
                  <a:prstClr val="black"/>
                </a:solidFill>
                <a:latin typeface="Meiryo UI" panose="020B0604030504040204" pitchFamily="50" charset="-128"/>
                <a:ea typeface="Meiryo UI" panose="020B0604030504040204" pitchFamily="50" charset="-128"/>
              </a:rPr>
              <a:t> ●景気の全体傾向と</a:t>
            </a:r>
            <a:r>
              <a:rPr kumimoji="1" lang="ja-JP" altLang="en-US" sz="1400" dirty="0" smtClean="0">
                <a:solidFill>
                  <a:prstClr val="black"/>
                </a:solidFill>
                <a:latin typeface="Meiryo UI" panose="020B0604030504040204" pitchFamily="50" charset="-128"/>
                <a:ea typeface="Meiryo UI" panose="020B0604030504040204" pitchFamily="50" charset="-128"/>
              </a:rPr>
              <a:t>して、</a:t>
            </a:r>
            <a:r>
              <a:rPr kumimoji="1" lang="en-US" altLang="ja-JP" sz="1400" b="1" u="sng" dirty="0" smtClean="0">
                <a:solidFill>
                  <a:prstClr val="black"/>
                </a:solidFill>
                <a:latin typeface="Meiryo UI" panose="020B0604030504040204" pitchFamily="50" charset="-128"/>
                <a:ea typeface="Meiryo UI" panose="020B0604030504040204" pitchFamily="50" charset="-128"/>
              </a:rPr>
              <a:t>2</a:t>
            </a:r>
            <a:r>
              <a:rPr kumimoji="1" lang="ja-JP" altLang="en-US" sz="1400" b="1" u="sng" dirty="0" smtClean="0">
                <a:solidFill>
                  <a:prstClr val="black"/>
                </a:solidFill>
                <a:latin typeface="Meiryo UI" panose="020B0604030504040204" pitchFamily="50" charset="-128"/>
                <a:ea typeface="Meiryo UI" panose="020B0604030504040204" pitchFamily="50" charset="-128"/>
              </a:rPr>
              <a:t>月から</a:t>
            </a:r>
            <a:r>
              <a:rPr kumimoji="1" lang="en-US" altLang="ja-JP" sz="1400" b="1" u="sng" dirty="0" smtClean="0">
                <a:solidFill>
                  <a:prstClr val="black"/>
                </a:solidFill>
                <a:latin typeface="Meiryo UI" panose="020B0604030504040204" pitchFamily="50" charset="-128"/>
                <a:ea typeface="Meiryo UI" panose="020B0604030504040204" pitchFamily="50" charset="-128"/>
              </a:rPr>
              <a:t>3</a:t>
            </a:r>
            <a:r>
              <a:rPr kumimoji="1" lang="ja-JP" altLang="en-US" sz="1400" b="1" u="sng" dirty="0" smtClean="0">
                <a:solidFill>
                  <a:prstClr val="black"/>
                </a:solidFill>
                <a:latin typeface="Meiryo UI" panose="020B0604030504040204" pitchFamily="50" charset="-128"/>
                <a:ea typeface="Meiryo UI" panose="020B0604030504040204" pitchFamily="50" charset="-128"/>
              </a:rPr>
              <a:t>月以降、新型コロナウイルス感染症の影響を受けて落ち込んで</a:t>
            </a:r>
            <a:r>
              <a:rPr kumimoji="1" lang="ja-JP" altLang="en-US" sz="1400" b="1" u="sng" dirty="0">
                <a:solidFill>
                  <a:prstClr val="black"/>
                </a:solidFill>
                <a:latin typeface="Meiryo UI" panose="020B0604030504040204" pitchFamily="50" charset="-128"/>
                <a:ea typeface="Meiryo UI" panose="020B0604030504040204" pitchFamily="50" charset="-128"/>
              </a:rPr>
              <a:t>いる</a:t>
            </a:r>
            <a:r>
              <a:rPr kumimoji="1" lang="ja-JP" altLang="en-US" sz="1400" dirty="0">
                <a:solidFill>
                  <a:prstClr val="black"/>
                </a:solidFill>
                <a:latin typeface="Meiryo UI" panose="020B0604030504040204" pitchFamily="50" charset="-128"/>
                <a:ea typeface="Meiryo UI" panose="020B0604030504040204" pitchFamily="50" charset="-128"/>
              </a:rPr>
              <a:t>。</a:t>
            </a:r>
            <a:endParaRPr kumimoji="1" lang="en-US" altLang="ja-JP" sz="1400" dirty="0">
              <a:solidFill>
                <a:prstClr val="black"/>
              </a:solidFill>
              <a:latin typeface="Meiryo UI" panose="020B0604030504040204" pitchFamily="50" charset="-128"/>
              <a:ea typeface="Meiryo UI" panose="020B0604030504040204" pitchFamily="50" charset="-128"/>
            </a:endParaRPr>
          </a:p>
          <a:p>
            <a:pPr marL="180975" indent="-180975">
              <a:lnSpc>
                <a:spcPct val="150000"/>
              </a:lnSpc>
            </a:pPr>
            <a:r>
              <a:rPr kumimoji="1" lang="en-US" altLang="ja-JP" sz="1400" dirty="0">
                <a:solidFill>
                  <a:prstClr val="black"/>
                </a:solidFill>
                <a:latin typeface="Meiryo UI" panose="020B0604030504040204" pitchFamily="50" charset="-128"/>
                <a:ea typeface="Meiryo UI" panose="020B0604030504040204" pitchFamily="50" charset="-128"/>
              </a:rPr>
              <a:t> </a:t>
            </a:r>
            <a:r>
              <a:rPr kumimoji="1" lang="ja-JP" altLang="en-US" sz="1400" dirty="0">
                <a:solidFill>
                  <a:prstClr val="black"/>
                </a:solidFill>
                <a:latin typeface="Meiryo UI" panose="020B0604030504040204" pitchFamily="50" charset="-128"/>
                <a:ea typeface="Meiryo UI" panose="020B0604030504040204" pitchFamily="50" charset="-128"/>
              </a:rPr>
              <a:t>●</a:t>
            </a:r>
            <a:r>
              <a:rPr kumimoji="1" lang="ja-JP" altLang="en-US" sz="1400" b="1" u="sng" dirty="0">
                <a:solidFill>
                  <a:prstClr val="black"/>
                </a:solidFill>
                <a:latin typeface="Meiryo UI" panose="020B0604030504040204" pitchFamily="50" charset="-128"/>
                <a:ea typeface="Meiryo UI" panose="020B0604030504040204" pitchFamily="50" charset="-128"/>
              </a:rPr>
              <a:t>全国では</a:t>
            </a:r>
            <a:r>
              <a:rPr kumimoji="1" lang="en-US" altLang="ja-JP" sz="1400" dirty="0">
                <a:solidFill>
                  <a:prstClr val="black"/>
                </a:solidFill>
                <a:latin typeface="Meiryo UI" panose="020B0604030504040204" pitchFamily="50" charset="-128"/>
                <a:ea typeface="Meiryo UI" panose="020B0604030504040204" pitchFamily="50" charset="-128"/>
              </a:rPr>
              <a:t>5</a:t>
            </a:r>
            <a:r>
              <a:rPr kumimoji="1" lang="ja-JP" altLang="en-US" sz="1400" dirty="0">
                <a:solidFill>
                  <a:prstClr val="black"/>
                </a:solidFill>
                <a:latin typeface="Meiryo UI" panose="020B0604030504040204" pitchFamily="50" charset="-128"/>
                <a:ea typeface="Meiryo UI" panose="020B0604030504040204" pitchFamily="50" charset="-128"/>
              </a:rPr>
              <a:t>月を底として</a:t>
            </a:r>
            <a:r>
              <a:rPr kumimoji="1" lang="ja-JP" altLang="en-US" sz="1400" b="1" u="sng" dirty="0">
                <a:solidFill>
                  <a:prstClr val="black"/>
                </a:solidFill>
                <a:latin typeface="Meiryo UI" panose="020B0604030504040204" pitchFamily="50" charset="-128"/>
                <a:ea typeface="Meiryo UI" panose="020B0604030504040204" pitchFamily="50" charset="-128"/>
              </a:rPr>
              <a:t>回復傾向</a:t>
            </a:r>
            <a:r>
              <a:rPr kumimoji="1" lang="ja-JP" altLang="en-US" sz="1400" dirty="0">
                <a:solidFill>
                  <a:prstClr val="black"/>
                </a:solidFill>
                <a:latin typeface="Meiryo UI" panose="020B0604030504040204" pitchFamily="50" charset="-128"/>
                <a:ea typeface="Meiryo UI" panose="020B0604030504040204" pitchFamily="50" charset="-128"/>
              </a:rPr>
              <a:t>にあるが、</a:t>
            </a:r>
            <a:r>
              <a:rPr kumimoji="1" lang="ja-JP" altLang="en-US" sz="1400" b="1" u="sng" dirty="0">
                <a:solidFill>
                  <a:prstClr val="black"/>
                </a:solidFill>
                <a:latin typeface="Meiryo UI" panose="020B0604030504040204" pitchFamily="50" charset="-128"/>
                <a:ea typeface="Meiryo UI" panose="020B0604030504040204" pitchFamily="50" charset="-128"/>
              </a:rPr>
              <a:t>大阪府の景気動向</a:t>
            </a:r>
            <a:r>
              <a:rPr kumimoji="1" lang="ja-JP" altLang="en-US" sz="1400" b="1" u="sng" dirty="0" smtClean="0">
                <a:solidFill>
                  <a:prstClr val="black"/>
                </a:solidFill>
                <a:latin typeface="Meiryo UI" panose="020B0604030504040204" pitchFamily="50" charset="-128"/>
                <a:ea typeface="Meiryo UI" panose="020B0604030504040204" pitchFamily="50" charset="-128"/>
              </a:rPr>
              <a:t>指数（ＣＩ）は</a:t>
            </a:r>
            <a:r>
              <a:rPr kumimoji="1" lang="ja-JP" altLang="en-US" sz="1400" b="1" u="sng" dirty="0">
                <a:solidFill>
                  <a:prstClr val="black"/>
                </a:solidFill>
                <a:latin typeface="Meiryo UI" panose="020B0604030504040204" pitchFamily="50" charset="-128"/>
                <a:ea typeface="Meiryo UI" panose="020B0604030504040204" pitchFamily="50" charset="-128"/>
              </a:rPr>
              <a:t>低調</a:t>
            </a:r>
            <a:r>
              <a:rPr kumimoji="1" lang="ja-JP" altLang="en-US" sz="1400" dirty="0">
                <a:solidFill>
                  <a:prstClr val="black"/>
                </a:solidFill>
                <a:latin typeface="Meiryo UI" panose="020B0604030504040204" pitchFamily="50" charset="-128"/>
                <a:ea typeface="Meiryo UI" panose="020B0604030504040204" pitchFamily="50" charset="-128"/>
              </a:rPr>
              <a:t>に推移。</a:t>
            </a:r>
            <a:endParaRPr kumimoji="1" lang="en-US" altLang="ja-JP" sz="1400" dirty="0">
              <a:solidFill>
                <a:prstClr val="black"/>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4800522" y="5936320"/>
            <a:ext cx="4406241" cy="230832"/>
          </a:xfrm>
          <a:prstGeom prst="rect">
            <a:avLst/>
          </a:prstGeom>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出典：大阪産業経済リサーチセンター</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景気動向指数</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内閣府</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景気動向指数</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より作成</a:t>
            </a:r>
          </a:p>
        </p:txBody>
      </p:sp>
      <p:sp>
        <p:nvSpPr>
          <p:cNvPr id="15" name="テキスト ボックス 14"/>
          <p:cNvSpPr txBox="1"/>
          <p:nvPr/>
        </p:nvSpPr>
        <p:spPr>
          <a:xfrm>
            <a:off x="7465671" y="1814147"/>
            <a:ext cx="1741092" cy="307777"/>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※2015</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100</a:t>
            </a:r>
            <a:endParaRPr kumimoji="1" lang="ja-JP" altLang="en-US" sz="1400" dirty="0"/>
          </a:p>
        </p:txBody>
      </p:sp>
      <p:graphicFrame>
        <p:nvGraphicFramePr>
          <p:cNvPr id="17" name="グラフ 16"/>
          <p:cNvGraphicFramePr>
            <a:graphicFrameLocks/>
          </p:cNvGraphicFramePr>
          <p:nvPr>
            <p:extLst>
              <p:ext uri="{D42A27DB-BD31-4B8C-83A1-F6EECF244321}">
                <p14:modId xmlns:p14="http://schemas.microsoft.com/office/powerpoint/2010/main" val="1402682987"/>
              </p:ext>
            </p:extLst>
          </p:nvPr>
        </p:nvGraphicFramePr>
        <p:xfrm>
          <a:off x="230773" y="1185337"/>
          <a:ext cx="9444452" cy="4851166"/>
        </p:xfrm>
        <a:graphic>
          <a:graphicData uri="http://schemas.openxmlformats.org/drawingml/2006/chart">
            <c:chart xmlns:c="http://schemas.openxmlformats.org/drawingml/2006/chart" xmlns:r="http://schemas.openxmlformats.org/officeDocument/2006/relationships" r:id="rId3"/>
          </a:graphicData>
        </a:graphic>
      </p:graphicFrame>
      <p:sp>
        <p:nvSpPr>
          <p:cNvPr id="18" name="四角形吹き出し 17"/>
          <p:cNvSpPr/>
          <p:nvPr/>
        </p:nvSpPr>
        <p:spPr>
          <a:xfrm>
            <a:off x="6016692" y="1926465"/>
            <a:ext cx="1000805" cy="237028"/>
          </a:xfrm>
          <a:prstGeom prst="wedgeRectCallout">
            <a:avLst>
              <a:gd name="adj1" fmla="val -34279"/>
              <a:gd name="adj2" fmla="val 125689"/>
            </a:avLst>
          </a:prstGeom>
          <a:solidFill>
            <a:schemeClr val="bg1"/>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p>
        </p:txBody>
      </p:sp>
      <p:sp>
        <p:nvSpPr>
          <p:cNvPr id="19" name="四角形吹き出し 18"/>
          <p:cNvSpPr/>
          <p:nvPr/>
        </p:nvSpPr>
        <p:spPr>
          <a:xfrm>
            <a:off x="2896198" y="2522385"/>
            <a:ext cx="909823" cy="237028"/>
          </a:xfrm>
          <a:prstGeom prst="wedgeRectCallout">
            <a:avLst>
              <a:gd name="adj1" fmla="val 31554"/>
              <a:gd name="adj2" fmla="val -115498"/>
            </a:avLst>
          </a:prstGeom>
          <a:ln cmpd="dbl">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p>
        </p:txBody>
      </p:sp>
      <p:sp>
        <p:nvSpPr>
          <p:cNvPr id="2" name="テキスト ボックス 1"/>
          <p:cNvSpPr txBox="1"/>
          <p:nvPr/>
        </p:nvSpPr>
        <p:spPr>
          <a:xfrm>
            <a:off x="8817036" y="4103473"/>
            <a:ext cx="650944" cy="276999"/>
          </a:xfrm>
          <a:prstGeom prst="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sz="1200" dirty="0" smtClean="0"/>
              <a:t>大阪府</a:t>
            </a:r>
            <a:endParaRPr kumimoji="1" lang="ja-JP" altLang="en-US" sz="1200" dirty="0"/>
          </a:p>
        </p:txBody>
      </p:sp>
      <p:sp>
        <p:nvSpPr>
          <p:cNvPr id="16" name="テキスト ボックス 15"/>
          <p:cNvSpPr txBox="1"/>
          <p:nvPr/>
        </p:nvSpPr>
        <p:spPr>
          <a:xfrm>
            <a:off x="8881291" y="3312222"/>
            <a:ext cx="650944" cy="231874"/>
          </a:xfrm>
          <a:prstGeom prst="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kumimoji="1" lang="ja-JP" altLang="en-US" sz="1200" dirty="0"/>
              <a:t>全国</a:t>
            </a:r>
          </a:p>
        </p:txBody>
      </p:sp>
      <p:sp>
        <p:nvSpPr>
          <p:cNvPr id="12" name="スライド番号プレースホルダー 2"/>
          <p:cNvSpPr txBox="1">
            <a:spLocks/>
          </p:cNvSpPr>
          <p:nvPr/>
        </p:nvSpPr>
        <p:spPr>
          <a:xfrm>
            <a:off x="9142508" y="5710680"/>
            <a:ext cx="567100" cy="325823"/>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defPPr>
              <a:defRPr lang="en-US"/>
            </a:defPPr>
            <a:lvl1pPr marL="0" algn="r" defTabSz="457200" rtl="0" eaLnBrk="1" latinLnBrk="0" hangingPunct="1">
              <a:defRPr sz="975"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B28B6A2-4437-46C4-8AB6-08015A7ADF51}" type="slidenum">
              <a:rPr kumimoji="1" lang="ja-JP" altLang="en-US" sz="1050" b="1" smtClean="0"/>
              <a:pPr algn="ctr"/>
              <a:t>1</a:t>
            </a:fld>
            <a:endParaRPr kumimoji="1" lang="ja-JP" altLang="en-US" sz="1050" b="1" dirty="0"/>
          </a:p>
        </p:txBody>
      </p:sp>
    </p:spTree>
    <p:extLst>
      <p:ext uri="{BB962C8B-B14F-4D97-AF65-F5344CB8AC3E}">
        <p14:creationId xmlns:p14="http://schemas.microsoft.com/office/powerpoint/2010/main" val="3737103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228600" y="365496"/>
            <a:ext cx="9547412" cy="5708018"/>
          </a:xfrm>
        </p:spPr>
        <p:txBody>
          <a:bodyPr>
            <a:noAutofit/>
          </a:bodyPr>
          <a:lstStyle/>
          <a:p>
            <a:pPr marL="174625" indent="-174625" algn="l">
              <a:lnSpc>
                <a:spcPts val="1600"/>
              </a:lnSpc>
              <a:spcBef>
                <a:spcPts val="0"/>
              </a:spcBef>
            </a:pPr>
            <a:r>
              <a:rPr lang="ja-JP" altLang="en-US" sz="1100" b="1" u="sng" dirty="0" smtClean="0"/>
              <a:t>■全体の景気動向</a:t>
            </a:r>
            <a:endParaRPr lang="en-US" altLang="ja-JP" sz="1100" b="1" u="sng" dirty="0"/>
          </a:p>
          <a:p>
            <a:pPr marL="174625" indent="-174625" algn="l">
              <a:lnSpc>
                <a:spcPts val="1600"/>
              </a:lnSpc>
              <a:spcBef>
                <a:spcPts val="0"/>
              </a:spcBef>
            </a:pPr>
            <a:r>
              <a:rPr lang="ja-JP" altLang="en-US" sz="1100" b="1" dirty="0"/>
              <a:t>　</a:t>
            </a:r>
            <a:r>
              <a:rPr lang="ja-JP" altLang="en-US" sz="1100" dirty="0" smtClean="0"/>
              <a:t>・新型コロナウイルス感染症の経済への影響は、</a:t>
            </a:r>
            <a:r>
              <a:rPr lang="en-US" altLang="ja-JP" sz="1100" b="1" dirty="0" smtClean="0"/>
              <a:t>3</a:t>
            </a:r>
            <a:r>
              <a:rPr lang="ja-JP" altLang="en-US" sz="1100" b="1" dirty="0" smtClean="0"/>
              <a:t>月以降本格化</a:t>
            </a:r>
            <a:r>
              <a:rPr lang="ja-JP" altLang="en-US" sz="1100" dirty="0" smtClean="0"/>
              <a:t>。全国の景気は回復傾向にあるが、</a:t>
            </a:r>
            <a:r>
              <a:rPr lang="ja-JP" altLang="en-US" sz="1100" b="1" dirty="0" smtClean="0"/>
              <a:t>大阪の景気回復には遅れ</a:t>
            </a:r>
            <a:r>
              <a:rPr lang="ja-JP" altLang="en-US" sz="1100" dirty="0" smtClean="0"/>
              <a:t>がみられる。</a:t>
            </a:r>
            <a:endParaRPr lang="en-US" altLang="ja-JP" sz="1100" dirty="0" smtClean="0"/>
          </a:p>
          <a:p>
            <a:pPr marL="174625" indent="-174625" algn="l">
              <a:lnSpc>
                <a:spcPct val="100000"/>
              </a:lnSpc>
              <a:spcBef>
                <a:spcPts val="0"/>
              </a:spcBef>
            </a:pPr>
            <a:endParaRPr kumimoji="1" lang="en-US" altLang="ja-JP" sz="900" b="1" u="sng" dirty="0"/>
          </a:p>
          <a:p>
            <a:pPr marL="174625" lvl="0" indent="-174625" algn="l">
              <a:lnSpc>
                <a:spcPts val="1600"/>
              </a:lnSpc>
              <a:spcBef>
                <a:spcPts val="0"/>
              </a:spcBef>
            </a:pPr>
            <a:r>
              <a:rPr lang="ja-JP" altLang="en-US" sz="1100" b="1" u="sng" dirty="0">
                <a:solidFill>
                  <a:prstClr val="black"/>
                </a:solidFill>
              </a:rPr>
              <a:t>■雇用（大阪）</a:t>
            </a:r>
            <a:endParaRPr lang="en-US" altLang="ja-JP" sz="1100" b="1" u="sng" dirty="0">
              <a:solidFill>
                <a:prstClr val="black"/>
              </a:solidFill>
            </a:endParaRPr>
          </a:p>
          <a:p>
            <a:pPr marL="174625" lvl="0" indent="-174625" algn="l">
              <a:lnSpc>
                <a:spcPts val="1600"/>
              </a:lnSpc>
              <a:spcBef>
                <a:spcPts val="0"/>
              </a:spcBef>
            </a:pPr>
            <a:r>
              <a:rPr lang="ja-JP" altLang="en-US" sz="1100" b="1" dirty="0">
                <a:solidFill>
                  <a:prstClr val="black"/>
                </a:solidFill>
              </a:rPr>
              <a:t>　</a:t>
            </a:r>
            <a:r>
              <a:rPr lang="ja-JP" altLang="en-US" sz="1100" dirty="0">
                <a:solidFill>
                  <a:prstClr val="black"/>
                </a:solidFill>
              </a:rPr>
              <a:t>・有効求人倍率は、</a:t>
            </a:r>
            <a:r>
              <a:rPr lang="ja-JP" altLang="en-US" sz="1100" b="1" dirty="0">
                <a:solidFill>
                  <a:prstClr val="black"/>
                </a:solidFill>
              </a:rPr>
              <a:t>全国、東京、大阪ともに９カ月連続で</a:t>
            </a:r>
            <a:r>
              <a:rPr lang="ja-JP" altLang="en-US" sz="1100" b="1" dirty="0" smtClean="0">
                <a:solidFill>
                  <a:prstClr val="black"/>
                </a:solidFill>
              </a:rPr>
              <a:t>低下</a:t>
            </a:r>
            <a:r>
              <a:rPr lang="ja-JP" altLang="en-US" sz="1100" dirty="0" smtClean="0">
                <a:solidFill>
                  <a:prstClr val="black"/>
                </a:solidFill>
              </a:rPr>
              <a:t>（就業地別では</a:t>
            </a:r>
            <a:r>
              <a:rPr lang="en-US" altLang="ja-JP" sz="1100" dirty="0" smtClean="0">
                <a:solidFill>
                  <a:prstClr val="black"/>
                </a:solidFill>
              </a:rPr>
              <a:t>1</a:t>
            </a:r>
            <a:r>
              <a:rPr lang="ja-JP" altLang="en-US" sz="1100" dirty="0" smtClean="0">
                <a:solidFill>
                  <a:prstClr val="black"/>
                </a:solidFill>
              </a:rPr>
              <a:t>倍を切っている）。</a:t>
            </a:r>
            <a:endParaRPr lang="en-US" altLang="ja-JP" sz="1100" b="1">
              <a:solidFill>
                <a:prstClr val="black"/>
              </a:solidFill>
            </a:endParaRPr>
          </a:p>
          <a:p>
            <a:pPr marL="174625" lvl="0" indent="-174625" algn="l">
              <a:lnSpc>
                <a:spcPts val="1600"/>
              </a:lnSpc>
              <a:spcBef>
                <a:spcPts val="0"/>
              </a:spcBef>
            </a:pPr>
            <a:r>
              <a:rPr lang="ja-JP" altLang="en-US" sz="1100" dirty="0">
                <a:solidFill>
                  <a:prstClr val="black"/>
                </a:solidFill>
              </a:rPr>
              <a:t>　・完全失業率は、全国、大阪ともに悪化。</a:t>
            </a:r>
            <a:r>
              <a:rPr lang="ja-JP" altLang="en-US" sz="1100" b="1" dirty="0">
                <a:solidFill>
                  <a:prstClr val="black"/>
                </a:solidFill>
              </a:rPr>
              <a:t>大阪は全国よりも高水準</a:t>
            </a:r>
            <a:r>
              <a:rPr lang="ja-JP" altLang="en-US" sz="1100" b="1" dirty="0" smtClean="0">
                <a:solidFill>
                  <a:prstClr val="black"/>
                </a:solidFill>
              </a:rPr>
              <a:t>。</a:t>
            </a:r>
            <a:endParaRPr lang="en-US" altLang="ja-JP" sz="1100" b="1" dirty="0" smtClean="0">
              <a:solidFill>
                <a:prstClr val="black"/>
              </a:solidFill>
            </a:endParaRPr>
          </a:p>
          <a:p>
            <a:pPr marL="174625" lvl="0" indent="-174625" algn="l">
              <a:lnSpc>
                <a:spcPts val="1600"/>
              </a:lnSpc>
              <a:spcBef>
                <a:spcPts val="0"/>
              </a:spcBef>
            </a:pPr>
            <a:r>
              <a:rPr lang="ja-JP" altLang="en-US" sz="1100" dirty="0">
                <a:solidFill>
                  <a:prstClr val="black"/>
                </a:solidFill>
              </a:rPr>
              <a:t>　</a:t>
            </a:r>
            <a:r>
              <a:rPr lang="ja-JP" altLang="en-US" sz="1100" dirty="0" smtClean="0">
                <a:solidFill>
                  <a:prstClr val="black"/>
                </a:solidFill>
              </a:rPr>
              <a:t>・ハローワークにて求職申込をした離職者のうち、</a:t>
            </a:r>
            <a:r>
              <a:rPr lang="ja-JP" altLang="en-US" sz="1100" b="1" dirty="0" smtClean="0">
                <a:solidFill>
                  <a:prstClr val="black"/>
                </a:solidFill>
              </a:rPr>
              <a:t>事業主都合での離職</a:t>
            </a:r>
            <a:r>
              <a:rPr lang="ja-JP" altLang="en-US" sz="1100" b="1" dirty="0">
                <a:solidFill>
                  <a:prstClr val="black"/>
                </a:solidFill>
              </a:rPr>
              <a:t>者</a:t>
            </a:r>
            <a:r>
              <a:rPr lang="ja-JP" altLang="en-US" sz="1100" b="1" dirty="0" smtClean="0">
                <a:solidFill>
                  <a:prstClr val="black"/>
                </a:solidFill>
              </a:rPr>
              <a:t>が増加</a:t>
            </a:r>
            <a:r>
              <a:rPr lang="ja-JP" altLang="en-US" sz="1100" dirty="0" smtClean="0">
                <a:solidFill>
                  <a:prstClr val="black"/>
                </a:solidFill>
              </a:rPr>
              <a:t>しており、雇止めが増えている可能性。</a:t>
            </a:r>
            <a:endParaRPr lang="en-US" altLang="ja-JP" sz="1100" dirty="0" smtClean="0">
              <a:solidFill>
                <a:prstClr val="black"/>
              </a:solidFill>
            </a:endParaRPr>
          </a:p>
          <a:p>
            <a:pPr marL="174625" lvl="0" indent="-174625" algn="l">
              <a:lnSpc>
                <a:spcPts val="1600"/>
              </a:lnSpc>
              <a:spcBef>
                <a:spcPts val="0"/>
              </a:spcBef>
            </a:pPr>
            <a:r>
              <a:rPr lang="ja-JP" altLang="en-US" sz="1100" dirty="0">
                <a:solidFill>
                  <a:prstClr val="black"/>
                </a:solidFill>
              </a:rPr>
              <a:t>　</a:t>
            </a:r>
            <a:r>
              <a:rPr lang="ja-JP" altLang="en-US" sz="1100" dirty="0" smtClean="0">
                <a:solidFill>
                  <a:prstClr val="black"/>
                </a:solidFill>
              </a:rPr>
              <a:t>・全国では</a:t>
            </a:r>
            <a:r>
              <a:rPr lang="ja-JP" altLang="en-US" sz="1100" b="1" dirty="0" smtClean="0">
                <a:solidFill>
                  <a:prstClr val="black"/>
                </a:solidFill>
              </a:rPr>
              <a:t>就業者が約</a:t>
            </a:r>
            <a:r>
              <a:rPr lang="en-US" altLang="ja-JP" sz="1100" b="1" dirty="0" smtClean="0">
                <a:solidFill>
                  <a:prstClr val="black"/>
                </a:solidFill>
              </a:rPr>
              <a:t>140</a:t>
            </a:r>
            <a:r>
              <a:rPr lang="ja-JP" altLang="en-US" sz="1100" b="1" dirty="0" smtClean="0">
                <a:solidFill>
                  <a:prstClr val="black"/>
                </a:solidFill>
              </a:rPr>
              <a:t>万人減少</a:t>
            </a:r>
            <a:r>
              <a:rPr lang="ja-JP" altLang="en-US" sz="1100" dirty="0" smtClean="0">
                <a:solidFill>
                  <a:prstClr val="black"/>
                </a:solidFill>
              </a:rPr>
              <a:t>。</a:t>
            </a:r>
            <a:r>
              <a:rPr lang="ja-JP" altLang="en-US" sz="1100" b="1" dirty="0" smtClean="0">
                <a:solidFill>
                  <a:prstClr val="black"/>
                </a:solidFill>
              </a:rPr>
              <a:t>非正規労働者や女性、若者が特に減少</a:t>
            </a:r>
            <a:r>
              <a:rPr lang="ja-JP" altLang="en-US" sz="1100" dirty="0" smtClean="0">
                <a:solidFill>
                  <a:prstClr val="black"/>
                </a:solidFill>
              </a:rPr>
              <a:t>している。</a:t>
            </a:r>
            <a:endParaRPr lang="en-US" altLang="ja-JP" sz="1100" dirty="0" smtClean="0">
              <a:solidFill>
                <a:prstClr val="black"/>
              </a:solidFill>
            </a:endParaRPr>
          </a:p>
          <a:p>
            <a:pPr marL="174625" lvl="0" indent="-174625" algn="l">
              <a:lnSpc>
                <a:spcPts val="1600"/>
              </a:lnSpc>
              <a:spcBef>
                <a:spcPts val="0"/>
              </a:spcBef>
            </a:pPr>
            <a:r>
              <a:rPr lang="ja-JP" altLang="en-US" sz="1100" dirty="0">
                <a:solidFill>
                  <a:prstClr val="black"/>
                </a:solidFill>
              </a:rPr>
              <a:t>　</a:t>
            </a:r>
            <a:r>
              <a:rPr lang="ja-JP" altLang="en-US" sz="1100" dirty="0" smtClean="0">
                <a:solidFill>
                  <a:prstClr val="black"/>
                </a:solidFill>
              </a:rPr>
              <a:t>・大阪においても、</a:t>
            </a:r>
            <a:r>
              <a:rPr lang="ja-JP" altLang="en-US" sz="1100" b="1" dirty="0" smtClean="0">
                <a:solidFill>
                  <a:prstClr val="black"/>
                </a:solidFill>
              </a:rPr>
              <a:t>非正規労働者、女性を中心に影響</a:t>
            </a:r>
            <a:r>
              <a:rPr lang="ja-JP" altLang="en-US" sz="1100" dirty="0" smtClean="0">
                <a:solidFill>
                  <a:prstClr val="black"/>
                </a:solidFill>
              </a:rPr>
              <a:t>が出ることが推測される。</a:t>
            </a:r>
            <a:endParaRPr lang="en-US" altLang="ja-JP" sz="1100" dirty="0" smtClean="0">
              <a:solidFill>
                <a:prstClr val="black"/>
              </a:solidFill>
            </a:endParaRPr>
          </a:p>
          <a:p>
            <a:pPr algn="l">
              <a:lnSpc>
                <a:spcPct val="100000"/>
              </a:lnSpc>
              <a:spcBef>
                <a:spcPts val="0"/>
              </a:spcBef>
            </a:pPr>
            <a:endParaRPr lang="en-US" altLang="ja-JP" sz="900" b="1" u="sng" dirty="0"/>
          </a:p>
          <a:p>
            <a:pPr algn="l">
              <a:lnSpc>
                <a:spcPts val="1600"/>
              </a:lnSpc>
              <a:spcBef>
                <a:spcPts val="0"/>
              </a:spcBef>
            </a:pPr>
            <a:r>
              <a:rPr kumimoji="1" lang="ja-JP" altLang="en-US" sz="1100" b="1" u="sng" dirty="0" smtClean="0"/>
              <a:t>■業種別の足元の景況感（近畿）</a:t>
            </a:r>
            <a:endParaRPr kumimoji="1" lang="en-US" altLang="ja-JP" sz="1100" b="1" u="sng" dirty="0" smtClean="0"/>
          </a:p>
          <a:p>
            <a:pPr algn="l">
              <a:lnSpc>
                <a:spcPts val="1600"/>
              </a:lnSpc>
              <a:spcBef>
                <a:spcPts val="0"/>
              </a:spcBef>
            </a:pPr>
            <a:r>
              <a:rPr lang="ja-JP" altLang="en-US" sz="1100" dirty="0"/>
              <a:t>　</a:t>
            </a:r>
            <a:r>
              <a:rPr lang="ja-JP" altLang="en-US" sz="1100" dirty="0" smtClean="0"/>
              <a:t>・製造業、非製造業ともに景況感はマイナスで推移。依然として厳しい。</a:t>
            </a:r>
            <a:endParaRPr lang="en-US" altLang="ja-JP" sz="1100" dirty="0" smtClean="0"/>
          </a:p>
          <a:p>
            <a:pPr algn="l">
              <a:lnSpc>
                <a:spcPts val="1600"/>
              </a:lnSpc>
              <a:spcBef>
                <a:spcPts val="0"/>
              </a:spcBef>
            </a:pPr>
            <a:r>
              <a:rPr kumimoji="1" lang="ja-JP" altLang="en-US" sz="1100" dirty="0"/>
              <a:t>　</a:t>
            </a:r>
            <a:r>
              <a:rPr kumimoji="1" lang="ja-JP" altLang="en-US" sz="1100" dirty="0" smtClean="0"/>
              <a:t>・先行きの見通しは、各業種ともに回復傾向にある</a:t>
            </a:r>
            <a:r>
              <a:rPr lang="ja-JP" altLang="en-US" sz="1100" dirty="0"/>
              <a:t>が、</a:t>
            </a:r>
            <a:r>
              <a:rPr lang="ja-JP" altLang="en-US" sz="1100" b="1" dirty="0"/>
              <a:t>宿泊・飲食サービスについては、引き続き悪化の</a:t>
            </a:r>
            <a:r>
              <a:rPr lang="ja-JP" altLang="en-US" sz="1100" b="1" dirty="0" smtClean="0"/>
              <a:t>見通し。</a:t>
            </a:r>
            <a:endParaRPr lang="en-US" altLang="ja-JP" sz="1100" b="1" dirty="0" smtClean="0"/>
          </a:p>
          <a:p>
            <a:pPr algn="l">
              <a:lnSpc>
                <a:spcPct val="100000"/>
              </a:lnSpc>
              <a:spcBef>
                <a:spcPts val="0"/>
              </a:spcBef>
            </a:pPr>
            <a:endParaRPr kumimoji="1" lang="en-US" altLang="ja-JP" sz="900" dirty="0" smtClean="0"/>
          </a:p>
          <a:p>
            <a:pPr marL="174625" indent="-174625" algn="l">
              <a:lnSpc>
                <a:spcPts val="1600"/>
              </a:lnSpc>
              <a:spcBef>
                <a:spcPts val="0"/>
              </a:spcBef>
            </a:pPr>
            <a:r>
              <a:rPr lang="ja-JP" altLang="en-US" sz="1100" b="1" u="sng" dirty="0"/>
              <a:t>■飲食店動向（近畿）</a:t>
            </a:r>
            <a:endParaRPr lang="en-US" altLang="ja-JP" sz="1100" b="1" u="sng" dirty="0"/>
          </a:p>
          <a:p>
            <a:pPr marL="174625" indent="-174625" algn="l">
              <a:lnSpc>
                <a:spcPts val="1600"/>
              </a:lnSpc>
              <a:spcBef>
                <a:spcPts val="0"/>
              </a:spcBef>
            </a:pPr>
            <a:r>
              <a:rPr lang="ja-JP" altLang="en-US" sz="1100" b="1" dirty="0"/>
              <a:t>　</a:t>
            </a:r>
            <a:r>
              <a:rPr lang="ja-JP" altLang="en-US" sz="1100" dirty="0" smtClean="0"/>
              <a:t>・飲食店への影響は甚大。</a:t>
            </a:r>
            <a:r>
              <a:rPr lang="ja-JP" altLang="en-US" sz="1100" b="1" dirty="0" smtClean="0"/>
              <a:t>主な原因は外食</a:t>
            </a:r>
            <a:r>
              <a:rPr lang="ja-JP" altLang="en-US" sz="1100" b="1" dirty="0"/>
              <a:t>実施率（客数）の</a:t>
            </a:r>
            <a:r>
              <a:rPr lang="ja-JP" altLang="en-US" sz="1100" b="1" dirty="0" smtClean="0"/>
              <a:t>落ち込み</a:t>
            </a:r>
            <a:r>
              <a:rPr lang="ja-JP" altLang="en-US" sz="1100" dirty="0" smtClean="0"/>
              <a:t>による。</a:t>
            </a:r>
            <a:endParaRPr lang="en-US" altLang="ja-JP" sz="1100" dirty="0" smtClean="0"/>
          </a:p>
          <a:p>
            <a:pPr algn="l">
              <a:lnSpc>
                <a:spcPct val="100000"/>
              </a:lnSpc>
              <a:spcBef>
                <a:spcPts val="0"/>
              </a:spcBef>
            </a:pPr>
            <a:endParaRPr lang="en-US" altLang="ja-JP" sz="900" b="1" u="sng" dirty="0"/>
          </a:p>
          <a:p>
            <a:pPr algn="l">
              <a:lnSpc>
                <a:spcPts val="1600"/>
              </a:lnSpc>
              <a:spcBef>
                <a:spcPts val="0"/>
              </a:spcBef>
            </a:pPr>
            <a:r>
              <a:rPr lang="ja-JP" altLang="en-US" sz="1100" b="1" u="sng" dirty="0"/>
              <a:t>■宿泊動向（大阪）</a:t>
            </a:r>
            <a:endParaRPr lang="en-US" altLang="ja-JP" sz="1100" b="1" u="sng" dirty="0"/>
          </a:p>
          <a:p>
            <a:pPr marL="174625" indent="-174625" algn="l">
              <a:lnSpc>
                <a:spcPts val="1600"/>
              </a:lnSpc>
              <a:spcBef>
                <a:spcPts val="0"/>
              </a:spcBef>
            </a:pPr>
            <a:r>
              <a:rPr lang="ja-JP" altLang="en-US" sz="1100" dirty="0"/>
              <a:t>　・「大阪の人・関西の人いらっしゃいキャンペーン」を実施した６月以降、回復傾向に</a:t>
            </a:r>
            <a:r>
              <a:rPr lang="ja-JP" altLang="en-US" sz="1100" dirty="0" smtClean="0"/>
              <a:t>あるが、</a:t>
            </a:r>
            <a:r>
              <a:rPr lang="ja-JP" altLang="en-US" sz="1100" b="1" dirty="0"/>
              <a:t>依然として、対前年比では大きく</a:t>
            </a:r>
            <a:r>
              <a:rPr lang="ja-JP" altLang="en-US" sz="1100" b="1" dirty="0" smtClean="0"/>
              <a:t>減少。</a:t>
            </a:r>
            <a:endParaRPr lang="en-US" altLang="ja-JP" sz="1100" b="1" dirty="0" smtClean="0"/>
          </a:p>
          <a:p>
            <a:pPr marL="174625" indent="-174625" algn="l">
              <a:lnSpc>
                <a:spcPct val="100000"/>
              </a:lnSpc>
              <a:spcBef>
                <a:spcPts val="0"/>
              </a:spcBef>
            </a:pPr>
            <a:endParaRPr lang="en-US" altLang="ja-JP" sz="900" b="1" dirty="0" smtClean="0"/>
          </a:p>
          <a:p>
            <a:pPr marL="174625" indent="-174625" algn="l">
              <a:lnSpc>
                <a:spcPts val="1600"/>
              </a:lnSpc>
              <a:spcBef>
                <a:spcPts val="0"/>
              </a:spcBef>
            </a:pPr>
            <a:r>
              <a:rPr lang="ja-JP" altLang="en-US" sz="1100" b="1" u="sng" dirty="0"/>
              <a:t>■感染状況と経済の動向</a:t>
            </a:r>
            <a:endParaRPr lang="en-US" altLang="ja-JP" sz="1100" u="sng" dirty="0"/>
          </a:p>
          <a:p>
            <a:pPr marL="174625" indent="-174625" algn="l">
              <a:lnSpc>
                <a:spcPts val="1600"/>
              </a:lnSpc>
              <a:spcBef>
                <a:spcPts val="0"/>
              </a:spcBef>
            </a:pPr>
            <a:r>
              <a:rPr lang="ja-JP" altLang="en-US" sz="1100" dirty="0"/>
              <a:t>　・４，５月の緊急宣言期間では大きく人の流れが減り、</a:t>
            </a:r>
            <a:r>
              <a:rPr lang="ja-JP" altLang="en-US" sz="1100" b="1" dirty="0"/>
              <a:t>宿泊・飲食サービス、小売などが顕著に影響</a:t>
            </a:r>
            <a:r>
              <a:rPr lang="ja-JP" altLang="en-US" sz="1100" dirty="0"/>
              <a:t>。</a:t>
            </a:r>
            <a:endParaRPr lang="en-US" altLang="ja-JP" sz="1100" dirty="0"/>
          </a:p>
          <a:p>
            <a:pPr marL="174625" indent="-174625" algn="l">
              <a:lnSpc>
                <a:spcPts val="1600"/>
              </a:lnSpc>
              <a:spcBef>
                <a:spcPts val="0"/>
              </a:spcBef>
            </a:pPr>
            <a:r>
              <a:rPr lang="ja-JP" altLang="en-US" sz="1100" dirty="0"/>
              <a:t>　・６月</a:t>
            </a:r>
            <a:r>
              <a:rPr lang="ja-JP" altLang="en-US" sz="1100" dirty="0" smtClean="0"/>
              <a:t>以降も</a:t>
            </a:r>
            <a:r>
              <a:rPr lang="ja-JP" altLang="en-US" sz="1100" b="1" dirty="0" smtClean="0"/>
              <a:t>自粛要請等に</a:t>
            </a:r>
            <a:r>
              <a:rPr lang="ja-JP" altLang="en-US" sz="1100" b="1" dirty="0"/>
              <a:t>伴って滞在人口が増減</a:t>
            </a:r>
            <a:r>
              <a:rPr lang="ja-JP" altLang="en-US" sz="1100" dirty="0"/>
              <a:t>している。</a:t>
            </a:r>
            <a:endParaRPr lang="en-US" altLang="ja-JP" sz="1100" dirty="0"/>
          </a:p>
          <a:p>
            <a:pPr marL="174625" indent="-174625" algn="l">
              <a:lnSpc>
                <a:spcPct val="100000"/>
              </a:lnSpc>
              <a:spcBef>
                <a:spcPts val="0"/>
              </a:spcBef>
            </a:pPr>
            <a:endParaRPr lang="en-US" altLang="ja-JP" sz="900" b="1" dirty="0" smtClean="0"/>
          </a:p>
          <a:p>
            <a:pPr marL="174625" indent="-174625" algn="l">
              <a:lnSpc>
                <a:spcPts val="1600"/>
              </a:lnSpc>
              <a:spcBef>
                <a:spcPts val="0"/>
              </a:spcBef>
            </a:pPr>
            <a:r>
              <a:rPr lang="ja-JP" altLang="en-US" sz="1100" b="1" u="sng" dirty="0" smtClean="0"/>
              <a:t>■倒産動向（全国・大阪）</a:t>
            </a:r>
            <a:endParaRPr lang="en-US" altLang="ja-JP" sz="1100" b="1" u="sng" dirty="0" smtClean="0"/>
          </a:p>
          <a:p>
            <a:pPr marL="174625" indent="-174625" algn="l">
              <a:lnSpc>
                <a:spcPts val="1600"/>
              </a:lnSpc>
              <a:spcBef>
                <a:spcPts val="0"/>
              </a:spcBef>
            </a:pPr>
            <a:r>
              <a:rPr lang="ja-JP" altLang="en-US" sz="1100" b="1" dirty="0" smtClean="0"/>
              <a:t>　</a:t>
            </a:r>
            <a:r>
              <a:rPr lang="ja-JP" altLang="en-US" sz="1100" dirty="0" smtClean="0"/>
              <a:t>・全体の倒産件数は昨年比で大きく増えてはいないが、コロナ関係倒産は増加しており、</a:t>
            </a:r>
            <a:r>
              <a:rPr lang="ja-JP" altLang="en-US" sz="1100" b="1" dirty="0" smtClean="0"/>
              <a:t>大阪は全国で</a:t>
            </a:r>
            <a:r>
              <a:rPr lang="en-US" altLang="ja-JP" sz="1100" b="1" dirty="0" smtClean="0"/>
              <a:t>2</a:t>
            </a:r>
            <a:r>
              <a:rPr lang="ja-JP" altLang="en-US" sz="1100" b="1" dirty="0" smtClean="0"/>
              <a:t>番目に多い</a:t>
            </a:r>
            <a:r>
              <a:rPr lang="ja-JP" altLang="en-US" sz="1100" dirty="0" smtClean="0"/>
              <a:t>。</a:t>
            </a:r>
            <a:endParaRPr lang="en-US" altLang="ja-JP" sz="1100" dirty="0" smtClean="0"/>
          </a:p>
          <a:p>
            <a:pPr marL="174625" indent="-174625" algn="l">
              <a:lnSpc>
                <a:spcPts val="1600"/>
              </a:lnSpc>
              <a:spcBef>
                <a:spcPts val="0"/>
              </a:spcBef>
            </a:pPr>
            <a:r>
              <a:rPr lang="ja-JP" altLang="en-US" sz="1100" dirty="0" smtClean="0"/>
              <a:t>　・飲食・小売・宿泊関係での倒産が多い。</a:t>
            </a:r>
            <a:endParaRPr lang="en-US" altLang="ja-JP" sz="1100" dirty="0" smtClean="0"/>
          </a:p>
          <a:p>
            <a:pPr marL="174625" indent="-174625" algn="l">
              <a:lnSpc>
                <a:spcPct val="100000"/>
              </a:lnSpc>
              <a:spcBef>
                <a:spcPts val="0"/>
              </a:spcBef>
            </a:pPr>
            <a:endParaRPr lang="en-US" altLang="ja-JP" sz="900" b="1" dirty="0" smtClean="0"/>
          </a:p>
          <a:p>
            <a:pPr marL="174625" indent="-174625" algn="l">
              <a:lnSpc>
                <a:spcPts val="1600"/>
              </a:lnSpc>
              <a:spcBef>
                <a:spcPts val="0"/>
              </a:spcBef>
            </a:pPr>
            <a:r>
              <a:rPr lang="ja-JP" altLang="en-US" sz="1100" b="1" u="sng" dirty="0" smtClean="0"/>
              <a:t>■自殺者数（全国・大阪</a:t>
            </a:r>
            <a:r>
              <a:rPr lang="ja-JP" altLang="en-US" sz="1100" b="1" u="sng" dirty="0"/>
              <a:t>）</a:t>
            </a:r>
            <a:endParaRPr lang="en-US" altLang="ja-JP" sz="1100" b="1" u="sng" dirty="0"/>
          </a:p>
          <a:p>
            <a:pPr marL="174625" indent="-174625" algn="l">
              <a:lnSpc>
                <a:spcPts val="1600"/>
              </a:lnSpc>
              <a:spcBef>
                <a:spcPts val="0"/>
              </a:spcBef>
            </a:pPr>
            <a:r>
              <a:rPr lang="ja-JP" altLang="en-US" sz="1100" b="1" dirty="0"/>
              <a:t>　</a:t>
            </a:r>
            <a:r>
              <a:rPr lang="ja-JP" altLang="en-US" sz="1100" dirty="0" smtClean="0"/>
              <a:t>・全国では</a:t>
            </a:r>
            <a:r>
              <a:rPr lang="ja-JP" altLang="en-US" sz="1100" b="1" dirty="0" smtClean="0"/>
              <a:t>男女ともに夏以降増加傾向</a:t>
            </a:r>
            <a:r>
              <a:rPr lang="ja-JP" altLang="en-US" sz="1100" dirty="0" smtClean="0"/>
              <a:t>だが、特に女性の増加が顕著。</a:t>
            </a:r>
            <a:endParaRPr kumimoji="1" lang="ja-JP" altLang="en-US" sz="1100" dirty="0"/>
          </a:p>
        </p:txBody>
      </p:sp>
      <p:sp>
        <p:nvSpPr>
          <p:cNvPr id="4" name="正方形/長方形 3"/>
          <p:cNvSpPr/>
          <p:nvPr/>
        </p:nvSpPr>
        <p:spPr>
          <a:xfrm>
            <a:off x="411480" y="0"/>
            <a:ext cx="8793480" cy="365495"/>
          </a:xfrm>
          <a:prstGeom prst="rect">
            <a:avLst/>
          </a:prstGeom>
          <a:solidFill>
            <a:srgbClr val="00B0F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600" b="1" dirty="0" smtClean="0">
                <a:solidFill>
                  <a:schemeClr val="bg1"/>
                </a:solidFill>
              </a:rPr>
              <a:t>大阪経済への影響のポイント</a:t>
            </a:r>
            <a:endParaRPr kumimoji="1" lang="en-US" altLang="ja-JP" sz="1600" b="1" dirty="0" smtClean="0">
              <a:solidFill>
                <a:schemeClr val="bg1"/>
              </a:solidFill>
            </a:endParaRPr>
          </a:p>
        </p:txBody>
      </p:sp>
    </p:spTree>
    <p:extLst>
      <p:ext uri="{BB962C8B-B14F-4D97-AF65-F5344CB8AC3E}">
        <p14:creationId xmlns:p14="http://schemas.microsoft.com/office/powerpoint/2010/main" val="4282052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9906000" cy="369332"/>
          </a:xfrm>
          <a:prstGeom prst="rect">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wrap="square" lIns="144000" rtlCol="0">
            <a:spAutoFit/>
          </a:bodyPr>
          <a:lstStyle/>
          <a:p>
            <a:pPr algn="ctr"/>
            <a:r>
              <a:rPr kumimoji="1" lang="ja-JP" altLang="en-US" b="1" dirty="0"/>
              <a:t>　</a:t>
            </a:r>
            <a:r>
              <a:rPr kumimoji="1" lang="ja-JP" altLang="en-US" b="1" dirty="0" smtClean="0"/>
              <a:t>雇用 </a:t>
            </a:r>
            <a:r>
              <a:rPr kumimoji="1" lang="en-US" altLang="ja-JP" b="1" dirty="0" smtClean="0"/>
              <a:t>【</a:t>
            </a:r>
            <a:r>
              <a:rPr kumimoji="1" lang="ja-JP" altLang="en-US" b="1" dirty="0" smtClean="0"/>
              <a:t>有効求人倍率</a:t>
            </a:r>
            <a:r>
              <a:rPr kumimoji="1" lang="en-US" altLang="ja-JP" b="1" dirty="0" smtClean="0"/>
              <a:t>】</a:t>
            </a:r>
            <a:endParaRPr kumimoji="1" lang="ja-JP" altLang="en-US" b="1" dirty="0"/>
          </a:p>
        </p:txBody>
      </p:sp>
      <p:sp>
        <p:nvSpPr>
          <p:cNvPr id="3" name="正方形/長方形 2"/>
          <p:cNvSpPr/>
          <p:nvPr/>
        </p:nvSpPr>
        <p:spPr>
          <a:xfrm>
            <a:off x="313384" y="450019"/>
            <a:ext cx="9489266" cy="10066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266700" indent="-266700">
              <a:lnSpc>
                <a:spcPct val="150000"/>
              </a:lnSpc>
            </a:pPr>
            <a:r>
              <a:rPr kumimoji="1" lang="ja-JP" altLang="en-US" sz="1400" dirty="0">
                <a:solidFill>
                  <a:schemeClr val="tx1"/>
                </a:solidFill>
                <a:latin typeface="Meiryo UI" panose="020B0604030504040204" pitchFamily="50" charset="-128"/>
                <a:ea typeface="Meiryo UI" panose="020B0604030504040204" pitchFamily="50" charset="-128"/>
              </a:rPr>
              <a:t>●全国の有効求人倍率は、</a:t>
            </a:r>
            <a:r>
              <a:rPr kumimoji="1" lang="en-US" altLang="ja-JP" sz="1400" dirty="0">
                <a:solidFill>
                  <a:schemeClr val="tx1"/>
                </a:solidFill>
                <a:latin typeface="Meiryo UI" panose="020B0604030504040204" pitchFamily="50" charset="-128"/>
                <a:ea typeface="Meiryo UI" panose="020B0604030504040204" pitchFamily="50" charset="-128"/>
              </a:rPr>
              <a:t>1.03</a:t>
            </a:r>
            <a:r>
              <a:rPr kumimoji="1" lang="ja-JP" altLang="en-US" sz="1400" dirty="0">
                <a:solidFill>
                  <a:schemeClr val="tx1"/>
                </a:solidFill>
                <a:latin typeface="Meiryo UI" panose="020B0604030504040204" pitchFamily="50" charset="-128"/>
                <a:ea typeface="Meiryo UI" panose="020B0604030504040204" pitchFamily="50" charset="-128"/>
              </a:rPr>
              <a:t>倍まで低下。（対前年同月比：▲</a:t>
            </a:r>
            <a:r>
              <a:rPr kumimoji="1" lang="en-US" altLang="ja-JP" sz="1400" dirty="0">
                <a:solidFill>
                  <a:schemeClr val="tx1"/>
                </a:solidFill>
                <a:latin typeface="Meiryo UI" panose="020B0604030504040204" pitchFamily="50" charset="-128"/>
                <a:ea typeface="Meiryo UI" panose="020B0604030504040204" pitchFamily="50" charset="-128"/>
              </a:rPr>
              <a:t>0.53</a:t>
            </a:r>
            <a:r>
              <a:rPr kumimoji="1" lang="ja-JP" altLang="en-US" sz="1400" dirty="0">
                <a:solidFill>
                  <a:schemeClr val="tx1"/>
                </a:solidFill>
                <a:latin typeface="Meiryo UI" panose="020B0604030504040204" pitchFamily="50" charset="-128"/>
                <a:ea typeface="Meiryo UI" panose="020B0604030504040204" pitchFamily="50" charset="-128"/>
              </a:rPr>
              <a:t>ポイント）</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66700" indent="-266700">
              <a:lnSpc>
                <a:spcPct val="150000"/>
              </a:lnSpc>
            </a:pP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ja-JP" altLang="en-US" sz="1400" b="1" u="sng" dirty="0">
                <a:solidFill>
                  <a:schemeClr val="tx1"/>
                </a:solidFill>
                <a:latin typeface="Meiryo UI" panose="020B0604030504040204" pitchFamily="50" charset="-128"/>
                <a:ea typeface="Meiryo UI" panose="020B0604030504040204" pitchFamily="50" charset="-128"/>
              </a:rPr>
              <a:t>大阪の有効求人倍率は、</a:t>
            </a:r>
            <a:r>
              <a:rPr kumimoji="1" lang="en-US" altLang="ja-JP" sz="1400" b="1" u="sng" dirty="0">
                <a:solidFill>
                  <a:schemeClr val="tx1"/>
                </a:solidFill>
                <a:latin typeface="Meiryo UI" panose="020B0604030504040204" pitchFamily="50" charset="-128"/>
                <a:ea typeface="Meiryo UI" panose="020B0604030504040204" pitchFamily="50" charset="-128"/>
              </a:rPr>
              <a:t>0.93</a:t>
            </a:r>
            <a:r>
              <a:rPr kumimoji="1" lang="ja-JP" altLang="en-US" sz="1400" b="1" u="sng" dirty="0">
                <a:solidFill>
                  <a:schemeClr val="tx1"/>
                </a:solidFill>
                <a:latin typeface="Meiryo UI" panose="020B0604030504040204" pitchFamily="50" charset="-128"/>
                <a:ea typeface="Meiryo UI" panose="020B0604030504040204" pitchFamily="50" charset="-128"/>
              </a:rPr>
              <a:t>倍まで低下</a:t>
            </a:r>
            <a:r>
              <a:rPr kumimoji="1" lang="ja-JP" altLang="en-US" sz="1400" dirty="0">
                <a:solidFill>
                  <a:schemeClr val="tx1"/>
                </a:solidFill>
                <a:latin typeface="Meiryo UI" panose="020B0604030504040204" pitchFamily="50" charset="-128"/>
                <a:ea typeface="Meiryo UI" panose="020B0604030504040204" pitchFamily="50" charset="-128"/>
              </a:rPr>
              <a:t>。（対前年同月比：▲</a:t>
            </a:r>
            <a:r>
              <a:rPr kumimoji="1" lang="en-US" altLang="ja-JP" sz="1400" dirty="0">
                <a:solidFill>
                  <a:schemeClr val="tx1"/>
                </a:solidFill>
                <a:latin typeface="Meiryo UI" panose="020B0604030504040204" pitchFamily="50" charset="-128"/>
                <a:ea typeface="Meiryo UI" panose="020B0604030504040204" pitchFamily="50" charset="-128"/>
              </a:rPr>
              <a:t>0.59</a:t>
            </a:r>
            <a:r>
              <a:rPr kumimoji="1" lang="ja-JP" altLang="en-US" sz="1400" dirty="0">
                <a:solidFill>
                  <a:schemeClr val="tx1"/>
                </a:solidFill>
                <a:latin typeface="Meiryo UI" panose="020B0604030504040204" pitchFamily="50" charset="-128"/>
                <a:ea typeface="Meiryo UI" panose="020B0604030504040204" pitchFamily="50" charset="-128"/>
              </a:rPr>
              <a:t>ポイント）</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66700" indent="-266700">
              <a:lnSpc>
                <a:spcPct val="150000"/>
              </a:lnSpc>
            </a:pPr>
            <a:r>
              <a:rPr kumimoji="1" lang="ja-JP" altLang="en-US" sz="1400" dirty="0">
                <a:solidFill>
                  <a:schemeClr val="tx1"/>
                </a:solidFill>
                <a:latin typeface="Meiryo UI" panose="020B0604030504040204" pitchFamily="50" charset="-128"/>
                <a:ea typeface="Meiryo UI" panose="020B0604030504040204" pitchFamily="50" charset="-128"/>
              </a:rPr>
              <a:t>●低下幅は緩やかにはなってきているが、９か月連続の低下</a:t>
            </a:r>
          </a:p>
        </p:txBody>
      </p:sp>
      <p:sp>
        <p:nvSpPr>
          <p:cNvPr id="6" name="正方形/長方形 5"/>
          <p:cNvSpPr/>
          <p:nvPr/>
        </p:nvSpPr>
        <p:spPr>
          <a:xfrm>
            <a:off x="6401232" y="5803825"/>
            <a:ext cx="3044242" cy="279548"/>
          </a:xfrm>
          <a:prstGeom prst="rect">
            <a:avLst/>
          </a:prstGeom>
        </p:spPr>
        <p:txBody>
          <a:bodyPr wrap="square">
            <a:spAutoFit/>
          </a:bodyPr>
          <a:lstStyle/>
          <a:p>
            <a:r>
              <a:rPr lang="ja-JP" altLang="en-US" sz="1200" dirty="0" smtClean="0"/>
              <a:t>出典：厚生労働省 </a:t>
            </a:r>
            <a:r>
              <a:rPr lang="en-US" altLang="ja-JP" sz="1200" dirty="0" smtClean="0"/>
              <a:t>『</a:t>
            </a:r>
            <a:r>
              <a:rPr lang="ja-JP" altLang="en-US" sz="1200" dirty="0" smtClean="0"/>
              <a:t>一般職業紹介状況</a:t>
            </a:r>
            <a:r>
              <a:rPr lang="en-US" altLang="ja-JP" sz="1200" dirty="0" smtClean="0"/>
              <a:t>』</a:t>
            </a:r>
            <a:endParaRPr lang="ja-JP" altLang="en-US" sz="1200" dirty="0"/>
          </a:p>
        </p:txBody>
      </p:sp>
      <p:sp>
        <p:nvSpPr>
          <p:cNvPr id="18" name="スライド番号プレースホルダー 3"/>
          <p:cNvSpPr>
            <a:spLocks noGrp="1"/>
          </p:cNvSpPr>
          <p:nvPr>
            <p:ph type="sldNum" sz="quarter" idx="12"/>
          </p:nvPr>
        </p:nvSpPr>
        <p:spPr>
          <a:xfrm>
            <a:off x="9426578" y="5666690"/>
            <a:ext cx="420142" cy="394246"/>
          </a:xfrm>
          <a:ln>
            <a:solidFill>
              <a:schemeClr val="accent1"/>
            </a:solidFill>
          </a:ln>
        </p:spPr>
        <p:txBody>
          <a:bodyPr/>
          <a:lstStyle/>
          <a:p>
            <a:pPr algn="ctr"/>
            <a:fld id="{9B28B6A2-4437-46C4-8AB6-08015A7ADF51}" type="slidenum">
              <a:rPr kumimoji="1" lang="ja-JP" altLang="en-US" sz="1600" b="1" smtClean="0"/>
              <a:pPr algn="ctr"/>
              <a:t>2</a:t>
            </a:fld>
            <a:endParaRPr kumimoji="1" lang="ja-JP" altLang="en-US" sz="1600" b="1" dirty="0"/>
          </a:p>
        </p:txBody>
      </p:sp>
      <p:graphicFrame>
        <p:nvGraphicFramePr>
          <p:cNvPr id="10" name="グラフ 9"/>
          <p:cNvGraphicFramePr>
            <a:graphicFrameLocks/>
          </p:cNvGraphicFramePr>
          <p:nvPr>
            <p:extLst>
              <p:ext uri="{D42A27DB-BD31-4B8C-83A1-F6EECF244321}">
                <p14:modId xmlns:p14="http://schemas.microsoft.com/office/powerpoint/2010/main" val="3795681962"/>
              </p:ext>
            </p:extLst>
          </p:nvPr>
        </p:nvGraphicFramePr>
        <p:xfrm>
          <a:off x="670560" y="1342172"/>
          <a:ext cx="8774914" cy="4324518"/>
        </p:xfrm>
        <a:graphic>
          <a:graphicData uri="http://schemas.openxmlformats.org/drawingml/2006/chart">
            <c:chart xmlns:c="http://schemas.openxmlformats.org/drawingml/2006/chart" xmlns:r="http://schemas.openxmlformats.org/officeDocument/2006/relationships" r:id="rId3"/>
          </a:graphicData>
        </a:graphic>
      </p:graphicFrame>
      <p:sp>
        <p:nvSpPr>
          <p:cNvPr id="13" name="正方形/長方形 12"/>
          <p:cNvSpPr/>
          <p:nvPr/>
        </p:nvSpPr>
        <p:spPr>
          <a:xfrm>
            <a:off x="6511479" y="2640335"/>
            <a:ext cx="2474025" cy="288541"/>
          </a:xfrm>
          <a:prstGeom prst="rect">
            <a:avLst/>
          </a:prstGeom>
          <a:solidFill>
            <a:schemeClr val="bg1"/>
          </a:solid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16275"/>
            <a:r>
              <a:rPr lang="ja-JP" altLang="en-US" sz="1275" b="1" dirty="0">
                <a:solidFill>
                  <a:srgbClr val="FF0000"/>
                </a:solidFill>
                <a:latin typeface="Arial"/>
                <a:ea typeface="Meiryo UI"/>
              </a:rPr>
              <a:t>９</a:t>
            </a:r>
            <a:r>
              <a:rPr lang="ja-JP" altLang="en-US" sz="1275" b="1" dirty="0" smtClean="0">
                <a:solidFill>
                  <a:srgbClr val="FF0000"/>
                </a:solidFill>
                <a:latin typeface="Arial"/>
                <a:ea typeface="Meiryo UI"/>
              </a:rPr>
              <a:t>カ月連続の低下</a:t>
            </a:r>
            <a:endParaRPr lang="ja-JP" altLang="en-US" sz="1275" b="1" dirty="0">
              <a:solidFill>
                <a:srgbClr val="FF0000"/>
              </a:solidFill>
              <a:latin typeface="Arial"/>
              <a:ea typeface="Meiryo UI"/>
            </a:endParaRPr>
          </a:p>
        </p:txBody>
      </p:sp>
      <p:sp>
        <p:nvSpPr>
          <p:cNvPr id="14" name="右矢印 13"/>
          <p:cNvSpPr/>
          <p:nvPr/>
        </p:nvSpPr>
        <p:spPr>
          <a:xfrm rot="1484065">
            <a:off x="4968155" y="3079737"/>
            <a:ext cx="3749210" cy="206207"/>
          </a:xfrm>
          <a:prstGeom prst="rightArrow">
            <a:avLst>
              <a:gd name="adj1" fmla="val 50000"/>
              <a:gd name="adj2" fmla="val 7777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416275"/>
            <a:endParaRPr lang="ja-JP" altLang="en-US" sz="1639" dirty="0">
              <a:solidFill>
                <a:prstClr val="white"/>
              </a:solidFill>
              <a:latin typeface="Arial"/>
              <a:ea typeface="Meiryo UI"/>
            </a:endParaRPr>
          </a:p>
        </p:txBody>
      </p:sp>
      <p:sp>
        <p:nvSpPr>
          <p:cNvPr id="9" name="四角形吹き出し 8"/>
          <p:cNvSpPr/>
          <p:nvPr/>
        </p:nvSpPr>
        <p:spPr>
          <a:xfrm>
            <a:off x="6842760" y="4644843"/>
            <a:ext cx="682581" cy="218924"/>
          </a:xfrm>
          <a:prstGeom prst="wedgeRectCallout">
            <a:avLst>
              <a:gd name="adj1" fmla="val 87106"/>
              <a:gd name="adj2" fmla="val -25856"/>
            </a:avLst>
          </a:prstGeom>
          <a:solidFill>
            <a:schemeClr val="bg1"/>
          </a:solidFill>
          <a:ln>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東京</a:t>
            </a:r>
            <a:endParaRPr kumimoji="1" lang="ja-JP" altLang="en-US" sz="1100" dirty="0">
              <a:solidFill>
                <a:schemeClr val="tx1"/>
              </a:solidFill>
            </a:endParaRPr>
          </a:p>
        </p:txBody>
      </p:sp>
      <p:sp>
        <p:nvSpPr>
          <p:cNvPr id="11" name="四角形吹き出し 10"/>
          <p:cNvSpPr/>
          <p:nvPr/>
        </p:nvSpPr>
        <p:spPr>
          <a:xfrm>
            <a:off x="5701771" y="4064264"/>
            <a:ext cx="682581" cy="230140"/>
          </a:xfrm>
          <a:prstGeom prst="wedgeRectCallout">
            <a:avLst>
              <a:gd name="adj1" fmla="val 45267"/>
              <a:gd name="adj2" fmla="val -11408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tx1"/>
                </a:solidFill>
              </a:rPr>
              <a:t>大阪</a:t>
            </a:r>
            <a:endParaRPr kumimoji="1" lang="ja-JP" altLang="en-US" sz="1200" b="1" u="sng" dirty="0">
              <a:solidFill>
                <a:schemeClr val="tx1"/>
              </a:solidFill>
            </a:endParaRPr>
          </a:p>
        </p:txBody>
      </p:sp>
      <p:sp>
        <p:nvSpPr>
          <p:cNvPr id="12" name="四角形吹き出し 11"/>
          <p:cNvSpPr/>
          <p:nvPr/>
        </p:nvSpPr>
        <p:spPr>
          <a:xfrm>
            <a:off x="4091899" y="2078444"/>
            <a:ext cx="850006" cy="226393"/>
          </a:xfrm>
          <a:prstGeom prst="wedgeRectCallout">
            <a:avLst>
              <a:gd name="adj1" fmla="val 23141"/>
              <a:gd name="adj2" fmla="val 13770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rPr>
              <a:t>全国平均</a:t>
            </a:r>
            <a:endParaRPr kumimoji="1" lang="ja-JP" altLang="en-US" sz="1100" dirty="0">
              <a:solidFill>
                <a:schemeClr val="tx1"/>
              </a:solidFill>
            </a:endParaRPr>
          </a:p>
        </p:txBody>
      </p:sp>
    </p:spTree>
    <p:extLst>
      <p:ext uri="{BB962C8B-B14F-4D97-AF65-F5344CB8AC3E}">
        <p14:creationId xmlns:p14="http://schemas.microsoft.com/office/powerpoint/2010/main" val="3691097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327600"/>
          </a:xfrm>
          <a:solidFill>
            <a:srgbClr val="002060"/>
          </a:solidFill>
        </p:spPr>
        <p:txBody>
          <a:bodyPr vert="horz" lIns="81598" tIns="40799" rIns="81598" bIns="40799" rtlCol="0" anchor="b">
            <a:noAutofit/>
          </a:bodyPr>
          <a:lstStyle/>
          <a:p>
            <a:pPr algn="ctr" defTabSz="914400"/>
            <a:r>
              <a:rPr lang="ja-JP" altLang="en-US" sz="1785" b="1" dirty="0" smtClean="0">
                <a:solidFill>
                  <a:schemeClr val="bg1"/>
                </a:solidFill>
                <a:latin typeface="Meiryo UI" panose="020B0604030504040204" pitchFamily="50" charset="-128"/>
                <a:ea typeface="Meiryo UI" panose="020B0604030504040204" pitchFamily="50" charset="-128"/>
              </a:rPr>
              <a:t>従業員規模別求人数の推移［長期傾向］（全国）</a:t>
            </a:r>
            <a:endParaRPr lang="ja-JP" altLang="en-US" sz="1785" b="1" dirty="0">
              <a:solidFill>
                <a:schemeClr val="bg1"/>
              </a:solidFill>
              <a:latin typeface="Meiryo UI" panose="020B0604030504040204" pitchFamily="50" charset="-128"/>
              <a:ea typeface="Meiryo UI" panose="020B0604030504040204" pitchFamily="50" charset="-128"/>
            </a:endParaRPr>
          </a:p>
        </p:txBody>
      </p:sp>
      <p:sp>
        <p:nvSpPr>
          <p:cNvPr id="31" name="正方形/長方形 30"/>
          <p:cNvSpPr/>
          <p:nvPr/>
        </p:nvSpPr>
        <p:spPr>
          <a:xfrm>
            <a:off x="254975" y="401413"/>
            <a:ext cx="9396049" cy="9991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266700" indent="-266700">
              <a:lnSpc>
                <a:spcPct val="150000"/>
              </a:lnSpc>
            </a:pPr>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●一般</a:t>
            </a:r>
            <a:r>
              <a:rPr kumimoji="1" lang="ja-JP" altLang="en-US" sz="1400" dirty="0">
                <a:solidFill>
                  <a:schemeClr val="tx1"/>
                </a:solidFill>
                <a:latin typeface="Meiryo UI" panose="020B0604030504040204" pitchFamily="50" charset="-128"/>
                <a:ea typeface="Meiryo UI" panose="020B0604030504040204" pitchFamily="50" charset="-128"/>
              </a:rPr>
              <a:t>職業</a:t>
            </a:r>
            <a:r>
              <a:rPr kumimoji="1" lang="ja-JP" altLang="en-US" sz="1400" dirty="0" smtClean="0">
                <a:solidFill>
                  <a:schemeClr val="tx1"/>
                </a:solidFill>
                <a:latin typeface="Meiryo UI" panose="020B0604030504040204" pitchFamily="50" charset="-128"/>
                <a:ea typeface="Meiryo UI" panose="020B0604030504040204" pitchFamily="50" charset="-128"/>
              </a:rPr>
              <a:t>紹介の求人数をみると、</a:t>
            </a:r>
            <a:r>
              <a:rPr kumimoji="1" lang="en-US" altLang="ja-JP" sz="1400" dirty="0" smtClean="0">
                <a:solidFill>
                  <a:schemeClr val="tx1"/>
                </a:solidFill>
                <a:latin typeface="Meiryo UI" panose="020B0604030504040204" pitchFamily="50" charset="-128"/>
                <a:ea typeface="Meiryo UI" panose="020B0604030504040204" pitchFamily="50" charset="-128"/>
              </a:rPr>
              <a:t>2019</a:t>
            </a:r>
            <a:r>
              <a:rPr kumimoji="1" lang="ja-JP" altLang="en-US" sz="1400" dirty="0" smtClean="0">
                <a:solidFill>
                  <a:schemeClr val="tx1"/>
                </a:solidFill>
                <a:latin typeface="Meiryo UI" panose="020B0604030504040204" pitchFamily="50" charset="-128"/>
                <a:ea typeface="Meiryo UI" panose="020B0604030504040204" pitchFamily="50" charset="-128"/>
              </a:rPr>
              <a:t>年ごろから減少傾向にあったが、コロナの影響が出た</a:t>
            </a:r>
            <a:r>
              <a:rPr kumimoji="1" lang="en-US" altLang="ja-JP" sz="1400" dirty="0" smtClean="0">
                <a:solidFill>
                  <a:schemeClr val="tx1"/>
                </a:solidFill>
                <a:latin typeface="Meiryo UI" panose="020B0604030504040204" pitchFamily="50" charset="-128"/>
                <a:ea typeface="Meiryo UI" panose="020B0604030504040204" pitchFamily="50" charset="-128"/>
              </a:rPr>
              <a:t>2020</a:t>
            </a:r>
            <a:r>
              <a:rPr kumimoji="1" lang="ja-JP" altLang="en-US" sz="1400" dirty="0" smtClean="0">
                <a:solidFill>
                  <a:schemeClr val="tx1"/>
                </a:solidFill>
                <a:latin typeface="Meiryo UI" panose="020B0604030504040204" pitchFamily="50" charset="-128"/>
                <a:ea typeface="Meiryo UI" panose="020B0604030504040204" pitchFamily="50" charset="-128"/>
              </a:rPr>
              <a:t>年に入ってから、</a:t>
            </a:r>
            <a:r>
              <a:rPr kumimoji="1" lang="ja-JP" altLang="en-US" sz="1400" b="1" i="1" u="sng" dirty="0" smtClean="0">
                <a:solidFill>
                  <a:schemeClr val="tx1"/>
                </a:solidFill>
                <a:latin typeface="Meiryo UI" panose="020B0604030504040204" pitchFamily="50" charset="-128"/>
                <a:ea typeface="Meiryo UI" panose="020B0604030504040204" pitchFamily="50" charset="-128"/>
              </a:rPr>
              <a:t>全体として大きく減少</a:t>
            </a:r>
            <a:r>
              <a:rPr kumimoji="1" lang="ja-JP" altLang="en-US" sz="1400" dirty="0" smtClean="0">
                <a:solidFill>
                  <a:schemeClr val="tx1"/>
                </a:solidFill>
                <a:latin typeface="Meiryo UI" panose="020B0604030504040204" pitchFamily="50" charset="-128"/>
                <a:ea typeface="Meiryo UI" panose="020B0604030504040204" pitchFamily="50" charset="-128"/>
              </a:rPr>
              <a:t>している。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80975" indent="-180975">
              <a:lnSpc>
                <a:spcPct val="1500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●従業員規模別でみると、</a:t>
            </a:r>
            <a:r>
              <a:rPr kumimoji="1" lang="ja-JP" altLang="en-US" sz="1400" b="1" u="sng" dirty="0" smtClean="0">
                <a:solidFill>
                  <a:schemeClr val="tx1"/>
                </a:solidFill>
                <a:latin typeface="Meiryo UI" panose="020B0604030504040204" pitchFamily="50" charset="-128"/>
                <a:ea typeface="Meiryo UI" panose="020B0604030504040204" pitchFamily="50" charset="-128"/>
              </a:rPr>
              <a:t>従業員数が少ない企業の求人ほど減少</a:t>
            </a:r>
            <a:r>
              <a:rPr kumimoji="1" lang="ja-JP" altLang="en-US" sz="1400" dirty="0" smtClean="0">
                <a:solidFill>
                  <a:schemeClr val="tx1"/>
                </a:solidFill>
                <a:latin typeface="Meiryo UI" panose="020B0604030504040204" pitchFamily="50" charset="-128"/>
                <a:ea typeface="Meiryo UI" panose="020B0604030504040204" pitchFamily="50" charset="-128"/>
              </a:rPr>
              <a:t>している。</a:t>
            </a:r>
            <a:endParaRPr kumimoji="1" lang="ja-JP" altLang="en-US" sz="1400" dirty="0">
              <a:solidFill>
                <a:schemeClr val="tx1"/>
              </a:solidFill>
            </a:endParaRPr>
          </a:p>
        </p:txBody>
      </p:sp>
      <p:sp>
        <p:nvSpPr>
          <p:cNvPr id="4" name="正方形/長方形 3"/>
          <p:cNvSpPr/>
          <p:nvPr/>
        </p:nvSpPr>
        <p:spPr>
          <a:xfrm>
            <a:off x="6529084" y="5916710"/>
            <a:ext cx="3300905" cy="230832"/>
          </a:xfrm>
          <a:prstGeom prst="rect">
            <a:avLst/>
          </a:prstGeom>
        </p:spPr>
        <p:txBody>
          <a:bodyPr wrap="none">
            <a:spAutoFit/>
          </a:bodyPr>
          <a:lstStyle/>
          <a:p>
            <a:pPr algn="r"/>
            <a:r>
              <a:rPr lang="ja-JP" altLang="en-US" sz="900" dirty="0" smtClean="0">
                <a:solidFill>
                  <a:prstClr val="black"/>
                </a:solidFill>
                <a:latin typeface="Meiryo UI"/>
              </a:rPr>
              <a:t>出典：厚生労働省</a:t>
            </a:r>
            <a:r>
              <a:rPr lang="en-US" altLang="ja-JP" sz="900" dirty="0" smtClean="0">
                <a:solidFill>
                  <a:prstClr val="black"/>
                </a:solidFill>
                <a:latin typeface="Meiryo UI"/>
              </a:rPr>
              <a:t>『</a:t>
            </a:r>
            <a:r>
              <a:rPr lang="zh-TW" altLang="en-US" sz="900" dirty="0" smtClean="0">
                <a:solidFill>
                  <a:prstClr val="black"/>
                </a:solidFill>
                <a:latin typeface="Meiryo UI"/>
              </a:rPr>
              <a:t>一般</a:t>
            </a:r>
            <a:r>
              <a:rPr lang="zh-TW" altLang="en-US" sz="900" dirty="0">
                <a:solidFill>
                  <a:prstClr val="black"/>
                </a:solidFill>
                <a:latin typeface="Meiryo UI"/>
              </a:rPr>
              <a:t>職業紹介状況（職業安定業務統計）</a:t>
            </a:r>
            <a:r>
              <a:rPr lang="en-US" altLang="ja-JP" sz="900" dirty="0" smtClean="0">
                <a:solidFill>
                  <a:prstClr val="black"/>
                </a:solidFill>
                <a:latin typeface="Meiryo UI"/>
              </a:rPr>
              <a:t>』</a:t>
            </a:r>
            <a:endParaRPr lang="ja-JP" altLang="en-US" dirty="0"/>
          </a:p>
        </p:txBody>
      </p:sp>
      <p:sp>
        <p:nvSpPr>
          <p:cNvPr id="21" name="スライド番号プレースホルダー 2"/>
          <p:cNvSpPr txBox="1">
            <a:spLocks/>
          </p:cNvSpPr>
          <p:nvPr/>
        </p:nvSpPr>
        <p:spPr>
          <a:xfrm>
            <a:off x="9401375" y="5035514"/>
            <a:ext cx="428614" cy="231494"/>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defPPr>
              <a:defRPr lang="en-US"/>
            </a:defPPr>
            <a:lvl1pPr marL="0" algn="r" defTabSz="457200" rtl="0" eaLnBrk="1" latinLnBrk="0" hangingPunct="1">
              <a:defRPr sz="975"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B28B6A2-4437-46C4-8AB6-08015A7ADF51}" type="slidenum">
              <a:rPr kumimoji="1" lang="ja-JP" altLang="en-US" sz="1050" b="1" smtClean="0"/>
              <a:pPr algn="ctr"/>
              <a:t>3</a:t>
            </a:fld>
            <a:endParaRPr kumimoji="1" lang="ja-JP" altLang="en-US" sz="1050" b="1" dirty="0"/>
          </a:p>
        </p:txBody>
      </p:sp>
      <p:graphicFrame>
        <p:nvGraphicFramePr>
          <p:cNvPr id="11" name="グラフ 10"/>
          <p:cNvGraphicFramePr>
            <a:graphicFrameLocks/>
          </p:cNvGraphicFramePr>
          <p:nvPr>
            <p:extLst>
              <p:ext uri="{D42A27DB-BD31-4B8C-83A1-F6EECF244321}">
                <p14:modId xmlns:p14="http://schemas.microsoft.com/office/powerpoint/2010/main" val="437593375"/>
              </p:ext>
            </p:extLst>
          </p:nvPr>
        </p:nvGraphicFramePr>
        <p:xfrm>
          <a:off x="76008" y="1400537"/>
          <a:ext cx="9753981" cy="46035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6459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9906000" cy="369332"/>
          </a:xfrm>
          <a:prstGeom prst="rect">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wrap="square" lIns="144000" rtlCol="0">
            <a:spAutoFit/>
          </a:bodyPr>
          <a:lstStyle/>
          <a:p>
            <a:pPr algn="ctr"/>
            <a:r>
              <a:rPr kumimoji="1" lang="ja-JP" altLang="en-US" b="1" dirty="0"/>
              <a:t>　</a:t>
            </a:r>
            <a:r>
              <a:rPr kumimoji="1" lang="ja-JP" altLang="en-US" b="1" dirty="0" smtClean="0"/>
              <a:t>雇用 </a:t>
            </a:r>
            <a:r>
              <a:rPr kumimoji="1" lang="en-US" altLang="ja-JP" b="1" dirty="0" smtClean="0"/>
              <a:t>【</a:t>
            </a:r>
            <a:r>
              <a:rPr kumimoji="1" lang="ja-JP" altLang="en-US" b="1" dirty="0" smtClean="0"/>
              <a:t>完全失業率</a:t>
            </a:r>
            <a:r>
              <a:rPr kumimoji="1" lang="en-US" altLang="ja-JP" b="1" dirty="0" smtClean="0"/>
              <a:t>】</a:t>
            </a:r>
            <a:endParaRPr kumimoji="1" lang="ja-JP" altLang="en-US" b="1" dirty="0"/>
          </a:p>
        </p:txBody>
      </p:sp>
      <p:sp>
        <p:nvSpPr>
          <p:cNvPr id="3" name="正方形/長方形 2"/>
          <p:cNvSpPr/>
          <p:nvPr/>
        </p:nvSpPr>
        <p:spPr>
          <a:xfrm>
            <a:off x="116272" y="500468"/>
            <a:ext cx="9673456" cy="7160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180975" indent="-180975">
              <a:lnSpc>
                <a:spcPct val="150000"/>
              </a:lnSpc>
            </a:pPr>
            <a:r>
              <a:rPr kumimoji="1" lang="ja-JP" altLang="en-US" sz="1400" dirty="0">
                <a:solidFill>
                  <a:prstClr val="black"/>
                </a:solidFill>
                <a:latin typeface="Meiryo UI" panose="020B0604030504040204" pitchFamily="50" charset="-128"/>
                <a:ea typeface="Meiryo UI" panose="020B0604030504040204" pitchFamily="50" charset="-128"/>
              </a:rPr>
              <a:t>●</a:t>
            </a:r>
            <a:r>
              <a:rPr kumimoji="1" lang="ja-JP" altLang="en-US" sz="1400" b="1" dirty="0">
                <a:solidFill>
                  <a:prstClr val="black"/>
                </a:solidFill>
                <a:latin typeface="Meiryo UI" panose="020B0604030504040204" pitchFamily="50" charset="-128"/>
                <a:ea typeface="Meiryo UI" panose="020B0604030504040204" pitchFamily="50" charset="-128"/>
              </a:rPr>
              <a:t>全国の完全失業率は、</a:t>
            </a:r>
            <a:r>
              <a:rPr kumimoji="1" lang="en-US" altLang="ja-JP" sz="1400" b="1" dirty="0">
                <a:solidFill>
                  <a:prstClr val="black"/>
                </a:solidFill>
                <a:latin typeface="Meiryo UI" panose="020B0604030504040204" pitchFamily="50" charset="-128"/>
                <a:ea typeface="Meiryo UI" panose="020B0604030504040204" pitchFamily="50" charset="-128"/>
              </a:rPr>
              <a:t>20</a:t>
            </a:r>
            <a:r>
              <a:rPr kumimoji="1" lang="ja-JP" altLang="en-US" sz="1400" b="1" dirty="0">
                <a:solidFill>
                  <a:prstClr val="black"/>
                </a:solidFill>
                <a:latin typeface="Meiryo UI" panose="020B0604030504040204" pitchFamily="50" charset="-128"/>
                <a:ea typeface="Meiryo UI" panose="020B0604030504040204" pitchFamily="50" charset="-128"/>
              </a:rPr>
              <a:t>年９月時点で</a:t>
            </a:r>
            <a:r>
              <a:rPr kumimoji="1" lang="en-US" altLang="ja-JP" sz="1400" b="1" dirty="0">
                <a:solidFill>
                  <a:prstClr val="black"/>
                </a:solidFill>
                <a:latin typeface="Meiryo UI" panose="020B0604030504040204" pitchFamily="50" charset="-128"/>
                <a:ea typeface="Meiryo UI" panose="020B0604030504040204" pitchFamily="50" charset="-128"/>
              </a:rPr>
              <a:t>3.0%</a:t>
            </a:r>
            <a:r>
              <a:rPr kumimoji="1" lang="ja-JP" altLang="en-US" sz="1400" dirty="0" err="1">
                <a:solidFill>
                  <a:prstClr val="black"/>
                </a:solidFill>
                <a:latin typeface="Meiryo UI" panose="020B0604030504040204" pitchFamily="50" charset="-128"/>
                <a:ea typeface="Meiryo UI" panose="020B0604030504040204" pitchFamily="50" charset="-128"/>
              </a:rPr>
              <a:t>まで</a:t>
            </a:r>
            <a:r>
              <a:rPr kumimoji="1" lang="ja-JP" altLang="en-US" sz="1400" dirty="0">
                <a:solidFill>
                  <a:prstClr val="black"/>
                </a:solidFill>
                <a:latin typeface="Meiryo UI" panose="020B0604030504040204" pitchFamily="50" charset="-128"/>
                <a:ea typeface="Meiryo UI" panose="020B0604030504040204" pitchFamily="50" charset="-128"/>
              </a:rPr>
              <a:t>悪化。</a:t>
            </a:r>
            <a:endParaRPr kumimoji="1" lang="en-US" altLang="ja-JP" sz="1400" dirty="0">
              <a:solidFill>
                <a:prstClr val="black"/>
              </a:solidFill>
              <a:latin typeface="Meiryo UI" panose="020B0604030504040204" pitchFamily="50" charset="-128"/>
              <a:ea typeface="Meiryo UI" panose="020B0604030504040204" pitchFamily="50" charset="-128"/>
            </a:endParaRPr>
          </a:p>
          <a:p>
            <a:pPr marL="180975" indent="-180975">
              <a:lnSpc>
                <a:spcPct val="150000"/>
              </a:lnSpc>
            </a:pPr>
            <a:r>
              <a:rPr kumimoji="1" lang="ja-JP" altLang="en-US" sz="1400" dirty="0">
                <a:solidFill>
                  <a:prstClr val="black"/>
                </a:solidFill>
                <a:latin typeface="Meiryo UI" panose="020B0604030504040204" pitchFamily="50" charset="-128"/>
                <a:ea typeface="Meiryo UI" panose="020B0604030504040204" pitchFamily="50" charset="-128"/>
              </a:rPr>
              <a:t>●</a:t>
            </a:r>
            <a:r>
              <a:rPr kumimoji="1" lang="ja-JP" altLang="en-US" sz="1400" b="1" u="sng" dirty="0">
                <a:solidFill>
                  <a:prstClr val="black"/>
                </a:solidFill>
                <a:latin typeface="Meiryo UI" panose="020B0604030504040204" pitchFamily="50" charset="-128"/>
                <a:ea typeface="Meiryo UI" panose="020B0604030504040204" pitchFamily="50" charset="-128"/>
              </a:rPr>
              <a:t>大阪の完全失業率は、</a:t>
            </a:r>
            <a:r>
              <a:rPr kumimoji="1" lang="en-US" altLang="ja-JP" sz="1400" b="1" u="sng" dirty="0">
                <a:solidFill>
                  <a:prstClr val="black"/>
                </a:solidFill>
                <a:latin typeface="Meiryo UI" panose="020B0604030504040204" pitchFamily="50" charset="-128"/>
                <a:ea typeface="Meiryo UI" panose="020B0604030504040204" pitchFamily="50" charset="-128"/>
              </a:rPr>
              <a:t>4-6</a:t>
            </a:r>
            <a:r>
              <a:rPr kumimoji="1" lang="ja-JP" altLang="en-US" sz="1400" b="1" u="sng" dirty="0">
                <a:solidFill>
                  <a:prstClr val="black"/>
                </a:solidFill>
                <a:latin typeface="Meiryo UI" panose="020B0604030504040204" pitchFamily="50" charset="-128"/>
                <a:ea typeface="Meiryo UI" panose="020B0604030504040204" pitchFamily="50" charset="-128"/>
              </a:rPr>
              <a:t>月期で</a:t>
            </a:r>
            <a:r>
              <a:rPr kumimoji="1" lang="en-US" altLang="ja-JP" sz="1400" b="1" u="sng" dirty="0">
                <a:solidFill>
                  <a:prstClr val="black"/>
                </a:solidFill>
                <a:latin typeface="Meiryo UI" panose="020B0604030504040204" pitchFamily="50" charset="-128"/>
                <a:ea typeface="Meiryo UI" panose="020B0604030504040204" pitchFamily="50" charset="-128"/>
              </a:rPr>
              <a:t>3.3%</a:t>
            </a:r>
            <a:r>
              <a:rPr kumimoji="1" lang="ja-JP" altLang="en-US" sz="1400" dirty="0" err="1">
                <a:solidFill>
                  <a:prstClr val="black"/>
                </a:solidFill>
                <a:latin typeface="Meiryo UI" panose="020B0604030504040204" pitchFamily="50" charset="-128"/>
                <a:ea typeface="Meiryo UI" panose="020B0604030504040204" pitchFamily="50" charset="-128"/>
              </a:rPr>
              <a:t>まで</a:t>
            </a:r>
            <a:r>
              <a:rPr kumimoji="1" lang="ja-JP" altLang="en-US" sz="1400" dirty="0">
                <a:solidFill>
                  <a:prstClr val="black"/>
                </a:solidFill>
                <a:latin typeface="Meiryo UI" panose="020B0604030504040204" pitchFamily="50" charset="-128"/>
                <a:ea typeface="Meiryo UI" panose="020B0604030504040204" pitchFamily="50" charset="-128"/>
              </a:rPr>
              <a:t>悪化しており、全国平均（</a:t>
            </a:r>
            <a:r>
              <a:rPr kumimoji="1" lang="en-US" altLang="ja-JP" sz="1400" dirty="0">
                <a:solidFill>
                  <a:prstClr val="black"/>
                </a:solidFill>
                <a:latin typeface="Meiryo UI" panose="020B0604030504040204" pitchFamily="50" charset="-128"/>
                <a:ea typeface="Meiryo UI" panose="020B0604030504040204" pitchFamily="50" charset="-128"/>
              </a:rPr>
              <a:t>2.8%</a:t>
            </a:r>
            <a:r>
              <a:rPr kumimoji="1" lang="ja-JP" altLang="en-US" sz="1400" dirty="0">
                <a:solidFill>
                  <a:prstClr val="black"/>
                </a:solidFill>
                <a:latin typeface="Meiryo UI" panose="020B0604030504040204" pitchFamily="50" charset="-128"/>
                <a:ea typeface="Meiryo UI" panose="020B0604030504040204" pitchFamily="50" charset="-128"/>
              </a:rPr>
              <a:t>）よりも高い数値。</a:t>
            </a:r>
            <a:endParaRPr kumimoji="1" lang="en-US" altLang="ja-JP" sz="1400" dirty="0">
              <a:solidFill>
                <a:prstClr val="black"/>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7620000" y="5895018"/>
            <a:ext cx="2299416" cy="261610"/>
          </a:xfrm>
          <a:prstGeom prst="rect">
            <a:avLst/>
          </a:prstGeom>
        </p:spPr>
        <p:txBody>
          <a:bodyPr wrap="square">
            <a:spAutoFit/>
          </a:bodyPr>
          <a:lstStyle/>
          <a:p>
            <a:r>
              <a:rPr lang="ja-JP" altLang="en-US" sz="1050" dirty="0" smtClean="0"/>
              <a:t>出典：総務省 </a:t>
            </a:r>
            <a:r>
              <a:rPr lang="en-US" altLang="ja-JP" sz="1050" dirty="0" smtClean="0"/>
              <a:t>『</a:t>
            </a:r>
            <a:r>
              <a:rPr lang="ja-JP" altLang="en-US" sz="1050" dirty="0" smtClean="0"/>
              <a:t>労働力調査</a:t>
            </a:r>
            <a:r>
              <a:rPr lang="en-US" altLang="ja-JP" sz="1050" dirty="0" smtClean="0"/>
              <a:t>』</a:t>
            </a:r>
            <a:endParaRPr lang="ja-JP" altLang="en-US" sz="1050" dirty="0"/>
          </a:p>
        </p:txBody>
      </p:sp>
      <p:sp>
        <p:nvSpPr>
          <p:cNvPr id="17" name="スライド番号プレースホルダー 3"/>
          <p:cNvSpPr>
            <a:spLocks noGrp="1"/>
          </p:cNvSpPr>
          <p:nvPr>
            <p:ph type="sldNum" sz="quarter" idx="12"/>
          </p:nvPr>
        </p:nvSpPr>
        <p:spPr>
          <a:xfrm>
            <a:off x="9369586" y="5047856"/>
            <a:ext cx="420142" cy="394246"/>
          </a:xfrm>
          <a:ln>
            <a:solidFill>
              <a:schemeClr val="accent1"/>
            </a:solidFill>
          </a:ln>
        </p:spPr>
        <p:txBody>
          <a:bodyPr/>
          <a:lstStyle/>
          <a:p>
            <a:pPr algn="ctr"/>
            <a:fld id="{9B28B6A2-4437-46C4-8AB6-08015A7ADF51}" type="slidenum">
              <a:rPr kumimoji="1" lang="ja-JP" altLang="en-US" sz="1600" b="1" smtClean="0"/>
              <a:pPr algn="ctr"/>
              <a:t>4</a:t>
            </a:fld>
            <a:endParaRPr kumimoji="1" lang="ja-JP" altLang="en-US" sz="1600" b="1" dirty="0"/>
          </a:p>
        </p:txBody>
      </p:sp>
      <p:graphicFrame>
        <p:nvGraphicFramePr>
          <p:cNvPr id="18" name="グラフ 17"/>
          <p:cNvGraphicFramePr>
            <a:graphicFrameLocks/>
          </p:cNvGraphicFramePr>
          <p:nvPr>
            <p:extLst>
              <p:ext uri="{D42A27DB-BD31-4B8C-83A1-F6EECF244321}">
                <p14:modId xmlns:p14="http://schemas.microsoft.com/office/powerpoint/2010/main" val="1131779501"/>
              </p:ext>
            </p:extLst>
          </p:nvPr>
        </p:nvGraphicFramePr>
        <p:xfrm>
          <a:off x="116272" y="1216494"/>
          <a:ext cx="9673456" cy="4678524"/>
        </p:xfrm>
        <a:graphic>
          <a:graphicData uri="http://schemas.openxmlformats.org/drawingml/2006/chart">
            <c:chart xmlns:c="http://schemas.openxmlformats.org/drawingml/2006/chart" xmlns:r="http://schemas.openxmlformats.org/officeDocument/2006/relationships" r:id="rId3"/>
          </a:graphicData>
        </a:graphic>
      </p:graphicFrame>
      <p:sp>
        <p:nvSpPr>
          <p:cNvPr id="19" name="四角形吹き出し 18"/>
          <p:cNvSpPr/>
          <p:nvPr/>
        </p:nvSpPr>
        <p:spPr>
          <a:xfrm>
            <a:off x="5366641" y="2017382"/>
            <a:ext cx="682581" cy="225725"/>
          </a:xfrm>
          <a:prstGeom prst="wedgeRectCallout">
            <a:avLst>
              <a:gd name="adj1" fmla="val 68215"/>
              <a:gd name="adj2" fmla="val 11677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smtClean="0">
                <a:solidFill>
                  <a:schemeClr val="tx1"/>
                </a:solidFill>
              </a:rPr>
              <a:t>大阪</a:t>
            </a:r>
            <a:endParaRPr kumimoji="1" lang="ja-JP" altLang="en-US" sz="1200" b="1" u="sng" dirty="0">
              <a:solidFill>
                <a:schemeClr val="tx1"/>
              </a:solidFill>
            </a:endParaRPr>
          </a:p>
        </p:txBody>
      </p:sp>
      <p:sp>
        <p:nvSpPr>
          <p:cNvPr id="9" name="四角形吹き出し 8"/>
          <p:cNvSpPr/>
          <p:nvPr/>
        </p:nvSpPr>
        <p:spPr>
          <a:xfrm>
            <a:off x="4532586" y="3665515"/>
            <a:ext cx="601554" cy="220751"/>
          </a:xfrm>
          <a:prstGeom prst="wedgeRectCallout">
            <a:avLst>
              <a:gd name="adj1" fmla="val 54210"/>
              <a:gd name="adj2" fmla="val 1070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chemeClr val="tx1"/>
                </a:solidFill>
              </a:rPr>
              <a:t>東京</a:t>
            </a:r>
            <a:endParaRPr kumimoji="1" lang="ja-JP" altLang="en-US" sz="1000" dirty="0">
              <a:solidFill>
                <a:schemeClr val="tx1"/>
              </a:solidFill>
            </a:endParaRPr>
          </a:p>
        </p:txBody>
      </p:sp>
      <p:sp>
        <p:nvSpPr>
          <p:cNvPr id="11" name="四角形吹き出し 10"/>
          <p:cNvSpPr/>
          <p:nvPr/>
        </p:nvSpPr>
        <p:spPr>
          <a:xfrm>
            <a:off x="7161157" y="3665515"/>
            <a:ext cx="601554" cy="220751"/>
          </a:xfrm>
          <a:prstGeom prst="wedgeRectCallout">
            <a:avLst>
              <a:gd name="adj1" fmla="val -70495"/>
              <a:gd name="adj2" fmla="val -598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全国</a:t>
            </a:r>
          </a:p>
        </p:txBody>
      </p:sp>
      <p:sp>
        <p:nvSpPr>
          <p:cNvPr id="12" name="テキスト ボックス 1"/>
          <p:cNvSpPr txBox="1"/>
          <p:nvPr/>
        </p:nvSpPr>
        <p:spPr>
          <a:xfrm>
            <a:off x="255535" y="1216494"/>
            <a:ext cx="473670" cy="2788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000" dirty="0" smtClean="0">
                <a:latin typeface="Meiryo UI" panose="020B0604030504040204" pitchFamily="50" charset="-128"/>
                <a:ea typeface="Meiryo UI" panose="020B0604030504040204" pitchFamily="50" charset="-128"/>
              </a:rPr>
              <a:t>%</a:t>
            </a:r>
          </a:p>
        </p:txBody>
      </p:sp>
      <p:sp>
        <p:nvSpPr>
          <p:cNvPr id="13" name="テキスト ボックス 1"/>
          <p:cNvSpPr txBox="1"/>
          <p:nvPr/>
        </p:nvSpPr>
        <p:spPr>
          <a:xfrm>
            <a:off x="2331334" y="2975916"/>
            <a:ext cx="1377388" cy="3125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100" dirty="0" smtClean="0"/>
              <a:t>（</a:t>
            </a:r>
            <a:r>
              <a:rPr lang="en-US" altLang="ja-JP" sz="1100" dirty="0" smtClean="0"/>
              <a:t>7</a:t>
            </a:r>
            <a:r>
              <a:rPr lang="ja-JP" altLang="en-US" sz="1100" dirty="0" smtClean="0"/>
              <a:t>～</a:t>
            </a:r>
            <a:r>
              <a:rPr lang="en-US" altLang="ja-JP" sz="1100" dirty="0" smtClean="0"/>
              <a:t>9</a:t>
            </a:r>
            <a:r>
              <a:rPr lang="ja-JP" altLang="en-US" sz="1100" dirty="0" smtClean="0"/>
              <a:t>月期）</a:t>
            </a:r>
            <a:endParaRPr lang="ja-JP" altLang="en-US" sz="1100" dirty="0"/>
          </a:p>
        </p:txBody>
      </p:sp>
    </p:spTree>
    <p:extLst>
      <p:ext uri="{BB962C8B-B14F-4D97-AF65-F5344CB8AC3E}">
        <p14:creationId xmlns:p14="http://schemas.microsoft.com/office/powerpoint/2010/main" val="3122895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9906000" cy="369332"/>
          </a:xfrm>
          <a:prstGeom prst="rect">
            <a:avLst/>
          </a:prstGeom>
          <a:solidFill>
            <a:srgbClr val="002060"/>
          </a:solidFill>
          <a:ln>
            <a:solidFill>
              <a:srgbClr val="002060"/>
            </a:solidFill>
          </a:ln>
        </p:spPr>
        <p:style>
          <a:lnRef idx="1">
            <a:schemeClr val="accent1"/>
          </a:lnRef>
          <a:fillRef idx="3">
            <a:schemeClr val="accent1"/>
          </a:fillRef>
          <a:effectRef idx="2">
            <a:schemeClr val="accent1"/>
          </a:effectRef>
          <a:fontRef idx="minor">
            <a:schemeClr val="lt1"/>
          </a:fontRef>
        </p:style>
        <p:txBody>
          <a:bodyPr wrap="square" lIns="144000" rtlCol="0">
            <a:spAutoFit/>
          </a:bodyPr>
          <a:lstStyle/>
          <a:p>
            <a:pPr algn="ctr"/>
            <a:r>
              <a:rPr kumimoji="1" lang="ja-JP" altLang="en-US" b="1" dirty="0"/>
              <a:t>　</a:t>
            </a:r>
            <a:r>
              <a:rPr kumimoji="1" lang="ja-JP" altLang="en-US" b="1" dirty="0" smtClean="0"/>
              <a:t>雇用 </a:t>
            </a:r>
            <a:r>
              <a:rPr kumimoji="1" lang="en-US" altLang="ja-JP" b="1" dirty="0" smtClean="0"/>
              <a:t>【</a:t>
            </a:r>
            <a:r>
              <a:rPr kumimoji="1" lang="ja-JP" altLang="en-US" b="1" dirty="0" smtClean="0"/>
              <a:t>離職者</a:t>
            </a:r>
            <a:r>
              <a:rPr kumimoji="1" lang="en-US" altLang="ja-JP" b="1" dirty="0" smtClean="0"/>
              <a:t>】</a:t>
            </a:r>
            <a:r>
              <a:rPr kumimoji="1" lang="ja-JP" altLang="en-US" b="1" dirty="0" smtClean="0"/>
              <a:t>（大阪府）</a:t>
            </a:r>
            <a:endParaRPr kumimoji="1" lang="en-US" altLang="ja-JP" b="1" dirty="0" smtClean="0"/>
          </a:p>
        </p:txBody>
      </p:sp>
      <p:sp>
        <p:nvSpPr>
          <p:cNvPr id="16" name="正方形/長方形 15"/>
          <p:cNvSpPr/>
          <p:nvPr/>
        </p:nvSpPr>
        <p:spPr>
          <a:xfrm>
            <a:off x="7384472" y="1224518"/>
            <a:ext cx="2521528" cy="246221"/>
          </a:xfrm>
          <a:prstGeom prst="rect">
            <a:avLst/>
          </a:prstGeom>
        </p:spPr>
        <p:txBody>
          <a:bodyPr wrap="square">
            <a:spAutoFit/>
          </a:bodyPr>
          <a:lstStyle/>
          <a:p>
            <a:r>
              <a:rPr lang="ja-JP" altLang="en-US" sz="1000" dirty="0" smtClean="0"/>
              <a:t>出典：大阪労働</a:t>
            </a:r>
            <a:r>
              <a:rPr lang="ja-JP" altLang="en-US" sz="1000" dirty="0"/>
              <a:t>局</a:t>
            </a:r>
            <a:r>
              <a:rPr lang="ja-JP" altLang="en-US" sz="1000" dirty="0" smtClean="0"/>
              <a:t> </a:t>
            </a:r>
            <a:r>
              <a:rPr lang="en-US" altLang="ja-JP" sz="1000" dirty="0" smtClean="0"/>
              <a:t>『</a:t>
            </a:r>
            <a:r>
              <a:rPr lang="ja-JP" altLang="en-US" sz="1000" dirty="0" smtClean="0"/>
              <a:t>大阪労働市場ニュース</a:t>
            </a:r>
            <a:r>
              <a:rPr lang="en-US" altLang="ja-JP" sz="1000" dirty="0" smtClean="0"/>
              <a:t>』</a:t>
            </a:r>
            <a:endParaRPr lang="ja-JP" altLang="en-US" sz="1000" dirty="0"/>
          </a:p>
        </p:txBody>
      </p:sp>
      <p:sp>
        <p:nvSpPr>
          <p:cNvPr id="17" name="スライド番号プレースホルダー 3"/>
          <p:cNvSpPr>
            <a:spLocks noGrp="1"/>
          </p:cNvSpPr>
          <p:nvPr>
            <p:ph type="sldNum" sz="quarter" idx="12"/>
          </p:nvPr>
        </p:nvSpPr>
        <p:spPr>
          <a:xfrm>
            <a:off x="9437628" y="5857872"/>
            <a:ext cx="420142" cy="261941"/>
          </a:xfrm>
          <a:ln>
            <a:solidFill>
              <a:schemeClr val="accent1"/>
            </a:solidFill>
          </a:ln>
        </p:spPr>
        <p:txBody>
          <a:bodyPr/>
          <a:lstStyle/>
          <a:p>
            <a:pPr algn="ctr"/>
            <a:fld id="{9B28B6A2-4437-46C4-8AB6-08015A7ADF51}" type="slidenum">
              <a:rPr kumimoji="1" lang="ja-JP" altLang="en-US" sz="1600" b="1" smtClean="0"/>
              <a:pPr algn="ctr"/>
              <a:t>5</a:t>
            </a:fld>
            <a:endParaRPr kumimoji="1" lang="ja-JP" altLang="en-US" sz="1600" b="1" dirty="0"/>
          </a:p>
        </p:txBody>
      </p:sp>
      <p:sp>
        <p:nvSpPr>
          <p:cNvPr id="9" name="正方形/長方形 8"/>
          <p:cNvSpPr/>
          <p:nvPr/>
        </p:nvSpPr>
        <p:spPr>
          <a:xfrm>
            <a:off x="116272" y="500467"/>
            <a:ext cx="9673456" cy="7160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Autofit/>
          </a:bodyPr>
          <a:lstStyle/>
          <a:p>
            <a:pPr marL="180975" indent="-180975">
              <a:lnSpc>
                <a:spcPct val="150000"/>
              </a:lnSpc>
            </a:pPr>
            <a:r>
              <a:rPr kumimoji="1" lang="ja-JP" altLang="en-US" sz="1400" dirty="0" smtClean="0">
                <a:solidFill>
                  <a:prstClr val="black"/>
                </a:solidFill>
                <a:latin typeface="Meiryo UI" panose="020B0604030504040204" pitchFamily="50" charset="-128"/>
                <a:ea typeface="Meiryo UI" panose="020B0604030504040204" pitchFamily="50" charset="-128"/>
              </a:rPr>
              <a:t>●ハローワークに新規</a:t>
            </a:r>
            <a:r>
              <a:rPr kumimoji="1" lang="ja-JP" altLang="en-US" sz="1400" dirty="0">
                <a:solidFill>
                  <a:prstClr val="black"/>
                </a:solidFill>
                <a:latin typeface="Meiryo UI" panose="020B0604030504040204" pitchFamily="50" charset="-128"/>
                <a:ea typeface="Meiryo UI" panose="020B0604030504040204" pitchFamily="50" charset="-128"/>
              </a:rPr>
              <a:t>求職</a:t>
            </a:r>
            <a:r>
              <a:rPr kumimoji="1" lang="ja-JP" altLang="en-US" sz="1400" dirty="0" smtClean="0">
                <a:solidFill>
                  <a:prstClr val="black"/>
                </a:solidFill>
                <a:latin typeface="Meiryo UI" panose="020B0604030504040204" pitchFamily="50" charset="-128"/>
                <a:ea typeface="Meiryo UI" panose="020B0604030504040204" pitchFamily="50" charset="-128"/>
              </a:rPr>
              <a:t>申込をした離職者のうち、</a:t>
            </a:r>
            <a:r>
              <a:rPr kumimoji="1" lang="ja-JP" altLang="en-US" sz="1400" b="1" u="sng" dirty="0" smtClean="0">
                <a:solidFill>
                  <a:prstClr val="black"/>
                </a:solidFill>
                <a:latin typeface="Meiryo UI" panose="020B0604030504040204" pitchFamily="50" charset="-128"/>
                <a:ea typeface="Meiryo UI" panose="020B0604030504040204" pitchFamily="50" charset="-128"/>
              </a:rPr>
              <a:t>事業主都合による離職者の割合は</a:t>
            </a:r>
            <a:r>
              <a:rPr kumimoji="1" lang="en-US" altLang="ja-JP" sz="1400" b="1" u="sng" dirty="0" smtClean="0">
                <a:solidFill>
                  <a:prstClr val="black"/>
                </a:solidFill>
                <a:latin typeface="Meiryo UI" panose="020B0604030504040204" pitchFamily="50" charset="-128"/>
                <a:ea typeface="Meiryo UI" panose="020B0604030504040204" pitchFamily="50" charset="-128"/>
              </a:rPr>
              <a:t>4</a:t>
            </a:r>
            <a:r>
              <a:rPr kumimoji="1" lang="ja-JP" altLang="en-US" sz="1400" b="1" u="sng" dirty="0" smtClean="0">
                <a:solidFill>
                  <a:prstClr val="black"/>
                </a:solidFill>
                <a:latin typeface="Meiryo UI" panose="020B0604030504040204" pitchFamily="50" charset="-128"/>
                <a:ea typeface="Meiryo UI" panose="020B0604030504040204" pitchFamily="50" charset="-128"/>
              </a:rPr>
              <a:t>月以降増加</a:t>
            </a:r>
            <a:r>
              <a:rPr kumimoji="1" lang="ja-JP" altLang="en-US" sz="1400" dirty="0" smtClean="0">
                <a:solidFill>
                  <a:prstClr val="black"/>
                </a:solidFill>
                <a:latin typeface="Meiryo UI" panose="020B0604030504040204" pitchFamily="50" charset="-128"/>
                <a:ea typeface="Meiryo UI" panose="020B0604030504040204" pitchFamily="50" charset="-128"/>
              </a:rPr>
              <a:t>。</a:t>
            </a:r>
            <a:endParaRPr kumimoji="1" lang="en-US" altLang="ja-JP" sz="1400" dirty="0">
              <a:solidFill>
                <a:prstClr val="black"/>
              </a:solidFill>
              <a:latin typeface="Meiryo UI" panose="020B0604030504040204" pitchFamily="50" charset="-128"/>
              <a:ea typeface="Meiryo UI" panose="020B0604030504040204" pitchFamily="50" charset="-128"/>
            </a:endParaRPr>
          </a:p>
          <a:p>
            <a:pPr marL="180975" indent="-180975">
              <a:lnSpc>
                <a:spcPct val="150000"/>
              </a:lnSpc>
            </a:pPr>
            <a:r>
              <a:rPr kumimoji="1" lang="ja-JP" altLang="en-US" sz="1400" dirty="0" smtClean="0">
                <a:solidFill>
                  <a:prstClr val="black"/>
                </a:solidFill>
                <a:latin typeface="Meiryo UI" panose="020B0604030504040204" pitchFamily="50" charset="-128"/>
                <a:ea typeface="Meiryo UI" panose="020B0604030504040204" pitchFamily="50" charset="-128"/>
              </a:rPr>
              <a:t>●事業主都合による離職者（前年同月比）は</a:t>
            </a:r>
            <a:r>
              <a:rPr kumimoji="1" lang="en-US" altLang="ja-JP" sz="1400" b="1" u="sng" dirty="0" smtClean="0">
                <a:solidFill>
                  <a:prstClr val="black"/>
                </a:solidFill>
                <a:latin typeface="Meiryo UI" panose="020B0604030504040204" pitchFamily="50" charset="-128"/>
                <a:ea typeface="Meiryo UI" panose="020B0604030504040204" pitchFamily="50" charset="-128"/>
              </a:rPr>
              <a:t>5</a:t>
            </a:r>
            <a:r>
              <a:rPr kumimoji="1" lang="ja-JP" altLang="en-US" sz="1400" b="1" u="sng" dirty="0" smtClean="0">
                <a:solidFill>
                  <a:prstClr val="black"/>
                </a:solidFill>
                <a:latin typeface="Meiryo UI" panose="020B0604030504040204" pitchFamily="50" charset="-128"/>
                <a:ea typeface="Meiryo UI" panose="020B0604030504040204" pitchFamily="50" charset="-128"/>
              </a:rPr>
              <a:t>月以降大きく増加</a:t>
            </a:r>
            <a:r>
              <a:rPr kumimoji="1" lang="ja-JP" altLang="en-US" sz="1400" dirty="0" smtClean="0">
                <a:solidFill>
                  <a:prstClr val="black"/>
                </a:solidFill>
                <a:latin typeface="Meiryo UI" panose="020B0604030504040204" pitchFamily="50" charset="-128"/>
                <a:ea typeface="Meiryo UI" panose="020B0604030504040204" pitchFamily="50" charset="-128"/>
              </a:rPr>
              <a:t>。コロナ禍での雇止めが増えている可能性。</a:t>
            </a:r>
            <a:endParaRPr kumimoji="1" lang="en-US" altLang="ja-JP" sz="1400" dirty="0">
              <a:solidFill>
                <a:prstClr val="black"/>
              </a:solidFill>
              <a:latin typeface="Meiryo UI" panose="020B0604030504040204" pitchFamily="50" charset="-128"/>
              <a:ea typeface="Meiryo UI" panose="020B0604030504040204"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3396191593"/>
              </p:ext>
            </p:extLst>
          </p:nvPr>
        </p:nvGraphicFramePr>
        <p:xfrm>
          <a:off x="0" y="3152581"/>
          <a:ext cx="9857770" cy="29672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p:cNvGraphicFramePr>
            <a:graphicFrameLocks/>
          </p:cNvGraphicFramePr>
          <p:nvPr>
            <p:extLst>
              <p:ext uri="{D42A27DB-BD31-4B8C-83A1-F6EECF244321}">
                <p14:modId xmlns:p14="http://schemas.microsoft.com/office/powerpoint/2010/main" val="2342051917"/>
              </p:ext>
            </p:extLst>
          </p:nvPr>
        </p:nvGraphicFramePr>
        <p:xfrm>
          <a:off x="0" y="1216494"/>
          <a:ext cx="9857770" cy="2378376"/>
        </p:xfrm>
        <a:graphic>
          <a:graphicData uri="http://schemas.openxmlformats.org/drawingml/2006/chart">
            <c:chart xmlns:c="http://schemas.openxmlformats.org/drawingml/2006/chart" xmlns:r="http://schemas.openxmlformats.org/officeDocument/2006/relationships" r:id="rId4"/>
          </a:graphicData>
        </a:graphic>
      </p:graphicFrame>
      <p:sp>
        <p:nvSpPr>
          <p:cNvPr id="11" name="テキスト ボックス 1"/>
          <p:cNvSpPr txBox="1"/>
          <p:nvPr/>
        </p:nvSpPr>
        <p:spPr>
          <a:xfrm>
            <a:off x="429155" y="3594870"/>
            <a:ext cx="600992" cy="2788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00" dirty="0" smtClean="0">
                <a:latin typeface="Meiryo UI" panose="020B0604030504040204" pitchFamily="50" charset="-128"/>
                <a:ea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87041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327600"/>
          </a:xfrm>
          <a:solidFill>
            <a:srgbClr val="002060"/>
          </a:solidFill>
        </p:spPr>
        <p:txBody>
          <a:bodyPr vert="horz" lIns="81598" tIns="40799" rIns="81598" bIns="40799" rtlCol="0" anchor="b">
            <a:noAutofit/>
          </a:bodyPr>
          <a:lstStyle/>
          <a:p>
            <a:pPr algn="ctr" defTabSz="914400"/>
            <a:r>
              <a:rPr lang="ja-JP" altLang="en-US" sz="1785" b="1" dirty="0" smtClean="0">
                <a:solidFill>
                  <a:schemeClr val="bg1"/>
                </a:solidFill>
                <a:latin typeface="Meiryo UI" panose="020B0604030504040204" pitchFamily="50" charset="-128"/>
                <a:ea typeface="Meiryo UI" panose="020B0604030504040204" pitchFamily="50" charset="-128"/>
              </a:rPr>
              <a:t>就業者数の減少（全国）</a:t>
            </a:r>
            <a:endParaRPr lang="ja-JP" altLang="en-US" sz="1785" b="1" dirty="0">
              <a:solidFill>
                <a:schemeClr val="bg1"/>
              </a:solidFill>
              <a:latin typeface="Meiryo UI" panose="020B0604030504040204" pitchFamily="50" charset="-128"/>
              <a:ea typeface="Meiryo UI" panose="020B0604030504040204" pitchFamily="50" charset="-128"/>
            </a:endParaRPr>
          </a:p>
        </p:txBody>
      </p:sp>
      <p:sp>
        <p:nvSpPr>
          <p:cNvPr id="31" name="正方形/長方形 30"/>
          <p:cNvSpPr/>
          <p:nvPr/>
        </p:nvSpPr>
        <p:spPr>
          <a:xfrm>
            <a:off x="254975" y="458777"/>
            <a:ext cx="9396049" cy="4045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0975" indent="-180975">
              <a:lnSpc>
                <a:spcPct val="150000"/>
              </a:lnSpc>
            </a:pPr>
            <a:r>
              <a:rPr kumimoji="1" lang="ja-JP" altLang="en-US" sz="1400" dirty="0" smtClean="0">
                <a:solidFill>
                  <a:schemeClr val="tx1"/>
                </a:solidFill>
                <a:latin typeface="Meiryo UI" panose="020B0604030504040204" pitchFamily="50" charset="-128"/>
                <a:ea typeface="Meiryo UI" panose="020B0604030504040204" pitchFamily="50" charset="-128"/>
              </a:rPr>
              <a:t> ●全国での就業者数は、</a:t>
            </a:r>
            <a:r>
              <a:rPr kumimoji="1" lang="ja-JP" altLang="en-US" sz="1400" b="1" u="sng" dirty="0" smtClean="0">
                <a:solidFill>
                  <a:schemeClr val="tx1"/>
                </a:solidFill>
                <a:latin typeface="Meiryo UI" panose="020B0604030504040204" pitchFamily="50" charset="-128"/>
                <a:ea typeface="Meiryo UI" panose="020B0604030504040204" pitchFamily="50" charset="-128"/>
              </a:rPr>
              <a:t>コロナショックで最大約</a:t>
            </a:r>
            <a:r>
              <a:rPr kumimoji="1" lang="en-US" altLang="ja-JP" sz="1400" b="1" u="sng" dirty="0" smtClean="0">
                <a:solidFill>
                  <a:schemeClr val="tx1"/>
                </a:solidFill>
                <a:latin typeface="Meiryo UI" panose="020B0604030504040204" pitchFamily="50" charset="-128"/>
                <a:ea typeface="Meiryo UI" panose="020B0604030504040204" pitchFamily="50" charset="-128"/>
              </a:rPr>
              <a:t>140</a:t>
            </a:r>
            <a:r>
              <a:rPr kumimoji="1" lang="ja-JP" altLang="en-US" sz="1400" b="1" u="sng" dirty="0" smtClean="0">
                <a:solidFill>
                  <a:schemeClr val="tx1"/>
                </a:solidFill>
                <a:latin typeface="Meiryo UI" panose="020B0604030504040204" pitchFamily="50" charset="-128"/>
                <a:ea typeface="Meiryo UI" panose="020B0604030504040204" pitchFamily="50" charset="-128"/>
              </a:rPr>
              <a:t>万人減少</a:t>
            </a:r>
            <a:r>
              <a:rPr kumimoji="1" lang="ja-JP" altLang="en-US" sz="1400" dirty="0" smtClean="0">
                <a:solidFill>
                  <a:schemeClr val="tx1"/>
                </a:solidFill>
                <a:latin typeface="Meiryo UI" panose="020B0604030504040204" pitchFamily="50" charset="-128"/>
                <a:ea typeface="Meiryo UI" panose="020B0604030504040204" pitchFamily="50" charset="-128"/>
              </a:rPr>
              <a:t>（リーマンショック時</a:t>
            </a:r>
            <a:r>
              <a:rPr kumimoji="1" lang="ja-JP" altLang="en-US" sz="1400" dirty="0">
                <a:solidFill>
                  <a:schemeClr val="tx1"/>
                </a:solidFill>
                <a:latin typeface="Meiryo UI" panose="020B0604030504040204" pitchFamily="50" charset="-128"/>
                <a:ea typeface="Meiryo UI" panose="020B0604030504040204" pitchFamily="50" charset="-128"/>
              </a:rPr>
              <a:t>は</a:t>
            </a:r>
            <a:r>
              <a:rPr kumimoji="1" lang="ja-JP" altLang="en-US" sz="1400" dirty="0" smtClean="0">
                <a:solidFill>
                  <a:schemeClr val="tx1"/>
                </a:solidFill>
                <a:latin typeface="Meiryo UI" panose="020B0604030504040204" pitchFamily="50" charset="-128"/>
                <a:ea typeface="Meiryo UI" panose="020B0604030504040204" pitchFamily="50" charset="-128"/>
              </a:rPr>
              <a:t>約</a:t>
            </a:r>
            <a:r>
              <a:rPr kumimoji="1" lang="en-US" altLang="ja-JP" sz="1400" dirty="0" smtClean="0">
                <a:solidFill>
                  <a:schemeClr val="tx1"/>
                </a:solidFill>
                <a:latin typeface="Meiryo UI" panose="020B0604030504040204" pitchFamily="50" charset="-128"/>
                <a:ea typeface="Meiryo UI" panose="020B0604030504040204" pitchFamily="50" charset="-128"/>
              </a:rPr>
              <a:t>123</a:t>
            </a:r>
            <a:r>
              <a:rPr kumimoji="1" lang="ja-JP" altLang="en-US" sz="1400" dirty="0" smtClean="0">
                <a:solidFill>
                  <a:schemeClr val="tx1"/>
                </a:solidFill>
                <a:latin typeface="Meiryo UI" panose="020B0604030504040204" pitchFamily="50" charset="-128"/>
                <a:ea typeface="Meiryo UI" panose="020B0604030504040204" pitchFamily="50" charset="-128"/>
              </a:rPr>
              <a:t>万人減）。</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995284" y="2446730"/>
            <a:ext cx="64807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2008</a:t>
            </a:r>
            <a:r>
              <a:rPr kumimoji="1" lang="ja-JP" altLang="en-US"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189998" y="2741327"/>
            <a:ext cx="307777" cy="117540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リーマンショック</a:t>
            </a:r>
            <a:endPar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4979029" y="5930117"/>
            <a:ext cx="3265717" cy="229615"/>
          </a:xfrm>
          <a:prstGeom prst="rect">
            <a:avLst/>
          </a:prstGeom>
          <a:noFill/>
        </p:spPr>
        <p:txBody>
          <a:bodyPr wrap="square" rtlCol="0">
            <a:spAutoFit/>
          </a:bodyPr>
          <a:lstStyle/>
          <a:p>
            <a:pPr algn="r"/>
            <a:r>
              <a:rPr kumimoji="1" lang="ja-JP" altLang="en-US" sz="892" dirty="0" smtClean="0"/>
              <a:t>出典：総務省</a:t>
            </a:r>
            <a:r>
              <a:rPr kumimoji="1" lang="en-US" altLang="ja-JP" sz="892" dirty="0" smtClean="0"/>
              <a:t>『</a:t>
            </a:r>
            <a:r>
              <a:rPr kumimoji="1" lang="ja-JP" altLang="en-US" sz="892" dirty="0" smtClean="0"/>
              <a:t>労働力調査</a:t>
            </a:r>
            <a:r>
              <a:rPr kumimoji="1" lang="en-US" altLang="ja-JP" sz="892" dirty="0" smtClean="0"/>
              <a:t>』</a:t>
            </a:r>
            <a:endParaRPr kumimoji="1" lang="ja-JP" altLang="en-US" sz="892" dirty="0"/>
          </a:p>
        </p:txBody>
      </p:sp>
      <p:graphicFrame>
        <p:nvGraphicFramePr>
          <p:cNvPr id="39" name="グラフ 38"/>
          <p:cNvGraphicFramePr>
            <a:graphicFrameLocks/>
          </p:cNvGraphicFramePr>
          <p:nvPr>
            <p:extLst>
              <p:ext uri="{D42A27DB-BD31-4B8C-83A1-F6EECF244321}">
                <p14:modId xmlns:p14="http://schemas.microsoft.com/office/powerpoint/2010/main" val="1327258241"/>
              </p:ext>
            </p:extLst>
          </p:nvPr>
        </p:nvGraphicFramePr>
        <p:xfrm>
          <a:off x="1371" y="863341"/>
          <a:ext cx="9904629" cy="5296391"/>
        </p:xfrm>
        <a:graphic>
          <a:graphicData uri="http://schemas.openxmlformats.org/drawingml/2006/chart">
            <c:chart xmlns:c="http://schemas.openxmlformats.org/drawingml/2006/chart" xmlns:r="http://schemas.openxmlformats.org/officeDocument/2006/relationships" r:id="rId3"/>
          </a:graphicData>
        </a:graphic>
      </p:graphicFrame>
      <p:grpSp>
        <p:nvGrpSpPr>
          <p:cNvPr id="23" name="グループ化 22"/>
          <p:cNvGrpSpPr/>
          <p:nvPr/>
        </p:nvGrpSpPr>
        <p:grpSpPr>
          <a:xfrm>
            <a:off x="1796660" y="3916729"/>
            <a:ext cx="1100269" cy="868084"/>
            <a:chOff x="756650" y="4053840"/>
            <a:chExt cx="1100269" cy="754284"/>
          </a:xfrm>
        </p:grpSpPr>
        <p:grpSp>
          <p:nvGrpSpPr>
            <p:cNvPr id="24" name="グループ化 23"/>
            <p:cNvGrpSpPr/>
            <p:nvPr/>
          </p:nvGrpSpPr>
          <p:grpSpPr>
            <a:xfrm>
              <a:off x="756650" y="4053840"/>
              <a:ext cx="523317" cy="754284"/>
              <a:chOff x="756650" y="4053840"/>
              <a:chExt cx="523317" cy="754284"/>
            </a:xfrm>
          </p:grpSpPr>
          <p:cxnSp>
            <p:nvCxnSpPr>
              <p:cNvPr id="26" name="直線コネクタ 25"/>
              <p:cNvCxnSpPr/>
              <p:nvPr/>
            </p:nvCxnSpPr>
            <p:spPr>
              <a:xfrm>
                <a:off x="756650" y="4053840"/>
                <a:ext cx="523317"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756650" y="4808124"/>
                <a:ext cx="523317"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896897" y="4053840"/>
                <a:ext cx="0" cy="75428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5" name="テキスト ボックス 24"/>
            <p:cNvSpPr txBox="1"/>
            <p:nvPr/>
          </p:nvSpPr>
          <p:spPr>
            <a:xfrm>
              <a:off x="912039" y="4334941"/>
              <a:ext cx="944880" cy="253916"/>
            </a:xfrm>
            <a:prstGeom prst="rect">
              <a:avLst/>
            </a:prstGeom>
            <a:noFill/>
          </p:spPr>
          <p:txBody>
            <a:bodyPr wrap="square" rtlCol="0">
              <a:spAutoFit/>
            </a:bodyPr>
            <a:lstStyle/>
            <a:p>
              <a:r>
                <a:rPr kumimoji="1" lang="ja-JP" altLang="en-US" sz="1050" dirty="0" smtClean="0"/>
                <a:t>約</a:t>
              </a:r>
              <a:r>
                <a:rPr kumimoji="1" lang="en-US" altLang="ja-JP" sz="1050" dirty="0" smtClean="0"/>
                <a:t>123</a:t>
              </a:r>
              <a:r>
                <a:rPr kumimoji="1" lang="ja-JP" altLang="en-US" sz="1050" dirty="0"/>
                <a:t>万人</a:t>
              </a:r>
            </a:p>
          </p:txBody>
        </p:sp>
      </p:grpSp>
      <p:sp>
        <p:nvSpPr>
          <p:cNvPr id="21" name="スライド番号プレースホルダー 2"/>
          <p:cNvSpPr txBox="1">
            <a:spLocks/>
          </p:cNvSpPr>
          <p:nvPr/>
        </p:nvSpPr>
        <p:spPr>
          <a:xfrm>
            <a:off x="8521005" y="5781612"/>
            <a:ext cx="567100" cy="325823"/>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defPPr>
              <a:defRPr lang="en-US"/>
            </a:defPPr>
            <a:lvl1pPr marL="0" algn="r" defTabSz="457200" rtl="0" eaLnBrk="1" latinLnBrk="0" hangingPunct="1">
              <a:defRPr sz="975"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B28B6A2-4437-46C4-8AB6-08015A7ADF51}" type="slidenum">
              <a:rPr kumimoji="1" lang="ja-JP" altLang="en-US" sz="1050" b="1" smtClean="0"/>
              <a:pPr algn="ctr"/>
              <a:t>6</a:t>
            </a:fld>
            <a:endParaRPr kumimoji="1" lang="ja-JP" altLang="en-US" sz="1050" b="1" dirty="0"/>
          </a:p>
        </p:txBody>
      </p:sp>
      <p:sp>
        <p:nvSpPr>
          <p:cNvPr id="34" name="テキスト ボックス 33"/>
          <p:cNvSpPr txBox="1"/>
          <p:nvPr/>
        </p:nvSpPr>
        <p:spPr>
          <a:xfrm>
            <a:off x="6549420" y="1044820"/>
            <a:ext cx="2255135" cy="276999"/>
          </a:xfrm>
          <a:prstGeom prst="rect">
            <a:avLst/>
          </a:prstGeom>
          <a:noFill/>
        </p:spPr>
        <p:txBody>
          <a:bodyPr wrap="square" rtlCol="0">
            <a:spAutoFit/>
          </a:bodyPr>
          <a:lstStyle/>
          <a:p>
            <a:r>
              <a:rPr kumimoji="1" lang="en-US" altLang="ja-JP" sz="1200" dirty="0" smtClean="0"/>
              <a:t>※2008</a:t>
            </a:r>
            <a:r>
              <a:rPr kumimoji="1" lang="ja-JP" altLang="en-US" sz="1200" dirty="0" smtClean="0"/>
              <a:t>年１月～</a:t>
            </a:r>
            <a:r>
              <a:rPr kumimoji="1" lang="en-US" altLang="ja-JP" sz="1200" dirty="0" smtClean="0"/>
              <a:t>2020</a:t>
            </a:r>
            <a:r>
              <a:rPr kumimoji="1" lang="ja-JP" altLang="en-US" sz="1200" dirty="0" smtClean="0"/>
              <a:t>年</a:t>
            </a:r>
            <a:r>
              <a:rPr kumimoji="1" lang="ja-JP" altLang="en-US" sz="1200" dirty="0"/>
              <a:t>９</a:t>
            </a:r>
            <a:r>
              <a:rPr kumimoji="1" lang="ja-JP" altLang="en-US" sz="1200" dirty="0" smtClean="0"/>
              <a:t>月</a:t>
            </a:r>
            <a:endParaRPr kumimoji="1" lang="ja-JP" altLang="en-US" sz="1200" dirty="0"/>
          </a:p>
        </p:txBody>
      </p:sp>
      <p:grpSp>
        <p:nvGrpSpPr>
          <p:cNvPr id="32" name="グループ化 31"/>
          <p:cNvGrpSpPr/>
          <p:nvPr/>
        </p:nvGrpSpPr>
        <p:grpSpPr>
          <a:xfrm>
            <a:off x="8244746" y="1531547"/>
            <a:ext cx="1347579" cy="915183"/>
            <a:chOff x="756650" y="4053840"/>
            <a:chExt cx="1202009" cy="754284"/>
          </a:xfrm>
        </p:grpSpPr>
        <p:grpSp>
          <p:nvGrpSpPr>
            <p:cNvPr id="35" name="グループ化 34"/>
            <p:cNvGrpSpPr/>
            <p:nvPr/>
          </p:nvGrpSpPr>
          <p:grpSpPr>
            <a:xfrm>
              <a:off x="756650" y="4053840"/>
              <a:ext cx="523317" cy="754284"/>
              <a:chOff x="756650" y="4053840"/>
              <a:chExt cx="523317" cy="754284"/>
            </a:xfrm>
          </p:grpSpPr>
          <p:cxnSp>
            <p:nvCxnSpPr>
              <p:cNvPr id="40" name="直線コネクタ 39"/>
              <p:cNvCxnSpPr/>
              <p:nvPr/>
            </p:nvCxnSpPr>
            <p:spPr>
              <a:xfrm>
                <a:off x="756650" y="4053840"/>
                <a:ext cx="523317"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756650" y="4808124"/>
                <a:ext cx="523317"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896897" y="4053840"/>
                <a:ext cx="0" cy="75428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7" name="テキスト ボックス 36"/>
            <p:cNvSpPr txBox="1"/>
            <p:nvPr/>
          </p:nvSpPr>
          <p:spPr>
            <a:xfrm>
              <a:off x="1013779" y="4309514"/>
              <a:ext cx="944880" cy="222205"/>
            </a:xfrm>
            <a:prstGeom prst="rect">
              <a:avLst/>
            </a:prstGeom>
            <a:noFill/>
          </p:spPr>
          <p:txBody>
            <a:bodyPr wrap="square" rtlCol="0">
              <a:spAutoFit/>
            </a:bodyPr>
            <a:lstStyle/>
            <a:p>
              <a:r>
                <a:rPr kumimoji="1" lang="ja-JP" altLang="en-US" sz="1050" dirty="0" smtClean="0"/>
                <a:t>約</a:t>
              </a:r>
              <a:r>
                <a:rPr kumimoji="1" lang="en-US" altLang="ja-JP" sz="1050" dirty="0" smtClean="0"/>
                <a:t>140</a:t>
              </a:r>
              <a:r>
                <a:rPr kumimoji="1" lang="ja-JP" altLang="en-US" sz="1050" dirty="0" smtClean="0"/>
                <a:t>万人</a:t>
              </a:r>
              <a:endParaRPr kumimoji="1" lang="ja-JP" altLang="en-US" sz="1050" dirty="0"/>
            </a:p>
          </p:txBody>
        </p:sp>
      </p:grpSp>
    </p:spTree>
    <p:extLst>
      <p:ext uri="{BB962C8B-B14F-4D97-AF65-F5344CB8AC3E}">
        <p14:creationId xmlns:p14="http://schemas.microsoft.com/office/powerpoint/2010/main" val="2515909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906000" cy="327600"/>
          </a:xfrm>
          <a:solidFill>
            <a:srgbClr val="002060"/>
          </a:solidFill>
        </p:spPr>
        <p:txBody>
          <a:bodyPr vert="horz" lIns="81598" tIns="40799" rIns="81598" bIns="40799" rtlCol="0" anchor="b">
            <a:noAutofit/>
          </a:bodyPr>
          <a:lstStyle/>
          <a:p>
            <a:pPr algn="ctr" defTabSz="914400"/>
            <a:r>
              <a:rPr lang="ja-JP" altLang="en-US" sz="1785" b="1" dirty="0" smtClean="0">
                <a:solidFill>
                  <a:schemeClr val="bg1"/>
                </a:solidFill>
                <a:latin typeface="Meiryo UI" panose="020B0604030504040204" pitchFamily="50" charset="-128"/>
                <a:ea typeface="Meiryo UI" panose="020B0604030504040204" pitchFamily="50" charset="-128"/>
              </a:rPr>
              <a:t>就業者数の減少（全国）</a:t>
            </a:r>
            <a:endParaRPr lang="ja-JP" altLang="en-US" sz="1785" b="1" dirty="0">
              <a:solidFill>
                <a:schemeClr val="bg1"/>
              </a:solidFill>
              <a:latin typeface="Meiryo UI" panose="020B0604030504040204" pitchFamily="50" charset="-128"/>
              <a:ea typeface="Meiryo UI" panose="020B0604030504040204" pitchFamily="50" charset="-128"/>
            </a:endParaRPr>
          </a:p>
        </p:txBody>
      </p:sp>
      <p:sp>
        <p:nvSpPr>
          <p:cNvPr id="31" name="正方形/長方形 30"/>
          <p:cNvSpPr/>
          <p:nvPr/>
        </p:nvSpPr>
        <p:spPr>
          <a:xfrm>
            <a:off x="254975" y="458776"/>
            <a:ext cx="9396049" cy="10147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80975" indent="-180975">
              <a:lnSpc>
                <a:spcPct val="150000"/>
              </a:lnSpc>
            </a:pPr>
            <a:r>
              <a:rPr kumimoji="1" lang="ja-JP" altLang="en-US" sz="1400" dirty="0" smtClean="0">
                <a:solidFill>
                  <a:schemeClr val="tx1"/>
                </a:solidFill>
                <a:latin typeface="Meiryo UI" panose="020B0604030504040204" pitchFamily="50" charset="-128"/>
                <a:ea typeface="Meiryo UI" panose="020B0604030504040204" pitchFamily="50" charset="-128"/>
              </a:rPr>
              <a:t> ●就業者減少は、</a:t>
            </a:r>
            <a:r>
              <a:rPr kumimoji="1" lang="ja-JP" altLang="en-US" sz="1400" b="1" u="sng" dirty="0" smtClean="0">
                <a:solidFill>
                  <a:schemeClr val="tx1"/>
                </a:solidFill>
                <a:latin typeface="Meiryo UI" panose="020B0604030504040204" pitchFamily="50" charset="-128"/>
                <a:ea typeface="Meiryo UI" panose="020B0604030504040204" pitchFamily="50" charset="-128"/>
              </a:rPr>
              <a:t>非正規労働者の減少幅が</a:t>
            </a:r>
            <a:r>
              <a:rPr kumimoji="1" lang="ja-JP" altLang="en-US" sz="1400" b="1" i="1" u="sng" dirty="0" smtClean="0">
                <a:solidFill>
                  <a:schemeClr val="tx1"/>
                </a:solidFill>
                <a:latin typeface="Meiryo UI" panose="020B0604030504040204" pitchFamily="50" charset="-128"/>
                <a:ea typeface="Meiryo UI" panose="020B0604030504040204" pitchFamily="50" charset="-128"/>
              </a:rPr>
              <a:t>大きい</a:t>
            </a:r>
            <a:r>
              <a:rPr kumimoji="1" lang="ja-JP" altLang="en-US" sz="1400" i="1" dirty="0" smtClean="0">
                <a:solidFill>
                  <a:schemeClr val="tx1"/>
                </a:solidFill>
                <a:latin typeface="Meiryo UI" panose="020B0604030504040204" pitchFamily="50" charset="-128"/>
                <a:ea typeface="Meiryo UI" panose="020B0604030504040204" pitchFamily="50" charset="-128"/>
              </a:rPr>
              <a:t>ことが主な要因</a:t>
            </a:r>
            <a:r>
              <a:rPr kumimoji="1" lang="ja-JP" altLang="en-US" sz="1400" b="1" dirty="0" smtClean="0">
                <a:solidFill>
                  <a:schemeClr val="tx1"/>
                </a:solidFill>
                <a:latin typeface="Meiryo UI" panose="020B0604030504040204" pitchFamily="50" charset="-128"/>
                <a:ea typeface="Meiryo UI" panose="020B0604030504040204" pitchFamily="50" charset="-128"/>
              </a:rPr>
              <a:t>。</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a:p>
            <a:pPr marL="180975" indent="-180975">
              <a:lnSpc>
                <a:spcPct val="150000"/>
              </a:lnSpc>
            </a:pPr>
            <a:r>
              <a:rPr kumimoji="1" lang="en-US" altLang="ja-JP"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b="1" u="sng" dirty="0" smtClean="0">
                <a:solidFill>
                  <a:schemeClr val="tx1"/>
                </a:solidFill>
                <a:latin typeface="Meiryo UI" panose="020B0604030504040204" pitchFamily="50" charset="-128"/>
                <a:ea typeface="Meiryo UI" panose="020B0604030504040204" pitchFamily="50" charset="-128"/>
              </a:rPr>
              <a:t>若者（</a:t>
            </a:r>
            <a:r>
              <a:rPr kumimoji="1" lang="en-US" altLang="ja-JP" sz="1400" b="1" u="sng" dirty="0" smtClean="0">
                <a:solidFill>
                  <a:schemeClr val="tx1"/>
                </a:solidFill>
                <a:latin typeface="Meiryo UI" panose="020B0604030504040204" pitchFamily="50" charset="-128"/>
                <a:ea typeface="Meiryo UI" panose="020B0604030504040204" pitchFamily="50" charset="-128"/>
              </a:rPr>
              <a:t>15</a:t>
            </a:r>
            <a:r>
              <a:rPr kumimoji="1" lang="ja-JP" altLang="en-US" sz="1400" b="1" u="sng" dirty="0" smtClean="0">
                <a:solidFill>
                  <a:schemeClr val="tx1"/>
                </a:solidFill>
                <a:latin typeface="Meiryo UI" panose="020B0604030504040204" pitchFamily="50" charset="-128"/>
                <a:ea typeface="Meiryo UI" panose="020B0604030504040204" pitchFamily="50" charset="-128"/>
              </a:rPr>
              <a:t>～</a:t>
            </a:r>
            <a:r>
              <a:rPr kumimoji="1" lang="en-US" altLang="ja-JP" sz="1400" b="1" u="sng" dirty="0" smtClean="0">
                <a:solidFill>
                  <a:schemeClr val="tx1"/>
                </a:solidFill>
                <a:latin typeface="Meiryo UI" panose="020B0604030504040204" pitchFamily="50" charset="-128"/>
                <a:ea typeface="Meiryo UI" panose="020B0604030504040204" pitchFamily="50" charset="-128"/>
              </a:rPr>
              <a:t>24</a:t>
            </a:r>
            <a:r>
              <a:rPr kumimoji="1" lang="ja-JP" altLang="en-US" sz="1400" b="1" u="sng" dirty="0" smtClean="0">
                <a:solidFill>
                  <a:schemeClr val="tx1"/>
                </a:solidFill>
                <a:latin typeface="Meiryo UI" panose="020B0604030504040204" pitchFamily="50" charset="-128"/>
                <a:ea typeface="Meiryo UI" panose="020B0604030504040204" pitchFamily="50" charset="-128"/>
              </a:rPr>
              <a:t>歳）、高齢者（</a:t>
            </a:r>
            <a:r>
              <a:rPr kumimoji="1" lang="en-US" altLang="ja-JP" sz="1400" b="1" u="sng" dirty="0" smtClean="0">
                <a:solidFill>
                  <a:schemeClr val="tx1"/>
                </a:solidFill>
                <a:latin typeface="Meiryo UI" panose="020B0604030504040204" pitchFamily="50" charset="-128"/>
                <a:ea typeface="Meiryo UI" panose="020B0604030504040204" pitchFamily="50" charset="-128"/>
              </a:rPr>
              <a:t>65</a:t>
            </a:r>
            <a:r>
              <a:rPr kumimoji="1" lang="ja-JP" altLang="en-US" sz="1400" b="1" u="sng" dirty="0" smtClean="0">
                <a:solidFill>
                  <a:schemeClr val="tx1"/>
                </a:solidFill>
                <a:latin typeface="Meiryo UI" panose="020B0604030504040204" pitchFamily="50" charset="-128"/>
                <a:ea typeface="Meiryo UI" panose="020B0604030504040204" pitchFamily="50" charset="-128"/>
              </a:rPr>
              <a:t>歳以上）、女性</a:t>
            </a:r>
            <a:r>
              <a:rPr kumimoji="1" lang="ja-JP" altLang="en-US" sz="1400" dirty="0" smtClean="0">
                <a:solidFill>
                  <a:schemeClr val="tx1"/>
                </a:solidFill>
                <a:latin typeface="Meiryo UI" panose="020B0604030504040204" pitchFamily="50" charset="-128"/>
                <a:ea typeface="Meiryo UI" panose="020B0604030504040204" pitchFamily="50" charset="-128"/>
              </a:rPr>
              <a:t>の就業者の減少が大きかったが、特に</a:t>
            </a:r>
            <a:r>
              <a:rPr kumimoji="1" lang="ja-JP" altLang="en-US" sz="1400" b="1" u="sng" dirty="0" smtClean="0">
                <a:solidFill>
                  <a:schemeClr val="tx1"/>
                </a:solidFill>
                <a:latin typeface="Meiryo UI" panose="020B0604030504040204" pitchFamily="50" charset="-128"/>
                <a:ea typeface="Meiryo UI" panose="020B0604030504040204" pitchFamily="50" charset="-128"/>
              </a:rPr>
              <a:t>女性はコロナ前の水準まで戻っていない</a:t>
            </a:r>
            <a:r>
              <a:rPr kumimoji="1" lang="ja-JP" altLang="en-US" sz="1400" dirty="0" smtClean="0">
                <a:solidFill>
                  <a:schemeClr val="tx1"/>
                </a:solidFill>
                <a:latin typeface="Meiryo UI" panose="020B0604030504040204" pitchFamily="50" charset="-128"/>
                <a:ea typeface="Meiryo UI" panose="020B0604030504040204" pitchFamily="50" charset="-128"/>
              </a:rPr>
              <a:t>。また、若者の回復傾向も緩慢。</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
        <p:nvSpPr>
          <p:cNvPr id="4" name="楕円 3"/>
          <p:cNvSpPr/>
          <p:nvPr/>
        </p:nvSpPr>
        <p:spPr>
          <a:xfrm>
            <a:off x="9068220" y="2543287"/>
            <a:ext cx="786712" cy="32869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3546420" y="4145654"/>
            <a:ext cx="5205874" cy="236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p:cNvCxnSpPr/>
          <p:nvPr/>
        </p:nvCxnSpPr>
        <p:spPr>
          <a:xfrm>
            <a:off x="4556761" y="3912240"/>
            <a:ext cx="5289167" cy="0"/>
          </a:xfrm>
          <a:prstGeom prst="line">
            <a:avLst/>
          </a:prstGeom>
          <a:ln w="3175"/>
        </p:spPr>
        <p:style>
          <a:lnRef idx="1">
            <a:schemeClr val="dk1"/>
          </a:lnRef>
          <a:fillRef idx="0">
            <a:schemeClr val="dk1"/>
          </a:fillRef>
          <a:effectRef idx="0">
            <a:schemeClr val="dk1"/>
          </a:effectRef>
          <a:fontRef idx="minor">
            <a:schemeClr val="tx1"/>
          </a:fontRef>
        </p:style>
      </p:cxnSp>
      <p:sp>
        <p:nvSpPr>
          <p:cNvPr id="32" name="楕円 31"/>
          <p:cNvSpPr/>
          <p:nvPr/>
        </p:nvSpPr>
        <p:spPr>
          <a:xfrm>
            <a:off x="9102943" y="4501441"/>
            <a:ext cx="786712" cy="34259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979029" y="5930117"/>
            <a:ext cx="3265717" cy="229615"/>
          </a:xfrm>
          <a:prstGeom prst="rect">
            <a:avLst/>
          </a:prstGeom>
          <a:noFill/>
        </p:spPr>
        <p:txBody>
          <a:bodyPr wrap="square" rtlCol="0">
            <a:spAutoFit/>
          </a:bodyPr>
          <a:lstStyle/>
          <a:p>
            <a:pPr algn="r"/>
            <a:r>
              <a:rPr kumimoji="1" lang="ja-JP" altLang="en-US" sz="892" dirty="0" smtClean="0"/>
              <a:t>出典：総務省</a:t>
            </a:r>
            <a:r>
              <a:rPr kumimoji="1" lang="en-US" altLang="ja-JP" sz="892" dirty="0" smtClean="0"/>
              <a:t>『</a:t>
            </a:r>
            <a:r>
              <a:rPr kumimoji="1" lang="ja-JP" altLang="en-US" sz="892" dirty="0" smtClean="0"/>
              <a:t>労働力調査</a:t>
            </a:r>
            <a:r>
              <a:rPr kumimoji="1" lang="en-US" altLang="ja-JP" sz="892" dirty="0" smtClean="0"/>
              <a:t>』</a:t>
            </a:r>
            <a:endParaRPr kumimoji="1" lang="ja-JP" altLang="en-US" sz="892" dirty="0"/>
          </a:p>
        </p:txBody>
      </p:sp>
      <p:graphicFrame>
        <p:nvGraphicFramePr>
          <p:cNvPr id="36" name="グラフ 35"/>
          <p:cNvGraphicFramePr>
            <a:graphicFrameLocks/>
          </p:cNvGraphicFramePr>
          <p:nvPr>
            <p:extLst>
              <p:ext uri="{D42A27DB-BD31-4B8C-83A1-F6EECF244321}">
                <p14:modId xmlns:p14="http://schemas.microsoft.com/office/powerpoint/2010/main" val="3373765250"/>
              </p:ext>
            </p:extLst>
          </p:nvPr>
        </p:nvGraphicFramePr>
        <p:xfrm>
          <a:off x="4454143" y="1566088"/>
          <a:ext cx="5451857" cy="24551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グラフ 37"/>
          <p:cNvGraphicFramePr>
            <a:graphicFrameLocks/>
          </p:cNvGraphicFramePr>
          <p:nvPr>
            <p:extLst>
              <p:ext uri="{D42A27DB-BD31-4B8C-83A1-F6EECF244321}">
                <p14:modId xmlns:p14="http://schemas.microsoft.com/office/powerpoint/2010/main" val="1773713277"/>
              </p:ext>
            </p:extLst>
          </p:nvPr>
        </p:nvGraphicFramePr>
        <p:xfrm>
          <a:off x="4454144" y="3978073"/>
          <a:ext cx="5446014" cy="1993483"/>
        </p:xfrm>
        <a:graphic>
          <a:graphicData uri="http://schemas.openxmlformats.org/drawingml/2006/chart">
            <c:chart xmlns:c="http://schemas.openxmlformats.org/drawingml/2006/chart" xmlns:r="http://schemas.openxmlformats.org/officeDocument/2006/relationships" r:id="rId4"/>
          </a:graphicData>
        </a:graphic>
      </p:graphicFrame>
      <p:grpSp>
        <p:nvGrpSpPr>
          <p:cNvPr id="22" name="グループ化 21"/>
          <p:cNvGrpSpPr/>
          <p:nvPr/>
        </p:nvGrpSpPr>
        <p:grpSpPr>
          <a:xfrm>
            <a:off x="8354510" y="1956122"/>
            <a:ext cx="900091" cy="3463653"/>
            <a:chOff x="8565556" y="1851950"/>
            <a:chExt cx="900091" cy="3672000"/>
          </a:xfrm>
        </p:grpSpPr>
        <p:cxnSp>
          <p:nvCxnSpPr>
            <p:cNvPr id="10" name="直線コネクタ 9"/>
            <p:cNvCxnSpPr/>
            <p:nvPr/>
          </p:nvCxnSpPr>
          <p:spPr>
            <a:xfrm>
              <a:off x="9293103" y="1851950"/>
              <a:ext cx="0" cy="367200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8565556" y="3825964"/>
              <a:ext cx="900091" cy="246221"/>
            </a:xfrm>
            <a:prstGeom prst="rect">
              <a:avLst/>
            </a:prstGeom>
            <a:solidFill>
              <a:schemeClr val="bg1"/>
            </a:solidFill>
            <a:ln w="28575">
              <a:solidFill>
                <a:srgbClr val="FF0000"/>
              </a:solidFill>
            </a:ln>
          </p:spPr>
          <p:txBody>
            <a:bodyPr wrap="square" rtlCol="0">
              <a:spAutoFit/>
            </a:bodyPr>
            <a:lstStyle/>
            <a:p>
              <a:pPr algn="ctr"/>
              <a:r>
                <a:rPr kumimoji="1" lang="ja-JP" altLang="en-US" sz="1000" dirty="0" smtClean="0"/>
                <a:t>コロナショック</a:t>
              </a:r>
              <a:endParaRPr kumimoji="1" lang="ja-JP" altLang="en-US" sz="1000" dirty="0"/>
            </a:p>
          </p:txBody>
        </p:sp>
      </p:grpSp>
      <p:graphicFrame>
        <p:nvGraphicFramePr>
          <p:cNvPr id="33" name="グラフ 32">
            <a:extLst>
              <a:ext uri="{FF2B5EF4-FFF2-40B4-BE49-F238E27FC236}">
                <a16:creationId xmlns:a16="http://schemas.microsoft.com/office/drawing/2014/main" id="{F6882036-B139-4BD2-8868-1ED5D8B27FFC}"/>
              </a:ext>
            </a:extLst>
          </p:cNvPr>
          <p:cNvGraphicFramePr>
            <a:graphicFrameLocks/>
          </p:cNvGraphicFramePr>
          <p:nvPr>
            <p:extLst>
              <p:ext uri="{D42A27DB-BD31-4B8C-83A1-F6EECF244321}">
                <p14:modId xmlns:p14="http://schemas.microsoft.com/office/powerpoint/2010/main" val="1207564918"/>
              </p:ext>
            </p:extLst>
          </p:nvPr>
        </p:nvGraphicFramePr>
        <p:xfrm>
          <a:off x="254975" y="1500409"/>
          <a:ext cx="4199168" cy="4429707"/>
        </p:xfrm>
        <a:graphic>
          <a:graphicData uri="http://schemas.openxmlformats.org/drawingml/2006/chart">
            <c:chart xmlns:c="http://schemas.openxmlformats.org/drawingml/2006/chart" xmlns:r="http://schemas.openxmlformats.org/officeDocument/2006/relationships" r:id="rId5"/>
          </a:graphicData>
        </a:graphic>
      </p:graphicFrame>
      <p:sp>
        <p:nvSpPr>
          <p:cNvPr id="21" name="スライド番号プレースホルダー 2"/>
          <p:cNvSpPr txBox="1">
            <a:spLocks/>
          </p:cNvSpPr>
          <p:nvPr/>
        </p:nvSpPr>
        <p:spPr>
          <a:xfrm>
            <a:off x="8521005" y="5781612"/>
            <a:ext cx="567100" cy="325823"/>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defPPr>
              <a:defRPr lang="en-US"/>
            </a:defPPr>
            <a:lvl1pPr marL="0" algn="r" defTabSz="457200" rtl="0" eaLnBrk="1" latinLnBrk="0" hangingPunct="1">
              <a:defRPr sz="975"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B28B6A2-4437-46C4-8AB6-08015A7ADF51}" type="slidenum">
              <a:rPr kumimoji="1" lang="ja-JP" altLang="en-US" sz="1050" b="1" smtClean="0"/>
              <a:pPr algn="ctr"/>
              <a:t>7</a:t>
            </a:fld>
            <a:endParaRPr kumimoji="1" lang="ja-JP" altLang="en-US" sz="1050" b="1" dirty="0"/>
          </a:p>
        </p:txBody>
      </p:sp>
      <p:sp>
        <p:nvSpPr>
          <p:cNvPr id="34" name="テキスト ボックス 33"/>
          <p:cNvSpPr txBox="1"/>
          <p:nvPr/>
        </p:nvSpPr>
        <p:spPr>
          <a:xfrm>
            <a:off x="8235273" y="1796880"/>
            <a:ext cx="1693567" cy="230832"/>
          </a:xfrm>
          <a:prstGeom prst="rect">
            <a:avLst/>
          </a:prstGeom>
          <a:noFill/>
        </p:spPr>
        <p:txBody>
          <a:bodyPr wrap="square" rtlCol="0">
            <a:spAutoFit/>
          </a:bodyPr>
          <a:lstStyle/>
          <a:p>
            <a:r>
              <a:rPr kumimoji="1" lang="en-US" altLang="ja-JP" sz="900" dirty="0" smtClean="0"/>
              <a:t>※2017</a:t>
            </a:r>
            <a:r>
              <a:rPr kumimoji="1" lang="ja-JP" altLang="en-US" sz="900" dirty="0" smtClean="0"/>
              <a:t>年１月～</a:t>
            </a:r>
            <a:r>
              <a:rPr kumimoji="1" lang="en-US" altLang="ja-JP" sz="900" dirty="0" smtClean="0"/>
              <a:t>2020</a:t>
            </a:r>
            <a:r>
              <a:rPr kumimoji="1" lang="ja-JP" altLang="en-US" sz="900" dirty="0" smtClean="0"/>
              <a:t>年</a:t>
            </a:r>
            <a:r>
              <a:rPr kumimoji="1" lang="ja-JP" altLang="en-US" sz="900" dirty="0"/>
              <a:t>９</a:t>
            </a:r>
            <a:r>
              <a:rPr kumimoji="1" lang="ja-JP" altLang="en-US" sz="900" dirty="0" smtClean="0"/>
              <a:t>月</a:t>
            </a:r>
            <a:endParaRPr kumimoji="1" lang="ja-JP" altLang="en-US" sz="900" dirty="0"/>
          </a:p>
        </p:txBody>
      </p:sp>
      <p:sp>
        <p:nvSpPr>
          <p:cNvPr id="18" name="テキスト ボックス 1"/>
          <p:cNvSpPr txBox="1"/>
          <p:nvPr/>
        </p:nvSpPr>
        <p:spPr>
          <a:xfrm>
            <a:off x="393003" y="5140958"/>
            <a:ext cx="1076982" cy="2788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200" b="1" dirty="0" smtClean="0">
                <a:latin typeface="Meiryo UI" panose="020B0604030504040204" pitchFamily="50" charset="-128"/>
                <a:ea typeface="Meiryo UI" panose="020B0604030504040204" pitchFamily="50" charset="-128"/>
              </a:rPr>
              <a:t>単位：万人</a:t>
            </a:r>
            <a:endParaRPr lang="en-US" altLang="ja-JP" sz="1200" b="1"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64359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327600"/>
          </a:xfrm>
          <a:prstGeom prst="rect">
            <a:avLst/>
          </a:prstGeom>
          <a:solidFill>
            <a:srgbClr val="002060"/>
          </a:solidFill>
        </p:spPr>
        <p:txBody>
          <a:bodyPr vert="horz" lIns="81598" tIns="40799" rIns="81598" bIns="40799" rtlCol="0" anchor="b">
            <a:noAutofit/>
          </a:bodyPr>
          <a:lstStyle/>
          <a:p>
            <a:pPr algn="ctr" defTabSz="914400">
              <a:lnSpc>
                <a:spcPct val="90000"/>
              </a:lnSpc>
              <a:spcBef>
                <a:spcPct val="0"/>
              </a:spcBef>
            </a:pPr>
            <a:r>
              <a:rPr kumimoji="1" lang="ja-JP" altLang="en-US" sz="1785" b="1" dirty="0" smtClean="0">
                <a:solidFill>
                  <a:schemeClr val="bg1"/>
                </a:solidFill>
                <a:latin typeface="Meiryo UI" panose="020B0604030504040204" pitchFamily="50" charset="-128"/>
                <a:ea typeface="Meiryo UI" panose="020B0604030504040204" pitchFamily="50" charset="-128"/>
                <a:cs typeface="+mj-cs"/>
              </a:rPr>
              <a:t>大阪の雇用形態の特徴</a:t>
            </a:r>
            <a:endParaRPr kumimoji="1" lang="ja-JP" altLang="en-US" sz="1785" b="1" dirty="0">
              <a:solidFill>
                <a:schemeClr val="bg1"/>
              </a:solidFill>
              <a:latin typeface="Meiryo UI" panose="020B0604030504040204" pitchFamily="50" charset="-128"/>
              <a:ea typeface="Meiryo UI" panose="020B0604030504040204" pitchFamily="50" charset="-128"/>
              <a:cs typeface="+mj-cs"/>
            </a:endParaRPr>
          </a:p>
        </p:txBody>
      </p:sp>
      <p:sp>
        <p:nvSpPr>
          <p:cNvPr id="16" name="テキスト ボックス 15"/>
          <p:cNvSpPr txBox="1"/>
          <p:nvPr/>
        </p:nvSpPr>
        <p:spPr>
          <a:xfrm>
            <a:off x="5734924" y="5857126"/>
            <a:ext cx="3265717" cy="229615"/>
          </a:xfrm>
          <a:prstGeom prst="rect">
            <a:avLst/>
          </a:prstGeom>
          <a:noFill/>
        </p:spPr>
        <p:txBody>
          <a:bodyPr wrap="square" rtlCol="0">
            <a:spAutoFit/>
          </a:bodyPr>
          <a:lstStyle/>
          <a:p>
            <a:pPr algn="r"/>
            <a:r>
              <a:rPr kumimoji="1" lang="ja-JP" altLang="en-US" sz="892" dirty="0" smtClean="0"/>
              <a:t>出典：総務省</a:t>
            </a:r>
            <a:r>
              <a:rPr kumimoji="1" lang="en-US" altLang="zh-TW" sz="892" dirty="0" smtClean="0"/>
              <a:t>『</a:t>
            </a:r>
            <a:r>
              <a:rPr kumimoji="1" lang="zh-TW" altLang="en-US" sz="892" dirty="0"/>
              <a:t>平成</a:t>
            </a:r>
            <a:r>
              <a:rPr kumimoji="1" lang="en-US" altLang="zh-TW" sz="892" dirty="0"/>
              <a:t>29</a:t>
            </a:r>
            <a:r>
              <a:rPr kumimoji="1" lang="zh-TW" altLang="en-US" sz="892" dirty="0"/>
              <a:t>年就業構造基本</a:t>
            </a:r>
            <a:r>
              <a:rPr kumimoji="1" lang="zh-TW" altLang="en-US" sz="892" dirty="0" smtClean="0"/>
              <a:t>調査</a:t>
            </a:r>
            <a:r>
              <a:rPr kumimoji="1" lang="en-US" altLang="zh-TW" sz="892" dirty="0" smtClean="0"/>
              <a:t>』</a:t>
            </a:r>
            <a:endParaRPr kumimoji="1" lang="ja-JP" altLang="en-US" sz="892" dirty="0"/>
          </a:p>
        </p:txBody>
      </p:sp>
      <p:sp>
        <p:nvSpPr>
          <p:cNvPr id="23" name="正方形/長方形 22"/>
          <p:cNvSpPr/>
          <p:nvPr/>
        </p:nvSpPr>
        <p:spPr>
          <a:xfrm>
            <a:off x="170974" y="448470"/>
            <a:ext cx="9621766" cy="92891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266700" lvl="0" indent="-266700">
              <a:lnSpc>
                <a:spcPts val="2053"/>
              </a:lnSpc>
            </a:pPr>
            <a:r>
              <a:rPr kumimoji="1" lang="ja-JP" altLang="en-US" sz="1400" b="1" dirty="0">
                <a:solidFill>
                  <a:prstClr val="black"/>
                </a:solidFill>
                <a:latin typeface="Meiryo UI" panose="020B0604030504040204" pitchFamily="50" charset="-128"/>
                <a:ea typeface="Meiryo UI" panose="020B0604030504040204" pitchFamily="50" charset="-128"/>
              </a:rPr>
              <a:t> </a:t>
            </a:r>
            <a:r>
              <a:rPr kumimoji="1" lang="ja-JP" altLang="en-US" sz="1400" b="1" dirty="0" smtClean="0">
                <a:solidFill>
                  <a:prstClr val="black"/>
                </a:solidFill>
                <a:latin typeface="Meiryo UI" panose="020B0604030504040204" pitchFamily="50" charset="-128"/>
                <a:ea typeface="Meiryo UI" panose="020B0604030504040204" pitchFamily="50" charset="-128"/>
              </a:rPr>
              <a:t>●</a:t>
            </a:r>
            <a:r>
              <a:rPr kumimoji="1" lang="ja-JP" altLang="en-US" sz="1400" dirty="0" smtClean="0">
                <a:solidFill>
                  <a:prstClr val="black"/>
                </a:solidFill>
                <a:latin typeface="Meiryo UI" panose="020B0604030504040204" pitchFamily="50" charset="-128"/>
                <a:ea typeface="Meiryo UI" panose="020B0604030504040204" pitchFamily="50" charset="-128"/>
              </a:rPr>
              <a:t>業種別の雇用形態を</a:t>
            </a:r>
            <a:r>
              <a:rPr kumimoji="1" lang="ja-JP" altLang="en-US" sz="1400" dirty="0">
                <a:solidFill>
                  <a:prstClr val="black"/>
                </a:solidFill>
                <a:latin typeface="Meiryo UI" panose="020B0604030504040204" pitchFamily="50" charset="-128"/>
                <a:ea typeface="Meiryo UI" panose="020B0604030504040204" pitchFamily="50" charset="-128"/>
              </a:rPr>
              <a:t>み</a:t>
            </a:r>
            <a:r>
              <a:rPr kumimoji="1" lang="ja-JP" altLang="en-US" sz="1400" dirty="0" smtClean="0">
                <a:solidFill>
                  <a:prstClr val="black"/>
                </a:solidFill>
                <a:latin typeface="Meiryo UI" panose="020B0604030504040204" pitchFamily="50" charset="-128"/>
                <a:ea typeface="Meiryo UI" panose="020B0604030504040204" pitchFamily="50" charset="-128"/>
              </a:rPr>
              <a:t>ると、</a:t>
            </a:r>
            <a:r>
              <a:rPr kumimoji="1" lang="ja-JP" altLang="en-US" sz="1400" dirty="0" smtClean="0">
                <a:solidFill>
                  <a:schemeClr val="tx1"/>
                </a:solidFill>
                <a:latin typeface="Meiryo UI" panose="020B0604030504040204" pitchFamily="50" charset="-128"/>
                <a:ea typeface="Meiryo UI" panose="020B0604030504040204" pitchFamily="50" charset="-128"/>
              </a:rPr>
              <a:t> </a:t>
            </a:r>
            <a:r>
              <a:rPr kumimoji="1" lang="ja-JP" altLang="en-US" sz="1400" b="1" u="sng" dirty="0">
                <a:solidFill>
                  <a:schemeClr val="tx1"/>
                </a:solidFill>
                <a:latin typeface="Meiryo UI" panose="020B0604030504040204" pitchFamily="50" charset="-128"/>
                <a:ea typeface="Meiryo UI" panose="020B0604030504040204" pitchFamily="50" charset="-128"/>
              </a:rPr>
              <a:t>「宿泊・飲食サービス</a:t>
            </a:r>
            <a:r>
              <a:rPr kumimoji="1" lang="ja-JP" altLang="en-US" sz="1400" b="1" u="sng" dirty="0" smtClean="0">
                <a:solidFill>
                  <a:schemeClr val="tx1"/>
                </a:solidFill>
                <a:latin typeface="Meiryo UI" panose="020B0604030504040204" pitchFamily="50" charset="-128"/>
                <a:ea typeface="Meiryo UI" panose="020B0604030504040204" pitchFamily="50" charset="-128"/>
              </a:rPr>
              <a:t>」「生活関連サービス・娯楽」「その他サービス」「小売・卸売</a:t>
            </a:r>
            <a:r>
              <a:rPr kumimoji="1" lang="ja-JP" altLang="en-US" sz="1400" b="1" u="sng" dirty="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など、</a:t>
            </a:r>
            <a:r>
              <a:rPr kumimoji="1" lang="ja-JP" altLang="en-US" sz="1400" b="1" u="sng" dirty="0" smtClean="0">
                <a:solidFill>
                  <a:schemeClr val="tx1"/>
                </a:solidFill>
                <a:latin typeface="Meiryo UI" panose="020B0604030504040204" pitchFamily="50" charset="-128"/>
                <a:ea typeface="Meiryo UI" panose="020B0604030504040204" pitchFamily="50" charset="-128"/>
              </a:rPr>
              <a:t>コロナの影響を受けている業種において、非正規雇用者が多い</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lvl="0">
              <a:lnSpc>
                <a:spcPts val="2053"/>
              </a:lnSpc>
            </a:pPr>
            <a:r>
              <a:rPr kumimoji="1" lang="ja-JP" altLang="en-US" sz="1400" dirty="0" smtClean="0">
                <a:solidFill>
                  <a:prstClr val="black"/>
                </a:solidFill>
                <a:latin typeface="Meiryo UI" panose="020B0604030504040204" pitchFamily="50" charset="-128"/>
                <a:ea typeface="Meiryo UI" panose="020B0604030504040204" pitchFamily="50" charset="-128"/>
              </a:rPr>
              <a:t> ●非正規雇用者は女性が多く、</a:t>
            </a:r>
            <a:r>
              <a:rPr kumimoji="1" lang="ja-JP" altLang="en-US" sz="1400" b="1" u="sng" dirty="0" smtClean="0">
                <a:solidFill>
                  <a:prstClr val="black"/>
                </a:solidFill>
                <a:latin typeface="Meiryo UI" panose="020B0604030504040204" pitchFamily="50" charset="-128"/>
                <a:ea typeface="Meiryo UI" panose="020B0604030504040204" pitchFamily="50" charset="-128"/>
              </a:rPr>
              <a:t>女性の非正規雇用者への影響が特に大きい</a:t>
            </a:r>
            <a:r>
              <a:rPr kumimoji="1" lang="ja-JP" altLang="en-US" sz="1400" dirty="0" smtClean="0">
                <a:solidFill>
                  <a:prstClr val="black"/>
                </a:solidFill>
                <a:latin typeface="Meiryo UI" panose="020B0604030504040204" pitchFamily="50" charset="-128"/>
                <a:ea typeface="Meiryo UI" panose="020B0604030504040204" pitchFamily="50" charset="-128"/>
              </a:rPr>
              <a:t>と考えられる。</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35" name="スライド番号プレースホルダー 2"/>
          <p:cNvSpPr txBox="1">
            <a:spLocks/>
          </p:cNvSpPr>
          <p:nvPr/>
        </p:nvSpPr>
        <p:spPr>
          <a:xfrm>
            <a:off x="9102958" y="5716665"/>
            <a:ext cx="567100" cy="31531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defPPr>
              <a:defRPr lang="en-US"/>
            </a:defPPr>
            <a:lvl1pPr marL="0" algn="r" defTabSz="457200" rtl="0" eaLnBrk="1" latinLnBrk="0" hangingPunct="1">
              <a:defRPr sz="975"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B28B6A2-4437-46C4-8AB6-08015A7ADF51}" type="slidenum">
              <a:rPr kumimoji="1" lang="ja-JP" altLang="en-US" sz="1050" b="1" smtClean="0"/>
              <a:pPr algn="ctr"/>
              <a:t>8</a:t>
            </a:fld>
            <a:endParaRPr kumimoji="1" lang="ja-JP" altLang="en-US" sz="1050" b="1" dirty="0"/>
          </a:p>
        </p:txBody>
      </p:sp>
      <p:grpSp>
        <p:nvGrpSpPr>
          <p:cNvPr id="7" name="グループ化 6"/>
          <p:cNvGrpSpPr/>
          <p:nvPr/>
        </p:nvGrpSpPr>
        <p:grpSpPr>
          <a:xfrm>
            <a:off x="315483" y="1275211"/>
            <a:ext cx="9354575" cy="4844602"/>
            <a:chOff x="315483" y="1275211"/>
            <a:chExt cx="9354575" cy="4844602"/>
          </a:xfrm>
        </p:grpSpPr>
        <p:graphicFrame>
          <p:nvGraphicFramePr>
            <p:cNvPr id="33" name="グラフ 32"/>
            <p:cNvGraphicFramePr>
              <a:graphicFrameLocks/>
            </p:cNvGraphicFramePr>
            <p:nvPr>
              <p:extLst>
                <p:ext uri="{D42A27DB-BD31-4B8C-83A1-F6EECF244321}">
                  <p14:modId xmlns:p14="http://schemas.microsoft.com/office/powerpoint/2010/main" val="3962446501"/>
                </p:ext>
              </p:extLst>
            </p:nvPr>
          </p:nvGraphicFramePr>
          <p:xfrm>
            <a:off x="315483" y="1275211"/>
            <a:ext cx="6030409" cy="4844602"/>
          </p:xfrm>
          <a:graphic>
            <a:graphicData uri="http://schemas.openxmlformats.org/drawingml/2006/chart">
              <c:chart xmlns:c="http://schemas.openxmlformats.org/drawingml/2006/chart" xmlns:r="http://schemas.openxmlformats.org/officeDocument/2006/relationships" r:id="rId3"/>
            </a:graphicData>
          </a:graphic>
        </p:graphicFrame>
        <p:sp>
          <p:nvSpPr>
            <p:cNvPr id="2" name="正方形/長方形 1"/>
            <p:cNvSpPr/>
            <p:nvPr/>
          </p:nvSpPr>
          <p:spPr>
            <a:xfrm>
              <a:off x="315483" y="1736204"/>
              <a:ext cx="9354575" cy="9491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345892" y="1934396"/>
              <a:ext cx="3040616" cy="523220"/>
            </a:xfrm>
            <a:prstGeom prst="rect">
              <a:avLst/>
            </a:prstGeom>
            <a:noFill/>
          </p:spPr>
          <p:txBody>
            <a:bodyPr wrap="square" rtlCol="0">
              <a:spAutoFit/>
            </a:bodyPr>
            <a:lstStyle/>
            <a:p>
              <a:pPr algn="ctr"/>
              <a:r>
                <a:rPr kumimoji="1" lang="ja-JP" altLang="en-US" sz="1400" dirty="0" smtClean="0"/>
                <a:t>コロナの影響を受けた業種に</a:t>
              </a:r>
              <a:endParaRPr kumimoji="1" lang="en-US" altLang="ja-JP" sz="1400" dirty="0" smtClean="0"/>
            </a:p>
            <a:p>
              <a:pPr algn="ctr"/>
              <a:r>
                <a:rPr kumimoji="1" lang="ja-JP" altLang="en-US" sz="1400" dirty="0" smtClean="0"/>
                <a:t>非正規</a:t>
              </a:r>
              <a:r>
                <a:rPr kumimoji="1" lang="ja-JP" altLang="en-US" sz="1400" dirty="0"/>
                <a:t>労働</a:t>
              </a:r>
              <a:r>
                <a:rPr kumimoji="1" lang="ja-JP" altLang="en-US" sz="1400" dirty="0" smtClean="0"/>
                <a:t>者が多い。</a:t>
              </a:r>
              <a:endParaRPr kumimoji="1" lang="ja-JP" altLang="en-US" sz="1400" dirty="0"/>
            </a:p>
          </p:txBody>
        </p:sp>
      </p:grpSp>
      <p:grpSp>
        <p:nvGrpSpPr>
          <p:cNvPr id="6" name="グループ化 5"/>
          <p:cNvGrpSpPr/>
          <p:nvPr/>
        </p:nvGrpSpPr>
        <p:grpSpPr>
          <a:xfrm>
            <a:off x="4653052" y="2812648"/>
            <a:ext cx="5683698" cy="3341889"/>
            <a:chOff x="4109042" y="2847372"/>
            <a:chExt cx="5683698" cy="3341889"/>
          </a:xfrm>
        </p:grpSpPr>
        <p:sp>
          <p:nvSpPr>
            <p:cNvPr id="3" name="正方形/長方形 2"/>
            <p:cNvSpPr/>
            <p:nvPr/>
          </p:nvSpPr>
          <p:spPr>
            <a:xfrm>
              <a:off x="5373530" y="3022981"/>
              <a:ext cx="2905246" cy="2801073"/>
            </a:xfrm>
            <a:prstGeom prst="rect">
              <a:avLst/>
            </a:prstGeom>
            <a:solidFill>
              <a:schemeClr val="bg1"/>
            </a:solidFill>
            <a:ln>
              <a:solidFill>
                <a:schemeClr val="bg1">
                  <a:lumMod val="50000"/>
                </a:schemeClr>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8" name="グラフ 37"/>
            <p:cNvGraphicFramePr>
              <a:graphicFrameLocks/>
            </p:cNvGraphicFramePr>
            <p:nvPr>
              <p:extLst>
                <p:ext uri="{D42A27DB-BD31-4B8C-83A1-F6EECF244321}">
                  <p14:modId xmlns:p14="http://schemas.microsoft.com/office/powerpoint/2010/main" val="1169163124"/>
                </p:ext>
              </p:extLst>
            </p:nvPr>
          </p:nvGraphicFramePr>
          <p:xfrm>
            <a:off x="4109042" y="2847372"/>
            <a:ext cx="5683698" cy="3341889"/>
          </p:xfrm>
          <a:graphic>
            <a:graphicData uri="http://schemas.openxmlformats.org/drawingml/2006/chart">
              <c:chart xmlns:c="http://schemas.openxmlformats.org/drawingml/2006/chart" xmlns:r="http://schemas.openxmlformats.org/officeDocument/2006/relationships" r:id="rId4"/>
            </a:graphicData>
          </a:graphic>
        </p:graphicFrame>
      </p:grpSp>
      <p:sp>
        <p:nvSpPr>
          <p:cNvPr id="8" name="左矢印 7"/>
          <p:cNvSpPr/>
          <p:nvPr/>
        </p:nvSpPr>
        <p:spPr>
          <a:xfrm>
            <a:off x="6215605" y="1934396"/>
            <a:ext cx="486137" cy="523220"/>
          </a:xfrm>
          <a:prstGeom prst="lef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415744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Arial"/>
        <a:ea typeface="Meiryo UI"/>
        <a:cs typeface=""/>
      </a:majorFont>
      <a:minorFont>
        <a:latin typeface="Arial"/>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8422</TotalTime>
  <Words>3138</Words>
  <PresentationFormat>ユーザー設定</PresentationFormat>
  <Paragraphs>352</Paragraphs>
  <Slides>20</Slides>
  <Notes>11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20</vt:i4>
      </vt:variant>
    </vt:vector>
  </HeadingPairs>
  <TitlesOfParts>
    <vt:vector size="25" baseType="lpstr">
      <vt:lpstr>Meiryo UI</vt:lpstr>
      <vt:lpstr>ＭＳ 明朝</vt:lpstr>
      <vt:lpstr>游ゴシック</vt:lpstr>
      <vt:lpstr>Arial</vt:lpstr>
      <vt:lpstr>Office テーマ</vt:lpstr>
      <vt:lpstr>新型コロナウイルスによる大阪経済への影響分析</vt:lpstr>
      <vt:lpstr>PowerPoint プレゼンテーション</vt:lpstr>
      <vt:lpstr>PowerPoint プレゼンテーション</vt:lpstr>
      <vt:lpstr>従業員規模別求人数の推移［長期傾向］（全国）</vt:lpstr>
      <vt:lpstr>PowerPoint プレゼンテーション</vt:lpstr>
      <vt:lpstr>PowerPoint プレゼンテーション</vt:lpstr>
      <vt:lpstr>就業者数の減少（全国）</vt:lpstr>
      <vt:lpstr>就業者数の減少（全国）</vt:lpstr>
      <vt:lpstr>PowerPoint プレゼンテーション</vt:lpstr>
      <vt:lpstr>PowerPoint プレゼンテーション</vt:lpstr>
      <vt:lpstr>飲食業に関する動向（関西）</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新卒採用の状況　【大卒者の就職内定率】（全国）</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2020-11-11T05:00:17Z</cp:lastPrinted>
  <dcterms:created xsi:type="dcterms:W3CDTF">2020-04-23T04:22:06Z</dcterms:created>
  <dcterms:modified xsi:type="dcterms:W3CDTF">2020-11-11T05:31:42Z</dcterms:modified>
</cp:coreProperties>
</file>