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7" r:id="rId2"/>
  </p:sldIdLst>
  <p:sldSz cx="12192000" cy="6858000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99"/>
    <a:srgbClr val="FF9933"/>
    <a:srgbClr val="FFCCCC"/>
    <a:srgbClr val="33CC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2639" autoAdjust="0"/>
  </p:normalViewPr>
  <p:slideViewPr>
    <p:cSldViewPr snapToGrid="0">
      <p:cViewPr varScale="1">
        <p:scale>
          <a:sx n="69" d="100"/>
          <a:sy n="69" d="100"/>
        </p:scale>
        <p:origin x="78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EB1B45-5C22-4CEE-8323-970FED29B128}" type="datetimeFigureOut">
              <a:rPr kumimoji="1" lang="ja-JP" altLang="en-US" smtClean="0"/>
              <a:t>2020/11/10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3013"/>
            <a:ext cx="596265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038" y="4783138"/>
            <a:ext cx="5445125" cy="39131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6038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56C24B-3581-4302-A2F9-B8782FBC780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617487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EF494-5325-4E24-8540-99C9CE187D7E}" type="datetime1">
              <a:rPr kumimoji="1" lang="ja-JP" altLang="en-US" smtClean="0"/>
              <a:t>2020/11/10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8D62C-51FD-4D41-806D-1D2DE4710F3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42310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FF4C9-09E6-4E0A-BEDF-7EA76F94D40E}" type="datetime1">
              <a:rPr kumimoji="1" lang="ja-JP" altLang="en-US" smtClean="0"/>
              <a:t>2020/11/10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8D62C-51FD-4D41-806D-1D2DE4710F3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0995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407DA-1FB6-4393-BA4C-0B35BA03DAEE}" type="datetime1">
              <a:rPr kumimoji="1" lang="ja-JP" altLang="en-US" smtClean="0"/>
              <a:t>2020/11/10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8D62C-51FD-4D41-806D-1D2DE4710F3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784313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BE0A50-750A-414D-99AB-F0FF48653410}" type="datetime1">
              <a:rPr kumimoji="1" lang="ja-JP" altLang="en-US" smtClean="0"/>
              <a:t>2020/11/10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8D62C-51FD-4D41-806D-1D2DE4710F3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680525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F7D4F-2515-4A60-9D24-9E28B75AB19A}" type="datetime1">
              <a:rPr kumimoji="1" lang="ja-JP" altLang="en-US" smtClean="0"/>
              <a:t>2020/11/10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8D62C-51FD-4D41-806D-1D2DE4710F3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00265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3BB36-98A2-4D7C-B951-C70F9DDB861C}" type="datetime1">
              <a:rPr kumimoji="1" lang="ja-JP" altLang="en-US" smtClean="0"/>
              <a:t>2020/11/10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8D62C-51FD-4D41-806D-1D2DE4710F3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971403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594870-886B-444E-AE6C-C6146C4C9A50}" type="datetime1">
              <a:rPr kumimoji="1" lang="ja-JP" altLang="en-US" smtClean="0"/>
              <a:t>2020/11/10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8D62C-51FD-4D41-806D-1D2DE4710F3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865136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4770B-42DB-4605-9129-2556FB6CD462}" type="datetime1">
              <a:rPr kumimoji="1" lang="ja-JP" altLang="en-US" smtClean="0"/>
              <a:t>2020/11/10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8D62C-51FD-4D41-806D-1D2DE4710F3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6090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ED6D0A-EA30-4F59-BB98-4F5377DAA6B9}" type="datetime1">
              <a:rPr kumimoji="1" lang="ja-JP" altLang="en-US" smtClean="0"/>
              <a:t>2020/11/10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8D62C-51FD-4D41-806D-1D2DE4710F3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199309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2344C-55B7-49D3-9DC1-13F9B6F0FAAA}" type="datetime1">
              <a:rPr kumimoji="1" lang="ja-JP" altLang="en-US" smtClean="0"/>
              <a:t>2020/11/10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8D62C-51FD-4D41-806D-1D2DE4710F3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708183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9B3555-EB86-4C36-9554-0BB988BBB9FB}" type="datetime1">
              <a:rPr kumimoji="1" lang="ja-JP" altLang="en-US" smtClean="0"/>
              <a:t>2020/11/10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8D62C-51FD-4D41-806D-1D2DE4710F3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3970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C9EA71-FAC6-4FD1-BBDA-EFE84BAF33DD}" type="datetime1">
              <a:rPr kumimoji="1" lang="ja-JP" altLang="en-US" smtClean="0"/>
              <a:t>2020/11/10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E8D62C-51FD-4D41-806D-1D2DE4710F3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52922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0" y="-56075"/>
            <a:ext cx="12192000" cy="513275"/>
          </a:xfrm>
          <a:prstGeom prst="rect">
            <a:avLst/>
          </a:prstGeom>
          <a:solidFill>
            <a:srgbClr val="FF99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4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今後の取組みについて</a:t>
            </a:r>
            <a:endParaRPr lang="en-US" altLang="ja-JP" sz="2400" b="1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296958" y="529172"/>
            <a:ext cx="12771740" cy="5940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＜現況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＞</a:t>
            </a:r>
            <a:endParaRPr kumimoji="1" lang="en-US" altLang="ja-JP" sz="20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2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○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2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10</a:t>
            </a:r>
            <a:r>
              <a:rPr lang="ja-JP" altLang="en-US" sz="2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月中旬以降、以下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のとおり感染</a:t>
            </a:r>
            <a:r>
              <a:rPr lang="ja-JP" altLang="en-US" sz="2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拡大傾向にある。</a:t>
            </a:r>
            <a:endParaRPr lang="ja-JP" altLang="en-US" sz="2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　（１</a:t>
            </a:r>
            <a:r>
              <a:rPr lang="ja-JP" altLang="en-US" sz="2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）</a:t>
            </a:r>
            <a:r>
              <a:rPr lang="en-US" altLang="ja-JP" sz="2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10</a:t>
            </a:r>
            <a:r>
              <a:rPr lang="ja-JP" altLang="en-US" sz="2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r>
              <a:rPr lang="en-US" altLang="ja-JP" sz="2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21</a:t>
            </a:r>
            <a:r>
              <a:rPr lang="ja-JP" altLang="en-US" sz="2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日</a:t>
            </a:r>
            <a:r>
              <a:rPr lang="ja-JP" altLang="en-US" sz="2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からの３週間で新規陽性者が</a:t>
            </a:r>
            <a:r>
              <a:rPr lang="en-US" altLang="ja-JP" sz="2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1.7</a:t>
            </a:r>
            <a:r>
              <a:rPr lang="ja-JP" altLang="en-US" sz="2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倍</a:t>
            </a:r>
            <a:r>
              <a:rPr lang="ja-JP" altLang="en-US" sz="2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に増加（</a:t>
            </a:r>
            <a:r>
              <a:rPr lang="en-US" altLang="ja-JP" sz="2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11/4</a:t>
            </a:r>
            <a:r>
              <a:rPr lang="ja-JP" altLang="en-US" sz="2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～</a:t>
            </a:r>
            <a:r>
              <a:rPr lang="en-US" altLang="ja-JP" sz="2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11/10</a:t>
            </a:r>
            <a:r>
              <a:rPr lang="ja-JP" altLang="en-US" sz="2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の</a:t>
            </a:r>
            <a:r>
              <a:rPr lang="ja-JP" altLang="en-US" sz="2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１週間</a:t>
            </a:r>
            <a:r>
              <a:rPr lang="ja-JP" altLang="en-US" sz="2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で</a:t>
            </a:r>
            <a:r>
              <a:rPr lang="en-US" altLang="ja-JP" sz="2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1,014</a:t>
            </a:r>
            <a:r>
              <a:rPr lang="ja-JP" altLang="en-US" sz="2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人</a:t>
            </a:r>
            <a:r>
              <a:rPr lang="ja-JP" altLang="en-US" sz="2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確認）</a:t>
            </a:r>
            <a:endParaRPr lang="en-US" altLang="ja-JP" sz="20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　（２</a:t>
            </a:r>
            <a:r>
              <a:rPr lang="ja-JP" altLang="en-US" sz="2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）新規陽性者に占める感染経路不明者の割合が５～６割を推移。</a:t>
            </a:r>
          </a:p>
          <a:p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2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（３）夜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の街の</a:t>
            </a:r>
            <a:r>
              <a:rPr lang="ja-JP" altLang="en-US" sz="2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関係者・滞在者や家庭内、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企業事業所等、旅行</a:t>
            </a:r>
            <a:r>
              <a:rPr lang="ja-JP" altLang="en-US" sz="2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参加者など</a:t>
            </a:r>
            <a:r>
              <a:rPr lang="ja-JP" altLang="en-US" sz="2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、様々な場面で感染</a:t>
            </a:r>
            <a:r>
              <a:rPr lang="ja-JP" altLang="en-US" sz="2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が疑われる</a:t>
            </a:r>
            <a:endParaRPr lang="en-US" altLang="ja-JP" sz="20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2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　　　 </a:t>
            </a:r>
            <a:r>
              <a:rPr lang="ja-JP" altLang="en-US" sz="2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事例</a:t>
            </a:r>
            <a:r>
              <a:rPr lang="ja-JP" altLang="en-US" sz="2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が発生。</a:t>
            </a:r>
            <a:endParaRPr lang="ja-JP" altLang="en-US" sz="2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2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（４）高齢者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施設、医療機関、児童施設・学校、企業事業所、旅行でクラスターが発生。</a:t>
            </a:r>
          </a:p>
          <a:p>
            <a:r>
              <a:rPr lang="ja-JP" altLang="en-US" sz="2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○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　感染拡大傾向が続いた場合には、今後、病床のひっ迫リスクが想定され、医療提供体制に影響。</a:t>
            </a:r>
          </a:p>
          <a:p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2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2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kumimoji="1" lang="ja-JP" altLang="en-US" sz="2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重症者が増加傾向</a:t>
            </a:r>
            <a:r>
              <a:rPr kumimoji="1" lang="ja-JP" altLang="en-US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（重症者数　</a:t>
            </a:r>
            <a:r>
              <a:rPr kumimoji="1" lang="en-US" altLang="ja-JP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11/4</a:t>
            </a:r>
            <a:r>
              <a:rPr kumimoji="1" lang="ja-JP" altLang="en-US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：</a:t>
            </a:r>
            <a:r>
              <a:rPr kumimoji="1" lang="en-US" altLang="ja-JP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37</a:t>
            </a:r>
            <a:r>
              <a:rPr kumimoji="1" lang="ja-JP" altLang="en-US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人</a:t>
            </a:r>
            <a:r>
              <a:rPr kumimoji="1" lang="ja-JP" altLang="en-US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（重症病床使用率</a:t>
            </a:r>
            <a:r>
              <a:rPr kumimoji="1" lang="en-US" altLang="ja-JP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18.0</a:t>
            </a:r>
            <a:r>
              <a:rPr kumimoji="1" lang="ja-JP" altLang="en-US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％</a:t>
            </a:r>
            <a:r>
              <a:rPr kumimoji="1" lang="ja-JP" altLang="en-US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）→</a:t>
            </a:r>
            <a:r>
              <a:rPr kumimoji="1" lang="en-US" altLang="ja-JP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11/10</a:t>
            </a:r>
            <a:r>
              <a:rPr lang="ja-JP" altLang="en-US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：</a:t>
            </a:r>
            <a:r>
              <a:rPr kumimoji="1" lang="en-US" altLang="ja-JP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58</a:t>
            </a:r>
            <a:r>
              <a:rPr kumimoji="1" lang="ja-JP" altLang="en-US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人</a:t>
            </a:r>
            <a:r>
              <a:rPr kumimoji="1" lang="ja-JP" altLang="en-US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（同　</a:t>
            </a:r>
            <a:r>
              <a:rPr kumimoji="1" lang="en-US" altLang="ja-JP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28.2</a:t>
            </a:r>
            <a:r>
              <a:rPr kumimoji="1" lang="ja-JP" altLang="en-US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％</a:t>
            </a:r>
            <a:r>
              <a:rPr kumimoji="1" lang="ja-JP" altLang="en-US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））</a:t>
            </a:r>
            <a:endParaRPr kumimoji="1" lang="en-US" altLang="ja-JP" sz="16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en-US" altLang="ja-JP" sz="20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en-US" altLang="ja-JP" sz="20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2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＜今後の取組み＞</a:t>
            </a:r>
            <a:endParaRPr kumimoji="1" lang="en-US" altLang="ja-JP" sz="20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2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○　飲食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、家庭、職場、旅行や外出等いずれの場面でも</a:t>
            </a:r>
            <a:r>
              <a:rPr lang="ja-JP" altLang="en-US" sz="2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、マスク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着用</a:t>
            </a:r>
            <a:r>
              <a:rPr lang="ja-JP" altLang="en-US" sz="2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、換気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の徹底</a:t>
            </a:r>
            <a:r>
              <a:rPr lang="ja-JP" altLang="en-US" sz="2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、身体的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距離の</a:t>
            </a:r>
            <a:r>
              <a:rPr lang="ja-JP" altLang="en-US" sz="2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確保</a:t>
            </a:r>
            <a:r>
              <a:rPr lang="ja-JP" altLang="en-US" sz="2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等を徹底</a:t>
            </a:r>
            <a:endParaRPr lang="ja-JP" altLang="en-US" sz="2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ja-JP" altLang="en-US" sz="2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2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感染リスクが</a:t>
            </a:r>
            <a:r>
              <a:rPr lang="ja-JP" altLang="en-US" sz="2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高まる「５つの場面」</a:t>
            </a:r>
            <a:r>
              <a:rPr lang="ja-JP" altLang="en-US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lang="en-US" altLang="ja-JP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10/23</a:t>
            </a:r>
            <a:r>
              <a:rPr lang="ja-JP" altLang="en-US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国の分科会提言）</a:t>
            </a:r>
            <a:endParaRPr lang="en-US" altLang="ja-JP" sz="16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2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　　「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飲酒を伴う懇親会等」「大人数や長時間</a:t>
            </a:r>
            <a:r>
              <a:rPr lang="ja-JP" altLang="en-US" sz="2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におよぶ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飲食</a:t>
            </a:r>
            <a:r>
              <a:rPr lang="ja-JP" altLang="en-US" sz="2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」「マスクなしでの会話」「狭い空間での共同生活」</a:t>
            </a:r>
            <a:endParaRPr lang="en-US" altLang="ja-JP" sz="20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2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　　「居場所の切り替わり」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ja-JP" altLang="en-US" sz="2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endParaRPr lang="en-US" altLang="ja-JP" sz="20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○　大阪市内の歓楽街における、事業者との連携等による感染拡大防止に向けた取組みの</a:t>
            </a:r>
            <a:r>
              <a:rPr lang="ja-JP" altLang="en-US" sz="2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検討</a:t>
            </a:r>
            <a:endParaRPr lang="en-US" altLang="ja-JP" sz="2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2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○　高齢者施設・医療機関等への啓発の徹底と、施設等職員が迅速に検査を受診できる取組みの検討</a:t>
            </a:r>
            <a:endParaRPr lang="en-US" altLang="ja-JP" sz="20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en-US" altLang="ja-JP" sz="20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9A396F46-6F5F-483F-BC68-432494F2ED7F}"/>
              </a:ext>
            </a:extLst>
          </p:cNvPr>
          <p:cNvSpPr txBox="1"/>
          <p:nvPr/>
        </p:nvSpPr>
        <p:spPr>
          <a:xfrm>
            <a:off x="10460181" y="15896"/>
            <a:ext cx="1597603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資料１－６</a:t>
            </a:r>
            <a:endParaRPr kumimoji="1" lang="ja-JP" altLang="en-US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8" name="下矢印 7"/>
          <p:cNvSpPr/>
          <p:nvPr/>
        </p:nvSpPr>
        <p:spPr>
          <a:xfrm>
            <a:off x="5735390" y="3365685"/>
            <a:ext cx="808893" cy="426448"/>
          </a:xfrm>
          <a:prstGeom prst="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429114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2204</TotalTime>
  <Words>354</Words>
  <PresentationFormat>ワイド画面</PresentationFormat>
  <Paragraphs>20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Meiryo UI</vt:lpstr>
      <vt:lpstr>ＭＳ ゴシック</vt:lpstr>
      <vt:lpstr>游ゴシック</vt:lpstr>
      <vt:lpstr>游ゴシック Light</vt:lpstr>
      <vt:lpstr>Arial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Printed>2020-11-10T04:13:24Z</cp:lastPrinted>
  <dcterms:created xsi:type="dcterms:W3CDTF">2020-07-15T08:05:42Z</dcterms:created>
  <dcterms:modified xsi:type="dcterms:W3CDTF">2020-11-10T13:19:53Z</dcterms:modified>
</cp:coreProperties>
</file>