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77" r:id="rId5"/>
    <p:sldId id="278" r:id="rId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899"/>
    <a:srgbClr val="F4FE9A"/>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2" autoAdjust="0"/>
    <p:restoredTop sz="93537" autoAdjust="0"/>
  </p:normalViewPr>
  <p:slideViewPr>
    <p:cSldViewPr snapToGrid="0">
      <p:cViewPr varScale="1">
        <p:scale>
          <a:sx n="70" d="100"/>
          <a:sy n="70" d="100"/>
        </p:scale>
        <p:origin x="72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89D966A-D09D-45AD-BB79-8073D19D7A91}" type="datetimeFigureOut">
              <a:rPr kumimoji="1" lang="ja-JP" altLang="en-US" smtClean="0"/>
              <a:t>2020/11/11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227C765-928E-4675-AE56-075D2791C904}" type="slidenum">
              <a:rPr kumimoji="1" lang="ja-JP" altLang="en-US" smtClean="0"/>
              <a:t>‹#›</a:t>
            </a:fld>
            <a:endParaRPr kumimoji="1" lang="ja-JP" altLang="en-US"/>
          </a:p>
        </p:txBody>
      </p:sp>
    </p:spTree>
    <p:extLst>
      <p:ext uri="{BB962C8B-B14F-4D97-AF65-F5344CB8AC3E}">
        <p14:creationId xmlns:p14="http://schemas.microsoft.com/office/powerpoint/2010/main" val="3707320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7F0E7E-1205-4C71-A3B8-4676F886A3C1}" type="slidenum">
              <a:rPr kumimoji="1" lang="ja-JP" altLang="en-US" smtClean="0"/>
              <a:t>1</a:t>
            </a:fld>
            <a:endParaRPr kumimoji="1" lang="ja-JP" altLang="en-US"/>
          </a:p>
        </p:txBody>
      </p:sp>
    </p:spTree>
    <p:extLst>
      <p:ext uri="{BB962C8B-B14F-4D97-AF65-F5344CB8AC3E}">
        <p14:creationId xmlns:p14="http://schemas.microsoft.com/office/powerpoint/2010/main" val="2100324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7F0E7E-1205-4C71-A3B8-4676F886A3C1}" type="slidenum">
              <a:rPr kumimoji="1" lang="ja-JP" altLang="en-US" smtClean="0"/>
              <a:t>2</a:t>
            </a:fld>
            <a:endParaRPr kumimoji="1" lang="ja-JP" altLang="en-US"/>
          </a:p>
        </p:txBody>
      </p:sp>
    </p:spTree>
    <p:extLst>
      <p:ext uri="{BB962C8B-B14F-4D97-AF65-F5344CB8AC3E}">
        <p14:creationId xmlns:p14="http://schemas.microsoft.com/office/powerpoint/2010/main" val="409682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C615CF4-41BB-4C25-9AB0-6ECEB43C614E}" type="datetime1">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65487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DD0BCA-0390-490D-958C-38ED999CB037}" type="datetime1">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02980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51122B-2CAA-4F7E-A237-DC6BBBA981CF}" type="datetime1">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402925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1BDA98C-A90E-43CC-A8D9-2E6AFB42C08A}" type="datetime1">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57190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4EC062D-37C4-4D19-9C96-4896BC5EE9D0}" type="datetime1">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56565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2EB698-8EF7-45BB-B526-9914315DB719}" type="datetime1">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2305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FBE17DF-1BD4-402A-A40E-2D1A78392BBF}" type="datetime1">
              <a:rPr kumimoji="1" lang="ja-JP" altLang="en-US" smtClean="0"/>
              <a:t>2020/11/11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94125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779DAF1-EB83-4C4E-A30F-6DA49BF0BF8F}" type="datetime1">
              <a:rPr kumimoji="1" lang="ja-JP" altLang="en-US" smtClean="0"/>
              <a:t>2020/11/11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59891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B09BF-11F4-4633-9B5D-3BBF31756CA8}" type="datetime1">
              <a:rPr kumimoji="1" lang="ja-JP" altLang="en-US" smtClean="0"/>
              <a:t>2020/11/11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36482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75AA84-DDF0-4DD3-BA14-858FA4139DEA}" type="datetime1">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89408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812A92-5392-41C3-B195-F92A5BF18226}" type="datetime1">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97366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89DCA-531E-4CBA-91F9-2C91E32C77F1}" type="datetime1">
              <a:rPr kumimoji="1" lang="ja-JP" altLang="en-US" smtClean="0"/>
              <a:t>2020/11/11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718141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smtClean="0">
                <a:latin typeface="UD デジタル 教科書体 NK-B" panose="02020700000000000000" pitchFamily="18" charset="-128"/>
                <a:ea typeface="UD デジタル 教科書体 NK-B" panose="02020700000000000000" pitchFamily="18" charset="-128"/>
              </a:rPr>
              <a:t>　</a:t>
            </a:r>
            <a:r>
              <a:rPr kumimoji="1" lang="ja-JP" altLang="en-US" sz="2800" b="1" smtClean="0">
                <a:latin typeface="UD デジタル 教科書体 NK-B" panose="02020700000000000000" pitchFamily="18" charset="-128"/>
                <a:ea typeface="UD デジタル 教科書体 NK-B" panose="02020700000000000000" pitchFamily="18" charset="-128"/>
              </a:rPr>
              <a:t>　</a:t>
            </a:r>
            <a:r>
              <a:rPr kumimoji="1" lang="ja-JP" altLang="en-US" sz="2800" b="1" smtClean="0">
                <a:latin typeface="UD デジタル 教科書体 NK-B" panose="02020700000000000000" pitchFamily="18" charset="-128"/>
                <a:ea typeface="UD デジタル 教科書体 NK-B" panose="02020700000000000000" pitchFamily="18" charset="-128"/>
              </a:rPr>
              <a:t>第二波</a:t>
            </a:r>
            <a:r>
              <a:rPr kumimoji="1" lang="ja-JP" altLang="en-US" sz="2800" b="1" dirty="0" smtClean="0">
                <a:latin typeface="UD デジタル 教科書体 NK-B" panose="02020700000000000000" pitchFamily="18" charset="-128"/>
                <a:ea typeface="UD デジタル 教科書体 NK-B" panose="02020700000000000000" pitchFamily="18" charset="-128"/>
              </a:rPr>
              <a:t>以降に複数確認されている感染の可能性があるエピソード①</a:t>
            </a:r>
            <a:endParaRPr kumimoji="1" lang="ja-JP" altLang="en-US" sz="2800" b="1"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4906935" y="630987"/>
            <a:ext cx="7301999" cy="276999"/>
          </a:xfrm>
          <a:prstGeom prst="rect">
            <a:avLst/>
          </a:prstGeom>
          <a:noFill/>
        </p:spPr>
        <p:txBody>
          <a:bodyPr wrap="none" rtlCol="0">
            <a:spAutoFit/>
          </a:bodyPr>
          <a:lstStyle/>
          <a:p>
            <a:r>
              <a:rPr kumimoji="1" lang="ja-JP" altLang="en-US" sz="1200" dirty="0"/>
              <a:t>大阪府健康医療部保健医療室感染症対策課個別事象対応グループの</a:t>
            </a:r>
            <a:r>
              <a:rPr kumimoji="1" lang="ja-JP" altLang="en-US" sz="1200" dirty="0" smtClean="0"/>
              <a:t>把握及び</a:t>
            </a:r>
            <a:r>
              <a:rPr kumimoji="1" lang="ja-JP" altLang="en-US" sz="1200" dirty="0"/>
              <a:t>府内</a:t>
            </a:r>
            <a:r>
              <a:rPr kumimoji="1" lang="en-US" altLang="ja-JP" sz="1200" dirty="0"/>
              <a:t>18</a:t>
            </a:r>
            <a:r>
              <a:rPr kumimoji="1" lang="ja-JP" altLang="en-US" sz="1200" dirty="0" smtClean="0"/>
              <a:t>保健所から</a:t>
            </a:r>
            <a:r>
              <a:rPr kumimoji="1" lang="ja-JP" altLang="en-US" sz="1200" dirty="0"/>
              <a:t>聞き取り</a:t>
            </a:r>
          </a:p>
        </p:txBody>
      </p:sp>
      <p:graphicFrame>
        <p:nvGraphicFramePr>
          <p:cNvPr id="3" name="表 2"/>
          <p:cNvGraphicFramePr>
            <a:graphicFrameLocks noGrp="1"/>
          </p:cNvGraphicFramePr>
          <p:nvPr>
            <p:extLst>
              <p:ext uri="{D42A27DB-BD31-4B8C-83A1-F6EECF244321}">
                <p14:modId xmlns:p14="http://schemas.microsoft.com/office/powerpoint/2010/main" val="3390322398"/>
              </p:ext>
            </p:extLst>
          </p:nvPr>
        </p:nvGraphicFramePr>
        <p:xfrm>
          <a:off x="590732" y="973585"/>
          <a:ext cx="11010536" cy="5392920"/>
        </p:xfrm>
        <a:graphic>
          <a:graphicData uri="http://schemas.openxmlformats.org/drawingml/2006/table">
            <a:tbl>
              <a:tblPr firstRow="1" bandRow="1">
                <a:tableStyleId>{B301B821-A1FF-4177-AEE7-76D212191A09}</a:tableStyleId>
              </a:tblPr>
              <a:tblGrid>
                <a:gridCol w="1149531">
                  <a:extLst>
                    <a:ext uri="{9D8B030D-6E8A-4147-A177-3AD203B41FA5}">
                      <a16:colId xmlns:a16="http://schemas.microsoft.com/office/drawing/2014/main" val="3651143055"/>
                    </a:ext>
                  </a:extLst>
                </a:gridCol>
                <a:gridCol w="6181053">
                  <a:extLst>
                    <a:ext uri="{9D8B030D-6E8A-4147-A177-3AD203B41FA5}">
                      <a16:colId xmlns:a16="http://schemas.microsoft.com/office/drawing/2014/main" val="304388316"/>
                    </a:ext>
                  </a:extLst>
                </a:gridCol>
                <a:gridCol w="3679952">
                  <a:extLst>
                    <a:ext uri="{9D8B030D-6E8A-4147-A177-3AD203B41FA5}">
                      <a16:colId xmlns:a16="http://schemas.microsoft.com/office/drawing/2014/main" val="1744490444"/>
                    </a:ext>
                  </a:extLst>
                </a:gridCol>
              </a:tblGrid>
              <a:tr h="612000">
                <a:tc>
                  <a:txBody>
                    <a:bodyPr/>
                    <a:lstStyle/>
                    <a:p>
                      <a:pPr algn="ctr"/>
                      <a:r>
                        <a:rPr kumimoji="1" lang="ja-JP" altLang="en-US" sz="1600" dirty="0" smtClean="0"/>
                        <a:t>分類</a:t>
                      </a:r>
                      <a:endParaRPr kumimoji="1" lang="en-US" altLang="ja-JP" sz="1600" dirty="0" smtClean="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sz="1600" dirty="0" smtClean="0"/>
                        <a:t>感染が推定されるエピソード</a:t>
                      </a:r>
                      <a:endParaRPr kumimoji="1" lang="ja-JP" altLang="en-US" sz="16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600" dirty="0" smtClean="0"/>
                        <a:t>リスク要因のキーワード</a:t>
                      </a:r>
                    </a:p>
                    <a:p>
                      <a:pPr algn="ctr"/>
                      <a:r>
                        <a:rPr kumimoji="1" lang="en-US" altLang="ja-JP" sz="1050" dirty="0" smtClean="0"/>
                        <a:t>※</a:t>
                      </a:r>
                      <a:r>
                        <a:rPr kumimoji="1" lang="ja-JP" altLang="en-US" sz="1050" dirty="0" smtClean="0"/>
                        <a:t>聞き取りの状況から推定されたもの</a:t>
                      </a:r>
                      <a:endParaRPr kumimoji="1" lang="en-US" altLang="ja-JP" sz="1050" dirty="0" smtClean="0"/>
                    </a:p>
                    <a:p>
                      <a:pPr algn="ctr"/>
                      <a:r>
                        <a:rPr kumimoji="1" lang="ja-JP" altLang="en-US" sz="1050" dirty="0" smtClean="0"/>
                        <a:t>　　（感染源として確定されたものではない）</a:t>
                      </a:r>
                      <a:endParaRPr kumimoji="1" lang="ja-JP" altLang="en-US" sz="105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851567094"/>
                  </a:ext>
                </a:extLst>
              </a:tr>
              <a:tr h="947520">
                <a:tc rowSpan="5">
                  <a:txBody>
                    <a:bodyPr/>
                    <a:lstStyle/>
                    <a:p>
                      <a:pPr algn="ctr"/>
                      <a:r>
                        <a:rPr kumimoji="1" lang="ja-JP" altLang="en-US" sz="1600" dirty="0" smtClean="0"/>
                        <a:t>職場</a:t>
                      </a:r>
                      <a:endParaRPr kumimoji="1" lang="en-US" altLang="ja-JP" sz="1600" dirty="0" smtClean="0"/>
                    </a:p>
                    <a:p>
                      <a:pPr algn="ctr"/>
                      <a:endParaRPr kumimoji="1" lang="ja-JP" altLang="en-US" sz="1600" dirty="0"/>
                    </a:p>
                  </a:txBody>
                  <a:tcPr anchor="ctr">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事務所内において、長時間、発話を伴う業務を行っていた</a:t>
                      </a:r>
                    </a:p>
                    <a:p>
                      <a:r>
                        <a:rPr kumimoji="1" lang="ja-JP" altLang="en-US" sz="1600" dirty="0" smtClean="0"/>
                        <a:t>（コールセンター、電話営業業務等）</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・換気不十分</a:t>
                      </a:r>
                    </a:p>
                    <a:p>
                      <a:r>
                        <a:rPr kumimoji="1" lang="ja-JP" altLang="en-US" sz="1600" dirty="0" smtClean="0"/>
                        <a:t>・マスク着用の不徹底</a:t>
                      </a:r>
                    </a:p>
                    <a:p>
                      <a:r>
                        <a:rPr kumimoji="1" lang="ja-JP" altLang="en-US" sz="1600" dirty="0" smtClean="0"/>
                        <a:t>・長時間の発話</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1339002519"/>
                  </a:ext>
                </a:extLst>
              </a:tr>
              <a:tr h="947520">
                <a:tc vMerge="1">
                  <a:txBody>
                    <a:bodyPr/>
                    <a:lstStyle/>
                    <a:p>
                      <a:endParaRPr kumimoji="1" lang="ja-JP" altLang="en-US" dirty="0"/>
                    </a:p>
                  </a:txBody>
                  <a:tcPr/>
                </a:tc>
                <a:tc>
                  <a:txBody>
                    <a:bodyPr/>
                    <a:lstStyle/>
                    <a:p>
                      <a:r>
                        <a:rPr kumimoji="1" lang="ja-JP" altLang="en-US" sz="1600" dirty="0" smtClean="0"/>
                        <a:t>同僚と同じ車で長時間移動していた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・換気不十分</a:t>
                      </a:r>
                    </a:p>
                    <a:p>
                      <a:r>
                        <a:rPr kumimoji="1" lang="ja-JP" altLang="en-US" sz="1600" dirty="0" smtClean="0"/>
                        <a:t>・狭く密閉された空間での会話</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2366769314"/>
                  </a:ext>
                </a:extLst>
              </a:tr>
              <a:tr h="947520">
                <a:tc vMerge="1">
                  <a:txBody>
                    <a:bodyPr/>
                    <a:lstStyle/>
                    <a:p>
                      <a:endParaRPr kumimoji="1" lang="ja-JP" altLang="en-US"/>
                    </a:p>
                  </a:txBody>
                  <a:tcPr/>
                </a:tc>
                <a:tc>
                  <a:txBody>
                    <a:bodyPr/>
                    <a:lstStyle/>
                    <a:p>
                      <a:r>
                        <a:rPr kumimoji="1" lang="ja-JP" altLang="en-US" sz="1600" dirty="0" smtClean="0"/>
                        <a:t>食事をしながら、打ち合わせ等を行っていた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・飲食をしながらの会話</a:t>
                      </a:r>
                    </a:p>
                    <a:p>
                      <a:r>
                        <a:rPr kumimoji="1" lang="ja-JP" altLang="en-US" sz="1600" dirty="0" smtClean="0"/>
                        <a:t>・マスク不着用</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1994857753"/>
                  </a:ext>
                </a:extLst>
              </a:tr>
              <a:tr h="947520">
                <a:tc vMerge="1">
                  <a:txBody>
                    <a:bodyPr/>
                    <a:lstStyle/>
                    <a:p>
                      <a:endParaRPr kumimoji="1" lang="ja-JP" altLang="en-US" dirty="0"/>
                    </a:p>
                  </a:txBody>
                  <a:tcPr/>
                </a:tc>
                <a:tc>
                  <a:txBody>
                    <a:bodyPr/>
                    <a:lstStyle/>
                    <a:p>
                      <a:r>
                        <a:rPr kumimoji="1" lang="ja-JP" altLang="en-US" sz="1600" dirty="0" smtClean="0"/>
                        <a:t>同僚複数名と就業後に会食をしていた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・飲酒をしながらの長時間の会話</a:t>
                      </a:r>
                    </a:p>
                    <a:p>
                      <a:r>
                        <a:rPr kumimoji="1" lang="ja-JP" altLang="en-US" sz="1600" dirty="0" smtClean="0"/>
                        <a:t>・マスク不着用</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1875617281"/>
                  </a:ext>
                </a:extLst>
              </a:tr>
              <a:tr h="947520">
                <a:tc vMerge="1">
                  <a:txBody>
                    <a:bodyPr/>
                    <a:lstStyle/>
                    <a:p>
                      <a:endParaRPr kumimoji="1" lang="ja-JP" altLang="en-US" dirty="0"/>
                    </a:p>
                  </a:txBody>
                  <a:tcPr/>
                </a:tc>
                <a:tc>
                  <a:txBody>
                    <a:bodyPr/>
                    <a:lstStyle/>
                    <a:p>
                      <a:r>
                        <a:rPr kumimoji="1" lang="ja-JP" altLang="en-US" sz="1600" dirty="0" smtClean="0"/>
                        <a:t>休憩室や喫煙所において、会話や物品の貸し借りを行った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・マスクを外しての会話</a:t>
                      </a:r>
                    </a:p>
                    <a:p>
                      <a:r>
                        <a:rPr kumimoji="1" lang="ja-JP" altLang="en-US" sz="1600" dirty="0" smtClean="0"/>
                        <a:t>・物品の共有</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2196733845"/>
                  </a:ext>
                </a:extLst>
              </a:tr>
            </a:tbl>
          </a:graphicData>
        </a:graphic>
      </p:graphicFrame>
      <p:sp>
        <p:nvSpPr>
          <p:cNvPr id="5" name="テキスト ボックス 4"/>
          <p:cNvSpPr txBox="1"/>
          <p:nvPr/>
        </p:nvSpPr>
        <p:spPr>
          <a:xfrm>
            <a:off x="10877266" y="96585"/>
            <a:ext cx="1207730" cy="338554"/>
          </a:xfrm>
          <a:prstGeom prst="rect">
            <a:avLst/>
          </a:prstGeom>
          <a:solidFill>
            <a:schemeClr val="bg1"/>
          </a:solidFill>
        </p:spPr>
        <p:txBody>
          <a:bodyPr wrap="square" rtlCol="0">
            <a:spAutoFit/>
          </a:bodyPr>
          <a:lstStyle/>
          <a:p>
            <a:r>
              <a:rPr kumimoji="1" lang="ja-JP" altLang="en-US" sz="1600" dirty="0" smtClean="0"/>
              <a:t>資料１－４</a:t>
            </a:r>
            <a:endParaRPr kumimoji="1" lang="ja-JP" altLang="en-US" sz="1600" dirty="0"/>
          </a:p>
        </p:txBody>
      </p:sp>
      <p:sp>
        <p:nvSpPr>
          <p:cNvPr id="4" name="スライド番号プレースホルダー 3"/>
          <p:cNvSpPr>
            <a:spLocks noGrp="1"/>
          </p:cNvSpPr>
          <p:nvPr>
            <p:ph type="sldNum" sz="quarter" idx="12"/>
          </p:nvPr>
        </p:nvSpPr>
        <p:spPr>
          <a:xfrm>
            <a:off x="9156510" y="6366505"/>
            <a:ext cx="2743200" cy="365125"/>
          </a:xfrm>
        </p:spPr>
        <p:txBody>
          <a:bodyPr/>
          <a:lstStyle/>
          <a:p>
            <a:fld id="{0B62D5CB-8769-475A-9BC8-A2F17E2F558B}" type="slidenum">
              <a:rPr kumimoji="1" lang="ja-JP" altLang="en-US" sz="1600" smtClean="0"/>
              <a:t>1</a:t>
            </a:fld>
            <a:endParaRPr kumimoji="1" lang="ja-JP" altLang="en-US" sz="1600" dirty="0"/>
          </a:p>
        </p:txBody>
      </p:sp>
    </p:spTree>
    <p:extLst>
      <p:ext uri="{BB962C8B-B14F-4D97-AF65-F5344CB8AC3E}">
        <p14:creationId xmlns:p14="http://schemas.microsoft.com/office/powerpoint/2010/main" val="4168947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UD デジタル 教科書体 NK-B" panose="02020700000000000000" pitchFamily="18" charset="-128"/>
                <a:ea typeface="UD デジタル 教科書体 NK-B" panose="02020700000000000000" pitchFamily="18" charset="-128"/>
              </a:rPr>
              <a:t>第</a:t>
            </a:r>
            <a:r>
              <a:rPr kumimoji="1" lang="en-US" altLang="ja-JP" sz="2800" b="1" dirty="0" smtClean="0">
                <a:latin typeface="UD デジタル 教科書体 NK-B" panose="02020700000000000000" pitchFamily="18" charset="-128"/>
                <a:ea typeface="UD デジタル 教科書体 NK-B" panose="02020700000000000000" pitchFamily="18" charset="-128"/>
              </a:rPr>
              <a:t>2</a:t>
            </a:r>
            <a:r>
              <a:rPr kumimoji="1" lang="ja-JP" altLang="en-US" sz="2800" b="1" dirty="0" smtClean="0">
                <a:latin typeface="UD デジタル 教科書体 NK-B" panose="02020700000000000000" pitchFamily="18" charset="-128"/>
                <a:ea typeface="UD デジタル 教科書体 NK-B" panose="02020700000000000000" pitchFamily="18" charset="-128"/>
              </a:rPr>
              <a:t>波以降に複数確認されている感染の可能性があるエピソード②</a:t>
            </a:r>
            <a:endParaRPr kumimoji="1" lang="ja-JP" altLang="en-US" sz="2800" b="1"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4906935" y="630987"/>
            <a:ext cx="7301999" cy="276999"/>
          </a:xfrm>
          <a:prstGeom prst="rect">
            <a:avLst/>
          </a:prstGeom>
          <a:noFill/>
        </p:spPr>
        <p:txBody>
          <a:bodyPr wrap="none" rtlCol="0">
            <a:spAutoFit/>
          </a:bodyPr>
          <a:lstStyle/>
          <a:p>
            <a:r>
              <a:rPr kumimoji="1" lang="ja-JP" altLang="en-US" sz="1200" dirty="0"/>
              <a:t>大阪府健康医療部保健医療室感染症対策課個別事象対応グループの</a:t>
            </a:r>
            <a:r>
              <a:rPr kumimoji="1" lang="ja-JP" altLang="en-US" sz="1200" dirty="0" smtClean="0"/>
              <a:t>把握及び</a:t>
            </a:r>
            <a:r>
              <a:rPr kumimoji="1" lang="ja-JP" altLang="en-US" sz="1200" dirty="0"/>
              <a:t>府内</a:t>
            </a:r>
            <a:r>
              <a:rPr kumimoji="1" lang="en-US" altLang="ja-JP" sz="1200" dirty="0"/>
              <a:t>18</a:t>
            </a:r>
            <a:r>
              <a:rPr kumimoji="1" lang="ja-JP" altLang="en-US" sz="1200" dirty="0" smtClean="0"/>
              <a:t>保健所から</a:t>
            </a:r>
            <a:r>
              <a:rPr kumimoji="1" lang="ja-JP" altLang="en-US" sz="1200" dirty="0"/>
              <a:t>聞き取り</a:t>
            </a:r>
          </a:p>
        </p:txBody>
      </p:sp>
      <p:graphicFrame>
        <p:nvGraphicFramePr>
          <p:cNvPr id="3" name="表 2"/>
          <p:cNvGraphicFramePr>
            <a:graphicFrameLocks noGrp="1"/>
          </p:cNvGraphicFramePr>
          <p:nvPr>
            <p:extLst>
              <p:ext uri="{D42A27DB-BD31-4B8C-83A1-F6EECF244321}">
                <p14:modId xmlns:p14="http://schemas.microsoft.com/office/powerpoint/2010/main" val="3216930031"/>
              </p:ext>
            </p:extLst>
          </p:nvPr>
        </p:nvGraphicFramePr>
        <p:xfrm>
          <a:off x="590732" y="973585"/>
          <a:ext cx="11010536" cy="5761080"/>
        </p:xfrm>
        <a:graphic>
          <a:graphicData uri="http://schemas.openxmlformats.org/drawingml/2006/table">
            <a:tbl>
              <a:tblPr firstRow="1" bandRow="1">
                <a:tableStyleId>{B301B821-A1FF-4177-AEE7-76D212191A09}</a:tableStyleId>
              </a:tblPr>
              <a:tblGrid>
                <a:gridCol w="1149531">
                  <a:extLst>
                    <a:ext uri="{9D8B030D-6E8A-4147-A177-3AD203B41FA5}">
                      <a16:colId xmlns:a16="http://schemas.microsoft.com/office/drawing/2014/main" val="3651143055"/>
                    </a:ext>
                  </a:extLst>
                </a:gridCol>
                <a:gridCol w="6181053">
                  <a:extLst>
                    <a:ext uri="{9D8B030D-6E8A-4147-A177-3AD203B41FA5}">
                      <a16:colId xmlns:a16="http://schemas.microsoft.com/office/drawing/2014/main" val="304388316"/>
                    </a:ext>
                  </a:extLst>
                </a:gridCol>
                <a:gridCol w="3679952">
                  <a:extLst>
                    <a:ext uri="{9D8B030D-6E8A-4147-A177-3AD203B41FA5}">
                      <a16:colId xmlns:a16="http://schemas.microsoft.com/office/drawing/2014/main" val="1744490444"/>
                    </a:ext>
                  </a:extLst>
                </a:gridCol>
              </a:tblGrid>
              <a:tr h="612000">
                <a:tc>
                  <a:txBody>
                    <a:bodyPr/>
                    <a:lstStyle/>
                    <a:p>
                      <a:pPr algn="ctr"/>
                      <a:r>
                        <a:rPr kumimoji="1" lang="ja-JP" altLang="en-US" sz="1600" dirty="0" smtClean="0"/>
                        <a:t>分類</a:t>
                      </a:r>
                      <a:endParaRPr kumimoji="1" lang="en-US" altLang="ja-JP" sz="1600" dirty="0" smtClean="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sz="1600" dirty="0" smtClean="0"/>
                        <a:t>感染が推定されるエピソード</a:t>
                      </a:r>
                      <a:endParaRPr kumimoji="1" lang="ja-JP" altLang="en-US" sz="16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600" dirty="0" smtClean="0"/>
                        <a:t>リスク要因のキーワード</a:t>
                      </a:r>
                    </a:p>
                    <a:p>
                      <a:pPr algn="ctr"/>
                      <a:r>
                        <a:rPr kumimoji="1" lang="en-US" altLang="ja-JP" sz="1050" dirty="0" smtClean="0"/>
                        <a:t>※</a:t>
                      </a:r>
                      <a:r>
                        <a:rPr kumimoji="1" lang="ja-JP" altLang="en-US" sz="1050" dirty="0" smtClean="0"/>
                        <a:t>聞き取りの状況から推定されたもの</a:t>
                      </a:r>
                      <a:endParaRPr kumimoji="1" lang="en-US" altLang="ja-JP" sz="1050" dirty="0" smtClean="0"/>
                    </a:p>
                    <a:p>
                      <a:pPr algn="ctr"/>
                      <a:r>
                        <a:rPr kumimoji="1" lang="ja-JP" altLang="en-US" sz="1050" dirty="0" smtClean="0"/>
                        <a:t>　　（感染源として確定されたものではない）</a:t>
                      </a:r>
                      <a:endParaRPr kumimoji="1" lang="ja-JP" altLang="en-US" sz="105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851567094"/>
                  </a:ext>
                </a:extLst>
              </a:tr>
              <a:tr h="612000">
                <a:tc rowSpan="3">
                  <a:txBody>
                    <a:bodyPr/>
                    <a:lstStyle/>
                    <a:p>
                      <a:pPr algn="ctr"/>
                      <a:r>
                        <a:rPr kumimoji="1" lang="ja-JP" altLang="en-US" sz="1600" dirty="0" smtClean="0"/>
                        <a:t>飲食</a:t>
                      </a:r>
                      <a:endParaRPr kumimoji="1" lang="en-US" altLang="ja-JP" sz="1600" dirty="0" smtClean="0"/>
                    </a:p>
                    <a:p>
                      <a:pPr algn="ctr"/>
                      <a:endParaRPr kumimoji="1" lang="ja-JP" altLang="en-US" sz="1600" dirty="0"/>
                    </a:p>
                  </a:txBody>
                  <a:tcPr anchor="ctr">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自宅に複数の友人を招いて、食事会をしていた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・飲食をしながらの長時間の会話</a:t>
                      </a:r>
                    </a:p>
                    <a:p>
                      <a:r>
                        <a:rPr kumimoji="1" lang="ja-JP" altLang="en-US" sz="1600" dirty="0" smtClean="0"/>
                        <a:t>・マスクの不着用</a:t>
                      </a:r>
                    </a:p>
                    <a:p>
                      <a:r>
                        <a:rPr kumimoji="1" lang="ja-JP" altLang="en-US" sz="1600" dirty="0" smtClean="0"/>
                        <a:t>・人との密接、密閉空間の共有</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2854161667"/>
                  </a:ext>
                </a:extLst>
              </a:tr>
              <a:tr h="612000">
                <a:tc vMerge="1">
                  <a:txBody>
                    <a:bodyPr/>
                    <a:lstStyle/>
                    <a:p>
                      <a:endParaRPr kumimoji="1" lang="ja-JP" altLang="en-US" dirty="0"/>
                    </a:p>
                  </a:txBody>
                  <a:tcPr/>
                </a:tc>
                <a:tc>
                  <a:txBody>
                    <a:bodyPr/>
                    <a:lstStyle/>
                    <a:p>
                      <a:r>
                        <a:rPr kumimoji="1" lang="ja-JP" altLang="en-US" sz="1600" dirty="0" smtClean="0"/>
                        <a:t>友人同士で飲食店を訪れ、狭いテーブルを囲んで密接した状態で長時間飲食を共にしていた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・人との密接</a:t>
                      </a:r>
                    </a:p>
                    <a:p>
                      <a:r>
                        <a:rPr kumimoji="1" lang="ja-JP" altLang="en-US" sz="1600" dirty="0" smtClean="0"/>
                        <a:t>・飲酒をしながらの長時間の会話</a:t>
                      </a:r>
                    </a:p>
                    <a:p>
                      <a:r>
                        <a:rPr kumimoji="1" lang="ja-JP" altLang="en-US" sz="1600" dirty="0" smtClean="0"/>
                        <a:t>・マスクの不着用</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1590453063"/>
                  </a:ext>
                </a:extLst>
              </a:tr>
              <a:tr h="612000">
                <a:tc vMerge="1">
                  <a:txBody>
                    <a:bodyPr/>
                    <a:lstStyle/>
                    <a:p>
                      <a:endParaRPr kumimoji="1" lang="ja-JP" altLang="en-US" dirty="0"/>
                    </a:p>
                  </a:txBody>
                  <a:tcPr/>
                </a:tc>
                <a:tc>
                  <a:txBody>
                    <a:bodyPr/>
                    <a:lstStyle/>
                    <a:p>
                      <a:r>
                        <a:rPr kumimoji="1" lang="ja-JP" altLang="en-US" sz="1600" dirty="0" smtClean="0"/>
                        <a:t>多人数のグループで</a:t>
                      </a:r>
                      <a:r>
                        <a:rPr kumimoji="1" lang="en-US" altLang="ja-JP" sz="1600" dirty="0" smtClean="0"/>
                        <a:t>BBQ</a:t>
                      </a:r>
                      <a:r>
                        <a:rPr kumimoji="1" lang="ja-JP" altLang="en-US" sz="1600" dirty="0" smtClean="0"/>
                        <a:t>や鍋パーティを行っていた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・飲食をしながらの長時間の会話</a:t>
                      </a:r>
                    </a:p>
                    <a:p>
                      <a:r>
                        <a:rPr kumimoji="1" lang="ja-JP" altLang="en-US" sz="1600" dirty="0" smtClean="0"/>
                        <a:t>・食器等の使いまわし</a:t>
                      </a:r>
                    </a:p>
                    <a:p>
                      <a:r>
                        <a:rPr kumimoji="1" lang="ja-JP" altLang="en-US" sz="1600" dirty="0" smtClean="0"/>
                        <a:t>・マスクの不着用</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2576070198"/>
                  </a:ext>
                </a:extLst>
              </a:tr>
              <a:tr h="805385">
                <a:tc rowSpan="3">
                  <a:txBody>
                    <a:bodyPr/>
                    <a:lstStyle/>
                    <a:p>
                      <a:pPr algn="ctr"/>
                      <a:r>
                        <a:rPr kumimoji="1" lang="ja-JP" altLang="en-US" sz="1600" dirty="0" smtClean="0"/>
                        <a:t>外出</a:t>
                      </a:r>
                      <a:endParaRPr kumimoji="1" lang="en-US" altLang="ja-JP" sz="1600" dirty="0" smtClean="0"/>
                    </a:p>
                    <a:p>
                      <a:pPr algn="ctr"/>
                      <a:r>
                        <a:rPr kumimoji="1" lang="ja-JP" altLang="en-US" sz="1600" smtClean="0"/>
                        <a:t>レジャー等</a:t>
                      </a:r>
                      <a:endParaRPr kumimoji="1" lang="en-US" altLang="ja-JP" sz="1600" smtClean="0"/>
                    </a:p>
                  </a:txBody>
                  <a:tcPr anchor="ctr">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友人複数名と、長時間のカラオケを楽しんでいた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・密閉空間の共有</a:t>
                      </a:r>
                    </a:p>
                    <a:p>
                      <a:r>
                        <a:rPr kumimoji="1" lang="ja-JP" altLang="en-US" sz="1600" dirty="0" smtClean="0"/>
                        <a:t>・長時間、マスクを外しての大声</a:t>
                      </a:r>
                      <a:endParaRPr kumimoji="1" lang="en-US" altLang="ja-JP" sz="1600" dirty="0" smtClean="0"/>
                    </a:p>
                    <a:p>
                      <a:r>
                        <a:rPr kumimoji="1" lang="ja-JP" altLang="en-US" sz="1600" dirty="0" smtClean="0"/>
                        <a:t>　での歌唱</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75546284"/>
                  </a:ext>
                </a:extLst>
              </a:tr>
              <a:tr h="612000">
                <a:tc vMerge="1">
                  <a:txBody>
                    <a:bodyPr/>
                    <a:lstStyle/>
                    <a:p>
                      <a:endParaRPr kumimoji="1" lang="ja-JP" altLang="en-US" dirty="0"/>
                    </a:p>
                  </a:txBody>
                  <a:tcPr anchor="ctr"/>
                </a:tc>
                <a:tc>
                  <a:txBody>
                    <a:bodyPr/>
                    <a:lstStyle/>
                    <a:p>
                      <a:r>
                        <a:rPr kumimoji="1" lang="ja-JP" altLang="en-US" sz="1600" dirty="0" smtClean="0"/>
                        <a:t>団体旅行に参加して、大勢の人と行動を共にした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・飲食をしながらの会話</a:t>
                      </a:r>
                    </a:p>
                    <a:p>
                      <a:r>
                        <a:rPr kumimoji="1" lang="ja-JP" altLang="en-US" sz="1600" dirty="0" smtClean="0"/>
                        <a:t>・長時間にわたっての空間の共有</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105433523"/>
                  </a:ext>
                </a:extLst>
              </a:tr>
              <a:tr h="612000">
                <a:tc vMerge="1">
                  <a:txBody>
                    <a:bodyPr/>
                    <a:lstStyle/>
                    <a:p>
                      <a:endParaRPr kumimoji="1" lang="ja-JP" altLang="en-US" dirty="0"/>
                    </a:p>
                  </a:txBody>
                  <a:tcPr anchor="ctr"/>
                </a:tc>
                <a:tc>
                  <a:txBody>
                    <a:bodyPr/>
                    <a:lstStyle/>
                    <a:p>
                      <a:r>
                        <a:rPr kumimoji="1" lang="ja-JP" altLang="en-US" sz="1600" dirty="0" smtClean="0"/>
                        <a:t>マスクをはずして、密閉空間で呼気があがる運動を行った</a:t>
                      </a:r>
                      <a:endParaRPr kumimoji="1" lang="ja-JP" altLang="en-US" sz="1600" dirty="0"/>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a:txBody>
                    <a:bodyPr/>
                    <a:lstStyle/>
                    <a:p>
                      <a:r>
                        <a:rPr kumimoji="1" lang="ja-JP" altLang="en-US" sz="1600" dirty="0" smtClean="0"/>
                        <a:t>・密閉空間での呼気が上がる運動</a:t>
                      </a:r>
                      <a:endParaRPr kumimoji="1" lang="ja-JP" altLang="en-US" sz="1600" dirty="0"/>
                    </a:p>
                  </a:txBody>
                  <a:tcPr marT="108000" marB="108000" anchor="ctr">
                    <a:lnL w="12700" cap="flat" cmpd="sng" algn="ctr">
                      <a:solidFill>
                        <a:schemeClr val="accent1">
                          <a:lumMod val="75000"/>
                        </a:schemeClr>
                      </a:solidFill>
                      <a:prstDash val="solid"/>
                      <a:round/>
                      <a:headEnd type="none" w="med" len="med"/>
                      <a:tailEnd type="none" w="med" len="med"/>
                    </a:lnL>
                  </a:tcPr>
                </a:tc>
                <a:extLst>
                  <a:ext uri="{0D108BD9-81ED-4DB2-BD59-A6C34878D82A}">
                    <a16:rowId xmlns:a16="http://schemas.microsoft.com/office/drawing/2014/main" val="741137064"/>
                  </a:ext>
                </a:extLst>
              </a:tr>
            </a:tbl>
          </a:graphicData>
        </a:graphic>
      </p:graphicFrame>
      <p:sp>
        <p:nvSpPr>
          <p:cNvPr id="4" name="スライド番号プレースホルダー 3"/>
          <p:cNvSpPr>
            <a:spLocks noGrp="1"/>
          </p:cNvSpPr>
          <p:nvPr>
            <p:ph type="sldNum" sz="quarter" idx="12"/>
          </p:nvPr>
        </p:nvSpPr>
        <p:spPr>
          <a:xfrm>
            <a:off x="9156511" y="6369540"/>
            <a:ext cx="2743200" cy="365125"/>
          </a:xfrm>
        </p:spPr>
        <p:txBody>
          <a:bodyPr/>
          <a:lstStyle/>
          <a:p>
            <a:fld id="{0B62D5CB-8769-475A-9BC8-A2F17E2F558B}" type="slidenum">
              <a:rPr kumimoji="1" lang="ja-JP" altLang="en-US" sz="1600" smtClean="0"/>
              <a:t>2</a:t>
            </a:fld>
            <a:endParaRPr kumimoji="1" lang="ja-JP" altLang="en-US" sz="1600" dirty="0"/>
          </a:p>
        </p:txBody>
      </p:sp>
    </p:spTree>
    <p:extLst>
      <p:ext uri="{BB962C8B-B14F-4D97-AF65-F5344CB8AC3E}">
        <p14:creationId xmlns:p14="http://schemas.microsoft.com/office/powerpoint/2010/main" val="4282417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A9A3EE-B71A-4619-A7B4-F7824E85B2F7}">
  <ds:schemaRefs>
    <ds:schemaRef ds:uri="http://schemas.microsoft.com/sharepoint/v3/contenttype/forms"/>
  </ds:schemaRefs>
</ds:datastoreItem>
</file>

<file path=customXml/itemProps2.xml><?xml version="1.0" encoding="utf-8"?>
<ds:datastoreItem xmlns:ds="http://schemas.openxmlformats.org/officeDocument/2006/customXml" ds:itemID="{C54FCBCB-1E4D-477E-AEDC-DBDD09AF95CC}">
  <ds:schemaRef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a31a1940-d317-4c66-8192-147efc078cf0"/>
    <ds:schemaRef ds:uri="http://schemas.microsoft.com/sharepoint/v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37A952F-8CCF-423B-B251-CE36761E0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2994</TotalTime>
  <Words>440</Words>
  <PresentationFormat>ワイド画面</PresentationFormat>
  <Paragraphs>61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2020-11-09T15:25:50Z</cp:lastPrinted>
  <dcterms:created xsi:type="dcterms:W3CDTF">2020-04-10T08:34:03Z</dcterms:created>
  <dcterms:modified xsi:type="dcterms:W3CDTF">2020-11-11T00:48:50Z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