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 id="2147483684" r:id="rId3"/>
    <p:sldMasterId id="2147483696" r:id="rId4"/>
  </p:sldMasterIdLst>
  <p:notesMasterIdLst>
    <p:notesMasterId r:id="rId11"/>
  </p:notesMasterIdLst>
  <p:sldIdLst>
    <p:sldId id="264" r:id="rId5"/>
    <p:sldId id="269" r:id="rId6"/>
    <p:sldId id="263" r:id="rId7"/>
    <p:sldId id="260" r:id="rId8"/>
    <p:sldId id="261" r:id="rId9"/>
    <p:sldId id="270" r:id="rId1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4" d="100"/>
          <a:sy n="74" d="100"/>
        </p:scale>
        <p:origin x="111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3AB9EB9-915C-4B81-A939-F20EDB8F5128}" type="datetimeFigureOut">
              <a:rPr kumimoji="1" lang="ja-JP" altLang="en-US" smtClean="0"/>
              <a:t>2020/10/8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1EACBB07-D646-4837-A5E5-67A16976C57B}" type="slidenum">
              <a:rPr kumimoji="1" lang="ja-JP" altLang="en-US" smtClean="0"/>
              <a:t>‹#›</a:t>
            </a:fld>
            <a:endParaRPr kumimoji="1" lang="ja-JP" altLang="en-US"/>
          </a:p>
        </p:txBody>
      </p:sp>
    </p:spTree>
    <p:extLst>
      <p:ext uri="{BB962C8B-B14F-4D97-AF65-F5344CB8AC3E}">
        <p14:creationId xmlns:p14="http://schemas.microsoft.com/office/powerpoint/2010/main" val="24602569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E78D724-C87F-4F26-B249-370158832B88}"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3240110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70A928-B37A-462C-93FF-1A151998488C}"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3162961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9D0F30-D9DD-4B44-9293-C963D6651E68}"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7702444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21EF117-5B1C-4C14-8761-6736FBBE9CE5}"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20041114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10F6C64-931B-48DC-B97C-B5DA553C9FC3}"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4157351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DB721EA-E3A3-4E6F-9AAD-08A9588A89E3}"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1821023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C32CE39-0A93-4D24-AE69-69B68BB00C9B}" type="datetime1">
              <a:rPr kumimoji="1" lang="ja-JP" altLang="en-US" smtClean="0"/>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4125764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BB09EAB0-86E0-4B39-B1BB-24B1C46CE971}" type="datetime1">
              <a:rPr kumimoji="1" lang="ja-JP" altLang="en-US" smtClean="0"/>
              <a:t>2020/10/8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31238311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4B2CE630-C6AF-4F99-A24A-AE5952EB9ABF}" type="datetime1">
              <a:rPr kumimoji="1" lang="ja-JP" altLang="en-US" smtClean="0"/>
              <a:t>2020/10/8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1628216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A0C5CFE-81E3-4FEF-868E-6C5F8EC6757A}" type="datetime1">
              <a:rPr kumimoji="1" lang="ja-JP" altLang="en-US" smtClean="0"/>
              <a:t>2020/10/8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23282848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29ED5E2-2717-4C95-BD21-6A50E24F10CD}" type="datetime1">
              <a:rPr kumimoji="1" lang="ja-JP" altLang="en-US" smtClean="0"/>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4191979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8D7E838-561B-4DE4-ADA4-8B3564F74CE7}"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18088988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CEDEEBE-1D92-49A8-A62D-F468F2BCB27D}" type="datetime1">
              <a:rPr kumimoji="1" lang="ja-JP" altLang="en-US" smtClean="0"/>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25279597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ADE43C-6E99-4BDB-A602-8322B30EFCA3}"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37958031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8601A7B-510C-4E75-B7F8-7BD571532B8A}" type="datetime1">
              <a:rPr kumimoji="1" lang="ja-JP" altLang="en-US" smtClean="0"/>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5939959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487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1950"/>
            </a:lvl1pPr>
            <a:lvl2pPr marL="371483" indent="0" algn="ctr">
              <a:buNone/>
              <a:defRPr sz="1625"/>
            </a:lvl2pPr>
            <a:lvl3pPr marL="742966" indent="0" algn="ctr">
              <a:buNone/>
              <a:defRPr sz="1463"/>
            </a:lvl3pPr>
            <a:lvl4pPr marL="1114449" indent="0" algn="ctr">
              <a:buNone/>
              <a:defRPr sz="1300"/>
            </a:lvl4pPr>
            <a:lvl5pPr marL="1485931" indent="0" algn="ctr">
              <a:buNone/>
              <a:defRPr sz="1300"/>
            </a:lvl5pPr>
            <a:lvl6pPr marL="1857415" indent="0" algn="ctr">
              <a:buNone/>
              <a:defRPr sz="1300"/>
            </a:lvl6pPr>
            <a:lvl7pPr marL="2228897" indent="0" algn="ctr">
              <a:buNone/>
              <a:defRPr sz="1300"/>
            </a:lvl7pPr>
            <a:lvl8pPr marL="2600380" indent="0" algn="ctr">
              <a:buNone/>
              <a:defRPr sz="1300"/>
            </a:lvl8pPr>
            <a:lvl9pPr marL="2971863" indent="0" algn="ctr">
              <a:buNone/>
              <a:defRPr sz="13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9C3D943-A3BB-4E91-B182-42A6A0522FB3}"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10652861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143D398-6ADF-4DB8-8B06-80BB9AC7411F}"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22401283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8" y="1709739"/>
            <a:ext cx="8543925" cy="2852737"/>
          </a:xfrm>
        </p:spPr>
        <p:txBody>
          <a:bodyPr anchor="b"/>
          <a:lstStyle>
            <a:lvl1pPr>
              <a:defRPr sz="4875"/>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8" y="4589463"/>
            <a:ext cx="8543925" cy="1500187"/>
          </a:xfrm>
        </p:spPr>
        <p:txBody>
          <a:bodyPr/>
          <a:lstStyle>
            <a:lvl1pPr marL="0" indent="0">
              <a:buNone/>
              <a:defRPr sz="1950">
                <a:solidFill>
                  <a:schemeClr val="tx1">
                    <a:tint val="75000"/>
                  </a:schemeClr>
                </a:solidFill>
              </a:defRPr>
            </a:lvl1pPr>
            <a:lvl2pPr marL="371483" indent="0">
              <a:buNone/>
              <a:defRPr sz="1625">
                <a:solidFill>
                  <a:schemeClr val="tx1">
                    <a:tint val="75000"/>
                  </a:schemeClr>
                </a:solidFill>
              </a:defRPr>
            </a:lvl2pPr>
            <a:lvl3pPr marL="742966" indent="0">
              <a:buNone/>
              <a:defRPr sz="1463">
                <a:solidFill>
                  <a:schemeClr val="tx1">
                    <a:tint val="75000"/>
                  </a:schemeClr>
                </a:solidFill>
              </a:defRPr>
            </a:lvl3pPr>
            <a:lvl4pPr marL="1114449" indent="0">
              <a:buNone/>
              <a:defRPr sz="1300">
                <a:solidFill>
                  <a:schemeClr val="tx1">
                    <a:tint val="75000"/>
                  </a:schemeClr>
                </a:solidFill>
              </a:defRPr>
            </a:lvl4pPr>
            <a:lvl5pPr marL="1485931" indent="0">
              <a:buNone/>
              <a:defRPr sz="1300">
                <a:solidFill>
                  <a:schemeClr val="tx1">
                    <a:tint val="75000"/>
                  </a:schemeClr>
                </a:solidFill>
              </a:defRPr>
            </a:lvl5pPr>
            <a:lvl6pPr marL="1857415" indent="0">
              <a:buNone/>
              <a:defRPr sz="1300">
                <a:solidFill>
                  <a:schemeClr val="tx1">
                    <a:tint val="75000"/>
                  </a:schemeClr>
                </a:solidFill>
              </a:defRPr>
            </a:lvl6pPr>
            <a:lvl7pPr marL="2228897" indent="0">
              <a:buNone/>
              <a:defRPr sz="1300">
                <a:solidFill>
                  <a:schemeClr val="tx1">
                    <a:tint val="75000"/>
                  </a:schemeClr>
                </a:solidFill>
              </a:defRPr>
            </a:lvl7pPr>
            <a:lvl8pPr marL="2600380" indent="0">
              <a:buNone/>
              <a:defRPr sz="1300">
                <a:solidFill>
                  <a:schemeClr val="tx1">
                    <a:tint val="75000"/>
                  </a:schemeClr>
                </a:solidFill>
              </a:defRPr>
            </a:lvl8pPr>
            <a:lvl9pPr marL="2971863" indent="0">
              <a:buNone/>
              <a:defRPr sz="13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705B8C50-0D85-4CDA-BAB6-F9A8A213DAC0}"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29504449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7" y="1825626"/>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09EAB11-4799-4EDF-804D-32846ADC1E05}"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268942719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6"/>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8" y="1681163"/>
            <a:ext cx="4190702" cy="823912"/>
          </a:xfrm>
        </p:spPr>
        <p:txBody>
          <a:bodyPr anchor="b"/>
          <a:lstStyle>
            <a:lvl1pPr marL="0" indent="0">
              <a:buNone/>
              <a:defRPr sz="1950" b="1"/>
            </a:lvl1pPr>
            <a:lvl2pPr marL="371483" indent="0">
              <a:buNone/>
              <a:defRPr sz="1625" b="1"/>
            </a:lvl2pPr>
            <a:lvl3pPr marL="742966" indent="0">
              <a:buNone/>
              <a:defRPr sz="1463" b="1"/>
            </a:lvl3pPr>
            <a:lvl4pPr marL="1114449" indent="0">
              <a:buNone/>
              <a:defRPr sz="1300" b="1"/>
            </a:lvl4pPr>
            <a:lvl5pPr marL="1485931" indent="0">
              <a:buNone/>
              <a:defRPr sz="1300" b="1"/>
            </a:lvl5pPr>
            <a:lvl6pPr marL="1857415" indent="0">
              <a:buNone/>
              <a:defRPr sz="1300" b="1"/>
            </a:lvl6pPr>
            <a:lvl7pPr marL="2228897" indent="0">
              <a:buNone/>
              <a:defRPr sz="1300" b="1"/>
            </a:lvl7pPr>
            <a:lvl8pPr marL="2600380" indent="0">
              <a:buNone/>
              <a:defRPr sz="1300" b="1"/>
            </a:lvl8pPr>
            <a:lvl9pPr marL="2971863" indent="0">
              <a:buNone/>
              <a:defRPr sz="13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8"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2" y="1681163"/>
            <a:ext cx="4211341" cy="823912"/>
          </a:xfrm>
        </p:spPr>
        <p:txBody>
          <a:bodyPr anchor="b"/>
          <a:lstStyle>
            <a:lvl1pPr marL="0" indent="0">
              <a:buNone/>
              <a:defRPr sz="1950" b="1"/>
            </a:lvl1pPr>
            <a:lvl2pPr marL="371483" indent="0">
              <a:buNone/>
              <a:defRPr sz="1625" b="1"/>
            </a:lvl2pPr>
            <a:lvl3pPr marL="742966" indent="0">
              <a:buNone/>
              <a:defRPr sz="1463" b="1"/>
            </a:lvl3pPr>
            <a:lvl4pPr marL="1114449" indent="0">
              <a:buNone/>
              <a:defRPr sz="1300" b="1"/>
            </a:lvl4pPr>
            <a:lvl5pPr marL="1485931" indent="0">
              <a:buNone/>
              <a:defRPr sz="1300" b="1"/>
            </a:lvl5pPr>
            <a:lvl6pPr marL="1857415" indent="0">
              <a:buNone/>
              <a:defRPr sz="1300" b="1"/>
            </a:lvl6pPr>
            <a:lvl7pPr marL="2228897" indent="0">
              <a:buNone/>
              <a:defRPr sz="1300" b="1"/>
            </a:lvl7pPr>
            <a:lvl8pPr marL="2600380" indent="0">
              <a:buNone/>
              <a:defRPr sz="1300" b="1"/>
            </a:lvl8pPr>
            <a:lvl9pPr marL="2971863" indent="0">
              <a:buNone/>
              <a:defRPr sz="13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2" y="2505075"/>
            <a:ext cx="421134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F692B6B-6B23-4C3B-AFC4-BB5BA89597B6}" type="datetime1">
              <a:rPr kumimoji="1" lang="ja-JP" altLang="en-US" smtClean="0"/>
              <a:t>2020/10/8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38777431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94CD249-08EB-456F-B8D4-0911317FF911}" type="datetime1">
              <a:rPr kumimoji="1" lang="ja-JP" altLang="en-US" smtClean="0"/>
              <a:t>2020/10/8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6103260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94CD1-688A-465D-B664-3CE2109105E1}" type="datetime1">
              <a:rPr kumimoji="1" lang="ja-JP" altLang="en-US" smtClean="0"/>
              <a:t>2020/10/8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3470750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4FA547A-E03F-4C22-B313-F01631C53A96}"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33097768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987426"/>
            <a:ext cx="5014912" cy="4873625"/>
          </a:xfrm>
        </p:spPr>
        <p:txBody>
          <a:bodyPr/>
          <a:lstStyle>
            <a:lvl1pPr>
              <a:defRPr sz="2600"/>
            </a:lvl1pPr>
            <a:lvl2pPr>
              <a:defRPr sz="2275"/>
            </a:lvl2pPr>
            <a:lvl3pPr>
              <a:defRPr sz="1950"/>
            </a:lvl3pPr>
            <a:lvl4pPr>
              <a:defRPr sz="1625"/>
            </a:lvl4pPr>
            <a:lvl5pPr>
              <a:defRPr sz="1625"/>
            </a:lvl5pPr>
            <a:lvl6pPr>
              <a:defRPr sz="1625"/>
            </a:lvl6pPr>
            <a:lvl7pPr>
              <a:defRPr sz="1625"/>
            </a:lvl7pPr>
            <a:lvl8pPr>
              <a:defRPr sz="1625"/>
            </a:lvl8pPr>
            <a:lvl9pPr>
              <a:defRPr sz="16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83" indent="0">
              <a:buNone/>
              <a:defRPr sz="1138"/>
            </a:lvl2pPr>
            <a:lvl3pPr marL="742966" indent="0">
              <a:buNone/>
              <a:defRPr sz="975"/>
            </a:lvl3pPr>
            <a:lvl4pPr marL="1114449" indent="0">
              <a:buNone/>
              <a:defRPr sz="813"/>
            </a:lvl4pPr>
            <a:lvl5pPr marL="1485931" indent="0">
              <a:buNone/>
              <a:defRPr sz="813"/>
            </a:lvl5pPr>
            <a:lvl6pPr marL="1857415" indent="0">
              <a:buNone/>
              <a:defRPr sz="813"/>
            </a:lvl6pPr>
            <a:lvl7pPr marL="2228897" indent="0">
              <a:buNone/>
              <a:defRPr sz="813"/>
            </a:lvl7pPr>
            <a:lvl8pPr marL="2600380" indent="0">
              <a:buNone/>
              <a:defRPr sz="813"/>
            </a:lvl8pPr>
            <a:lvl9pPr marL="2971863" indent="0">
              <a:buNone/>
              <a:defRPr sz="81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42AF5B-4594-4BD2-9CCB-7581A3D471AF}"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13168491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26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987426"/>
            <a:ext cx="5014912" cy="4873625"/>
          </a:xfrm>
        </p:spPr>
        <p:txBody>
          <a:bodyPr anchor="t"/>
          <a:lstStyle>
            <a:lvl1pPr marL="0" indent="0">
              <a:buNone/>
              <a:defRPr sz="2600"/>
            </a:lvl1pPr>
            <a:lvl2pPr marL="371483" indent="0">
              <a:buNone/>
              <a:defRPr sz="2275"/>
            </a:lvl2pPr>
            <a:lvl3pPr marL="742966" indent="0">
              <a:buNone/>
              <a:defRPr sz="1950"/>
            </a:lvl3pPr>
            <a:lvl4pPr marL="1114449" indent="0">
              <a:buNone/>
              <a:defRPr sz="1625"/>
            </a:lvl4pPr>
            <a:lvl5pPr marL="1485931" indent="0">
              <a:buNone/>
              <a:defRPr sz="1625"/>
            </a:lvl5pPr>
            <a:lvl6pPr marL="1857415" indent="0">
              <a:buNone/>
              <a:defRPr sz="1625"/>
            </a:lvl6pPr>
            <a:lvl7pPr marL="2228897" indent="0">
              <a:buNone/>
              <a:defRPr sz="1625"/>
            </a:lvl7pPr>
            <a:lvl8pPr marL="2600380" indent="0">
              <a:buNone/>
              <a:defRPr sz="1625"/>
            </a:lvl8pPr>
            <a:lvl9pPr marL="2971863" indent="0">
              <a:buNone/>
              <a:defRPr sz="1625"/>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300"/>
            </a:lvl1pPr>
            <a:lvl2pPr marL="371483" indent="0">
              <a:buNone/>
              <a:defRPr sz="1138"/>
            </a:lvl2pPr>
            <a:lvl3pPr marL="742966" indent="0">
              <a:buNone/>
              <a:defRPr sz="975"/>
            </a:lvl3pPr>
            <a:lvl4pPr marL="1114449" indent="0">
              <a:buNone/>
              <a:defRPr sz="813"/>
            </a:lvl4pPr>
            <a:lvl5pPr marL="1485931" indent="0">
              <a:buNone/>
              <a:defRPr sz="813"/>
            </a:lvl5pPr>
            <a:lvl6pPr marL="1857415" indent="0">
              <a:buNone/>
              <a:defRPr sz="813"/>
            </a:lvl6pPr>
            <a:lvl7pPr marL="2228897" indent="0">
              <a:buNone/>
              <a:defRPr sz="813"/>
            </a:lvl7pPr>
            <a:lvl8pPr marL="2600380" indent="0">
              <a:buNone/>
              <a:defRPr sz="813"/>
            </a:lvl8pPr>
            <a:lvl9pPr marL="2971863" indent="0">
              <a:buNone/>
              <a:defRPr sz="813"/>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56CC93-38C9-407A-B152-44578FB7D21D}"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5823392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B296BF2-F6D1-4EC6-8B95-935CC63972F5}"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117405026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8FB44B5-E66B-4588-BF0C-89E8500E25CA}" type="datetime1">
              <a:rPr kumimoji="1" lang="ja-JP" altLang="en-US" smtClean="0"/>
              <a:t>2020/10/8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385092147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55412282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13484187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22776464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251146873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3"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3"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36652843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3794760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4FD01CA-D7D6-4ADD-BA1B-157BAA4C6349}"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13709547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18093829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2"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976478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7286274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105576984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9D21B-24AA-4DA1-9686-87A5C046FCC9}" type="datetimeFigureOut">
              <a:rPr kumimoji="1" lang="ja-JP" altLang="en-US" smtClean="0"/>
              <a:pPr/>
              <a:t>2020/10/8</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163496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A554F12-F894-4B07-BF5E-CCD28A987C00}" type="datetime1">
              <a:rPr kumimoji="1" lang="ja-JP" altLang="en-US" smtClean="0"/>
              <a:t>2020/10/8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237652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18F0A4D-C554-46BA-9242-C48E1DABF87A}" type="datetime1">
              <a:rPr kumimoji="1" lang="ja-JP" altLang="en-US" smtClean="0"/>
              <a:t>2020/10/8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301333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F21CE-46D5-4751-A6E8-267A95D83C92}" type="datetime1">
              <a:rPr kumimoji="1" lang="ja-JP" altLang="en-US" smtClean="0"/>
              <a:t>2020/10/8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3942778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D241B83-029B-461A-A610-752AE88CDD3D}"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4053686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BA2B2A1-7878-4B88-B70E-B811F858C55F}" type="datetime1">
              <a:rPr kumimoji="1" lang="ja-JP" altLang="en-US" smtClean="0"/>
              <a:t>2020/10/8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1600044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70479E-306B-4993-A214-A373CCDEDD83}" type="datetime1">
              <a:rPr kumimoji="1" lang="ja-JP" altLang="en-US" smtClean="0"/>
              <a:t>2020/10/8</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B15DD-2682-44F0-AB93-EBA48FB780EC}" type="slidenum">
              <a:rPr kumimoji="1" lang="ja-JP" altLang="en-US" smtClean="0"/>
              <a:t>‹#›</a:t>
            </a:fld>
            <a:endParaRPr kumimoji="1" lang="ja-JP" altLang="en-US"/>
          </a:p>
        </p:txBody>
      </p:sp>
    </p:spTree>
    <p:extLst>
      <p:ext uri="{BB962C8B-B14F-4D97-AF65-F5344CB8AC3E}">
        <p14:creationId xmlns:p14="http://schemas.microsoft.com/office/powerpoint/2010/main" val="40354361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C35AB-81B2-454E-A6A3-0549B14F8760}" type="datetime1">
              <a:rPr kumimoji="1" lang="ja-JP" altLang="en-US" smtClean="0"/>
              <a:t>2020/10/8</a:t>
            </a:fld>
            <a:endParaRPr kumimoji="1"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6684871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6"/>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7" y="6356351"/>
            <a:ext cx="2228850" cy="365125"/>
          </a:xfrm>
          <a:prstGeom prst="rect">
            <a:avLst/>
          </a:prstGeom>
        </p:spPr>
        <p:txBody>
          <a:bodyPr vert="horz" lIns="91440" tIns="45720" rIns="91440" bIns="45720" rtlCol="0" anchor="ctr"/>
          <a:lstStyle>
            <a:lvl1pPr algn="l">
              <a:defRPr sz="975">
                <a:solidFill>
                  <a:schemeClr val="tx1">
                    <a:tint val="75000"/>
                  </a:schemeClr>
                </a:solidFill>
              </a:defRPr>
            </a:lvl1pPr>
          </a:lstStyle>
          <a:p>
            <a:fld id="{5708CFB4-2A86-40E0-83DD-3189488FA2F0}" type="datetime1">
              <a:rPr kumimoji="1" lang="ja-JP" altLang="en-US" smtClean="0"/>
              <a:t>2020/10/8</a:t>
            </a:fld>
            <a:endParaRPr kumimoji="1" lang="ja-JP" altLang="en-US"/>
          </a:p>
        </p:txBody>
      </p:sp>
      <p:sp>
        <p:nvSpPr>
          <p:cNvPr id="5" name="Footer Placeholder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975">
                <a:solidFill>
                  <a:schemeClr val="tx1">
                    <a:tint val="75000"/>
                  </a:schemeClr>
                </a:solidFill>
              </a:defRPr>
            </a:lvl1pPr>
          </a:lstStyle>
          <a:p>
            <a:fld id="{1EFC75F1-2EC4-47C6-AB71-34A30F5CD4AD}" type="slidenum">
              <a:rPr kumimoji="1" lang="ja-JP" altLang="en-US" smtClean="0"/>
              <a:t>‹#›</a:t>
            </a:fld>
            <a:endParaRPr kumimoji="1" lang="ja-JP" altLang="en-US"/>
          </a:p>
        </p:txBody>
      </p:sp>
    </p:spTree>
    <p:extLst>
      <p:ext uri="{BB962C8B-B14F-4D97-AF65-F5344CB8AC3E}">
        <p14:creationId xmlns:p14="http://schemas.microsoft.com/office/powerpoint/2010/main" val="15302240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742966"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41" indent="-185741" algn="l" defTabSz="742966"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24" indent="-185741" algn="l" defTabSz="742966"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707" indent="-185741" algn="l" defTabSz="742966"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90" indent="-185741" algn="l" defTabSz="742966"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73" indent="-185741" algn="l" defTabSz="742966"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56" indent="-185741" algn="l" defTabSz="742966"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639" indent="-185741" algn="l" defTabSz="742966"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122" indent="-185741" algn="l" defTabSz="742966"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605" indent="-185741" algn="l" defTabSz="742966"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en-US"/>
      </a:defPPr>
      <a:lvl1pPr marL="0" algn="l" defTabSz="742966" rtl="0" eaLnBrk="1" latinLnBrk="0" hangingPunct="1">
        <a:defRPr kumimoji="1" sz="1463" kern="1200">
          <a:solidFill>
            <a:schemeClr val="tx1"/>
          </a:solidFill>
          <a:latin typeface="+mn-lt"/>
          <a:ea typeface="+mn-ea"/>
          <a:cs typeface="+mn-cs"/>
        </a:defRPr>
      </a:lvl1pPr>
      <a:lvl2pPr marL="371483" algn="l" defTabSz="742966" rtl="0" eaLnBrk="1" latinLnBrk="0" hangingPunct="1">
        <a:defRPr kumimoji="1" sz="1463" kern="1200">
          <a:solidFill>
            <a:schemeClr val="tx1"/>
          </a:solidFill>
          <a:latin typeface="+mn-lt"/>
          <a:ea typeface="+mn-ea"/>
          <a:cs typeface="+mn-cs"/>
        </a:defRPr>
      </a:lvl2pPr>
      <a:lvl3pPr marL="742966" algn="l" defTabSz="742966" rtl="0" eaLnBrk="1" latinLnBrk="0" hangingPunct="1">
        <a:defRPr kumimoji="1" sz="1463" kern="1200">
          <a:solidFill>
            <a:schemeClr val="tx1"/>
          </a:solidFill>
          <a:latin typeface="+mn-lt"/>
          <a:ea typeface="+mn-ea"/>
          <a:cs typeface="+mn-cs"/>
        </a:defRPr>
      </a:lvl3pPr>
      <a:lvl4pPr marL="1114449" algn="l" defTabSz="742966" rtl="0" eaLnBrk="1" latinLnBrk="0" hangingPunct="1">
        <a:defRPr kumimoji="1" sz="1463" kern="1200">
          <a:solidFill>
            <a:schemeClr val="tx1"/>
          </a:solidFill>
          <a:latin typeface="+mn-lt"/>
          <a:ea typeface="+mn-ea"/>
          <a:cs typeface="+mn-cs"/>
        </a:defRPr>
      </a:lvl4pPr>
      <a:lvl5pPr marL="1485931" algn="l" defTabSz="742966" rtl="0" eaLnBrk="1" latinLnBrk="0" hangingPunct="1">
        <a:defRPr kumimoji="1" sz="1463" kern="1200">
          <a:solidFill>
            <a:schemeClr val="tx1"/>
          </a:solidFill>
          <a:latin typeface="+mn-lt"/>
          <a:ea typeface="+mn-ea"/>
          <a:cs typeface="+mn-cs"/>
        </a:defRPr>
      </a:lvl5pPr>
      <a:lvl6pPr marL="1857415" algn="l" defTabSz="742966" rtl="0" eaLnBrk="1" latinLnBrk="0" hangingPunct="1">
        <a:defRPr kumimoji="1" sz="1463" kern="1200">
          <a:solidFill>
            <a:schemeClr val="tx1"/>
          </a:solidFill>
          <a:latin typeface="+mn-lt"/>
          <a:ea typeface="+mn-ea"/>
          <a:cs typeface="+mn-cs"/>
        </a:defRPr>
      </a:lvl6pPr>
      <a:lvl7pPr marL="2228897" algn="l" defTabSz="742966" rtl="0" eaLnBrk="1" latinLnBrk="0" hangingPunct="1">
        <a:defRPr kumimoji="1" sz="1463" kern="1200">
          <a:solidFill>
            <a:schemeClr val="tx1"/>
          </a:solidFill>
          <a:latin typeface="+mn-lt"/>
          <a:ea typeface="+mn-ea"/>
          <a:cs typeface="+mn-cs"/>
        </a:defRPr>
      </a:lvl7pPr>
      <a:lvl8pPr marL="2600380" algn="l" defTabSz="742966" rtl="0" eaLnBrk="1" latinLnBrk="0" hangingPunct="1">
        <a:defRPr kumimoji="1" sz="1463" kern="1200">
          <a:solidFill>
            <a:schemeClr val="tx1"/>
          </a:solidFill>
          <a:latin typeface="+mn-lt"/>
          <a:ea typeface="+mn-ea"/>
          <a:cs typeface="+mn-cs"/>
        </a:defRPr>
      </a:lvl8pPr>
      <a:lvl9pPr marL="2971863" algn="l" defTabSz="742966" rtl="0" eaLnBrk="1" latinLnBrk="0" hangingPunct="1">
        <a:defRPr kumimoji="1" sz="146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9D21B-24AA-4DA1-9686-87A5C046FCC9}" type="datetimeFigureOut">
              <a:rPr kumimoji="1" lang="ja-JP" altLang="en-US" smtClean="0"/>
              <a:pPr/>
              <a:t>2020/10/8</a:t>
            </a:fld>
            <a:endParaRPr kumimoji="1"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32F94-71F0-4F70-8C2E-1DDD4E0F2666}" type="slidenum">
              <a:rPr kumimoji="1" lang="ja-JP" altLang="en-US" smtClean="0"/>
              <a:pPr/>
              <a:t>‹#›</a:t>
            </a:fld>
            <a:endParaRPr kumimoji="1" lang="ja-JP" altLang="en-US"/>
          </a:p>
        </p:txBody>
      </p:sp>
    </p:spTree>
    <p:extLst>
      <p:ext uri="{BB962C8B-B14F-4D97-AF65-F5344CB8AC3E}">
        <p14:creationId xmlns:p14="http://schemas.microsoft.com/office/powerpoint/2010/main" val="229835870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3.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表 35"/>
          <p:cNvGraphicFramePr>
            <a:graphicFrameLocks noGrp="1"/>
          </p:cNvGraphicFramePr>
          <p:nvPr>
            <p:extLst/>
          </p:nvPr>
        </p:nvGraphicFramePr>
        <p:xfrm>
          <a:off x="91335" y="4219227"/>
          <a:ext cx="9746158" cy="2424581"/>
        </p:xfrm>
        <a:graphic>
          <a:graphicData uri="http://schemas.openxmlformats.org/drawingml/2006/table">
            <a:tbl>
              <a:tblPr firstRow="1" bandRow="1">
                <a:tableStyleId>{5C22544A-7EE6-4342-B048-85BDC9FD1C3A}</a:tableStyleId>
              </a:tblPr>
              <a:tblGrid>
                <a:gridCol w="307910">
                  <a:extLst>
                    <a:ext uri="{9D8B030D-6E8A-4147-A177-3AD203B41FA5}">
                      <a16:colId xmlns:a16="http://schemas.microsoft.com/office/drawing/2014/main" val="2863530222"/>
                    </a:ext>
                  </a:extLst>
                </a:gridCol>
                <a:gridCol w="2583117">
                  <a:extLst>
                    <a:ext uri="{9D8B030D-6E8A-4147-A177-3AD203B41FA5}">
                      <a16:colId xmlns:a16="http://schemas.microsoft.com/office/drawing/2014/main" val="1030488420"/>
                    </a:ext>
                  </a:extLst>
                </a:gridCol>
                <a:gridCol w="2169187">
                  <a:extLst>
                    <a:ext uri="{9D8B030D-6E8A-4147-A177-3AD203B41FA5}">
                      <a16:colId xmlns:a16="http://schemas.microsoft.com/office/drawing/2014/main" val="2946956055"/>
                    </a:ext>
                  </a:extLst>
                </a:gridCol>
                <a:gridCol w="2356834">
                  <a:extLst>
                    <a:ext uri="{9D8B030D-6E8A-4147-A177-3AD203B41FA5}">
                      <a16:colId xmlns:a16="http://schemas.microsoft.com/office/drawing/2014/main" val="1101526627"/>
                    </a:ext>
                  </a:extLst>
                </a:gridCol>
                <a:gridCol w="2329110">
                  <a:extLst>
                    <a:ext uri="{9D8B030D-6E8A-4147-A177-3AD203B41FA5}">
                      <a16:colId xmlns:a16="http://schemas.microsoft.com/office/drawing/2014/main" val="39511547"/>
                    </a:ext>
                  </a:extLst>
                </a:gridCol>
              </a:tblGrid>
              <a:tr h="367181">
                <a:tc>
                  <a:txBody>
                    <a:bodyPr/>
                    <a:lstStyle/>
                    <a:p>
                      <a:pPr algn="ctr"/>
                      <a:endParaRPr kumimoji="1" lang="en-US" altLang="ja-JP" sz="14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endParaRPr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399491980"/>
                  </a:ext>
                </a:extLst>
              </a:tr>
              <a:tr h="1319964">
                <a:tc>
                  <a:txBody>
                    <a:bodyPr/>
                    <a:lstStyle/>
                    <a:p>
                      <a:pPr algn="ctr"/>
                      <a:r>
                        <a:rPr kumimoji="1" lang="ja-JP" altLang="en-US" sz="1300" dirty="0" smtClean="0">
                          <a:solidFill>
                            <a:schemeClr val="tx1"/>
                          </a:solidFill>
                        </a:rPr>
                        <a:t>現行業務</a:t>
                      </a:r>
                      <a:endParaRPr kumimoji="1" lang="en-US" altLang="ja-JP" sz="130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rPr>
                        <a:t>【</a:t>
                      </a:r>
                      <a:r>
                        <a:rPr kumimoji="1" lang="ja-JP" altLang="en-US" sz="1200" b="0" dirty="0" smtClean="0">
                          <a:solidFill>
                            <a:schemeClr val="tx1"/>
                          </a:solidFill>
                        </a:rPr>
                        <a:t>保健所</a:t>
                      </a:r>
                      <a:r>
                        <a:rPr kumimoji="1" lang="en-US" altLang="ja-JP" sz="1200" b="0" dirty="0" smtClean="0">
                          <a:solidFill>
                            <a:schemeClr val="tx1"/>
                          </a:solidFill>
                        </a:rPr>
                        <a:t>】</a:t>
                      </a:r>
                      <a:endParaRPr kumimoji="1" lang="ja-JP" altLang="en-US" sz="1200" b="0" dirty="0" smtClean="0">
                        <a:solidFill>
                          <a:schemeClr val="tx1"/>
                        </a:solidFill>
                      </a:endParaRPr>
                    </a:p>
                    <a:p>
                      <a:r>
                        <a:rPr kumimoji="1" lang="ja-JP" altLang="en-US" sz="1200" b="0" dirty="0" smtClean="0">
                          <a:solidFill>
                            <a:schemeClr val="tx1"/>
                          </a:solidFill>
                        </a:rPr>
                        <a:t>○全陽性者について、国実施要領</a:t>
                      </a:r>
                    </a:p>
                    <a:p>
                      <a:r>
                        <a:rPr kumimoji="1" lang="ja-JP" altLang="en-US" sz="1200" b="0" dirty="0" smtClean="0">
                          <a:solidFill>
                            <a:schemeClr val="tx1"/>
                          </a:solidFill>
                        </a:rPr>
                        <a:t>　に基づく詳細な調査を実施</a:t>
                      </a:r>
                      <a:endParaRPr kumimoji="1" lang="en-US" altLang="ja-JP"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rPr>
                        <a:t>【</a:t>
                      </a:r>
                      <a:r>
                        <a:rPr kumimoji="1" lang="ja-JP" altLang="en-US" sz="1200" b="0" dirty="0" smtClean="0">
                          <a:solidFill>
                            <a:schemeClr val="tx1"/>
                          </a:solidFill>
                        </a:rPr>
                        <a:t>保健所</a:t>
                      </a:r>
                      <a:r>
                        <a:rPr kumimoji="1" lang="en-US" altLang="ja-JP" sz="1200" b="0" dirty="0" smtClean="0">
                          <a:solidFill>
                            <a:schemeClr val="tx1"/>
                          </a:solidFill>
                        </a:rPr>
                        <a:t>】</a:t>
                      </a:r>
                      <a:endParaRPr kumimoji="1" lang="ja-JP" altLang="en-US" sz="1200" b="0" dirty="0" smtClean="0">
                        <a:solidFill>
                          <a:schemeClr val="tx1"/>
                        </a:solidFill>
                      </a:endParaRPr>
                    </a:p>
                    <a:p>
                      <a:r>
                        <a:rPr kumimoji="1" lang="ja-JP" altLang="en-US" sz="1200" b="0" dirty="0" smtClean="0">
                          <a:solidFill>
                            <a:schemeClr val="tx1"/>
                          </a:solidFill>
                        </a:rPr>
                        <a:t>○感染状況に応じた段階的検</a:t>
                      </a:r>
                    </a:p>
                    <a:p>
                      <a:r>
                        <a:rPr kumimoji="1" lang="ja-JP" altLang="en-US" sz="1200" b="0" dirty="0" smtClean="0">
                          <a:solidFill>
                            <a:schemeClr val="tx1"/>
                          </a:solidFill>
                        </a:rPr>
                        <a:t>　査の実施</a:t>
                      </a:r>
                    </a:p>
                    <a:p>
                      <a:r>
                        <a:rPr kumimoji="1" lang="en-US" altLang="ja-JP" sz="1200" b="1" dirty="0" smtClean="0">
                          <a:solidFill>
                            <a:schemeClr val="tx1"/>
                          </a:solidFill>
                        </a:rPr>
                        <a:t>【</a:t>
                      </a:r>
                      <a:r>
                        <a:rPr kumimoji="1" lang="ja-JP" altLang="en-US" sz="1200" b="1" dirty="0" smtClean="0">
                          <a:solidFill>
                            <a:schemeClr val="tx1"/>
                          </a:solidFill>
                        </a:rPr>
                        <a:t>業務支援</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○院内感染対策支援チーム</a:t>
                      </a:r>
                    </a:p>
                    <a:p>
                      <a:r>
                        <a:rPr kumimoji="1" lang="ja-JP" altLang="en-US" sz="1200" b="1" dirty="0" smtClean="0">
                          <a:solidFill>
                            <a:schemeClr val="tx1"/>
                          </a:solidFill>
                        </a:rPr>
                        <a:t>○クラスター班</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rPr>
                        <a:t>【</a:t>
                      </a:r>
                      <a:r>
                        <a:rPr kumimoji="1" lang="ja-JP" altLang="en-US" sz="1200" b="0" dirty="0" smtClean="0">
                          <a:solidFill>
                            <a:schemeClr val="tx1"/>
                          </a:solidFill>
                        </a:rPr>
                        <a:t>保健所</a:t>
                      </a:r>
                      <a:r>
                        <a:rPr kumimoji="1" lang="en-US" altLang="ja-JP" sz="1200" b="0" dirty="0" smtClean="0">
                          <a:solidFill>
                            <a:schemeClr val="tx1"/>
                          </a:solidFill>
                        </a:rPr>
                        <a:t>】</a:t>
                      </a:r>
                      <a:endParaRPr kumimoji="1" lang="ja-JP" altLang="en-US" sz="1200" b="0" dirty="0" smtClean="0">
                        <a:solidFill>
                          <a:schemeClr val="tx1"/>
                        </a:solidFill>
                      </a:endParaRPr>
                    </a:p>
                    <a:p>
                      <a:r>
                        <a:rPr kumimoji="1" lang="ja-JP" altLang="en-US" sz="1200" b="0" dirty="0" smtClean="0">
                          <a:solidFill>
                            <a:schemeClr val="tx1"/>
                          </a:solidFill>
                        </a:rPr>
                        <a:t>○全対象者に健康観察と検査</a:t>
                      </a:r>
                      <a:endParaRPr kumimoji="1" lang="en-US" altLang="ja-JP" sz="1200" b="0" dirty="0" smtClean="0">
                        <a:solidFill>
                          <a:schemeClr val="tx1"/>
                        </a:solidFill>
                      </a:endParaRPr>
                    </a:p>
                    <a:p>
                      <a:r>
                        <a:rPr kumimoji="1" lang="ja-JP" altLang="en-US" sz="1200" b="0" dirty="0" smtClean="0">
                          <a:solidFill>
                            <a:schemeClr val="tx1"/>
                          </a:solidFill>
                        </a:rPr>
                        <a:t>　を実施</a:t>
                      </a:r>
                    </a:p>
                    <a:p>
                      <a:r>
                        <a:rPr kumimoji="1" lang="en-US" altLang="ja-JP" sz="1200" b="1" dirty="0" smtClean="0">
                          <a:solidFill>
                            <a:schemeClr val="tx1"/>
                          </a:solidFill>
                        </a:rPr>
                        <a:t>【</a:t>
                      </a:r>
                      <a:r>
                        <a:rPr kumimoji="1" lang="ja-JP" altLang="en-US" sz="1200" b="1" dirty="0" smtClean="0">
                          <a:solidFill>
                            <a:schemeClr val="tx1"/>
                          </a:solidFill>
                        </a:rPr>
                        <a:t>業務一元化</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○濃厚接触者フォローアップ</a:t>
                      </a:r>
                      <a:endParaRPr kumimoji="1" lang="en-US" altLang="ja-JP" sz="1200" b="1" dirty="0" smtClean="0">
                        <a:solidFill>
                          <a:schemeClr val="tx1"/>
                        </a:solidFill>
                      </a:endParaRPr>
                    </a:p>
                    <a:p>
                      <a:r>
                        <a:rPr kumimoji="1" lang="ja-JP" altLang="en-US" sz="1200" b="1" dirty="0" smtClean="0">
                          <a:solidFill>
                            <a:schemeClr val="tx1"/>
                          </a:solidFill>
                        </a:rPr>
                        <a:t>　センター</a:t>
                      </a:r>
                    </a:p>
                    <a:p>
                      <a:r>
                        <a:rPr kumimoji="1" lang="ja-JP" altLang="en-US" sz="1200" b="1" dirty="0" smtClean="0">
                          <a:solidFill>
                            <a:schemeClr val="tx1"/>
                          </a:solidFill>
                        </a:rPr>
                        <a:t>  　</a:t>
                      </a:r>
                      <a:r>
                        <a:rPr kumimoji="1" lang="en-US" altLang="ja-JP" sz="1200" b="1" dirty="0" smtClean="0">
                          <a:solidFill>
                            <a:schemeClr val="tx1"/>
                          </a:solidFill>
                        </a:rPr>
                        <a:t>(</a:t>
                      </a:r>
                      <a:r>
                        <a:rPr kumimoji="1" lang="ja-JP" altLang="en-US" sz="1200" b="1" dirty="0" smtClean="0">
                          <a:solidFill>
                            <a:schemeClr val="tx1"/>
                          </a:solidFill>
                        </a:rPr>
                        <a:t>府保健所・大阪市保健所</a:t>
                      </a:r>
                      <a:r>
                        <a:rPr kumimoji="1" lang="en-US" altLang="ja-JP" sz="1200" b="1" dirty="0" smtClean="0">
                          <a:solidFill>
                            <a:schemeClr val="tx1"/>
                          </a:solidFill>
                        </a:rPr>
                        <a:t>)</a:t>
                      </a:r>
                      <a:endParaRPr kumimoji="1" lang="ja-JP" altLang="en-US"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0" dirty="0" smtClean="0">
                          <a:solidFill>
                            <a:schemeClr val="tx1"/>
                          </a:solidFill>
                        </a:rPr>
                        <a:t>【</a:t>
                      </a:r>
                      <a:r>
                        <a:rPr kumimoji="1" lang="ja-JP" altLang="en-US" sz="1200" b="0" dirty="0" smtClean="0">
                          <a:solidFill>
                            <a:schemeClr val="tx1"/>
                          </a:solidFill>
                        </a:rPr>
                        <a:t>保健所</a:t>
                      </a:r>
                      <a:r>
                        <a:rPr kumimoji="1" lang="en-US" altLang="ja-JP" sz="1200" b="0" dirty="0" smtClean="0">
                          <a:solidFill>
                            <a:schemeClr val="tx1"/>
                          </a:solidFill>
                        </a:rPr>
                        <a:t>】</a:t>
                      </a:r>
                      <a:endParaRPr kumimoji="1" lang="ja-JP" altLang="en-US" sz="1200" b="0" dirty="0" smtClean="0">
                        <a:solidFill>
                          <a:schemeClr val="tx1"/>
                        </a:solidFill>
                      </a:endParaRPr>
                    </a:p>
                    <a:p>
                      <a:r>
                        <a:rPr kumimoji="1" lang="ja-JP" altLang="en-US" sz="1200" b="0" dirty="0" smtClean="0">
                          <a:solidFill>
                            <a:schemeClr val="tx1"/>
                          </a:solidFill>
                        </a:rPr>
                        <a:t>○健康観察</a:t>
                      </a:r>
                      <a:r>
                        <a:rPr kumimoji="1" lang="en-US" altLang="ja-JP" sz="1200" b="0" dirty="0" smtClean="0">
                          <a:solidFill>
                            <a:schemeClr val="tx1"/>
                          </a:solidFill>
                        </a:rPr>
                        <a:t>(</a:t>
                      </a:r>
                      <a:r>
                        <a:rPr kumimoji="1" lang="ja-JP" altLang="en-US" sz="1200" b="0" dirty="0" smtClean="0">
                          <a:solidFill>
                            <a:schemeClr val="tx1"/>
                          </a:solidFill>
                        </a:rPr>
                        <a:t>中核市</a:t>
                      </a:r>
                      <a:r>
                        <a:rPr kumimoji="1" lang="en-US" altLang="ja-JP" sz="1200" b="0" dirty="0" smtClean="0">
                          <a:solidFill>
                            <a:schemeClr val="tx1"/>
                          </a:solidFill>
                        </a:rPr>
                        <a:t>)</a:t>
                      </a:r>
                      <a:r>
                        <a:rPr kumimoji="1" lang="ja-JP" altLang="en-US" sz="1200" b="0" dirty="0" err="1" smtClean="0">
                          <a:solidFill>
                            <a:schemeClr val="tx1"/>
                          </a:solidFill>
                        </a:rPr>
                        <a:t>、</a:t>
                      </a:r>
                      <a:r>
                        <a:rPr kumimoji="1" lang="ja-JP" altLang="en-US" sz="1200" b="0" dirty="0" smtClean="0">
                          <a:solidFill>
                            <a:schemeClr val="tx1"/>
                          </a:solidFill>
                        </a:rPr>
                        <a:t>検体回収</a:t>
                      </a:r>
                      <a:endParaRPr kumimoji="1" lang="en-US" altLang="ja-JP" sz="1200" b="1" dirty="0" smtClean="0">
                        <a:solidFill>
                          <a:schemeClr val="tx1"/>
                        </a:solidFill>
                      </a:endParaRPr>
                    </a:p>
                    <a:p>
                      <a:r>
                        <a:rPr kumimoji="1" lang="en-US" altLang="ja-JP" sz="1200" b="1" dirty="0" smtClean="0">
                          <a:solidFill>
                            <a:schemeClr val="tx1"/>
                          </a:solidFill>
                        </a:rPr>
                        <a:t>【</a:t>
                      </a:r>
                      <a:r>
                        <a:rPr kumimoji="1" lang="ja-JP" altLang="en-US" sz="1200" b="1" dirty="0" smtClean="0">
                          <a:solidFill>
                            <a:schemeClr val="tx1"/>
                          </a:solidFill>
                        </a:rPr>
                        <a:t>業務一元化</a:t>
                      </a:r>
                      <a:r>
                        <a:rPr kumimoji="1" lang="en-US" altLang="ja-JP" sz="1200" b="1" dirty="0" smtClean="0">
                          <a:solidFill>
                            <a:schemeClr val="tx1"/>
                          </a:solidFill>
                        </a:rPr>
                        <a:t>】</a:t>
                      </a:r>
                    </a:p>
                    <a:p>
                      <a:r>
                        <a:rPr kumimoji="1" lang="en-US" altLang="ja-JP" sz="1200" b="1" dirty="0" smtClean="0">
                          <a:solidFill>
                            <a:schemeClr val="tx1"/>
                          </a:solidFill>
                        </a:rPr>
                        <a:t>○</a:t>
                      </a:r>
                      <a:r>
                        <a:rPr kumimoji="1" lang="ja-JP" altLang="en-US" sz="1200" b="1" dirty="0" smtClean="0">
                          <a:solidFill>
                            <a:schemeClr val="tx1"/>
                          </a:solidFill>
                        </a:rPr>
                        <a:t>検疫フォローアップセンター</a:t>
                      </a:r>
                    </a:p>
                    <a:p>
                      <a:r>
                        <a:rPr kumimoji="1" lang="ja-JP" altLang="en-US" sz="1200" b="1" dirty="0" smtClean="0">
                          <a:solidFill>
                            <a:schemeClr val="tx1"/>
                          </a:solidFill>
                        </a:rPr>
                        <a:t>　 </a:t>
                      </a:r>
                      <a:r>
                        <a:rPr kumimoji="1" lang="en-US" altLang="ja-JP" sz="1200" b="1" dirty="0" smtClean="0">
                          <a:solidFill>
                            <a:schemeClr val="tx1"/>
                          </a:solidFill>
                        </a:rPr>
                        <a:t>(</a:t>
                      </a:r>
                      <a:r>
                        <a:rPr kumimoji="1" lang="ja-JP" altLang="en-US" sz="1200" b="1" dirty="0" smtClean="0">
                          <a:solidFill>
                            <a:schemeClr val="tx1"/>
                          </a:solidFill>
                        </a:rPr>
                        <a:t>府保健所・大阪市保健所</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○大阪府</a:t>
                      </a:r>
                      <a:r>
                        <a:rPr kumimoji="1" lang="en-US" altLang="ja-JP" sz="1200" b="1" dirty="0" smtClean="0">
                          <a:solidFill>
                            <a:schemeClr val="tx1"/>
                          </a:solidFill>
                        </a:rPr>
                        <a:t>COCOA</a:t>
                      </a:r>
                      <a:r>
                        <a:rPr kumimoji="1" lang="ja-JP" altLang="en-US" sz="1200" b="1" dirty="0" smtClean="0">
                          <a:solidFill>
                            <a:schemeClr val="tx1"/>
                          </a:solidFill>
                        </a:rPr>
                        <a:t>接触者センター</a:t>
                      </a:r>
                    </a:p>
                    <a:p>
                      <a:r>
                        <a:rPr kumimoji="1" lang="ja-JP" altLang="en-US" sz="1200" b="1" dirty="0" smtClean="0">
                          <a:solidFill>
                            <a:schemeClr val="tx1"/>
                          </a:solidFill>
                        </a:rPr>
                        <a:t>　</a:t>
                      </a:r>
                      <a:r>
                        <a:rPr kumimoji="1" lang="ja-JP" altLang="en-US" sz="1200" b="1" baseline="0" dirty="0" smtClean="0">
                          <a:solidFill>
                            <a:schemeClr val="tx1"/>
                          </a:solidFill>
                        </a:rPr>
                        <a:t> </a:t>
                      </a:r>
                      <a:r>
                        <a:rPr kumimoji="1" lang="en-US" altLang="ja-JP" sz="1200" b="1" dirty="0" smtClean="0">
                          <a:solidFill>
                            <a:schemeClr val="tx1"/>
                          </a:solidFill>
                        </a:rPr>
                        <a:t>(</a:t>
                      </a:r>
                      <a:r>
                        <a:rPr kumimoji="1" lang="ja-JP" altLang="en-US" sz="1200" b="1" dirty="0" smtClean="0">
                          <a:solidFill>
                            <a:schemeClr val="tx1"/>
                          </a:solidFill>
                        </a:rPr>
                        <a:t>府保健所</a:t>
                      </a:r>
                      <a:r>
                        <a:rPr kumimoji="1" lang="en-US" altLang="ja-JP" sz="1200" b="1" dirty="0" smtClean="0">
                          <a:solidFill>
                            <a:schemeClr val="tx1"/>
                          </a:solidFill>
                        </a:rPr>
                        <a:t>)</a:t>
                      </a:r>
                      <a:endParaRPr kumimoji="1" lang="ja-JP" altLang="en-US"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4225832"/>
                  </a:ext>
                </a:extLst>
              </a:tr>
              <a:tr h="659982">
                <a:tc>
                  <a:txBody>
                    <a:bodyPr/>
                    <a:lstStyle/>
                    <a:p>
                      <a:pPr algn="ctr"/>
                      <a:r>
                        <a:rPr kumimoji="1" lang="ja-JP" altLang="en-US" sz="1300" b="1" dirty="0" smtClean="0"/>
                        <a:t>方向性</a:t>
                      </a:r>
                      <a:endParaRPr kumimoji="1" lang="en-US" altLang="ja-JP" sz="13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1" dirty="0" smtClean="0">
                          <a:solidFill>
                            <a:schemeClr val="tx1"/>
                          </a:solidFill>
                        </a:rPr>
                        <a:t>【</a:t>
                      </a:r>
                      <a:r>
                        <a:rPr kumimoji="1" lang="ja-JP" altLang="en-US" sz="1200" b="1" dirty="0" smtClean="0">
                          <a:solidFill>
                            <a:schemeClr val="tx1"/>
                          </a:solidFill>
                        </a:rPr>
                        <a:t>重点化</a:t>
                      </a:r>
                      <a:r>
                        <a:rPr kumimoji="1" lang="en-US" altLang="ja-JP" sz="1200" b="1" dirty="0" smtClean="0">
                          <a:solidFill>
                            <a:schemeClr val="tx1"/>
                          </a:solidFill>
                        </a:rPr>
                        <a:t>】</a:t>
                      </a:r>
                    </a:p>
                    <a:p>
                      <a:r>
                        <a:rPr kumimoji="1" lang="en-US" altLang="ja-JP" sz="1200" b="1" dirty="0" smtClean="0">
                          <a:solidFill>
                            <a:schemeClr val="tx1"/>
                          </a:solidFill>
                        </a:rPr>
                        <a:t>○</a:t>
                      </a:r>
                      <a:r>
                        <a:rPr kumimoji="1" lang="ja-JP" altLang="en-US" sz="1200" b="1" dirty="0" smtClean="0">
                          <a:solidFill>
                            <a:schemeClr val="tx1"/>
                          </a:solidFill>
                        </a:rPr>
                        <a:t>クラスター発生リスクの高い</a:t>
                      </a:r>
                    </a:p>
                    <a:p>
                      <a:r>
                        <a:rPr kumimoji="1" lang="ja-JP" altLang="en-US" sz="1200" b="1" dirty="0" smtClean="0">
                          <a:solidFill>
                            <a:schemeClr val="tx1"/>
                          </a:solidFill>
                        </a:rPr>
                        <a:t>　施設等の調査を重点的に実施</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1" dirty="0" smtClean="0"/>
                        <a:t>【</a:t>
                      </a:r>
                      <a:r>
                        <a:rPr kumimoji="1" lang="ja-JP" altLang="en-US" sz="1200" b="1" dirty="0" smtClean="0"/>
                        <a:t>重点化</a:t>
                      </a:r>
                      <a:r>
                        <a:rPr kumimoji="1" lang="en-US" altLang="ja-JP" sz="1200" b="1" dirty="0" smtClean="0"/>
                        <a:t>】</a:t>
                      </a:r>
                    </a:p>
                    <a:p>
                      <a:pPr algn="l"/>
                      <a:r>
                        <a:rPr kumimoji="1" lang="en-US" altLang="ja-JP" sz="1200" b="1" dirty="0" smtClean="0"/>
                        <a:t>○</a:t>
                      </a:r>
                      <a:r>
                        <a:rPr kumimoji="1" lang="ja-JP" altLang="en-US" sz="1200" b="1" dirty="0" smtClean="0"/>
                        <a:t>クラスター発生初期段階か</a:t>
                      </a:r>
                    </a:p>
                    <a:p>
                      <a:pPr algn="l"/>
                      <a:r>
                        <a:rPr kumimoji="1" lang="ja-JP" altLang="en-US" sz="1200" b="1" dirty="0" smtClean="0"/>
                        <a:t>　ら積極的検査等対応強化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1" dirty="0" smtClean="0">
                          <a:solidFill>
                            <a:schemeClr val="tx1"/>
                          </a:solidFill>
                        </a:rPr>
                        <a:t>【</a:t>
                      </a:r>
                      <a:r>
                        <a:rPr kumimoji="1" lang="ja-JP" altLang="en-US" sz="1200" b="1" dirty="0" smtClean="0">
                          <a:solidFill>
                            <a:schemeClr val="tx1"/>
                          </a:solidFill>
                        </a:rPr>
                        <a:t>重点化</a:t>
                      </a:r>
                      <a:r>
                        <a:rPr kumimoji="1" lang="en-US" altLang="ja-JP" sz="1200" b="1" dirty="0" smtClean="0">
                          <a:solidFill>
                            <a:schemeClr val="tx1"/>
                          </a:solidFill>
                        </a:rPr>
                        <a:t>】</a:t>
                      </a:r>
                      <a:r>
                        <a:rPr kumimoji="1" lang="ja-JP" altLang="en-US" sz="1200" b="1" dirty="0" smtClean="0">
                          <a:solidFill>
                            <a:schemeClr val="tx1"/>
                          </a:solidFill>
                        </a:rPr>
                        <a:t>　</a:t>
                      </a:r>
                    </a:p>
                    <a:p>
                      <a:r>
                        <a:rPr kumimoji="1" lang="ja-JP" altLang="en-US" sz="1200" b="1" dirty="0" smtClean="0">
                          <a:solidFill>
                            <a:schemeClr val="tx1"/>
                          </a:solidFill>
                        </a:rPr>
                        <a:t>○ハイリスク者へ重点化</a:t>
                      </a:r>
                    </a:p>
                    <a:p>
                      <a:r>
                        <a:rPr kumimoji="1" lang="ja-JP" altLang="en-US" sz="1200" b="1" dirty="0" smtClean="0">
                          <a:solidFill>
                            <a:schemeClr val="tx1"/>
                          </a:solidFill>
                        </a:rPr>
                        <a:t>○濃厚接触者の検査機会充実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200" b="1" dirty="0" smtClean="0">
                          <a:solidFill>
                            <a:schemeClr val="tx1"/>
                          </a:solidFill>
                        </a:rPr>
                        <a:t>【</a:t>
                      </a:r>
                      <a:r>
                        <a:rPr kumimoji="1" lang="ja-JP" altLang="en-US" sz="1200" b="1" dirty="0" smtClean="0">
                          <a:solidFill>
                            <a:schemeClr val="tx1"/>
                          </a:solidFill>
                        </a:rPr>
                        <a:t>業務一元化</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○業務一元化を拡大</a:t>
                      </a:r>
                    </a:p>
                    <a:p>
                      <a:r>
                        <a:rPr kumimoji="1" lang="ja-JP" altLang="en-US" sz="1200" b="1" dirty="0" smtClean="0">
                          <a:solidFill>
                            <a:schemeClr val="tx1"/>
                          </a:solidFill>
                        </a:rPr>
                        <a:t>○対象者の検査機会の充実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13595992"/>
                  </a:ext>
                </a:extLst>
              </a:tr>
            </a:tbl>
          </a:graphicData>
        </a:graphic>
      </p:graphicFrame>
      <p:sp>
        <p:nvSpPr>
          <p:cNvPr id="2" name="テキスト ボックス 1"/>
          <p:cNvSpPr txBox="1"/>
          <p:nvPr/>
        </p:nvSpPr>
        <p:spPr>
          <a:xfrm>
            <a:off x="0" y="0"/>
            <a:ext cx="9906000" cy="369332"/>
          </a:xfrm>
          <a:prstGeom prst="rect">
            <a:avLst/>
          </a:prstGeom>
          <a:solidFill>
            <a:schemeClr val="tx2"/>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新型コロナウイルス感染症に関する今後の保健所業務について</a:t>
            </a:r>
            <a:endPar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2814780364"/>
              </p:ext>
            </p:extLst>
          </p:nvPr>
        </p:nvGraphicFramePr>
        <p:xfrm>
          <a:off x="91334" y="1611042"/>
          <a:ext cx="9750211" cy="2626923"/>
        </p:xfrm>
        <a:graphic>
          <a:graphicData uri="http://schemas.openxmlformats.org/drawingml/2006/table">
            <a:tbl>
              <a:tblPr firstRow="1" bandRow="1">
                <a:tableStyleId>{5C22544A-7EE6-4342-B048-85BDC9FD1C3A}</a:tableStyleId>
              </a:tblPr>
              <a:tblGrid>
                <a:gridCol w="295032">
                  <a:extLst>
                    <a:ext uri="{9D8B030D-6E8A-4147-A177-3AD203B41FA5}">
                      <a16:colId xmlns:a16="http://schemas.microsoft.com/office/drawing/2014/main" val="1068034373"/>
                    </a:ext>
                  </a:extLst>
                </a:gridCol>
                <a:gridCol w="2583228">
                  <a:extLst>
                    <a:ext uri="{9D8B030D-6E8A-4147-A177-3AD203B41FA5}">
                      <a16:colId xmlns:a16="http://schemas.microsoft.com/office/drawing/2014/main" val="1858254613"/>
                    </a:ext>
                  </a:extLst>
                </a:gridCol>
                <a:gridCol w="2172478">
                  <a:extLst>
                    <a:ext uri="{9D8B030D-6E8A-4147-A177-3AD203B41FA5}">
                      <a16:colId xmlns:a16="http://schemas.microsoft.com/office/drawing/2014/main" val="2497394895"/>
                    </a:ext>
                  </a:extLst>
                </a:gridCol>
                <a:gridCol w="2373764">
                  <a:extLst>
                    <a:ext uri="{9D8B030D-6E8A-4147-A177-3AD203B41FA5}">
                      <a16:colId xmlns:a16="http://schemas.microsoft.com/office/drawing/2014/main" val="141764343"/>
                    </a:ext>
                  </a:extLst>
                </a:gridCol>
                <a:gridCol w="2325709">
                  <a:extLst>
                    <a:ext uri="{9D8B030D-6E8A-4147-A177-3AD203B41FA5}">
                      <a16:colId xmlns:a16="http://schemas.microsoft.com/office/drawing/2014/main" val="1383124029"/>
                    </a:ext>
                  </a:extLst>
                </a:gridCol>
              </a:tblGrid>
              <a:tr h="432363">
                <a:tc>
                  <a:txBody>
                    <a:bodyPr/>
                    <a:lstStyle/>
                    <a:p>
                      <a:pPr algn="ctr"/>
                      <a:endParaRPr kumimoji="1" lang="ja-JP" alt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endParaRPr kumimoji="1" lang="en-US" altLang="ja-JP"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algn="ctr"/>
                      <a:endParaRPr kumimoji="1" lang="ja-JP" alt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2907386221"/>
                  </a:ext>
                </a:extLst>
              </a:tr>
              <a:tr h="1170790">
                <a:tc>
                  <a:txBody>
                    <a:bodyPr/>
                    <a:lstStyle/>
                    <a:p>
                      <a:pPr algn="ctr"/>
                      <a:r>
                        <a:rPr kumimoji="1" lang="ja-JP" altLang="en-US" sz="1300" dirty="0" smtClean="0"/>
                        <a:t>現行業務</a:t>
                      </a:r>
                      <a:endParaRPr kumimoji="1" lang="en-US" altLang="ja-JP" sz="13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0" dirty="0" smtClean="0">
                          <a:solidFill>
                            <a:schemeClr val="tx1"/>
                          </a:solidFill>
                        </a:rPr>
                        <a:t>【</a:t>
                      </a:r>
                      <a:r>
                        <a:rPr kumimoji="1" lang="ja-JP" altLang="en-US" sz="1200" b="0" dirty="0" smtClean="0">
                          <a:solidFill>
                            <a:schemeClr val="tx1"/>
                          </a:solidFill>
                        </a:rPr>
                        <a:t>保健所実施</a:t>
                      </a:r>
                      <a:r>
                        <a:rPr kumimoji="1" lang="en-US" altLang="ja-JP" sz="1200" b="0" dirty="0" smtClean="0">
                          <a:solidFill>
                            <a:schemeClr val="tx1"/>
                          </a:solidFill>
                        </a:rPr>
                        <a:t>】</a:t>
                      </a:r>
                      <a:endParaRPr kumimoji="1" lang="ja-JP" altLang="en-US" sz="1200" b="0" dirty="0" smtClean="0">
                        <a:solidFill>
                          <a:schemeClr val="tx1"/>
                        </a:solidFill>
                      </a:endParaRPr>
                    </a:p>
                    <a:p>
                      <a:pPr algn="l"/>
                      <a:r>
                        <a:rPr kumimoji="1" lang="ja-JP" altLang="en-US" sz="1200" b="0" dirty="0" smtClean="0"/>
                        <a:t>○帰国者・接触者外来受診調整</a:t>
                      </a:r>
                    </a:p>
                    <a:p>
                      <a:pPr algn="l"/>
                      <a:r>
                        <a:rPr kumimoji="1" lang="ja-JP" altLang="en-US" sz="1200" b="0" dirty="0" smtClean="0"/>
                        <a:t>○ドライブスルー検査受診調整</a:t>
                      </a:r>
                    </a:p>
                    <a:p>
                      <a:pPr algn="l"/>
                      <a:r>
                        <a:rPr kumimoji="1" lang="en-US" altLang="ja-JP" sz="1200" b="1" dirty="0" smtClean="0"/>
                        <a:t>【</a:t>
                      </a:r>
                      <a:r>
                        <a:rPr kumimoji="1" lang="ja-JP" altLang="en-US" sz="1200" b="1" dirty="0" smtClean="0"/>
                        <a:t>業務委託</a:t>
                      </a:r>
                      <a:r>
                        <a:rPr kumimoji="1" lang="en-US" altLang="ja-JP" sz="1200" b="1" dirty="0" smtClean="0"/>
                        <a:t>】</a:t>
                      </a:r>
                    </a:p>
                    <a:p>
                      <a:pPr algn="l"/>
                      <a:r>
                        <a:rPr kumimoji="1" lang="en-US" altLang="ja-JP" sz="1200" b="1" dirty="0" smtClean="0"/>
                        <a:t>○</a:t>
                      </a:r>
                      <a:r>
                        <a:rPr kumimoji="1" lang="ja-JP" altLang="en-US" sz="1200" b="1" dirty="0" smtClean="0"/>
                        <a:t>新型コロナ受診相談センター</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dirty="0" smtClean="0"/>
                        <a:t>【</a:t>
                      </a:r>
                      <a:r>
                        <a:rPr kumimoji="1" lang="ja-JP" altLang="en-US" sz="1200" dirty="0" smtClean="0"/>
                        <a:t>保健所実施</a:t>
                      </a:r>
                      <a:r>
                        <a:rPr kumimoji="1" lang="en-US" altLang="ja-JP" sz="1200" dirty="0" smtClean="0"/>
                        <a:t>】</a:t>
                      </a:r>
                      <a:endParaRPr kumimoji="1" lang="ja-JP" altLang="en-US" sz="1200" dirty="0" smtClean="0"/>
                    </a:p>
                    <a:p>
                      <a:r>
                        <a:rPr kumimoji="1" lang="ja-JP" altLang="en-US" sz="1200" dirty="0" smtClean="0"/>
                        <a:t>○検査結果電話連絡</a:t>
                      </a:r>
                    </a:p>
                    <a:p>
                      <a:r>
                        <a:rPr kumimoji="1" lang="ja-JP" altLang="en-US" sz="1200" dirty="0" smtClean="0"/>
                        <a:t>　</a:t>
                      </a:r>
                      <a:r>
                        <a:rPr kumimoji="1" lang="en-US" altLang="ja-JP" sz="1200" dirty="0" smtClean="0"/>
                        <a:t>(</a:t>
                      </a:r>
                      <a:r>
                        <a:rPr kumimoji="1" lang="ja-JP" altLang="en-US" sz="1200" dirty="0" smtClean="0"/>
                        <a:t>保健所検査調整分</a:t>
                      </a:r>
                      <a:r>
                        <a:rPr kumimoji="1" lang="en-US" altLang="ja-JP" sz="1200" dirty="0" smtClean="0"/>
                        <a:t>)</a:t>
                      </a:r>
                      <a:endParaRPr kumimoji="1" lang="ja-JP" altLang="en-US" sz="1200" dirty="0" smtClean="0"/>
                    </a:p>
                    <a:p>
                      <a:r>
                        <a:rPr kumimoji="1" lang="ja-JP" altLang="en-US" sz="1200" dirty="0" smtClean="0"/>
                        <a:t>○発生届受理</a:t>
                      </a:r>
                    </a:p>
                    <a:p>
                      <a:endParaRPr kumimoji="1" lang="ja-JP" altLang="en-US" sz="1200" dirty="0" smtClean="0"/>
                    </a:p>
                    <a:p>
                      <a:endParaRPr kumimoji="1" lang="ja-JP" altLang="en-US" sz="12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dirty="0" smtClean="0"/>
                        <a:t>【</a:t>
                      </a:r>
                      <a:r>
                        <a:rPr kumimoji="1" lang="ja-JP" altLang="en-US" sz="1200" dirty="0" smtClean="0"/>
                        <a:t>保健所実施</a:t>
                      </a:r>
                      <a:r>
                        <a:rPr kumimoji="1" lang="en-US" altLang="ja-JP" sz="1200" dirty="0" smtClean="0"/>
                        <a:t>】</a:t>
                      </a:r>
                      <a:endParaRPr kumimoji="1" lang="ja-JP" altLang="en-US" sz="1200" dirty="0" smtClean="0"/>
                    </a:p>
                    <a:p>
                      <a:r>
                        <a:rPr kumimoji="1" lang="ja-JP" altLang="en-US" sz="1200" dirty="0" smtClean="0"/>
                        <a:t>○全陽性者の療養方法決定・</a:t>
                      </a:r>
                    </a:p>
                    <a:p>
                      <a:r>
                        <a:rPr kumimoji="1" lang="ja-JP" altLang="en-US" sz="1200" dirty="0" smtClean="0"/>
                        <a:t>　伝達</a:t>
                      </a:r>
                      <a:r>
                        <a:rPr kumimoji="1" lang="en-US" altLang="ja-JP" sz="1200" dirty="0" smtClean="0"/>
                        <a:t> (</a:t>
                      </a:r>
                      <a:r>
                        <a:rPr kumimoji="1" lang="ja-JP" altLang="en-US" sz="1200" dirty="0" smtClean="0"/>
                        <a:t>入院・宿泊・自宅療養</a:t>
                      </a:r>
                      <a:r>
                        <a:rPr kumimoji="1" lang="en-US" altLang="ja-JP" sz="1200" dirty="0" smtClean="0"/>
                        <a:t>)</a:t>
                      </a:r>
                    </a:p>
                    <a:p>
                      <a:r>
                        <a:rPr kumimoji="1" lang="en-US" altLang="ja-JP" sz="1200" b="1" dirty="0" smtClean="0"/>
                        <a:t>【</a:t>
                      </a:r>
                      <a:r>
                        <a:rPr kumimoji="1" lang="ja-JP" altLang="en-US" sz="1200" b="1" dirty="0" smtClean="0"/>
                        <a:t>業務一元化</a:t>
                      </a:r>
                      <a:r>
                        <a:rPr kumimoji="1" lang="en-US" altLang="ja-JP" sz="1200" b="1" dirty="0" smtClean="0"/>
                        <a:t>】</a:t>
                      </a:r>
                      <a:endParaRPr kumimoji="1" lang="ja-JP" altLang="en-US" sz="1200" b="1" dirty="0" smtClean="0"/>
                    </a:p>
                    <a:p>
                      <a:r>
                        <a:rPr kumimoji="1" lang="ja-JP" altLang="en-US" sz="1200" b="1" dirty="0" smtClean="0"/>
                        <a:t>○入院フォローアップセンター</a:t>
                      </a:r>
                    </a:p>
                    <a:p>
                      <a:r>
                        <a:rPr kumimoji="1" lang="ja-JP" altLang="en-US" sz="1200" b="1" dirty="0" smtClean="0"/>
                        <a:t>○宿泊調整チーム</a:t>
                      </a:r>
                      <a:endParaRPr kumimoji="1" lang="en-US" altLang="ja-JP" sz="1200" b="1"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dirty="0" smtClean="0"/>
                        <a:t>【</a:t>
                      </a:r>
                      <a:r>
                        <a:rPr kumimoji="1" lang="ja-JP" altLang="en-US" sz="1200" dirty="0" smtClean="0"/>
                        <a:t>保健所実施</a:t>
                      </a:r>
                      <a:r>
                        <a:rPr kumimoji="1" lang="en-US" altLang="ja-JP" sz="1200" dirty="0" smtClean="0"/>
                        <a:t>】</a:t>
                      </a:r>
                      <a:endParaRPr kumimoji="1" lang="ja-JP" altLang="en-US" sz="1200" dirty="0" smtClean="0"/>
                    </a:p>
                    <a:p>
                      <a:r>
                        <a:rPr kumimoji="1" lang="ja-JP" altLang="en-US" sz="1200" dirty="0" smtClean="0"/>
                        <a:t>○全陽性者の病状把握</a:t>
                      </a:r>
                    </a:p>
                    <a:p>
                      <a:r>
                        <a:rPr kumimoji="1" lang="ja-JP" altLang="en-US" sz="1200" dirty="0" smtClean="0"/>
                        <a:t> </a:t>
                      </a:r>
                      <a:r>
                        <a:rPr kumimoji="1" lang="en-US" altLang="ja-JP" sz="1200" dirty="0" smtClean="0"/>
                        <a:t>(</a:t>
                      </a:r>
                      <a:r>
                        <a:rPr kumimoji="1" lang="ja-JP" altLang="en-US" sz="1200" dirty="0" smtClean="0"/>
                        <a:t>入院・宿泊・自宅療養</a:t>
                      </a:r>
                      <a:r>
                        <a:rPr kumimoji="1" lang="en-US" altLang="ja-JP" sz="1200" dirty="0" smtClean="0"/>
                        <a:t>)</a:t>
                      </a:r>
                    </a:p>
                    <a:p>
                      <a:r>
                        <a:rPr kumimoji="1" lang="en-US" altLang="ja-JP" sz="1200" b="1" dirty="0" smtClean="0"/>
                        <a:t>【</a:t>
                      </a:r>
                      <a:r>
                        <a:rPr kumimoji="1" lang="ja-JP" altLang="en-US" sz="1200" b="1" dirty="0" smtClean="0"/>
                        <a:t>ＩＣＴ活用</a:t>
                      </a:r>
                      <a:r>
                        <a:rPr kumimoji="1" lang="en-US" altLang="ja-JP" sz="1200" b="1" dirty="0" smtClean="0"/>
                        <a:t>】</a:t>
                      </a:r>
                      <a:endParaRPr kumimoji="1" lang="ja-JP" altLang="en-US" sz="1200" b="1" dirty="0" smtClean="0"/>
                    </a:p>
                    <a:p>
                      <a:r>
                        <a:rPr kumimoji="1" lang="ja-JP" altLang="en-US" sz="1200" b="1" dirty="0" smtClean="0"/>
                        <a:t>○システム</a:t>
                      </a:r>
                      <a:r>
                        <a:rPr kumimoji="1" lang="en-US" altLang="ja-JP" sz="1200" b="1" dirty="0" smtClean="0"/>
                        <a:t>(</a:t>
                      </a:r>
                      <a:r>
                        <a:rPr kumimoji="1" lang="en-US" altLang="ja-JP" sz="1200" b="1" dirty="0" err="1" smtClean="0"/>
                        <a:t>kintone</a:t>
                      </a:r>
                      <a:r>
                        <a:rPr kumimoji="1" lang="en-US" altLang="ja-JP" sz="1200" b="1" dirty="0" smtClean="0"/>
                        <a:t>)</a:t>
                      </a:r>
                      <a:r>
                        <a:rPr kumimoji="1" lang="ja-JP" altLang="en-US" sz="1200" b="1" dirty="0" err="1" smtClean="0"/>
                        <a:t>、</a:t>
                      </a:r>
                      <a:r>
                        <a:rPr kumimoji="1" lang="ja-JP" altLang="en-US" sz="1200" b="1" dirty="0" smtClean="0"/>
                        <a:t>アプリに</a:t>
                      </a:r>
                    </a:p>
                    <a:p>
                      <a:r>
                        <a:rPr kumimoji="1" lang="ja-JP" altLang="en-US" sz="1200" b="1" dirty="0" smtClean="0"/>
                        <a:t>　よる病状把握</a:t>
                      </a:r>
                      <a:endParaRPr kumimoji="1" lang="ja-JP"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8391349"/>
                  </a:ext>
                </a:extLst>
              </a:tr>
              <a:tr h="990668">
                <a:tc>
                  <a:txBody>
                    <a:bodyPr/>
                    <a:lstStyle/>
                    <a:p>
                      <a:pPr algn="ctr"/>
                      <a:r>
                        <a:rPr kumimoji="1" lang="ja-JP" altLang="en-US" sz="1300" b="1" dirty="0" smtClean="0"/>
                        <a:t>方向性</a:t>
                      </a:r>
                      <a:endParaRPr kumimoji="1" lang="en-US" altLang="ja-JP" sz="1300" b="1"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rPr>
                        <a:t>【</a:t>
                      </a:r>
                      <a:r>
                        <a:rPr kumimoji="1" lang="ja-JP" altLang="en-US" sz="1200" b="1" dirty="0" smtClean="0">
                          <a:solidFill>
                            <a:schemeClr val="tx1"/>
                          </a:solidFill>
                        </a:rPr>
                        <a:t>役割分担</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○診療・検査医療機関との役割</a:t>
                      </a:r>
                      <a:endParaRPr kumimoji="1" lang="en-US" altLang="ja-JP" sz="1200" b="1" dirty="0" smtClean="0">
                        <a:solidFill>
                          <a:schemeClr val="tx1"/>
                        </a:solidFill>
                      </a:endParaRPr>
                    </a:p>
                    <a:p>
                      <a:r>
                        <a:rPr kumimoji="1" lang="ja-JP" altLang="en-US" sz="1200" b="1" dirty="0" smtClean="0">
                          <a:solidFill>
                            <a:schemeClr val="tx1"/>
                          </a:solidFill>
                        </a:rPr>
                        <a:t>　分担　</a:t>
                      </a:r>
                      <a:endParaRPr kumimoji="1" lang="en-US" altLang="ja-JP" sz="12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solidFill>
                            <a:schemeClr val="tx1"/>
                          </a:solidFill>
                        </a:rPr>
                        <a:t>【</a:t>
                      </a:r>
                      <a:r>
                        <a:rPr kumimoji="1" lang="ja-JP" altLang="en-US" sz="1200" b="1" dirty="0" smtClean="0">
                          <a:solidFill>
                            <a:schemeClr val="tx1"/>
                          </a:solidFill>
                        </a:rPr>
                        <a:t>効率化</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○陰性結果通知のＩＣＴ化</a:t>
                      </a:r>
                      <a:endParaRPr kumimoji="1" lang="en-US" altLang="ja-JP" sz="1200" b="1" dirty="0" smtClean="0">
                        <a:solidFill>
                          <a:schemeClr val="tx1"/>
                        </a:solidFill>
                      </a:endParaRPr>
                    </a:p>
                    <a:p>
                      <a:r>
                        <a:rPr kumimoji="1" lang="ja-JP" altLang="en-US" sz="1200" b="1" dirty="0" smtClean="0">
                          <a:solidFill>
                            <a:schemeClr val="tx1"/>
                          </a:solidFill>
                        </a:rPr>
                        <a:t>　</a:t>
                      </a:r>
                      <a:r>
                        <a:rPr kumimoji="1" lang="en-US" altLang="ja-JP" sz="1200" b="1" dirty="0" smtClean="0">
                          <a:solidFill>
                            <a:schemeClr val="tx1"/>
                          </a:solidFill>
                        </a:rPr>
                        <a:t>(</a:t>
                      </a:r>
                      <a:r>
                        <a:rPr kumimoji="1" lang="ja-JP" altLang="en-US" sz="1200" b="1" dirty="0" smtClean="0">
                          <a:solidFill>
                            <a:schemeClr val="tx1"/>
                          </a:solidFill>
                        </a:rPr>
                        <a:t>保健所検査調整分</a:t>
                      </a:r>
                      <a:r>
                        <a:rPr kumimoji="1" lang="en-US" altLang="ja-JP" sz="1200" b="1" dirty="0" smtClean="0">
                          <a:solidFill>
                            <a:schemeClr val="tx1"/>
                          </a:solidFill>
                        </a:rPr>
                        <a:t>)</a:t>
                      </a:r>
                      <a:endParaRPr kumimoji="1" lang="ja-JP" altLang="en-US" sz="1200" b="1" dirty="0" smtClean="0">
                        <a:solidFill>
                          <a:schemeClr val="tx1"/>
                        </a:solidFill>
                      </a:endParaRPr>
                    </a:p>
                    <a:p>
                      <a:r>
                        <a:rPr kumimoji="1" lang="ja-JP" altLang="en-US" sz="1200" b="1" dirty="0" smtClean="0">
                          <a:solidFill>
                            <a:schemeClr val="tx1"/>
                          </a:solidFill>
                        </a:rPr>
                        <a:t>○</a:t>
                      </a:r>
                      <a:r>
                        <a:rPr kumimoji="1" lang="en-US" altLang="ja-JP" sz="1200" b="1" dirty="0" smtClean="0">
                          <a:solidFill>
                            <a:schemeClr val="tx1"/>
                          </a:solidFill>
                        </a:rPr>
                        <a:t>HER-SYS</a:t>
                      </a:r>
                      <a:r>
                        <a:rPr kumimoji="1" lang="ja-JP" altLang="en-US" sz="1200" b="1" dirty="0" smtClean="0">
                          <a:solidFill>
                            <a:schemeClr val="tx1"/>
                          </a:solidFill>
                        </a:rPr>
                        <a:t>入力の促進</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t>【</a:t>
                      </a:r>
                      <a:r>
                        <a:rPr kumimoji="1" lang="ja-JP" altLang="en-US" sz="1200" b="1" dirty="0" smtClean="0"/>
                        <a:t>効率化</a:t>
                      </a:r>
                      <a:r>
                        <a:rPr kumimoji="1" lang="en-US" altLang="ja-JP" sz="1200" b="1" dirty="0" smtClean="0"/>
                        <a:t>】</a:t>
                      </a:r>
                      <a:endParaRPr kumimoji="1" lang="ja-JP" altLang="en-US" sz="1200" b="1" dirty="0" smtClean="0"/>
                    </a:p>
                    <a:p>
                      <a:r>
                        <a:rPr kumimoji="1" lang="ja-JP" altLang="en-US" sz="1200" b="1" dirty="0" smtClean="0"/>
                        <a:t>○診療・検査医療機関で陽性者</a:t>
                      </a:r>
                      <a:endParaRPr kumimoji="1" lang="en-US" altLang="ja-JP" sz="1200" b="1" dirty="0" smtClean="0"/>
                    </a:p>
                    <a:p>
                      <a:r>
                        <a:rPr kumimoji="1" lang="ja-JP" altLang="en-US" sz="1200" b="1" dirty="0" smtClean="0"/>
                        <a:t>　に療養上</a:t>
                      </a:r>
                      <a:r>
                        <a:rPr kumimoji="1" lang="en-US" altLang="ja-JP" sz="1200" b="1" dirty="0" smtClean="0"/>
                        <a:t>(</a:t>
                      </a:r>
                      <a:r>
                        <a:rPr kumimoji="1" lang="ja-JP" altLang="en-US" sz="1200" b="1" dirty="0" smtClean="0"/>
                        <a:t>待機中を含む</a:t>
                      </a:r>
                      <a:r>
                        <a:rPr kumimoji="1" lang="en-US" altLang="ja-JP" sz="1200" b="1" dirty="0" smtClean="0"/>
                        <a:t>)</a:t>
                      </a:r>
                      <a:r>
                        <a:rPr kumimoji="1" lang="ja-JP" altLang="en-US" sz="1200" b="1" dirty="0" smtClean="0"/>
                        <a:t>の注</a:t>
                      </a:r>
                      <a:endParaRPr kumimoji="1" lang="en-US" altLang="ja-JP" sz="1200" b="1" dirty="0" smtClean="0"/>
                    </a:p>
                    <a:p>
                      <a:r>
                        <a:rPr kumimoji="1" lang="ja-JP" altLang="en-US" sz="1200" b="1" dirty="0" smtClean="0"/>
                        <a:t>　意事項を記載した文書を手交</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en-US" altLang="ja-JP" sz="1200" b="1" dirty="0" smtClean="0"/>
                        <a:t>【</a:t>
                      </a:r>
                      <a:r>
                        <a:rPr kumimoji="1" lang="ja-JP" altLang="en-US" sz="1200" b="1" dirty="0" smtClean="0"/>
                        <a:t>重点化</a:t>
                      </a:r>
                      <a:r>
                        <a:rPr kumimoji="1" lang="en-US" altLang="ja-JP" sz="1200" b="1" dirty="0" smtClean="0"/>
                        <a:t>】</a:t>
                      </a:r>
                      <a:endParaRPr kumimoji="1" lang="ja-JP" altLang="en-US" sz="1200" b="1" dirty="0" smtClean="0"/>
                    </a:p>
                    <a:p>
                      <a:r>
                        <a:rPr kumimoji="1" lang="ja-JP" altLang="en-US" sz="1200" b="1" dirty="0" smtClean="0"/>
                        <a:t>○自宅療養者の病状把握は受動</a:t>
                      </a:r>
                    </a:p>
                    <a:p>
                      <a:r>
                        <a:rPr kumimoji="1" lang="ja-JP" altLang="en-US" sz="1200" b="1" dirty="0" smtClean="0"/>
                        <a:t>　的対応を基本</a:t>
                      </a:r>
                      <a:endParaRPr kumimoji="1" lang="en-US" altLang="ja-JP" sz="1200" b="1" dirty="0" smtClean="0"/>
                    </a:p>
                    <a:p>
                      <a:r>
                        <a:rPr kumimoji="1" lang="ja-JP" altLang="en-US" sz="1200" b="1" dirty="0" smtClean="0"/>
                        <a:t>○病状把握は</a:t>
                      </a:r>
                      <a:r>
                        <a:rPr kumimoji="1" lang="en-US" altLang="ja-JP" sz="1200" b="1" dirty="0" smtClean="0"/>
                        <a:t>HER-SYS</a:t>
                      </a:r>
                      <a:r>
                        <a:rPr kumimoji="1" lang="ja-JP" altLang="en-US" sz="1200" b="1" dirty="0" smtClean="0"/>
                        <a:t>へ順次移</a:t>
                      </a:r>
                      <a:endParaRPr kumimoji="1" lang="en-US" altLang="ja-JP" sz="1200" b="1" dirty="0" smtClean="0"/>
                    </a:p>
                    <a:p>
                      <a:r>
                        <a:rPr kumimoji="1" lang="ja-JP" altLang="en-US" sz="1200" b="1" dirty="0" smtClean="0"/>
                        <a:t>　行</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2585202"/>
                  </a:ext>
                </a:extLst>
              </a:tr>
            </a:tbl>
          </a:graphicData>
        </a:graphic>
      </p:graphicFrame>
      <p:sp>
        <p:nvSpPr>
          <p:cNvPr id="14" name="角丸四角形 13"/>
          <p:cNvSpPr/>
          <p:nvPr/>
        </p:nvSpPr>
        <p:spPr>
          <a:xfrm>
            <a:off x="686364" y="1634509"/>
            <a:ext cx="2028122" cy="42149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①</a:t>
            </a:r>
            <a:r>
              <a:rPr kumimoji="1" lang="ja-JP" altLang="en-US" sz="13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電話相談</a:t>
            </a:r>
            <a:endParaRPr kumimoji="1" lang="en-US" altLang="ja-JP" sz="13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及び検査・受診調整</a:t>
            </a:r>
            <a:endParaRPr kumimoji="1" lang="en-US" altLang="ja-JP" sz="13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3142068" y="1703179"/>
            <a:ext cx="1882199" cy="2841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➁検査結果通知</a:t>
            </a:r>
            <a:endParaRPr kumimoji="1" lang="en-US" altLang="ja-JP"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7" name="角丸四角形 16"/>
          <p:cNvSpPr/>
          <p:nvPr/>
        </p:nvSpPr>
        <p:spPr>
          <a:xfrm>
            <a:off x="5337637" y="1702088"/>
            <a:ext cx="1972498" cy="28414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③</a:t>
            </a: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入院等療養調整</a:t>
            </a:r>
            <a:endParaRPr kumimoji="1" lang="en-US" altLang="ja-JP"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8" name="角丸四角形 17"/>
          <p:cNvSpPr/>
          <p:nvPr/>
        </p:nvSpPr>
        <p:spPr>
          <a:xfrm>
            <a:off x="7709409" y="1702088"/>
            <a:ext cx="1943388" cy="26791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④</a:t>
            </a: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病状把握</a:t>
            </a:r>
            <a:endParaRPr kumimoji="1" lang="en-US" altLang="ja-JP"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6" name="角丸四角形 5"/>
          <p:cNvSpPr/>
          <p:nvPr/>
        </p:nvSpPr>
        <p:spPr>
          <a:xfrm>
            <a:off x="77707" y="430891"/>
            <a:ext cx="9739564" cy="1163094"/>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 name="テキスト ボックス 27"/>
          <p:cNvSpPr txBox="1"/>
          <p:nvPr/>
        </p:nvSpPr>
        <p:spPr>
          <a:xfrm>
            <a:off x="77707" y="424434"/>
            <a:ext cx="9773414" cy="1169551"/>
          </a:xfrm>
          <a:prstGeom prst="rect">
            <a:avLst/>
          </a:prstGeom>
          <a:noFill/>
          <a:ln>
            <a:no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基本的</a:t>
            </a:r>
            <a:r>
              <a:rPr kumimoji="0" lang="ja-JP"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な考え方</a:t>
            </a:r>
            <a:r>
              <a:rPr kumimoji="1" lang="en-US" altLang="ja-JP"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本年秋冬については、インフルエンザと新型</a:t>
            </a:r>
            <a:r>
              <a:rPr kumimoji="1" lang="ja-JP" altLang="en-US" sz="1400" b="0" i="0" u="none" strike="noStrike" kern="1200" cap="none" spc="0" normalizeH="0" baseline="0" noProof="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コロナウイルス感染症の感染拡大期の同時</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到来の可能性</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発熱患者・陽性者・自宅</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療養者が大幅に</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増加するとともにクラスター対策等保健所業務が逼迫する恐れがある。</a:t>
            </a:r>
            <a:endPar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死亡者を減らすため</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、高齢者施設等</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のクラスター対策や重症者</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ハイリスク者への対応など、保健所</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が</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専門性を発揮</a:t>
            </a: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できるよう、感染</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拡大の状況に応じて、</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さらなる業務</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の重点化</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、効率化、他</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機関との役割</a:t>
            </a:r>
            <a:r>
              <a:rPr kumimoji="1" lang="ja-JP" altLang="en-US" sz="14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分担を進める</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p:txBody>
      </p:sp>
      <p:sp>
        <p:nvSpPr>
          <p:cNvPr id="37" name="角丸四角形 36"/>
          <p:cNvSpPr/>
          <p:nvPr/>
        </p:nvSpPr>
        <p:spPr>
          <a:xfrm>
            <a:off x="871081" y="4279274"/>
            <a:ext cx="1658687" cy="249690"/>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⑤</a:t>
            </a: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積極的疫学</a:t>
            </a: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調査</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8" name="角丸四角形 37"/>
          <p:cNvSpPr/>
          <p:nvPr/>
        </p:nvSpPr>
        <p:spPr>
          <a:xfrm>
            <a:off x="3253823" y="4282417"/>
            <a:ext cx="1658687" cy="26978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⑥</a:t>
            </a: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クラスター対応</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9" name="角丸四角形 38"/>
          <p:cNvSpPr/>
          <p:nvPr/>
        </p:nvSpPr>
        <p:spPr>
          <a:xfrm>
            <a:off x="5444067" y="4282417"/>
            <a:ext cx="1866068" cy="2601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⑦</a:t>
            </a: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濃厚接触者の対応</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1" name="右矢印 40"/>
          <p:cNvSpPr/>
          <p:nvPr/>
        </p:nvSpPr>
        <p:spPr>
          <a:xfrm>
            <a:off x="2816518" y="1728034"/>
            <a:ext cx="273608" cy="275147"/>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2" name="右矢印 41"/>
          <p:cNvSpPr/>
          <p:nvPr/>
        </p:nvSpPr>
        <p:spPr>
          <a:xfrm>
            <a:off x="5044148" y="1715871"/>
            <a:ext cx="273608" cy="275147"/>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8" name="右矢印 47"/>
          <p:cNvSpPr/>
          <p:nvPr/>
        </p:nvSpPr>
        <p:spPr>
          <a:xfrm>
            <a:off x="7372968" y="1737152"/>
            <a:ext cx="273608" cy="275147"/>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1" name="右矢印 50"/>
          <p:cNvSpPr/>
          <p:nvPr/>
        </p:nvSpPr>
        <p:spPr>
          <a:xfrm rot="5400000">
            <a:off x="101113" y="3090734"/>
            <a:ext cx="281443" cy="273743"/>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2" name="右矢印 51"/>
          <p:cNvSpPr/>
          <p:nvPr/>
        </p:nvSpPr>
        <p:spPr>
          <a:xfrm rot="5400000">
            <a:off x="111127" y="5696500"/>
            <a:ext cx="281443" cy="273743"/>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0" name="角丸四角形 19"/>
          <p:cNvSpPr/>
          <p:nvPr/>
        </p:nvSpPr>
        <p:spPr>
          <a:xfrm>
            <a:off x="7748069" y="4276452"/>
            <a:ext cx="1866068" cy="26016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⑧検疫・</a:t>
            </a:r>
            <a:r>
              <a:rPr kumimoji="1" lang="en-US" altLang="ja-JP"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COCOA</a:t>
            </a:r>
            <a:r>
              <a:rPr kumimoji="1"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対応</a:t>
            </a:r>
            <a:endParaRPr kumimoji="1" lang="en-US" altLang="ja-JP"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4" name="テキスト ボックス 3"/>
          <p:cNvSpPr txBox="1"/>
          <p:nvPr/>
        </p:nvSpPr>
        <p:spPr>
          <a:xfrm>
            <a:off x="2529768" y="6629012"/>
            <a:ext cx="7379182"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「現行業務」の太字は既に見直しを図り継続しているもの、「方向性」の</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太字</a:t>
            </a:r>
            <a:r>
              <a:rPr kumimoji="1" lang="ja-JP" altLang="en-US" sz="105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は今後重点化</a:t>
            </a:r>
            <a:r>
              <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等</a:t>
            </a:r>
            <a:r>
              <a:rPr kumimoji="1" lang="ja-JP" altLang="en-US" sz="105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を図るもの</a:t>
            </a:r>
            <a:endParaRPr kumimoji="1" lang="ja-JP" altLang="en-US" sz="105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5" name="スライド番号プレースホルダー 4"/>
          <p:cNvSpPr>
            <a:spLocks noGrp="1"/>
          </p:cNvSpPr>
          <p:nvPr>
            <p:ph type="sldNum" sz="quarter" idx="12"/>
          </p:nvPr>
        </p:nvSpPr>
        <p:spPr>
          <a:xfrm>
            <a:off x="7646576" y="6568342"/>
            <a:ext cx="2228850" cy="365125"/>
          </a:xfrm>
        </p:spPr>
        <p:txBody>
          <a:bodyPr/>
          <a:lstStyle/>
          <a:p>
            <a:r>
              <a:rPr kumimoji="1" lang="en-US" altLang="ja-JP" dirty="0" smtClean="0">
                <a:solidFill>
                  <a:schemeClr val="tx1"/>
                </a:solidFill>
              </a:rPr>
              <a:t>1</a:t>
            </a:r>
            <a:endParaRPr kumimoji="1" lang="ja-JP" altLang="en-US" dirty="0">
              <a:solidFill>
                <a:schemeClr val="tx1"/>
              </a:solidFill>
            </a:endParaRPr>
          </a:p>
        </p:txBody>
      </p:sp>
      <p:sp>
        <p:nvSpPr>
          <p:cNvPr id="22" name="テキスト ボックス 21"/>
          <p:cNvSpPr txBox="1"/>
          <p:nvPr/>
        </p:nvSpPr>
        <p:spPr>
          <a:xfrm>
            <a:off x="8664902" y="41190"/>
            <a:ext cx="1152369" cy="307777"/>
          </a:xfrm>
          <a:prstGeom prst="rect">
            <a:avLst/>
          </a:prstGeom>
          <a:solidFill>
            <a:schemeClr val="bg1"/>
          </a:solidFill>
        </p:spPr>
        <p:txBody>
          <a:bodyPr wrap="square" rtlCol="0">
            <a:spAutoFit/>
          </a:bodyPr>
          <a:lstStyle/>
          <a:p>
            <a:pPr algn="ctr"/>
            <a:r>
              <a:rPr kumimoji="1" lang="ja-JP" altLang="en-US" sz="1400" dirty="0" smtClean="0"/>
              <a:t>資料３－３</a:t>
            </a:r>
            <a:endParaRPr kumimoji="1" lang="ja-JP" altLang="en-US" sz="1400" dirty="0"/>
          </a:p>
        </p:txBody>
      </p:sp>
    </p:spTree>
    <p:extLst>
      <p:ext uri="{BB962C8B-B14F-4D97-AF65-F5344CB8AC3E}">
        <p14:creationId xmlns:p14="http://schemas.microsoft.com/office/powerpoint/2010/main" val="3383944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275457" y="5242544"/>
            <a:ext cx="8317857" cy="1271948"/>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0" name="角丸四角形 79"/>
          <p:cNvSpPr/>
          <p:nvPr/>
        </p:nvSpPr>
        <p:spPr>
          <a:xfrm>
            <a:off x="275458" y="2126629"/>
            <a:ext cx="8317857" cy="2714864"/>
          </a:xfrm>
          <a:prstGeom prst="roundRect">
            <a:avLst>
              <a:gd name="adj" fmla="val 7273"/>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44792" y="490390"/>
            <a:ext cx="9816417"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相談対応について、現在の保健所（新型コロナ受診相談センター）に</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加</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え</a:t>
            </a:r>
            <a:r>
              <a:rPr kumimoji="1" lang="ja-JP" altLang="en-US" sz="140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かかりつけ医等地域で身近な医療機関を追加する。</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相談する医療機関に迷う場合等の相談対応は、引き続き、保健所（受診・相談センター）が担う。</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1" y="36889"/>
            <a:ext cx="9906000" cy="39678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感染拡大</a:t>
            </a:r>
            <a:r>
              <a:rPr kumimoji="1" lang="ja-JP" altLang="en-US" sz="2200" b="1"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期</a:t>
            </a:r>
            <a:r>
              <a:rPr kumimoji="1" lang="ja-JP" altLang="en-US" sz="2200" b="1"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に備えた相談・受診体制の充実について　</a:t>
            </a:r>
            <a:endParaRPr kumimoji="1" lang="ja-JP" altLang="en-US" sz="2200" b="1"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endParaRPr>
          </a:p>
        </p:txBody>
      </p:sp>
      <p:sp>
        <p:nvSpPr>
          <p:cNvPr id="24" name="角丸四角形 23"/>
          <p:cNvSpPr/>
          <p:nvPr/>
        </p:nvSpPr>
        <p:spPr>
          <a:xfrm>
            <a:off x="93173" y="1820377"/>
            <a:ext cx="3272289" cy="309272"/>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（１</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発熱等有症状者の相談</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対応</a:t>
            </a:r>
          </a:p>
        </p:txBody>
      </p:sp>
      <p:sp>
        <p:nvSpPr>
          <p:cNvPr id="9" name="右矢印 8"/>
          <p:cNvSpPr/>
          <p:nvPr/>
        </p:nvSpPr>
        <p:spPr>
          <a:xfrm>
            <a:off x="2765571" y="995498"/>
            <a:ext cx="479444" cy="518854"/>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10" name="テキスト ボックス 9"/>
          <p:cNvSpPr txBox="1"/>
          <p:nvPr/>
        </p:nvSpPr>
        <p:spPr>
          <a:xfrm>
            <a:off x="3308912" y="2172752"/>
            <a:ext cx="5284402" cy="954107"/>
          </a:xfrm>
          <a:prstGeom prst="rect">
            <a:avLst/>
          </a:prstGeom>
          <a:noFill/>
          <a:ln w="12700">
            <a:solidFill>
              <a:schemeClr val="accent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①かかりつけ医等の身近な医療機関へ電話相談</a:t>
            </a:r>
            <a:endParaRPr kumimoji="1" lang="en-US" altLang="ja-JP"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・発熱等の症状</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を</a:t>
            </a:r>
            <a:r>
              <a:rPr kumimoji="1" lang="ja-JP" altLang="en-US" sz="140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cs typeface="+mn-cs"/>
              </a:rPr>
              <a:t>生じたかかりつけ</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医を持つ患者等が、かかりつけ</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医等の地域の身近な</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医療機関に電話等で相談</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「診療・検査医療機関（当該医療機関を含む）」を案内</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333794" y="2147734"/>
            <a:ext cx="2927450" cy="264687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　保健所（新型コロナ受診相談セ</a:t>
            </a:r>
            <a:endParaRPr kumimoji="1" lang="en-US" altLang="ja-JP"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ンター）へ電話相談</a:t>
            </a: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（外部委託）</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コールセンター（外部委託）</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有症状者からの電話相談</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対応</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・疑い例は、保健所へ引き継ぐ</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保健所</a:t>
            </a:r>
            <a:r>
              <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・コールセンターからの引き継ぎ対応</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・有症状者からの電話相談</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対応</a:t>
            </a:r>
            <a:endPar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直接電話がかかってきた場合）</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2" name="角丸四角形 41"/>
          <p:cNvSpPr/>
          <p:nvPr/>
        </p:nvSpPr>
        <p:spPr>
          <a:xfrm>
            <a:off x="91646" y="1102583"/>
            <a:ext cx="2605292" cy="31213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現状</a:t>
            </a:r>
          </a:p>
        </p:txBody>
      </p:sp>
      <p:sp>
        <p:nvSpPr>
          <p:cNvPr id="4" name="テキスト ボックス 3"/>
          <p:cNvSpPr txBox="1"/>
          <p:nvPr/>
        </p:nvSpPr>
        <p:spPr>
          <a:xfrm>
            <a:off x="8697161" y="2211031"/>
            <a:ext cx="596384"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課題</a:t>
            </a:r>
          </a:p>
        </p:txBody>
      </p:sp>
      <p:sp>
        <p:nvSpPr>
          <p:cNvPr id="71" name="テキスト ボックス 70"/>
          <p:cNvSpPr txBox="1"/>
          <p:nvPr/>
        </p:nvSpPr>
        <p:spPr>
          <a:xfrm>
            <a:off x="8593316" y="2527675"/>
            <a:ext cx="1312684"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・相談先の公表・</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周知</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00" b="0" i="0" u="none" strike="noStrike" kern="1200" cap="none" spc="0" normalizeH="0" baseline="0" noProof="0" dirty="0">
                <a:ln>
                  <a:noFill/>
                </a:ln>
                <a:effectLst/>
                <a:uLnTx/>
                <a:uFillTx/>
                <a:latin typeface="Calibri"/>
                <a:ea typeface="ＭＳ Ｐゴシック" panose="020B0600070205080204" pitchFamily="50" charset="-128"/>
                <a:cs typeface="+mn-cs"/>
              </a:rPr>
              <a:t>診療・</a:t>
            </a:r>
            <a:r>
              <a:rPr kumimoji="1" lang="ja-JP" altLang="en-US" sz="1000" b="0" i="0" u="none" strike="noStrike" kern="1200" cap="none" spc="0" normalizeH="0" baseline="0" noProof="0" dirty="0" smtClean="0">
                <a:ln>
                  <a:noFill/>
                </a:ln>
                <a:effectLst/>
                <a:uLnTx/>
                <a:uFillTx/>
                <a:latin typeface="Calibri"/>
                <a:ea typeface="ＭＳ Ｐゴシック" panose="020B0600070205080204" pitchFamily="50" charset="-128"/>
                <a:cs typeface="+mn-cs"/>
              </a:rPr>
              <a:t>検査フローの</a:t>
            </a:r>
            <a:endParaRPr kumimoji="1" lang="en-US" altLang="ja-JP" sz="10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smtClean="0">
                <a:ln>
                  <a:noFill/>
                </a:ln>
                <a:effectLst/>
                <a:uLnTx/>
                <a:uFillTx/>
                <a:latin typeface="Calibri"/>
                <a:ea typeface="ＭＳ Ｐゴシック" panose="020B0600070205080204" pitchFamily="50" charset="-128"/>
                <a:cs typeface="+mn-cs"/>
              </a:rPr>
              <a:t>徹底</a:t>
            </a:r>
            <a:endParaRPr kumimoji="1" lang="en-US" altLang="ja-JP" sz="10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effectLst/>
                <a:uLnTx/>
                <a:uFillTx/>
                <a:latin typeface="Calibri"/>
                <a:ea typeface="ＭＳ Ｐゴシック" panose="020B0600070205080204" pitchFamily="50" charset="-128"/>
                <a:cs typeface="+mn-cs"/>
              </a:rPr>
              <a:t> ・診療・検査医療機</a:t>
            </a:r>
            <a:endParaRPr kumimoji="1" lang="en-US" altLang="ja-JP" sz="1000" b="0" i="0" u="none" strike="noStrike" kern="1200" cap="none" spc="0" normalizeH="0" baseline="0" noProof="0" dirty="0" smtClean="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a:latin typeface="Calibri"/>
                <a:ea typeface="ＭＳ Ｐゴシック" panose="020B0600070205080204" pitchFamily="50" charset="-128"/>
              </a:rPr>
              <a:t>　</a:t>
            </a:r>
            <a:r>
              <a:rPr kumimoji="1" lang="ja-JP" altLang="en-US" sz="1000" b="0" i="0" u="none" strike="noStrike" kern="1200" cap="none" spc="0" normalizeH="0" baseline="0" noProof="0" dirty="0" smtClean="0">
                <a:ln>
                  <a:noFill/>
                </a:ln>
                <a:effectLst/>
                <a:uLnTx/>
                <a:uFillTx/>
                <a:latin typeface="Calibri"/>
                <a:ea typeface="ＭＳ Ｐゴシック" panose="020B0600070205080204" pitchFamily="50" charset="-128"/>
                <a:cs typeface="+mn-cs"/>
              </a:rPr>
              <a:t>関</a:t>
            </a:r>
            <a:r>
              <a:rPr kumimoji="1" lang="ja-JP" altLang="en-US" sz="1000" b="0" i="0" u="none" strike="noStrike" kern="1200" cap="none" spc="0" normalizeH="0" baseline="0" noProof="0" dirty="0">
                <a:ln>
                  <a:noFill/>
                </a:ln>
                <a:effectLst/>
                <a:uLnTx/>
                <a:uFillTx/>
                <a:latin typeface="Calibri"/>
                <a:ea typeface="ＭＳ Ｐゴシック" panose="020B0600070205080204" pitchFamily="50" charset="-128"/>
                <a:cs typeface="+mn-cs"/>
              </a:rPr>
              <a:t>の確保</a:t>
            </a:r>
            <a:endParaRPr kumimoji="1" lang="en-US" altLang="ja-JP" sz="1000" b="0" i="0" u="none" strike="noStrike" kern="1200" cap="none" spc="0" normalizeH="0" baseline="0" noProof="0" dirty="0">
              <a:ln>
                <a:noFill/>
              </a:ln>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・受診・検査基準</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の統一化</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74" name="テキスト ボックス 73"/>
          <p:cNvSpPr txBox="1"/>
          <p:nvPr/>
        </p:nvSpPr>
        <p:spPr>
          <a:xfrm>
            <a:off x="3308912" y="3189301"/>
            <a:ext cx="5284402" cy="1600438"/>
          </a:xfrm>
          <a:prstGeom prst="rect">
            <a:avLst/>
          </a:prstGeom>
          <a:noFill/>
          <a:ln w="12700">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②保健所（受診・相談センター（仮称））へ電話相談</a:t>
            </a:r>
            <a:endParaRPr kumimoji="1" lang="en-US" altLang="ja-JP"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・特に、かかりつけ医を持たない、相談する医療機関に迷う、</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夜間・休日などは「保健所（受診・相談センター（仮））」へ電話相談</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コールセンター（外部委託）</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・「診療</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・検査医療</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機関」を案内</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保健所</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直接電話がかかってきた場合）</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・有症状者からの電話相談対応</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75" name="テキスト ボックス 74"/>
          <p:cNvSpPr txBox="1"/>
          <p:nvPr/>
        </p:nvSpPr>
        <p:spPr>
          <a:xfrm>
            <a:off x="275457" y="5330430"/>
            <a:ext cx="2729836" cy="116955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　保健所の受診調整</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・コールセンターから引き継ぎを受　　けた保健所</a:t>
            </a: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が</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スクリーニングを行い、 疑い例は「帰国者・接触者外来」等 につなぐ</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78" name="テキスト ボックス 77"/>
          <p:cNvSpPr txBox="1"/>
          <p:nvPr/>
        </p:nvSpPr>
        <p:spPr>
          <a:xfrm>
            <a:off x="3304704" y="5295231"/>
            <a:ext cx="5288609" cy="1169551"/>
          </a:xfrm>
          <a:prstGeom prst="rect">
            <a:avLst/>
          </a:prstGeom>
          <a:noFill/>
          <a:ln>
            <a:solidFill>
              <a:schemeClr val="accent1"/>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　保健所を介さず、診療可能な医療機関を案内</a:t>
            </a:r>
            <a:endParaRPr kumimoji="1" lang="en-US" altLang="ja-JP" sz="14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・かかりつけ医等が「診療・検査医療機関（当該医療機関を含む）</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prstClr val="black"/>
                </a:solidFill>
                <a:latin typeface="Calibri"/>
                <a:ea typeface="ＭＳ Ｐゴシック" panose="020B0600070205080204" pitchFamily="50" charset="-128"/>
              </a:rPr>
              <a:t>　</a:t>
            </a:r>
            <a:r>
              <a:rPr kumimoji="1" lang="ja-JP" altLang="en-US" sz="1400" dirty="0" smtClean="0">
                <a:solidFill>
                  <a:prstClr val="black"/>
                </a:solidFill>
                <a:latin typeface="Calibri"/>
                <a:ea typeface="ＭＳ Ｐゴシック" panose="020B060007020508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を直接案内</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・受診・相談センター（仮称）</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コールセンター</a:t>
            </a:r>
            <a:r>
              <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は、土日祝日・夜間</a:t>
            </a:r>
            <a:endParaRPr kumimoji="1" lang="en-US" altLang="ja-JP"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4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を含み、保健所を介することなく直接受診先を案内</a:t>
            </a:r>
            <a:endParaRPr kumimoji="1" lang="en-US" altLang="ja-JP"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79" name="テキスト ボックス 78"/>
          <p:cNvSpPr txBox="1"/>
          <p:nvPr/>
        </p:nvSpPr>
        <p:spPr>
          <a:xfrm>
            <a:off x="8596679" y="5544008"/>
            <a:ext cx="126112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・診療・</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検査</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医療機　</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関の確保</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82" name="テキスト ボックス 81"/>
          <p:cNvSpPr txBox="1"/>
          <p:nvPr/>
        </p:nvSpPr>
        <p:spPr>
          <a:xfrm>
            <a:off x="8700525" y="5242539"/>
            <a:ext cx="596384"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課題</a:t>
            </a:r>
          </a:p>
        </p:txBody>
      </p:sp>
      <p:sp>
        <p:nvSpPr>
          <p:cNvPr id="83" name="角丸四角形 82"/>
          <p:cNvSpPr/>
          <p:nvPr/>
        </p:nvSpPr>
        <p:spPr>
          <a:xfrm>
            <a:off x="93173" y="4873821"/>
            <a:ext cx="3995684" cy="407504"/>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疑い例の場合の受診</a:t>
            </a:r>
            <a:r>
              <a:rPr kumimoji="1" lang="ja-JP" altLang="en-US" sz="16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調整</a:t>
            </a:r>
          </a:p>
        </p:txBody>
      </p:sp>
      <p:sp>
        <p:nvSpPr>
          <p:cNvPr id="32" name="角丸四角形 31"/>
          <p:cNvSpPr/>
          <p:nvPr/>
        </p:nvSpPr>
        <p:spPr>
          <a:xfrm>
            <a:off x="3265099" y="1075407"/>
            <a:ext cx="6592700" cy="336618"/>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秋冬のｲﾝﾌﾙｴﾝｻﾞ流行期　・　感染拡大期</a:t>
            </a:r>
            <a:endParaRPr kumimoji="1" lang="ja-JP" altLang="en-US" sz="11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6" name="テキスト ボックス 35"/>
          <p:cNvSpPr txBox="1"/>
          <p:nvPr/>
        </p:nvSpPr>
        <p:spPr>
          <a:xfrm>
            <a:off x="91646" y="1490878"/>
            <a:ext cx="538337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①電話相談及び検査・受診調整</a:t>
            </a:r>
            <a:r>
              <a:rPr kumimoji="1" lang="en-US" altLang="ja-JP" sz="16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6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4" name="ストライプ矢印 43"/>
          <p:cNvSpPr/>
          <p:nvPr/>
        </p:nvSpPr>
        <p:spPr>
          <a:xfrm>
            <a:off x="2890254" y="2951050"/>
            <a:ext cx="423625" cy="419850"/>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5" name="ストライプ矢印 44"/>
          <p:cNvSpPr/>
          <p:nvPr/>
        </p:nvSpPr>
        <p:spPr>
          <a:xfrm>
            <a:off x="2937711" y="5632109"/>
            <a:ext cx="423625" cy="419850"/>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スライド番号プレースホルダー 4"/>
          <p:cNvSpPr>
            <a:spLocks noGrp="1"/>
          </p:cNvSpPr>
          <p:nvPr>
            <p:ph type="sldNum" sz="quarter" idx="12"/>
          </p:nvPr>
        </p:nvSpPr>
        <p:spPr>
          <a:xfrm>
            <a:off x="7646576" y="6568342"/>
            <a:ext cx="2228850" cy="365125"/>
          </a:xfrm>
        </p:spPr>
        <p:txBody>
          <a:bodyPr/>
          <a:lstStyle/>
          <a:p>
            <a:r>
              <a:rPr kumimoji="1" lang="en-US" altLang="ja-JP" dirty="0" smtClean="0">
                <a:solidFill>
                  <a:schemeClr val="tx1"/>
                </a:solidFill>
              </a:rPr>
              <a:t>2</a:t>
            </a:r>
            <a:endParaRPr kumimoji="1" lang="ja-JP" altLang="en-US" dirty="0">
              <a:solidFill>
                <a:schemeClr val="tx1"/>
              </a:solidFill>
            </a:endParaRPr>
          </a:p>
        </p:txBody>
      </p:sp>
    </p:spTree>
    <p:extLst>
      <p:ext uri="{BB962C8B-B14F-4D97-AF65-F5344CB8AC3E}">
        <p14:creationId xmlns:p14="http://schemas.microsoft.com/office/powerpoint/2010/main" val="2021231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ホームベース 70"/>
          <p:cNvSpPr/>
          <p:nvPr/>
        </p:nvSpPr>
        <p:spPr>
          <a:xfrm rot="16200000" flipV="1">
            <a:off x="6138741" y="3179506"/>
            <a:ext cx="2188267" cy="4699086"/>
          </a:xfrm>
          <a:prstGeom prst="homePlate">
            <a:avLst>
              <a:gd name="adj" fmla="val 15063"/>
            </a:avLst>
          </a:prstGeom>
          <a:gradFill flip="none" rotWithShape="1">
            <a:gsLst>
              <a:gs pos="0">
                <a:schemeClr val="bg1"/>
              </a:gs>
              <a:gs pos="75000">
                <a:schemeClr val="accent4">
                  <a:satMod val="103000"/>
                  <a:tint val="73000"/>
                  <a:lumMod val="85000"/>
                  <a:lumOff val="15000"/>
                </a:schemeClr>
              </a:gs>
              <a:gs pos="100000">
                <a:schemeClr val="accent4">
                  <a:lumMod val="105000"/>
                  <a:satMod val="109000"/>
                  <a:tint val="81000"/>
                </a:schemeClr>
              </a:gs>
            </a:gsLst>
            <a:lin ang="0" scaled="1"/>
            <a:tileRect/>
          </a:gradFill>
          <a:ln w="19050"/>
        </p:spPr>
        <p:style>
          <a:lnRef idx="1">
            <a:schemeClr val="accent4"/>
          </a:lnRef>
          <a:fillRef idx="2">
            <a:schemeClr val="accent4"/>
          </a:fillRef>
          <a:effectRef idx="1">
            <a:schemeClr val="accent4"/>
          </a:effectRef>
          <a:fontRef idx="minor">
            <a:schemeClr val="dk1"/>
          </a:fontRef>
        </p:style>
        <p:txBody>
          <a:bodyPr vert="vert270" rtlCol="0" anchor="ctr"/>
          <a:lstStyle/>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受</a:t>
            </a:r>
            <a:endParaRPr kumimoji="0" lang="en-US" altLang="ja-JP"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診</a:t>
            </a:r>
          </a:p>
        </p:txBody>
      </p:sp>
      <p:sp>
        <p:nvSpPr>
          <p:cNvPr id="63" name="ホームベース 62"/>
          <p:cNvSpPr/>
          <p:nvPr/>
        </p:nvSpPr>
        <p:spPr>
          <a:xfrm rot="5400000">
            <a:off x="5844494" y="693662"/>
            <a:ext cx="2773527" cy="4702320"/>
          </a:xfrm>
          <a:prstGeom prst="homePlate">
            <a:avLst>
              <a:gd name="adj" fmla="val 12894"/>
            </a:avLst>
          </a:prstGeom>
          <a:gradFill flip="none" rotWithShape="1">
            <a:gsLst>
              <a:gs pos="0">
                <a:schemeClr val="bg1"/>
              </a:gs>
              <a:gs pos="75000">
                <a:schemeClr val="accent4">
                  <a:satMod val="103000"/>
                  <a:tint val="73000"/>
                  <a:lumMod val="85000"/>
                  <a:lumOff val="15000"/>
                </a:schemeClr>
              </a:gs>
              <a:gs pos="100000">
                <a:schemeClr val="accent4">
                  <a:lumMod val="105000"/>
                  <a:satMod val="109000"/>
                  <a:tint val="81000"/>
                </a:schemeClr>
              </a:gs>
            </a:gsLst>
            <a:lin ang="0" scaled="1"/>
            <a:tileRect/>
          </a:gradFill>
          <a:ln w="19050"/>
        </p:spPr>
        <p:style>
          <a:lnRef idx="1">
            <a:schemeClr val="accent4"/>
          </a:lnRef>
          <a:fillRef idx="2">
            <a:schemeClr val="accent4"/>
          </a:fillRef>
          <a:effectRef idx="1">
            <a:schemeClr val="accent4"/>
          </a:effectRef>
          <a:fontRef idx="minor">
            <a:schemeClr val="dk1"/>
          </a:fontRef>
        </p:style>
        <p:txBody>
          <a:bodyPr vert="vert270" rtlCol="0" anchor="ctr"/>
          <a:lstStyle/>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相</a:t>
            </a:r>
            <a:endParaRPr kumimoji="0" lang="en-US" altLang="ja-JP"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談</a:t>
            </a:r>
          </a:p>
        </p:txBody>
      </p:sp>
      <p:sp>
        <p:nvSpPr>
          <p:cNvPr id="112" name="下矢印 111"/>
          <p:cNvSpPr/>
          <p:nvPr/>
        </p:nvSpPr>
        <p:spPr>
          <a:xfrm>
            <a:off x="5773989" y="1474875"/>
            <a:ext cx="722556" cy="3496466"/>
          </a:xfrm>
          <a:prstGeom prst="downArrow">
            <a:avLst>
              <a:gd name="adj1" fmla="val 58173"/>
              <a:gd name="adj2" fmla="val 42214"/>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rtlCol="0" anchor="ctr"/>
          <a:lstStyle/>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                                                                        受入（案内）</a:t>
            </a:r>
            <a:endPar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6" name="下矢印 105"/>
          <p:cNvSpPr/>
          <p:nvPr/>
        </p:nvSpPr>
        <p:spPr>
          <a:xfrm>
            <a:off x="6939301" y="1465923"/>
            <a:ext cx="616222" cy="3506110"/>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en-US" altLang="ja-JP"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a:t>
            </a:r>
            <a:r>
              <a:rPr kumimoji="0" lang="en-US" altLang="ja-JP"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                                                                             </a:t>
            </a:r>
            <a:r>
              <a:rPr kumimoji="0" lang="ja-JP" altLang="en-US"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案内</a:t>
            </a:r>
            <a:endPar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54" name="正方形/長方形 153"/>
          <p:cNvSpPr/>
          <p:nvPr/>
        </p:nvSpPr>
        <p:spPr>
          <a:xfrm>
            <a:off x="6089826" y="1316745"/>
            <a:ext cx="2462369" cy="15480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角丸四角形 9"/>
          <p:cNvSpPr/>
          <p:nvPr/>
        </p:nvSpPr>
        <p:spPr>
          <a:xfrm>
            <a:off x="15478" y="1013164"/>
            <a:ext cx="4032000" cy="5745982"/>
          </a:xfrm>
          <a:prstGeom prst="roundRect">
            <a:avLst>
              <a:gd name="adj" fmla="val 7222"/>
            </a:avLst>
          </a:prstGeom>
          <a:ln w="38100"/>
        </p:spPr>
        <p:style>
          <a:lnRef idx="2">
            <a:schemeClr val="accent5"/>
          </a:lnRef>
          <a:fillRef idx="1">
            <a:schemeClr val="lt1"/>
          </a:fillRef>
          <a:effectRef idx="0">
            <a:schemeClr val="accent5"/>
          </a:effectRef>
          <a:fontRef idx="minor">
            <a:schemeClr val="dk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 name="角丸四角形 10"/>
          <p:cNvSpPr/>
          <p:nvPr/>
        </p:nvSpPr>
        <p:spPr>
          <a:xfrm>
            <a:off x="4618079" y="1013164"/>
            <a:ext cx="5256000" cy="5745982"/>
          </a:xfrm>
          <a:prstGeom prst="roundRect">
            <a:avLst>
              <a:gd name="adj" fmla="val 5814"/>
            </a:avLst>
          </a:prstGeom>
          <a:noFill/>
          <a:ln w="38100"/>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1" name="ホームベース 100"/>
          <p:cNvSpPr/>
          <p:nvPr/>
        </p:nvSpPr>
        <p:spPr>
          <a:xfrm rot="5400000">
            <a:off x="648769" y="1148697"/>
            <a:ext cx="2764708" cy="3783433"/>
          </a:xfrm>
          <a:prstGeom prst="homePlate">
            <a:avLst>
              <a:gd name="adj" fmla="val 12895"/>
            </a:avLst>
          </a:prstGeom>
          <a:gradFill flip="none" rotWithShape="1">
            <a:gsLst>
              <a:gs pos="0">
                <a:schemeClr val="bg1"/>
              </a:gs>
              <a:gs pos="75000">
                <a:schemeClr val="accent1">
                  <a:satMod val="103000"/>
                  <a:tint val="73000"/>
                  <a:lumMod val="85000"/>
                  <a:lumOff val="15000"/>
                </a:schemeClr>
              </a:gs>
              <a:gs pos="100000">
                <a:schemeClr val="accent1">
                  <a:lumMod val="105000"/>
                  <a:satMod val="109000"/>
                  <a:tint val="81000"/>
                </a:schemeClr>
              </a:gs>
            </a:gsLst>
            <a:lin ang="0" scaled="1"/>
            <a:tileRect/>
          </a:gradFill>
          <a:ln w="19050"/>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相</a:t>
            </a:r>
            <a:endParaRPr kumimoji="0" lang="en-US" altLang="ja-JP"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談</a:t>
            </a:r>
          </a:p>
        </p:txBody>
      </p:sp>
      <p:sp>
        <p:nvSpPr>
          <p:cNvPr id="100" name="ホームベース 99"/>
          <p:cNvSpPr/>
          <p:nvPr/>
        </p:nvSpPr>
        <p:spPr>
          <a:xfrm rot="16200000" flipV="1">
            <a:off x="936439" y="3605303"/>
            <a:ext cx="2175996" cy="3799726"/>
          </a:xfrm>
          <a:prstGeom prst="homePlate">
            <a:avLst>
              <a:gd name="adj" fmla="val 14526"/>
            </a:avLst>
          </a:prstGeom>
          <a:gradFill flip="none" rotWithShape="1">
            <a:gsLst>
              <a:gs pos="0">
                <a:schemeClr val="bg1"/>
              </a:gs>
              <a:gs pos="75000">
                <a:schemeClr val="accent1">
                  <a:satMod val="103000"/>
                  <a:tint val="73000"/>
                  <a:lumMod val="85000"/>
                  <a:lumOff val="15000"/>
                </a:schemeClr>
              </a:gs>
              <a:gs pos="100000">
                <a:schemeClr val="accent1">
                  <a:lumMod val="105000"/>
                  <a:satMod val="109000"/>
                  <a:tint val="81000"/>
                </a:schemeClr>
              </a:gs>
            </a:gsLst>
            <a:lin ang="0" scaled="1"/>
            <a:tileRect/>
          </a:gradFill>
          <a:ln w="19050"/>
        </p:spPr>
        <p:style>
          <a:lnRef idx="1">
            <a:schemeClr val="accent1"/>
          </a:lnRef>
          <a:fillRef idx="2">
            <a:schemeClr val="accent1"/>
          </a:fillRef>
          <a:effectRef idx="1">
            <a:schemeClr val="accent1"/>
          </a:effectRef>
          <a:fontRef idx="minor">
            <a:schemeClr val="dk1"/>
          </a:fontRef>
        </p:style>
        <p:txBody>
          <a:bodyPr vert="vert270" rtlCol="0" anchor="ctr"/>
          <a:lstStyle/>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受</a:t>
            </a:r>
            <a:endParaRPr kumimoji="0" lang="en-US" altLang="ja-JP"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l" defTabSz="321686" rtl="0" eaLnBrk="1" fontAlgn="auto" latinLnBrk="0" hangingPunct="1">
              <a:lnSpc>
                <a:spcPct val="100000"/>
              </a:lnSpc>
              <a:spcBef>
                <a:spcPts val="0"/>
              </a:spcBef>
              <a:spcAft>
                <a:spcPts val="0"/>
              </a:spcAft>
              <a:buClrTx/>
              <a:buSzTx/>
              <a:buFontTx/>
              <a:buNone/>
              <a:tabLst/>
              <a:defRPr/>
            </a:pPr>
            <a:r>
              <a:rPr kumimoji="0" lang="ja-JP" altLang="en-US" sz="1463"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診</a:t>
            </a:r>
          </a:p>
        </p:txBody>
      </p:sp>
      <p:sp>
        <p:nvSpPr>
          <p:cNvPr id="134" name="八角形 133"/>
          <p:cNvSpPr/>
          <p:nvPr/>
        </p:nvSpPr>
        <p:spPr>
          <a:xfrm>
            <a:off x="3169873" y="1250642"/>
            <a:ext cx="202629" cy="3060000"/>
          </a:xfrm>
          <a:prstGeom prst="octagon">
            <a:avLst>
              <a:gd name="adj" fmla="val 47287"/>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 name="八角形 33"/>
          <p:cNvSpPr/>
          <p:nvPr/>
        </p:nvSpPr>
        <p:spPr>
          <a:xfrm>
            <a:off x="1108206" y="1250641"/>
            <a:ext cx="196664" cy="2002007"/>
          </a:xfrm>
          <a:prstGeom prst="octagon">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5" name="正方形/長方形 124"/>
          <p:cNvSpPr/>
          <p:nvPr/>
        </p:nvSpPr>
        <p:spPr>
          <a:xfrm>
            <a:off x="1100939" y="1250642"/>
            <a:ext cx="2271563" cy="2152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右矢印 5"/>
          <p:cNvSpPr/>
          <p:nvPr/>
        </p:nvSpPr>
        <p:spPr>
          <a:xfrm>
            <a:off x="1222530" y="2993587"/>
            <a:ext cx="1685779" cy="407792"/>
          </a:xfrm>
          <a:prstGeom prst="right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　　　　　　　　引継</a:t>
            </a:r>
            <a:endPar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pSp>
        <p:nvGrpSpPr>
          <p:cNvPr id="56" name="グループ化 55"/>
          <p:cNvGrpSpPr/>
          <p:nvPr/>
        </p:nvGrpSpPr>
        <p:grpSpPr>
          <a:xfrm>
            <a:off x="3065385" y="3878751"/>
            <a:ext cx="405259" cy="988921"/>
            <a:chOff x="4356876" y="4124246"/>
            <a:chExt cx="576000" cy="1300361"/>
          </a:xfrm>
        </p:grpSpPr>
        <p:sp>
          <p:nvSpPr>
            <p:cNvPr id="25" name="上下矢印 24"/>
            <p:cNvSpPr/>
            <p:nvPr/>
          </p:nvSpPr>
          <p:spPr>
            <a:xfrm>
              <a:off x="4356876" y="4128607"/>
              <a:ext cx="576000" cy="1296000"/>
            </a:xfrm>
            <a:prstGeom prst="up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受診調整</a:t>
              </a:r>
            </a:p>
          </p:txBody>
        </p:sp>
        <p:cxnSp>
          <p:nvCxnSpPr>
            <p:cNvPr id="40" name="直線コネクタ 39"/>
            <p:cNvCxnSpPr/>
            <p:nvPr/>
          </p:nvCxnSpPr>
          <p:spPr>
            <a:xfrm>
              <a:off x="4640799" y="4125405"/>
              <a:ext cx="162000" cy="16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直線コネクタ 135"/>
            <p:cNvCxnSpPr/>
            <p:nvPr/>
          </p:nvCxnSpPr>
          <p:spPr>
            <a:xfrm flipH="1">
              <a:off x="4489064" y="4124246"/>
              <a:ext cx="162000" cy="162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 name="グループ化 8"/>
          <p:cNvGrpSpPr/>
          <p:nvPr/>
        </p:nvGrpSpPr>
        <p:grpSpPr>
          <a:xfrm>
            <a:off x="1877455" y="1013002"/>
            <a:ext cx="711269" cy="837963"/>
            <a:chOff x="2564689" y="536873"/>
            <a:chExt cx="875408" cy="1031338"/>
          </a:xfrm>
        </p:grpSpPr>
        <p:sp>
          <p:nvSpPr>
            <p:cNvPr id="20" name="角丸四角形 19"/>
            <p:cNvSpPr/>
            <p:nvPr/>
          </p:nvSpPr>
          <p:spPr>
            <a:xfrm>
              <a:off x="2564689" y="1236075"/>
              <a:ext cx="875408" cy="332136"/>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発熱患者</a:t>
              </a:r>
            </a:p>
          </p:txBody>
        </p:sp>
        <p:pic>
          <p:nvPicPr>
            <p:cNvPr id="8" name="図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2391" y="536873"/>
              <a:ext cx="720000" cy="756000"/>
            </a:xfrm>
            <a:prstGeom prst="rect">
              <a:avLst/>
            </a:prstGeom>
            <a:noFill/>
          </p:spPr>
        </p:pic>
      </p:grpSp>
      <p:pic>
        <p:nvPicPr>
          <p:cNvPr id="16" name="図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20801" y="2872714"/>
            <a:ext cx="702000" cy="732252"/>
          </a:xfrm>
          <a:prstGeom prst="rect">
            <a:avLst/>
          </a:prstGeom>
        </p:spPr>
      </p:pic>
      <p:sp>
        <p:nvSpPr>
          <p:cNvPr id="2" name="角丸四角形 1"/>
          <p:cNvSpPr/>
          <p:nvPr/>
        </p:nvSpPr>
        <p:spPr>
          <a:xfrm>
            <a:off x="617829" y="2574707"/>
            <a:ext cx="3172934" cy="1290304"/>
          </a:xfrm>
          <a:prstGeom prst="roundRect">
            <a:avLst>
              <a:gd name="adj" fmla="val 9768"/>
            </a:avLst>
          </a:prstGeom>
          <a:noFill/>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ja-JP" altLang="en-US" sz="1463" b="0" i="0" u="none" strike="noStrike" kern="1200" cap="none" spc="0" normalizeH="0" baseline="0" noProof="0">
              <a:ln>
                <a:noFill/>
              </a:ln>
              <a:solidFill>
                <a:srgbClr val="5B9BD5"/>
              </a:solidFill>
              <a:effectLst/>
              <a:uLnTx/>
              <a:uFillTx/>
              <a:latin typeface="Calibri" panose="020F0502020204030204"/>
              <a:ea typeface="游ゴシック" panose="020B0400000000000000" pitchFamily="50" charset="-128"/>
              <a:cs typeface="+mn-cs"/>
            </a:endParaRPr>
          </a:p>
        </p:txBody>
      </p:sp>
      <p:sp>
        <p:nvSpPr>
          <p:cNvPr id="19" name="角丸四角形 18"/>
          <p:cNvSpPr/>
          <p:nvPr/>
        </p:nvSpPr>
        <p:spPr>
          <a:xfrm>
            <a:off x="1024243" y="2329775"/>
            <a:ext cx="2360105" cy="461545"/>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新型コロナ受診相談</a:t>
            </a:r>
            <a:r>
              <a:rPr kumimoji="0" lang="ja-JP" altLang="en-US" sz="1126"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センター</a:t>
            </a:r>
            <a:endParaRPr kumimoji="0" lang="en-US" altLang="ja-JP"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（帰国者・接触者受診相談センター）</a:t>
            </a:r>
          </a:p>
        </p:txBody>
      </p:sp>
      <p:sp>
        <p:nvSpPr>
          <p:cNvPr id="38" name="上矢印 37"/>
          <p:cNvSpPr/>
          <p:nvPr/>
        </p:nvSpPr>
        <p:spPr>
          <a:xfrm rot="2400000">
            <a:off x="1964470" y="3318376"/>
            <a:ext cx="405259" cy="2140846"/>
          </a:xfrm>
          <a:prstGeom prst="up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検査依　　頼</a:t>
            </a:r>
            <a:endParaRPr kumimoji="1" lang="en-US" altLang="ja-JP"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en-US" altLang="ja-JP"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en-US" altLang="ja-JP"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en-US" altLang="ja-JP"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3" name="テキスト ボックス 102"/>
          <p:cNvSpPr txBox="1"/>
          <p:nvPr/>
        </p:nvSpPr>
        <p:spPr>
          <a:xfrm>
            <a:off x="973089" y="1976377"/>
            <a:ext cx="2520000" cy="222240"/>
          </a:xfrm>
          <a:prstGeom prst="rect">
            <a:avLst/>
          </a:prstGeom>
          <a:noFill/>
          <a:ln>
            <a:solidFill>
              <a:schemeClr val="tx1"/>
            </a:solidFill>
            <a:prstDash val="dash"/>
          </a:ln>
        </p:spPr>
        <p:txBody>
          <a:bodyPr wrap="square"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相談の目安に該当する場合に相談</a:t>
            </a:r>
          </a:p>
        </p:txBody>
      </p:sp>
      <p:sp>
        <p:nvSpPr>
          <p:cNvPr id="108" name="テキスト ボックス 107"/>
          <p:cNvSpPr txBox="1"/>
          <p:nvPr/>
        </p:nvSpPr>
        <p:spPr>
          <a:xfrm>
            <a:off x="2681020" y="6344760"/>
            <a:ext cx="1056701" cy="222240"/>
          </a:xfrm>
          <a:prstGeom prst="rect">
            <a:avLst/>
          </a:prstGeom>
          <a:noFill/>
          <a:ln>
            <a:solidFill>
              <a:schemeClr val="tx1"/>
            </a:solidFill>
            <a:prstDash val="dash"/>
          </a:ln>
        </p:spPr>
        <p:txBody>
          <a:bodyPr wrap="none"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ＰＣＲ検査の実施</a:t>
            </a:r>
          </a:p>
        </p:txBody>
      </p:sp>
      <p:sp>
        <p:nvSpPr>
          <p:cNvPr id="109" name="テキスト ボックス 108"/>
          <p:cNvSpPr txBox="1"/>
          <p:nvPr/>
        </p:nvSpPr>
        <p:spPr>
          <a:xfrm>
            <a:off x="1520611" y="3089694"/>
            <a:ext cx="784115" cy="222240"/>
          </a:xfrm>
          <a:prstGeom prst="rect">
            <a:avLst/>
          </a:prstGeom>
          <a:noFill/>
          <a:ln>
            <a:solidFill>
              <a:schemeClr val="tx1"/>
            </a:solidFill>
            <a:prstDash val="dash"/>
          </a:ln>
        </p:spPr>
        <p:txBody>
          <a:bodyPr wrap="square"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検査依頼</a:t>
            </a:r>
          </a:p>
        </p:txBody>
      </p:sp>
      <p:sp>
        <p:nvSpPr>
          <p:cNvPr id="110" name="テキスト ボックス 109"/>
          <p:cNvSpPr txBox="1"/>
          <p:nvPr/>
        </p:nvSpPr>
        <p:spPr>
          <a:xfrm>
            <a:off x="1404892" y="4552918"/>
            <a:ext cx="627573" cy="482055"/>
          </a:xfrm>
          <a:prstGeom prst="rect">
            <a:avLst/>
          </a:prstGeom>
          <a:noFill/>
          <a:ln>
            <a:solidFill>
              <a:schemeClr val="tx1"/>
            </a:solidFill>
            <a:prstDash val="dash"/>
          </a:ln>
        </p:spPr>
        <p:txBody>
          <a:bodyPr wrap="square" lIns="25329" rIns="25329"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ＰＣＲ検査</a:t>
            </a:r>
            <a:r>
              <a:rPr kumimoji="1" lang="ja-JP" altLang="en-US"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が必要と</a:t>
            </a:r>
            <a:endParaRPr kumimoji="1" lang="en-US" altLang="ja-JP"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診断</a:t>
            </a:r>
            <a:endPar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1" name="テキスト ボックス 110"/>
          <p:cNvSpPr txBox="1"/>
          <p:nvPr/>
        </p:nvSpPr>
        <p:spPr>
          <a:xfrm>
            <a:off x="1378050" y="2876467"/>
            <a:ext cx="1299178" cy="222240"/>
          </a:xfrm>
          <a:prstGeom prst="rect">
            <a:avLst/>
          </a:prstGeom>
          <a:noFill/>
          <a:ln>
            <a:solidFill>
              <a:schemeClr val="tx1"/>
            </a:solidFill>
            <a:prstDash val="dash"/>
          </a:ln>
        </p:spPr>
        <p:txBody>
          <a:bodyPr wrap="square"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容態・背景等から判断</a:t>
            </a:r>
          </a:p>
        </p:txBody>
      </p:sp>
      <p:grpSp>
        <p:nvGrpSpPr>
          <p:cNvPr id="30" name="グループ化 29"/>
          <p:cNvGrpSpPr/>
          <p:nvPr/>
        </p:nvGrpSpPr>
        <p:grpSpPr>
          <a:xfrm>
            <a:off x="683142" y="5222121"/>
            <a:ext cx="1347981" cy="1108899"/>
            <a:chOff x="-92796" y="2267325"/>
            <a:chExt cx="1659053" cy="1364797"/>
          </a:xfrm>
        </p:grpSpPr>
        <p:sp>
          <p:nvSpPr>
            <p:cNvPr id="21" name="角丸四角形 20"/>
            <p:cNvSpPr/>
            <p:nvPr/>
          </p:nvSpPr>
          <p:spPr>
            <a:xfrm>
              <a:off x="-92796" y="3097771"/>
              <a:ext cx="1659053" cy="534351"/>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一般医療</a:t>
              </a:r>
              <a:r>
                <a:rPr kumimoji="0" lang="ja-JP" altLang="en-US"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機関</a:t>
              </a:r>
              <a:endParaRPr kumimoji="0" lang="en-US" altLang="ja-JP"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（コロナ対応不可）</a:t>
              </a:r>
              <a:endParaRPr kumimoji="0" lang="ja-JP" altLang="en-US" sz="975"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856" y="2267325"/>
              <a:ext cx="872865" cy="840133"/>
            </a:xfrm>
            <a:prstGeom prst="rect">
              <a:avLst/>
            </a:prstGeom>
          </p:spPr>
        </p:pic>
      </p:grpSp>
      <p:grpSp>
        <p:nvGrpSpPr>
          <p:cNvPr id="36" name="グループ化 35"/>
          <p:cNvGrpSpPr/>
          <p:nvPr/>
        </p:nvGrpSpPr>
        <p:grpSpPr>
          <a:xfrm>
            <a:off x="2526344" y="4863661"/>
            <a:ext cx="1347981" cy="1467359"/>
            <a:chOff x="1157310" y="3950385"/>
            <a:chExt cx="1659053" cy="1805982"/>
          </a:xfrm>
        </p:grpSpPr>
        <p:pic>
          <p:nvPicPr>
            <p:cNvPr id="15" name="図 1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46836" y="3950385"/>
              <a:ext cx="1080000" cy="1278107"/>
            </a:xfrm>
            <a:prstGeom prst="rect">
              <a:avLst/>
            </a:prstGeom>
          </p:spPr>
        </p:pic>
        <p:sp>
          <p:nvSpPr>
            <p:cNvPr id="26" name="角丸四角形 25"/>
            <p:cNvSpPr/>
            <p:nvPr/>
          </p:nvSpPr>
          <p:spPr>
            <a:xfrm>
              <a:off x="1157310" y="5222015"/>
              <a:ext cx="1659053" cy="534352"/>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帰国者・接触者</a:t>
              </a:r>
              <a:r>
                <a:rPr kumimoji="0" lang="ja-JP" altLang="en-US"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外来</a:t>
              </a:r>
              <a:endParaRPr kumimoji="0" lang="en-US" altLang="ja-JP"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（コロナ対応可）</a:t>
              </a:r>
              <a:endParaRPr kumimoji="0" lang="ja-JP" altLang="en-US" sz="975"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sp>
        <p:nvSpPr>
          <p:cNvPr id="94" name="角丸四角形 93"/>
          <p:cNvSpPr/>
          <p:nvPr/>
        </p:nvSpPr>
        <p:spPr>
          <a:xfrm>
            <a:off x="5186534" y="4977060"/>
            <a:ext cx="4176405" cy="1367699"/>
          </a:xfrm>
          <a:prstGeom prst="roundRect">
            <a:avLst>
              <a:gd name="adj" fmla="val 14991"/>
            </a:avLst>
          </a:prstGeom>
          <a:solidFill>
            <a:srgbClr val="E23CC2">
              <a:alpha val="30000"/>
            </a:srgbClr>
          </a:solidFill>
          <a:ln w="28575" cap="flat" cmpd="sng" algn="ctr">
            <a:solidFill>
              <a:srgbClr val="E23CC2"/>
            </a:solidFill>
            <a:prstDash val="sysDash"/>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ED7D31"/>
              </a:solidFill>
              <a:effectLst/>
              <a:uLnTx/>
              <a:uFillTx/>
              <a:latin typeface="Calibri" panose="020F0502020204030204"/>
              <a:ea typeface="游ゴシック" panose="020B0400000000000000" pitchFamily="50" charset="-128"/>
              <a:cs typeface="+mn-cs"/>
            </a:endParaRPr>
          </a:p>
        </p:txBody>
      </p:sp>
      <p:sp>
        <p:nvSpPr>
          <p:cNvPr id="119" name="正方形/長方形 118"/>
          <p:cNvSpPr/>
          <p:nvPr/>
        </p:nvSpPr>
        <p:spPr>
          <a:xfrm>
            <a:off x="5918974" y="1250643"/>
            <a:ext cx="1281700" cy="32400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17" name="八角形 116"/>
          <p:cNvSpPr/>
          <p:nvPr/>
        </p:nvSpPr>
        <p:spPr>
          <a:xfrm>
            <a:off x="8397395" y="1316745"/>
            <a:ext cx="158400" cy="3024000"/>
          </a:xfrm>
          <a:prstGeom prst="octagon">
            <a:avLst>
              <a:gd name="adj" fmla="val 23556"/>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2" name="下矢印 131"/>
          <p:cNvSpPr/>
          <p:nvPr/>
        </p:nvSpPr>
        <p:spPr>
          <a:xfrm rot="21600000">
            <a:off x="8314373" y="4168699"/>
            <a:ext cx="324000" cy="816940"/>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案内</a:t>
            </a:r>
          </a:p>
        </p:txBody>
      </p:sp>
      <p:grpSp>
        <p:nvGrpSpPr>
          <p:cNvPr id="62" name="グループ化 61"/>
          <p:cNvGrpSpPr/>
          <p:nvPr/>
        </p:nvGrpSpPr>
        <p:grpSpPr>
          <a:xfrm>
            <a:off x="5479435" y="2662496"/>
            <a:ext cx="1112563" cy="1095032"/>
            <a:chOff x="6415344" y="786976"/>
            <a:chExt cx="1369307" cy="1347732"/>
          </a:xfrm>
        </p:grpSpPr>
        <p:pic>
          <p:nvPicPr>
            <p:cNvPr id="33" name="図 3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93787" y="786976"/>
              <a:ext cx="900000" cy="866250"/>
            </a:xfrm>
            <a:prstGeom prst="rect">
              <a:avLst/>
            </a:prstGeom>
          </p:spPr>
        </p:pic>
        <p:pic>
          <p:nvPicPr>
            <p:cNvPr id="58" name="図 5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51445" y="997746"/>
              <a:ext cx="504000" cy="629592"/>
            </a:xfrm>
            <a:prstGeom prst="rect">
              <a:avLst/>
            </a:prstGeom>
          </p:spPr>
        </p:pic>
        <p:sp>
          <p:nvSpPr>
            <p:cNvPr id="32" name="角丸四角形 31"/>
            <p:cNvSpPr/>
            <p:nvPr/>
          </p:nvSpPr>
          <p:spPr>
            <a:xfrm>
              <a:off x="6415344" y="1596164"/>
              <a:ext cx="1369307" cy="538544"/>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かかりつけ</a:t>
              </a:r>
              <a:r>
                <a:rPr kumimoji="0" lang="ja-JP" altLang="en-US" sz="98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医・</a:t>
              </a:r>
              <a:endParaRPr kumimoji="0" lang="en-US" altLang="ja-JP" sz="98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一般医療</a:t>
              </a: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機関</a:t>
              </a:r>
              <a:r>
                <a:rPr kumimoji="0" lang="ja-JP" altLang="en-US" sz="98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等</a:t>
              </a:r>
              <a:endPar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grpSp>
      <p:pic>
        <p:nvPicPr>
          <p:cNvPr id="66" name="図 6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02816" y="4971342"/>
            <a:ext cx="946192" cy="560726"/>
          </a:xfrm>
          <a:prstGeom prst="rect">
            <a:avLst/>
          </a:prstGeom>
        </p:spPr>
      </p:pic>
      <p:sp>
        <p:nvSpPr>
          <p:cNvPr id="67" name="角丸四角形 66"/>
          <p:cNvSpPr/>
          <p:nvPr/>
        </p:nvSpPr>
        <p:spPr>
          <a:xfrm>
            <a:off x="5540898" y="5487119"/>
            <a:ext cx="3911858" cy="374571"/>
          </a:xfrm>
          <a:prstGeom prst="roundRect">
            <a:avLst/>
          </a:prstGeom>
          <a:noFill/>
          <a:ln>
            <a:noFill/>
          </a:ln>
        </p:spPr>
        <p:style>
          <a:lnRef idx="2">
            <a:schemeClr val="dk1"/>
          </a:lnRef>
          <a:fillRef idx="1">
            <a:schemeClr val="lt1"/>
          </a:fillRef>
          <a:effectRef idx="0">
            <a:schemeClr val="dk1"/>
          </a:effectRef>
          <a:fontRef idx="minor">
            <a:schemeClr val="dk1"/>
          </a:fontRef>
        </p:style>
        <p:txBody>
          <a:bodyPr wrap="square" lIns="36000" rIns="36000"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6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診療・検査医療</a:t>
            </a:r>
            <a:r>
              <a:rPr kumimoji="0" lang="ja-JP" altLang="en-US" sz="16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機関</a:t>
            </a:r>
            <a:r>
              <a:rPr kumimoji="0" lang="ja-JP" altLang="en-US" sz="1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（コロナ対応可）</a:t>
            </a:r>
            <a:endParaRPr kumimoji="0" lang="en-US" altLang="ja-JP" sz="1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0" name="角丸四角形 79"/>
          <p:cNvSpPr/>
          <p:nvPr/>
        </p:nvSpPr>
        <p:spPr>
          <a:xfrm>
            <a:off x="6659200" y="2484380"/>
            <a:ext cx="2407527" cy="1422885"/>
          </a:xfrm>
          <a:prstGeom prst="roundRect">
            <a:avLst>
              <a:gd name="adj" fmla="val 9768"/>
            </a:avLst>
          </a:prstGeom>
          <a:noFill/>
          <a:ln w="28575" cap="flat" cmpd="sng" algn="ctr">
            <a:solidFill>
              <a:schemeClr val="tx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ja-JP" altLang="en-US" sz="1463" b="0" i="0" u="none" strike="noStrike" kern="1200" cap="none" spc="0" normalizeH="0" baseline="0" noProof="0">
              <a:ln>
                <a:noFill/>
              </a:ln>
              <a:solidFill>
                <a:srgbClr val="5B9BD5"/>
              </a:solidFill>
              <a:effectLst/>
              <a:uLnTx/>
              <a:uFillTx/>
              <a:latin typeface="Calibri" panose="020F0502020204030204"/>
              <a:ea typeface="游ゴシック" panose="020B0400000000000000" pitchFamily="50" charset="-128"/>
              <a:cs typeface="+mn-cs"/>
            </a:endParaRPr>
          </a:p>
        </p:txBody>
      </p:sp>
      <p:pic>
        <p:nvPicPr>
          <p:cNvPr id="83" name="図 8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150644" y="2772403"/>
            <a:ext cx="702000" cy="702000"/>
          </a:xfrm>
          <a:prstGeom prst="rect">
            <a:avLst/>
          </a:prstGeom>
        </p:spPr>
      </p:pic>
      <p:grpSp>
        <p:nvGrpSpPr>
          <p:cNvPr id="86" name="グループ化 85"/>
          <p:cNvGrpSpPr/>
          <p:nvPr/>
        </p:nvGrpSpPr>
        <p:grpSpPr>
          <a:xfrm>
            <a:off x="6746182" y="2709267"/>
            <a:ext cx="1091845" cy="877033"/>
            <a:chOff x="3968539" y="1578840"/>
            <a:chExt cx="1343810" cy="1079426"/>
          </a:xfrm>
        </p:grpSpPr>
        <p:pic>
          <p:nvPicPr>
            <p:cNvPr id="87" name="図 8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280440" y="1578840"/>
              <a:ext cx="720000" cy="798890"/>
            </a:xfrm>
            <a:prstGeom prst="rect">
              <a:avLst/>
            </a:prstGeom>
          </p:spPr>
        </p:pic>
        <p:sp>
          <p:nvSpPr>
            <p:cNvPr id="88" name="角丸四角形 87"/>
            <p:cNvSpPr/>
            <p:nvPr/>
          </p:nvSpPr>
          <p:spPr>
            <a:xfrm>
              <a:off x="3968539" y="2326129"/>
              <a:ext cx="1343810" cy="332137"/>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コールセンター</a:t>
              </a:r>
            </a:p>
          </p:txBody>
        </p:sp>
      </p:grpSp>
      <p:sp>
        <p:nvSpPr>
          <p:cNvPr id="84" name="角丸四角形 83"/>
          <p:cNvSpPr/>
          <p:nvPr/>
        </p:nvSpPr>
        <p:spPr>
          <a:xfrm>
            <a:off x="6921488" y="2353691"/>
            <a:ext cx="1735611" cy="269861"/>
          </a:xfrm>
          <a:prstGeom prst="roundRect">
            <a:avLst/>
          </a:prstGeom>
        </p:spPr>
        <p:style>
          <a:lnRef idx="2">
            <a:schemeClr val="dk1"/>
          </a:lnRef>
          <a:fillRef idx="1">
            <a:schemeClr val="lt1"/>
          </a:fillRef>
          <a:effectRef idx="0">
            <a:schemeClr val="dk1"/>
          </a:effectRef>
          <a:fontRef idx="minor">
            <a:schemeClr val="dk1"/>
          </a:fontRef>
        </p:style>
        <p:txBody>
          <a:bodyPr wrap="none" lIns="36000" rIns="36000"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受診・相談センター（仮称）</a:t>
            </a:r>
          </a:p>
        </p:txBody>
      </p:sp>
      <p:grpSp>
        <p:nvGrpSpPr>
          <p:cNvPr id="90" name="グループ化 89"/>
          <p:cNvGrpSpPr/>
          <p:nvPr/>
        </p:nvGrpSpPr>
        <p:grpSpPr>
          <a:xfrm>
            <a:off x="6898457" y="1013002"/>
            <a:ext cx="711269" cy="837963"/>
            <a:chOff x="2564689" y="536873"/>
            <a:chExt cx="875408" cy="1031338"/>
          </a:xfrm>
        </p:grpSpPr>
        <p:sp>
          <p:nvSpPr>
            <p:cNvPr id="91" name="角丸四角形 90"/>
            <p:cNvSpPr/>
            <p:nvPr/>
          </p:nvSpPr>
          <p:spPr>
            <a:xfrm>
              <a:off x="2564689" y="1236075"/>
              <a:ext cx="875408" cy="332136"/>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発熱患者</a:t>
              </a:r>
            </a:p>
          </p:txBody>
        </p:sp>
        <p:pic>
          <p:nvPicPr>
            <p:cNvPr id="92" name="図 9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42391" y="536873"/>
              <a:ext cx="720000" cy="756000"/>
            </a:xfrm>
            <a:prstGeom prst="rect">
              <a:avLst/>
            </a:prstGeom>
            <a:noFill/>
          </p:spPr>
        </p:pic>
      </p:grpSp>
      <p:sp>
        <p:nvSpPr>
          <p:cNvPr id="46" name="テキスト ボックス 45"/>
          <p:cNvSpPr txBox="1"/>
          <p:nvPr/>
        </p:nvSpPr>
        <p:spPr>
          <a:xfrm>
            <a:off x="5373464" y="1927316"/>
            <a:ext cx="1260000" cy="352148"/>
          </a:xfrm>
          <a:prstGeom prst="rect">
            <a:avLst/>
          </a:prstGeom>
          <a:noFill/>
          <a:ln>
            <a:solidFill>
              <a:schemeClr val="tx1"/>
            </a:solidFill>
            <a:prstDash val="dash"/>
          </a:ln>
        </p:spPr>
        <p:txBody>
          <a:bodyPr wrap="square" lIns="72000" rIns="72000"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①かかりつけ医等の身近な医療機関へ相談</a:t>
            </a:r>
          </a:p>
        </p:txBody>
      </p:sp>
      <p:sp>
        <p:nvSpPr>
          <p:cNvPr id="102" name="テキスト ボックス 101"/>
          <p:cNvSpPr txBox="1"/>
          <p:nvPr/>
        </p:nvSpPr>
        <p:spPr>
          <a:xfrm>
            <a:off x="6947136" y="1927316"/>
            <a:ext cx="1715024" cy="352148"/>
          </a:xfrm>
          <a:prstGeom prst="rect">
            <a:avLst/>
          </a:prstGeom>
          <a:noFill/>
          <a:ln>
            <a:solidFill>
              <a:schemeClr val="tx1"/>
            </a:solidFill>
            <a:prstDash val="dash"/>
          </a:ln>
        </p:spPr>
        <p:txBody>
          <a:bodyPr wrap="square" lIns="36000" rIns="36000"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②相談する医療機関</a:t>
            </a:r>
            <a:r>
              <a:rPr kumimoji="1" lang="ja-JP" altLang="en-US"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に迷う場合は受診・相談センター</a:t>
            </a:r>
            <a:r>
              <a:rPr kumimoji="1" lang="en-US" altLang="ja-JP"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仮称</a:t>
            </a:r>
            <a:r>
              <a:rPr kumimoji="1" lang="en-US" altLang="ja-JP"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1" lang="ja-JP" altLang="en-US" sz="844"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へ相談</a:t>
            </a:r>
            <a:endParaRPr kumimoji="1" lang="ja-JP" altLang="en-US" sz="844"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8" name="テキスト ボックス 117"/>
          <p:cNvSpPr txBox="1"/>
          <p:nvPr/>
        </p:nvSpPr>
        <p:spPr>
          <a:xfrm>
            <a:off x="7804648" y="5225929"/>
            <a:ext cx="1056701" cy="222240"/>
          </a:xfrm>
          <a:prstGeom prst="rect">
            <a:avLst/>
          </a:prstGeom>
          <a:noFill/>
          <a:ln>
            <a:solidFill>
              <a:schemeClr val="tx1"/>
            </a:solidFill>
            <a:prstDash val="dash"/>
          </a:ln>
        </p:spPr>
        <p:txBody>
          <a:bodyPr wrap="none" rtlCol="0">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1" lang="ja-JP" altLang="en-US" sz="844"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ＰＣＲ検査の実施</a:t>
            </a:r>
          </a:p>
        </p:txBody>
      </p:sp>
      <p:sp>
        <p:nvSpPr>
          <p:cNvPr id="124" name="右矢印 123"/>
          <p:cNvSpPr/>
          <p:nvPr/>
        </p:nvSpPr>
        <p:spPr>
          <a:xfrm>
            <a:off x="4127994" y="471248"/>
            <a:ext cx="479444" cy="518854"/>
          </a:xfrm>
          <a:prstGeom prst="rightArrow">
            <a:avLst/>
          </a:prstGeom>
          <a:solidFill>
            <a:srgbClr val="4F81BD"/>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white"/>
              </a:solidFill>
              <a:effectLst/>
              <a:uLnTx/>
              <a:uFillTx/>
              <a:latin typeface="Calibri"/>
              <a:ea typeface="ＭＳ Ｐゴシック" panose="020B0600070205080204" pitchFamily="50" charset="-128"/>
              <a:cs typeface="+mn-cs"/>
            </a:endParaRPr>
          </a:p>
        </p:txBody>
      </p:sp>
      <p:sp>
        <p:nvSpPr>
          <p:cNvPr id="126" name="角丸四角形 125"/>
          <p:cNvSpPr/>
          <p:nvPr/>
        </p:nvSpPr>
        <p:spPr>
          <a:xfrm>
            <a:off x="17907" y="567417"/>
            <a:ext cx="4032000" cy="281374"/>
          </a:xfrm>
          <a:prstGeom prst="roundRect">
            <a:avLst/>
          </a:prstGeom>
          <a:solidFill>
            <a:srgbClr val="4F81BD"/>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現状</a:t>
            </a:r>
          </a:p>
        </p:txBody>
      </p:sp>
      <p:sp>
        <p:nvSpPr>
          <p:cNvPr id="128" name="角丸四角形 127"/>
          <p:cNvSpPr/>
          <p:nvPr/>
        </p:nvSpPr>
        <p:spPr>
          <a:xfrm>
            <a:off x="4619160" y="565247"/>
            <a:ext cx="5091509" cy="281290"/>
          </a:xfrm>
          <a:prstGeom prst="roundRect">
            <a:avLst/>
          </a:prstGeom>
          <a:solidFill>
            <a:srgbClr val="4F81BD"/>
          </a:solidFill>
          <a:ln w="25400" cap="flat" cmpd="sng" algn="ctr">
            <a:no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秋冬のｲﾝﾌﾙｴﾝｻﾞ流行　・　感染拡大期</a:t>
            </a:r>
            <a:endParaRPr kumimoji="0" lang="ja-JP" altLang="en-US" sz="1100" b="0" i="0" u="none" strike="noStrike" kern="0" cap="none" spc="0" normalizeH="0" baseline="0" noProof="0" dirty="0" smtClean="0">
              <a:ln>
                <a:noFill/>
              </a:ln>
              <a:solidFill>
                <a:prstClr val="white"/>
              </a:solidFill>
              <a:effectLst/>
              <a:uLnTx/>
              <a:uFillTx/>
              <a:latin typeface="Calibri"/>
              <a:ea typeface="ＭＳ Ｐゴシック" panose="020B0600070205080204" pitchFamily="50" charset="-128"/>
              <a:cs typeface="+mn-cs"/>
            </a:endParaRPr>
          </a:p>
        </p:txBody>
      </p:sp>
      <p:sp>
        <p:nvSpPr>
          <p:cNvPr id="153" name="右矢印 152"/>
          <p:cNvSpPr/>
          <p:nvPr/>
        </p:nvSpPr>
        <p:spPr>
          <a:xfrm>
            <a:off x="7550126" y="2858142"/>
            <a:ext cx="540000" cy="407792"/>
          </a:xfrm>
          <a:prstGeom prst="rightArrow">
            <a:avLst/>
          </a:prstGeom>
          <a:ln>
            <a:noFill/>
          </a:ln>
        </p:spPr>
        <p:style>
          <a:lnRef idx="3">
            <a:schemeClr val="lt1"/>
          </a:lnRef>
          <a:fillRef idx="1">
            <a:schemeClr val="accent6"/>
          </a:fillRef>
          <a:effectRef idx="1">
            <a:schemeClr val="accent6"/>
          </a:effectRef>
          <a:fontRef idx="minor">
            <a:schemeClr val="l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引継</a:t>
            </a:r>
          </a:p>
        </p:txBody>
      </p:sp>
      <p:sp>
        <p:nvSpPr>
          <p:cNvPr id="17" name="乗算 16"/>
          <p:cNvSpPr/>
          <p:nvPr/>
        </p:nvSpPr>
        <p:spPr>
          <a:xfrm>
            <a:off x="7303454" y="2595170"/>
            <a:ext cx="914400" cy="914400"/>
          </a:xfrm>
          <a:prstGeom prst="mathMultiply">
            <a:avLst>
              <a:gd name="adj1" fmla="val 7082"/>
            </a:avLst>
          </a:prstGeom>
          <a:solidFill>
            <a:srgbClr val="FF0000">
              <a:alpha val="40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角丸四角形吹き出し 3"/>
          <p:cNvSpPr/>
          <p:nvPr/>
        </p:nvSpPr>
        <p:spPr>
          <a:xfrm>
            <a:off x="152780" y="4196963"/>
            <a:ext cx="656405" cy="368834"/>
          </a:xfrm>
          <a:prstGeom prst="wedgeRoundRectCallout">
            <a:avLst>
              <a:gd name="adj1" fmla="val 105279"/>
              <a:gd name="adj2" fmla="val -114693"/>
              <a:gd name="adj3" fmla="val 16667"/>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コロナ疑い低</a:t>
            </a:r>
            <a:endParaRPr kumimoji="1" lang="ja-JP" altLang="en-US" sz="10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79" name="角丸四角形 78"/>
          <p:cNvSpPr/>
          <p:nvPr/>
        </p:nvSpPr>
        <p:spPr>
          <a:xfrm>
            <a:off x="5411236" y="5801936"/>
            <a:ext cx="1092405" cy="438949"/>
          </a:xfrm>
          <a:prstGeom prst="roundRect">
            <a:avLst/>
          </a:prstGeom>
          <a:solidFill>
            <a:schemeClr val="accent5">
              <a:lumMod val="20000"/>
              <a:lumOff val="80000"/>
            </a:schemeClr>
          </a:solidFill>
          <a:ln w="31750" cmpd="dbl"/>
        </p:spPr>
        <p:style>
          <a:lnRef idx="2">
            <a:schemeClr val="dk1"/>
          </a:lnRef>
          <a:fillRef idx="1">
            <a:schemeClr val="lt1"/>
          </a:fillRef>
          <a:effectRef idx="0">
            <a:schemeClr val="dk1"/>
          </a:effectRef>
          <a:fontRef idx="minor">
            <a:schemeClr val="dk1"/>
          </a:fontRef>
        </p:style>
        <p:txBody>
          <a:bodyPr wrap="square" lIns="36000" rIns="36000" rtlCol="0" anchor="ctr">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かかりつけ医</a:t>
            </a:r>
          </a:p>
        </p:txBody>
      </p:sp>
      <p:sp>
        <p:nvSpPr>
          <p:cNvPr id="81" name="角丸四角形 80"/>
          <p:cNvSpPr/>
          <p:nvPr/>
        </p:nvSpPr>
        <p:spPr>
          <a:xfrm>
            <a:off x="7669394" y="5806725"/>
            <a:ext cx="1512896" cy="434161"/>
          </a:xfrm>
          <a:prstGeom prst="roundRect">
            <a:avLst/>
          </a:prstGeom>
        </p:spPr>
        <p:style>
          <a:lnRef idx="2">
            <a:schemeClr val="dk1"/>
          </a:lnRef>
          <a:fillRef idx="1">
            <a:schemeClr val="lt1"/>
          </a:fillRef>
          <a:effectRef idx="0">
            <a:schemeClr val="dk1"/>
          </a:effectRef>
          <a:fontRef idx="minor">
            <a:schemeClr val="dk1"/>
          </a:fontRef>
        </p:style>
        <p:txBody>
          <a:bodyPr wrap="square" lIns="0" rIns="0"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受診調整機能付</a:t>
            </a:r>
            <a:endParaRPr kumimoji="0" lang="en-US" altLang="ja-JP"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地域外来・検査センター</a:t>
            </a:r>
            <a:endParaRPr kumimoji="0" lang="en-US" altLang="ja-JP"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2" name="角丸四角形 81"/>
          <p:cNvSpPr/>
          <p:nvPr/>
        </p:nvSpPr>
        <p:spPr>
          <a:xfrm>
            <a:off x="6568226" y="5802436"/>
            <a:ext cx="1041502" cy="438450"/>
          </a:xfrm>
          <a:prstGeom prst="roundRect">
            <a:avLst/>
          </a:prstGeom>
        </p:spPr>
        <p:style>
          <a:lnRef idx="2">
            <a:schemeClr val="dk1"/>
          </a:lnRef>
          <a:fillRef idx="1">
            <a:schemeClr val="lt1"/>
          </a:fillRef>
          <a:effectRef idx="0">
            <a:schemeClr val="dk1"/>
          </a:effectRef>
          <a:fontRef idx="minor">
            <a:schemeClr val="dk1"/>
          </a:fontRef>
        </p:style>
        <p:txBody>
          <a:bodyPr wrap="square" lIns="36000" rIns="36000" rtlCol="0" anchor="ctr">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帰国者・接触者外来</a:t>
            </a:r>
            <a:endParaRPr kumimoji="0" lang="en-US" altLang="ja-JP"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23" name="下矢印 122"/>
          <p:cNvSpPr/>
          <p:nvPr/>
        </p:nvSpPr>
        <p:spPr>
          <a:xfrm rot="2400000">
            <a:off x="2309729" y="3520230"/>
            <a:ext cx="405259" cy="2101910"/>
          </a:xfrm>
          <a:prstGeom prst="downArrow">
            <a:avLst/>
          </a:prstGeom>
          <a:solidFill>
            <a:schemeClr val="accent1">
              <a:lumMod val="40000"/>
              <a:lumOff val="60000"/>
            </a:schemeClr>
          </a:solidFill>
          <a:ln w="1587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一般医療機関</a:t>
            </a:r>
          </a:p>
        </p:txBody>
      </p:sp>
      <p:sp>
        <p:nvSpPr>
          <p:cNvPr id="18" name="下矢印 17"/>
          <p:cNvSpPr/>
          <p:nvPr/>
        </p:nvSpPr>
        <p:spPr>
          <a:xfrm>
            <a:off x="1007830" y="3252649"/>
            <a:ext cx="405259" cy="1913530"/>
          </a:xfrm>
          <a:prstGeom prst="downArrow">
            <a:avLst/>
          </a:prstGeom>
          <a:solidFill>
            <a:schemeClr val="accent1">
              <a:lumMod val="40000"/>
              <a:lumOff val="60000"/>
            </a:schemeClr>
          </a:solidFill>
          <a:ln w="15875">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7" rIns="74295" bIns="37147" numCol="1" spcCol="0" rtlCol="0" fromWordArt="0" anchor="ctr" anchorCtr="0" forceAA="0" compatLnSpc="1">
            <a:prstTxWarp prst="textNoShape">
              <a:avLst/>
            </a:prstTxWarp>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en-US" altLang="ja-JP" sz="1126"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en-US" altLang="ja-JP" sz="1126"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endParaRPr kumimoji="0" lang="en-US" altLang="ja-JP" sz="1126"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一般</a:t>
            </a:r>
            <a:r>
              <a:rPr kumimoji="0" lang="ja-JP" altLang="en-US" sz="1126"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医療機関</a:t>
            </a:r>
          </a:p>
        </p:txBody>
      </p:sp>
      <p:pic>
        <p:nvPicPr>
          <p:cNvPr id="13" name="図 12"/>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867380" y="2795909"/>
            <a:ext cx="585000" cy="677070"/>
          </a:xfrm>
          <a:prstGeom prst="rect">
            <a:avLst/>
          </a:prstGeom>
        </p:spPr>
      </p:pic>
      <p:sp>
        <p:nvSpPr>
          <p:cNvPr id="54" name="角丸四角形 53"/>
          <p:cNvSpPr/>
          <p:nvPr/>
        </p:nvSpPr>
        <p:spPr>
          <a:xfrm>
            <a:off x="665472" y="3436678"/>
            <a:ext cx="1091845" cy="269861"/>
          </a:xfrm>
          <a:prstGeom prst="roundRect">
            <a:avLst/>
          </a:prstGeom>
        </p:spPr>
        <p:style>
          <a:lnRef idx="2">
            <a:schemeClr val="dk1"/>
          </a:lnRef>
          <a:fillRef idx="1">
            <a:schemeClr val="lt1"/>
          </a:fillRef>
          <a:effectRef idx="0">
            <a:schemeClr val="dk1"/>
          </a:effectRef>
          <a:fontRef idx="minor">
            <a:schemeClr val="dk1"/>
          </a:fontRef>
        </p:style>
        <p:txBody>
          <a:bodyPr wrap="none" rtlCol="0" anchor="ctr">
            <a:sp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8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コールセンター</a:t>
            </a:r>
          </a:p>
        </p:txBody>
      </p:sp>
      <p:sp>
        <p:nvSpPr>
          <p:cNvPr id="72" name="正方形/長方形 71"/>
          <p:cNvSpPr/>
          <p:nvPr/>
        </p:nvSpPr>
        <p:spPr>
          <a:xfrm>
            <a:off x="8805550" y="2993587"/>
            <a:ext cx="537914" cy="10512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endParaRPr kumimoji="1" lang="ja-JP" altLang="en-US" sz="1266"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3" name="下矢印 72"/>
          <p:cNvSpPr/>
          <p:nvPr/>
        </p:nvSpPr>
        <p:spPr>
          <a:xfrm rot="21600000">
            <a:off x="9135693" y="2992909"/>
            <a:ext cx="324000" cy="1062810"/>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vert="eaVert" rtlCol="0" anchor="ct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1126" b="0"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受検調整</a:t>
            </a:r>
            <a:endParaRPr kumimoji="0" lang="ja-JP" altLang="en-US" sz="1126"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4" name="角丸四角形 73"/>
          <p:cNvSpPr/>
          <p:nvPr/>
        </p:nvSpPr>
        <p:spPr>
          <a:xfrm>
            <a:off x="8638373" y="4448948"/>
            <a:ext cx="1137164" cy="438450"/>
          </a:xfrm>
          <a:prstGeom prst="roundRect">
            <a:avLst/>
          </a:prstGeom>
        </p:spPr>
        <p:style>
          <a:lnRef idx="2">
            <a:schemeClr val="dk1"/>
          </a:lnRef>
          <a:fillRef idx="1">
            <a:schemeClr val="lt1"/>
          </a:fillRef>
          <a:effectRef idx="0">
            <a:schemeClr val="dk1"/>
          </a:effectRef>
          <a:fontRef idx="minor">
            <a:schemeClr val="dk1"/>
          </a:fontRef>
        </p:style>
        <p:txBody>
          <a:bodyPr wrap="square" lIns="36000" rIns="36000" rtlCol="0" anchor="ctr">
            <a:noAutofit/>
          </a:bodyPr>
          <a:lstStyle/>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ドライブスルー</a:t>
            </a:r>
            <a:r>
              <a:rPr kumimoji="0" lang="ja-JP" altLang="en-US"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等</a:t>
            </a:r>
            <a:endParaRPr kumimoji="0" lang="en-US" altLang="ja-JP"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321686" rtl="0" eaLnBrk="1" fontAlgn="auto" latinLnBrk="0" hangingPunct="1">
              <a:lnSpc>
                <a:spcPct val="100000"/>
              </a:lnSpc>
              <a:spcBef>
                <a:spcPts val="0"/>
              </a:spcBef>
              <a:spcAft>
                <a:spcPts val="0"/>
              </a:spcAft>
              <a:buClrTx/>
              <a:buSzTx/>
              <a:buFontTx/>
              <a:buNone/>
              <a:tabLst/>
              <a:defRPr/>
            </a:pPr>
            <a:r>
              <a:rPr kumimoji="0" lang="ja-JP" altLang="en-US" sz="975"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検査</a:t>
            </a:r>
            <a:r>
              <a:rPr kumimoji="0" lang="ja-JP" altLang="en-US"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場</a:t>
            </a:r>
            <a:endParaRPr kumimoji="0" lang="en-US" altLang="ja-JP" sz="975"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pic>
        <p:nvPicPr>
          <p:cNvPr id="3" name="図 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8950348" y="3984584"/>
            <a:ext cx="617025" cy="523786"/>
          </a:xfrm>
          <a:prstGeom prst="rect">
            <a:avLst/>
          </a:prstGeom>
        </p:spPr>
      </p:pic>
      <p:sp>
        <p:nvSpPr>
          <p:cNvPr id="76" name="スライド番号プレースホルダー 4"/>
          <p:cNvSpPr>
            <a:spLocks noGrp="1"/>
          </p:cNvSpPr>
          <p:nvPr>
            <p:ph type="sldNum" sz="quarter" idx="12"/>
          </p:nvPr>
        </p:nvSpPr>
        <p:spPr>
          <a:xfrm>
            <a:off x="7646576" y="6568342"/>
            <a:ext cx="2228850" cy="365125"/>
          </a:xfrm>
        </p:spPr>
        <p:txBody>
          <a:bodyPr/>
          <a:lstStyle/>
          <a:p>
            <a:r>
              <a:rPr kumimoji="1" lang="en-US" altLang="ja-JP" dirty="0" smtClean="0">
                <a:solidFill>
                  <a:schemeClr val="tx1"/>
                </a:solidFill>
              </a:rPr>
              <a:t>3</a:t>
            </a:r>
            <a:endParaRPr kumimoji="1" lang="ja-JP" altLang="en-US" dirty="0">
              <a:solidFill>
                <a:schemeClr val="tx1"/>
              </a:solidFill>
            </a:endParaRPr>
          </a:p>
        </p:txBody>
      </p:sp>
    </p:spTree>
    <p:extLst>
      <p:ext uri="{BB962C8B-B14F-4D97-AF65-F5344CB8AC3E}">
        <p14:creationId xmlns:p14="http://schemas.microsoft.com/office/powerpoint/2010/main" val="2689068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角丸四角形 107"/>
          <p:cNvSpPr/>
          <p:nvPr/>
        </p:nvSpPr>
        <p:spPr>
          <a:xfrm>
            <a:off x="50291" y="2197949"/>
            <a:ext cx="2939492" cy="380781"/>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③入院等療養調整</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右矢印 7"/>
          <p:cNvSpPr/>
          <p:nvPr/>
        </p:nvSpPr>
        <p:spPr>
          <a:xfrm>
            <a:off x="3065988" y="409468"/>
            <a:ext cx="442156" cy="422462"/>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0" y="-18226"/>
            <a:ext cx="9906000" cy="39678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感染拡大</a:t>
            </a:r>
            <a:r>
              <a:rPr kumimoji="1" lang="ja-JP" altLang="en-US" sz="2200" b="1"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期</a:t>
            </a:r>
            <a:r>
              <a:rPr kumimoji="1" lang="ja-JP" altLang="en-US" sz="2200" b="1"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に備えた保健所の業務の方向性について</a:t>
            </a:r>
            <a:r>
              <a:rPr kumimoji="1" lang="ja-JP" altLang="en-US" sz="2200" b="1" i="0" u="none" strike="noStrike" kern="1200" cap="none" spc="0" normalizeH="0" baseline="0" noProof="0" dirty="0" smtClean="0">
                <a:ln>
                  <a:noFill/>
                </a:ln>
                <a:solidFill>
                  <a:srgbClr val="FF0000"/>
                </a:solidFill>
                <a:effectLst/>
                <a:uLnTx/>
                <a:uFillTx/>
                <a:latin typeface="ＭＳ Ｐゴシック" charset="-128"/>
                <a:ea typeface="Meiryo UI" pitchFamily="50" charset="-128"/>
                <a:cs typeface="Meiryo UI" pitchFamily="50" charset="-128"/>
              </a:rPr>
              <a:t>　</a:t>
            </a:r>
            <a:endParaRPr kumimoji="1" lang="ja-JP" altLang="en-US" sz="2200" b="1" i="0" u="none" strike="noStrike" kern="1200" cap="none" spc="0" normalizeH="0" baseline="0" noProof="0" dirty="0">
              <a:ln>
                <a:noFill/>
              </a:ln>
              <a:solidFill>
                <a:srgbClr val="FF0000"/>
              </a:solidFill>
              <a:effectLst/>
              <a:uLnTx/>
              <a:uFillTx/>
              <a:latin typeface="ＭＳ Ｐゴシック" charset="-128"/>
              <a:ea typeface="Meiryo UI" pitchFamily="50" charset="-128"/>
              <a:cs typeface="Meiryo UI" pitchFamily="50" charset="-128"/>
            </a:endParaRPr>
          </a:p>
        </p:txBody>
      </p:sp>
      <p:sp>
        <p:nvSpPr>
          <p:cNvPr id="28" name="角丸四角形 27"/>
          <p:cNvSpPr/>
          <p:nvPr/>
        </p:nvSpPr>
        <p:spPr>
          <a:xfrm>
            <a:off x="136677" y="1059645"/>
            <a:ext cx="7977487" cy="1203560"/>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9" name="テキスト ボックス 38"/>
          <p:cNvSpPr txBox="1"/>
          <p:nvPr/>
        </p:nvSpPr>
        <p:spPr>
          <a:xfrm>
            <a:off x="8114164" y="2782660"/>
            <a:ext cx="173105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○診療・検査医療機関</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との調整</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52" name="テキスト ボックス 51"/>
          <p:cNvSpPr txBox="1"/>
          <p:nvPr/>
        </p:nvSpPr>
        <p:spPr>
          <a:xfrm>
            <a:off x="3508144" y="1096006"/>
            <a:ext cx="3790267" cy="461665"/>
          </a:xfrm>
          <a:prstGeom prst="rect">
            <a:avLst/>
          </a:prstGeom>
          <a:noFill/>
          <a:ln w="12700">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結果連絡の効率化</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保健所からの陰性者への結果連絡をＩＣＴ化し効率化</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84" name="角丸四角形 83"/>
          <p:cNvSpPr/>
          <p:nvPr/>
        </p:nvSpPr>
        <p:spPr>
          <a:xfrm>
            <a:off x="50291" y="445831"/>
            <a:ext cx="2922821" cy="28907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現状</a:t>
            </a:r>
          </a:p>
        </p:txBody>
      </p:sp>
      <p:sp>
        <p:nvSpPr>
          <p:cNvPr id="85" name="角丸四角形 84"/>
          <p:cNvSpPr/>
          <p:nvPr/>
        </p:nvSpPr>
        <p:spPr>
          <a:xfrm>
            <a:off x="3578616" y="432998"/>
            <a:ext cx="6157596" cy="31294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秋冬のｲﾝﾌﾙｴﾝｻﾞ流行期　・　感染拡大期</a:t>
            </a:r>
            <a:endParaRPr kumimoji="1" lang="ja-JP" altLang="en-US" sz="11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8" name="テキスト ボックス 87"/>
          <p:cNvSpPr txBox="1"/>
          <p:nvPr/>
        </p:nvSpPr>
        <p:spPr>
          <a:xfrm>
            <a:off x="189281" y="1066028"/>
            <a:ext cx="296748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結果連絡</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○保健所実施分は、保健所から陽性、</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陰性ともに電話で本人に連絡</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94" name="ストライプ矢印 93"/>
          <p:cNvSpPr/>
          <p:nvPr/>
        </p:nvSpPr>
        <p:spPr>
          <a:xfrm>
            <a:off x="3154079" y="1503492"/>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99" name="角丸四角形 98"/>
          <p:cNvSpPr/>
          <p:nvPr/>
        </p:nvSpPr>
        <p:spPr>
          <a:xfrm>
            <a:off x="102483" y="2494448"/>
            <a:ext cx="8011681" cy="1097227"/>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00" name="テキスト ボックス 99"/>
          <p:cNvSpPr txBox="1"/>
          <p:nvPr/>
        </p:nvSpPr>
        <p:spPr>
          <a:xfrm>
            <a:off x="3508144" y="2572218"/>
            <a:ext cx="4546811" cy="1015663"/>
          </a:xfrm>
          <a:prstGeom prst="rect">
            <a:avLst/>
          </a:prstGeom>
          <a:noFill/>
          <a:ln w="12700">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診療・検査医療機関における検査結果通知と療養上の</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注意の伝達</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○診療・検査医療機関から検査結果</a:t>
            </a:r>
            <a:r>
              <a:rPr kumimoji="1" lang="ja-JP" altLang="en-US" sz="1200" dirty="0" smtClean="0">
                <a:solidFill>
                  <a:prstClr val="black"/>
                </a:solidFill>
                <a:latin typeface="Calibri"/>
                <a:ea typeface="ＭＳ Ｐゴシック" panose="020B0600070205080204" pitchFamily="50" charset="-128"/>
              </a:rPr>
              <a:t>通知とあわ</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せて、</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Calibri"/>
                <a:ea typeface="ＭＳ Ｐゴシック" panose="020B0600070205080204" pitchFamily="50" charset="-128"/>
              </a:rPr>
              <a:t>　</a:t>
            </a:r>
            <a:r>
              <a:rPr kumimoji="1" lang="ja-JP" altLang="en-US" sz="1200" dirty="0" smtClean="0">
                <a:solidFill>
                  <a:prstClr val="black"/>
                </a:solidFill>
                <a:latin typeface="Calibri"/>
                <a:ea typeface="ＭＳ Ｐゴシック" panose="020B060007020508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陽性者には療養上（待機中含む）の注意事項を記載</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prstClr val="black"/>
                </a:solidFill>
                <a:latin typeface="Calibri"/>
                <a:ea typeface="ＭＳ Ｐゴシック" panose="020B0600070205080204" pitchFamily="50" charset="-128"/>
              </a:rPr>
              <a:t>　</a:t>
            </a:r>
            <a:r>
              <a:rPr kumimoji="1" lang="ja-JP" altLang="en-US" sz="1200" dirty="0" smtClean="0">
                <a:solidFill>
                  <a:prstClr val="black"/>
                </a:solidFill>
                <a:latin typeface="Calibri"/>
                <a:ea typeface="ＭＳ Ｐゴシック" panose="020B0600070205080204" pitchFamily="50" charset="-128"/>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した文書を手交</a:t>
            </a:r>
          </a:p>
        </p:txBody>
      </p:sp>
      <p:sp>
        <p:nvSpPr>
          <p:cNvPr id="103" name="テキスト ボックス 102"/>
          <p:cNvSpPr txBox="1"/>
          <p:nvPr/>
        </p:nvSpPr>
        <p:spPr>
          <a:xfrm>
            <a:off x="8248570" y="2438497"/>
            <a:ext cx="596384"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課題</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6" name="テキスト ボックス 105"/>
          <p:cNvSpPr txBox="1"/>
          <p:nvPr/>
        </p:nvSpPr>
        <p:spPr>
          <a:xfrm>
            <a:off x="206614" y="2644036"/>
            <a:ext cx="2985875"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陽性者への説明と療養方法の決定</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○保健所が検査結果通知とともに</a:t>
            </a:r>
            <a:r>
              <a:rPr kumimoji="1" lang="ja-JP" altLang="en-US" sz="1200" dirty="0" smtClean="0">
                <a:solidFill>
                  <a:prstClr val="black"/>
                </a:solidFill>
                <a:latin typeface="ＭＳ Ｐゴシック" panose="020B0600070205080204" pitchFamily="50" charset="-128"/>
              </a:rPr>
              <a:t>陽性</a:t>
            </a:r>
            <a:endParaRPr kumimoji="1" lang="en-US" altLang="ja-JP" sz="1200" dirty="0" smtClean="0">
              <a:solidFill>
                <a:prstClr val="black"/>
              </a:solidFill>
              <a:latin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prstClr val="black"/>
                </a:solidFill>
                <a:latin typeface="ＭＳ Ｐゴシック" panose="020B0600070205080204" pitchFamily="50" charset="-128"/>
              </a:rPr>
              <a:t>　　 者の</a:t>
            </a:r>
            <a:r>
              <a:rPr kumimoji="1" lang="ja-JP" altLang="en-US" sz="1200" dirty="0">
                <a:solidFill>
                  <a:prstClr val="black"/>
                </a:solidFill>
                <a:latin typeface="ＭＳ Ｐゴシック" panose="020B0600070205080204" pitchFamily="50" charset="-128"/>
              </a:rPr>
              <a:t>療養</a:t>
            </a:r>
            <a:r>
              <a:rPr kumimoji="1" lang="ja-JP" altLang="en-US" sz="1200" dirty="0" smtClean="0">
                <a:solidFill>
                  <a:prstClr val="black"/>
                </a:solidFill>
                <a:latin typeface="ＭＳ Ｐゴシック" panose="020B0600070205080204" pitchFamily="50" charset="-128"/>
              </a:rPr>
              <a:t>方法を決定 </a:t>
            </a:r>
            <a:r>
              <a:rPr kumimoji="1" lang="en-US" altLang="ja-JP" sz="1200" dirty="0" smtClean="0">
                <a:solidFill>
                  <a:prstClr val="black"/>
                </a:solidFill>
                <a:latin typeface="ＭＳ Ｐゴシック" panose="020B0600070205080204" pitchFamily="50" charset="-128"/>
              </a:rPr>
              <a:t>(</a:t>
            </a:r>
            <a:r>
              <a:rPr kumimoji="1" lang="ja-JP" altLang="en-US" sz="1200" dirty="0" smtClean="0">
                <a:solidFill>
                  <a:prstClr val="black"/>
                </a:solidFill>
                <a:latin typeface="ＭＳ Ｐゴシック" panose="020B0600070205080204" pitchFamily="50" charset="-128"/>
              </a:rPr>
              <a:t>入院</a:t>
            </a:r>
            <a:r>
              <a:rPr kumimoji="1" lang="ja-JP" altLang="en-US" sz="1200" dirty="0">
                <a:solidFill>
                  <a:prstClr val="black"/>
                </a:solidFill>
                <a:latin typeface="ＭＳ Ｐゴシック" panose="020B0600070205080204" pitchFamily="50" charset="-128"/>
              </a:rPr>
              <a:t>・宿泊・</a:t>
            </a:r>
            <a:r>
              <a:rPr kumimoji="1" lang="ja-JP" altLang="en-US" sz="1200" dirty="0" smtClean="0">
                <a:solidFill>
                  <a:prstClr val="black"/>
                </a:solidFill>
                <a:latin typeface="ＭＳ Ｐゴシック" panose="020B0600070205080204" pitchFamily="50" charset="-128"/>
              </a:rPr>
              <a:t>自</a:t>
            </a:r>
            <a:endParaRPr kumimoji="1" lang="en-US" altLang="ja-JP" sz="1200" dirty="0" smtClean="0">
              <a:solidFill>
                <a:prstClr val="black"/>
              </a:solidFill>
              <a:latin typeface="ＭＳ Ｐゴシック" panose="020B060007020508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prstClr val="black"/>
                </a:solidFill>
                <a:latin typeface="ＭＳ Ｐゴシック" panose="020B0600070205080204" pitchFamily="50" charset="-128"/>
              </a:rPr>
              <a:t> </a:t>
            </a:r>
            <a:r>
              <a:rPr kumimoji="1" lang="en-US" altLang="ja-JP" sz="1200" dirty="0" smtClean="0">
                <a:solidFill>
                  <a:prstClr val="black"/>
                </a:solidFill>
                <a:latin typeface="ＭＳ Ｐゴシック" panose="020B0600070205080204" pitchFamily="50" charset="-128"/>
              </a:rPr>
              <a:t>    </a:t>
            </a:r>
            <a:r>
              <a:rPr kumimoji="1" lang="ja-JP" altLang="en-US" sz="1200" dirty="0" smtClean="0">
                <a:solidFill>
                  <a:prstClr val="black"/>
                </a:solidFill>
                <a:latin typeface="ＭＳ Ｐゴシック" panose="020B0600070205080204" pitchFamily="50" charset="-128"/>
              </a:rPr>
              <a:t>宅療養</a:t>
            </a:r>
            <a:r>
              <a:rPr kumimoji="1" lang="en-US" altLang="ja-JP" sz="1200" dirty="0" smtClean="0">
                <a:solidFill>
                  <a:prstClr val="black"/>
                </a:solidFill>
                <a:latin typeface="ＭＳ Ｐゴシック" panose="020B0600070205080204" pitchFamily="50" charset="-128"/>
              </a:rPr>
              <a:t>)</a:t>
            </a:r>
          </a:p>
        </p:txBody>
      </p:sp>
      <p:sp>
        <p:nvSpPr>
          <p:cNvPr id="107" name="ストライプ矢印 106"/>
          <p:cNvSpPr/>
          <p:nvPr/>
        </p:nvSpPr>
        <p:spPr>
          <a:xfrm>
            <a:off x="3154079" y="2940378"/>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1" name="角丸四角形 110"/>
          <p:cNvSpPr/>
          <p:nvPr/>
        </p:nvSpPr>
        <p:spPr>
          <a:xfrm>
            <a:off x="-108354" y="4786984"/>
            <a:ext cx="1882396" cy="286932"/>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⑤積極的疫学調査</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9" name="角丸四角形 108"/>
          <p:cNvSpPr/>
          <p:nvPr/>
        </p:nvSpPr>
        <p:spPr>
          <a:xfrm>
            <a:off x="123213" y="5073385"/>
            <a:ext cx="7990951" cy="843546"/>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2" name="テキスト ボックス 111"/>
          <p:cNvSpPr txBox="1"/>
          <p:nvPr/>
        </p:nvSpPr>
        <p:spPr>
          <a:xfrm>
            <a:off x="3527389" y="5106503"/>
            <a:ext cx="4843879" cy="830997"/>
          </a:xfrm>
          <a:prstGeom prst="rect">
            <a:avLst/>
          </a:prstGeom>
          <a:noFill/>
          <a:ln w="127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クラスター発生リスクの高い施設やハイリスク者との</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接触歴等の調査は重点的に実施</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○全陽性者</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に対する積極的疫学調査は</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引き続き実施し、</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濃厚接触者を特定</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4" name="テキスト ボックス 113"/>
          <p:cNvSpPr txBox="1"/>
          <p:nvPr/>
        </p:nvSpPr>
        <p:spPr>
          <a:xfrm>
            <a:off x="149136" y="5280898"/>
            <a:ext cx="347727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○国要領に基づく詳細な調査を実施</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15" name="ストライプ矢印 114"/>
          <p:cNvSpPr/>
          <p:nvPr/>
        </p:nvSpPr>
        <p:spPr>
          <a:xfrm>
            <a:off x="3160536" y="5293291"/>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grpSp>
        <p:nvGrpSpPr>
          <p:cNvPr id="3" name="グループ化 2"/>
          <p:cNvGrpSpPr/>
          <p:nvPr/>
        </p:nvGrpSpPr>
        <p:grpSpPr>
          <a:xfrm>
            <a:off x="-209375" y="5879599"/>
            <a:ext cx="10058758" cy="855387"/>
            <a:chOff x="-309023" y="4861273"/>
            <a:chExt cx="10058758" cy="855387"/>
          </a:xfrm>
        </p:grpSpPr>
        <p:sp>
          <p:nvSpPr>
            <p:cNvPr id="116" name="角丸四角形 115"/>
            <p:cNvSpPr/>
            <p:nvPr/>
          </p:nvSpPr>
          <p:spPr>
            <a:xfrm>
              <a:off x="57294" y="5143756"/>
              <a:ext cx="7985169" cy="572904"/>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17" name="角丸四角形 116"/>
            <p:cNvSpPr/>
            <p:nvPr/>
          </p:nvSpPr>
          <p:spPr>
            <a:xfrm>
              <a:off x="-309023" y="4861273"/>
              <a:ext cx="1882396" cy="286932"/>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⑥クラスター対応</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8" name="テキスト ボックス 117"/>
            <p:cNvSpPr txBox="1"/>
            <p:nvPr/>
          </p:nvSpPr>
          <p:spPr>
            <a:xfrm>
              <a:off x="3502231" y="5203674"/>
              <a:ext cx="4769937" cy="461665"/>
            </a:xfrm>
            <a:prstGeom prst="rect">
              <a:avLst/>
            </a:prstGeom>
            <a:noFill/>
            <a:ln w="127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クラスター発生初期段階から積極的検査等対応強化</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lvl="0" defTabSz="914400">
                <a:defRPr/>
              </a:pPr>
              <a:r>
                <a:rPr kumimoji="1" lang="ja-JP" altLang="en-US" sz="1200" dirty="0">
                  <a:solidFill>
                    <a:prstClr val="black"/>
                  </a:solidFill>
                </a:rPr>
                <a:t>〇施設内クラスターの</a:t>
              </a:r>
              <a:r>
                <a:rPr kumimoji="1" lang="ja-JP" altLang="en-US" sz="1200" dirty="0" smtClean="0">
                  <a:solidFill>
                    <a:prstClr val="black"/>
                  </a:solidFill>
                </a:rPr>
                <a:t>教訓を関係者</a:t>
              </a:r>
              <a:r>
                <a:rPr kumimoji="1" lang="ja-JP" altLang="en-US" sz="1200" dirty="0">
                  <a:solidFill>
                    <a:prstClr val="black"/>
                  </a:solidFill>
                </a:rPr>
                <a:t>及び関係機関と共有</a:t>
              </a:r>
            </a:p>
          </p:txBody>
        </p:sp>
        <p:sp>
          <p:nvSpPr>
            <p:cNvPr id="119" name="テキスト ボックス 118"/>
            <p:cNvSpPr txBox="1"/>
            <p:nvPr/>
          </p:nvSpPr>
          <p:spPr>
            <a:xfrm>
              <a:off x="59844" y="5309808"/>
              <a:ext cx="347727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○感染状況に応じた段階的検査実施</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120" name="ストライプ矢印 119"/>
            <p:cNvSpPr/>
            <p:nvPr/>
          </p:nvSpPr>
          <p:spPr>
            <a:xfrm>
              <a:off x="3082799" y="5237569"/>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1" name="テキスト ボックス 120"/>
            <p:cNvSpPr txBox="1"/>
            <p:nvPr/>
          </p:nvSpPr>
          <p:spPr>
            <a:xfrm>
              <a:off x="8197678" y="4885536"/>
              <a:ext cx="596384"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課題</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2" name="テキスト ボックス 121"/>
            <p:cNvSpPr txBox="1"/>
            <p:nvPr/>
          </p:nvSpPr>
          <p:spPr>
            <a:xfrm>
              <a:off x="7982478" y="5229639"/>
              <a:ext cx="17672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保健所への応援体制</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整備</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grpSp>
      <p:sp>
        <p:nvSpPr>
          <p:cNvPr id="49" name="楕円 48"/>
          <p:cNvSpPr/>
          <p:nvPr/>
        </p:nvSpPr>
        <p:spPr>
          <a:xfrm>
            <a:off x="7189061" y="4960346"/>
            <a:ext cx="805322" cy="2260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重点化</a:t>
            </a:r>
          </a:p>
        </p:txBody>
      </p:sp>
      <p:sp>
        <p:nvSpPr>
          <p:cNvPr id="50" name="楕円 49"/>
          <p:cNvSpPr/>
          <p:nvPr/>
        </p:nvSpPr>
        <p:spPr>
          <a:xfrm>
            <a:off x="7231163" y="924640"/>
            <a:ext cx="805322" cy="2260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効率</a:t>
            </a:r>
            <a:r>
              <a:rPr kumimoji="1" lang="ja-JP" altLang="en-US"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化</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53" name="角丸四角形 52"/>
          <p:cNvSpPr/>
          <p:nvPr/>
        </p:nvSpPr>
        <p:spPr>
          <a:xfrm>
            <a:off x="-182844" y="777298"/>
            <a:ext cx="1882396" cy="286932"/>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②検査結果通知</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69" name="テキスト ボックス 68"/>
          <p:cNvSpPr txBox="1"/>
          <p:nvPr/>
        </p:nvSpPr>
        <p:spPr>
          <a:xfrm>
            <a:off x="3319039" y="3932595"/>
            <a:ext cx="4556825" cy="276999"/>
          </a:xfrm>
          <a:prstGeom prst="rect">
            <a:avLst/>
          </a:prstGeom>
          <a:noFill/>
          <a:ln>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cs typeface="+mn-cs"/>
              </a:rPr>
              <a:t>。</a:t>
            </a:r>
            <a:endPar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56" name="テキスト ボックス 55"/>
          <p:cNvSpPr txBox="1"/>
          <p:nvPr/>
        </p:nvSpPr>
        <p:spPr>
          <a:xfrm>
            <a:off x="8114164" y="3847091"/>
            <a:ext cx="173105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○急変時や連絡が</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つかない場合の</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フォローアップ体制の</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整備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○自宅療養者に対する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支援強化</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9" name="テキスト ボックス 58"/>
          <p:cNvSpPr txBox="1"/>
          <p:nvPr/>
        </p:nvSpPr>
        <p:spPr>
          <a:xfrm>
            <a:off x="193171" y="1665492"/>
            <a:ext cx="2967481"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発生届の受理</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○医療機関からＦＡＸで受理</a:t>
            </a:r>
          </a:p>
        </p:txBody>
      </p:sp>
      <p:sp>
        <p:nvSpPr>
          <p:cNvPr id="60" name="テキスト ボックス 59"/>
          <p:cNvSpPr txBox="1"/>
          <p:nvPr/>
        </p:nvSpPr>
        <p:spPr>
          <a:xfrm>
            <a:off x="3527389" y="1566779"/>
            <a:ext cx="4673290" cy="646331"/>
          </a:xfrm>
          <a:prstGeom prst="rect">
            <a:avLst/>
          </a:prstGeom>
          <a:noFill/>
          <a:ln w="12700">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システム活用による届出の効率化</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○医療機関にＨＥＲ－ＳＹＳ入力による届出を促進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（システムに対応できない場合は従来通り）</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45" name="楕円 44"/>
          <p:cNvSpPr/>
          <p:nvPr/>
        </p:nvSpPr>
        <p:spPr>
          <a:xfrm>
            <a:off x="7231163" y="6043536"/>
            <a:ext cx="805322" cy="2260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重点化</a:t>
            </a:r>
          </a:p>
        </p:txBody>
      </p:sp>
      <p:sp>
        <p:nvSpPr>
          <p:cNvPr id="46" name="スライド番号プレースホルダー 4"/>
          <p:cNvSpPr>
            <a:spLocks noGrp="1"/>
          </p:cNvSpPr>
          <p:nvPr>
            <p:ph type="sldNum" sz="quarter" idx="12"/>
          </p:nvPr>
        </p:nvSpPr>
        <p:spPr>
          <a:xfrm>
            <a:off x="7652642" y="6517426"/>
            <a:ext cx="2228850" cy="365125"/>
          </a:xfrm>
        </p:spPr>
        <p:txBody>
          <a:bodyPr/>
          <a:lstStyle/>
          <a:p>
            <a:r>
              <a:rPr kumimoji="1" lang="en-US" altLang="ja-JP" dirty="0" smtClean="0">
                <a:solidFill>
                  <a:schemeClr val="tx1"/>
                </a:solidFill>
              </a:rPr>
              <a:t>4</a:t>
            </a:r>
            <a:endParaRPr kumimoji="1" lang="ja-JP" altLang="en-US" dirty="0">
              <a:solidFill>
                <a:schemeClr val="tx1"/>
              </a:solidFill>
            </a:endParaRPr>
          </a:p>
        </p:txBody>
      </p:sp>
      <p:sp>
        <p:nvSpPr>
          <p:cNvPr id="47" name="楕円 46"/>
          <p:cNvSpPr/>
          <p:nvPr/>
        </p:nvSpPr>
        <p:spPr>
          <a:xfrm>
            <a:off x="7231163" y="2410083"/>
            <a:ext cx="805322" cy="2260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効率</a:t>
            </a:r>
            <a:r>
              <a:rPr kumimoji="1" lang="ja-JP" altLang="en-US"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化</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41" name="角丸四角形 40"/>
          <p:cNvSpPr/>
          <p:nvPr/>
        </p:nvSpPr>
        <p:spPr>
          <a:xfrm>
            <a:off x="145711" y="3894144"/>
            <a:ext cx="7968453" cy="847259"/>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914400">
              <a:defRPr/>
            </a:pPr>
            <a:endParaRPr kumimoji="1" lang="en-US" altLang="ja-JP" sz="1200" dirty="0">
              <a:solidFill>
                <a:prstClr val="black"/>
              </a:solidFill>
              <a:latin typeface="ＭＳ Ｐゴシック" panose="020B0600070205080204" pitchFamily="50" charset="-128"/>
            </a:endParaRPr>
          </a:p>
          <a:p>
            <a:pPr lvl="0" defTabSz="914400">
              <a:defRPr/>
            </a:pPr>
            <a:r>
              <a:rPr kumimoji="1" lang="ja-JP" altLang="en-US" sz="1200" b="1" dirty="0">
                <a:solidFill>
                  <a:prstClr val="black"/>
                </a:solidFill>
              </a:rPr>
              <a:t>全陽性者の病状把握</a:t>
            </a:r>
            <a:endParaRPr kumimoji="1" lang="en-US" altLang="ja-JP" sz="1200" dirty="0">
              <a:solidFill>
                <a:prstClr val="black"/>
              </a:solidFill>
            </a:endParaRPr>
          </a:p>
          <a:p>
            <a:pPr lvl="0" defTabSz="914400">
              <a:defRPr/>
            </a:pPr>
            <a:r>
              <a:rPr kumimoji="1" lang="ja-JP" altLang="en-US" sz="1200" dirty="0">
                <a:solidFill>
                  <a:prstClr val="black"/>
                </a:solidFill>
              </a:rPr>
              <a:t>　○入院・宿泊は療養先からの情報を確認</a:t>
            </a:r>
            <a:endParaRPr kumimoji="1" lang="en-US" altLang="ja-JP" sz="1200" dirty="0">
              <a:solidFill>
                <a:prstClr val="black"/>
              </a:solidFill>
            </a:endParaRPr>
          </a:p>
          <a:p>
            <a:pPr lvl="0" defTabSz="914400">
              <a:defRPr/>
            </a:pPr>
            <a:r>
              <a:rPr kumimoji="1" lang="ja-JP" altLang="en-US" sz="1200" dirty="0">
                <a:solidFill>
                  <a:prstClr val="black"/>
                </a:solidFill>
              </a:rPr>
              <a:t>　○自宅療養は電話やアプリで状況を確認</a:t>
            </a:r>
            <a:endParaRPr kumimoji="1" lang="en-US" altLang="ja-JP" sz="1200" dirty="0">
              <a:solidFill>
                <a:prstClr val="black"/>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2" name="テキスト ボックス 1"/>
          <p:cNvSpPr txBox="1"/>
          <p:nvPr/>
        </p:nvSpPr>
        <p:spPr>
          <a:xfrm>
            <a:off x="3539462" y="4010727"/>
            <a:ext cx="3719738" cy="646331"/>
          </a:xfrm>
          <a:prstGeom prst="rect">
            <a:avLst/>
          </a:prstGeom>
          <a:noFill/>
        </p:spPr>
        <p:txBody>
          <a:bodyPr wrap="square" rtlCol="0">
            <a:spAutoFit/>
          </a:bodyPr>
          <a:lstStyle/>
          <a:p>
            <a:pPr lvl="0" defTabSz="914400">
              <a:defRPr/>
            </a:pPr>
            <a:r>
              <a:rPr kumimoji="1" lang="ja-JP" altLang="en-US" sz="1200" b="1" dirty="0">
                <a:solidFill>
                  <a:prstClr val="black"/>
                </a:solidFill>
              </a:rPr>
              <a:t>陽性者の病状把握は重症化リスクの高い者に重点化</a:t>
            </a:r>
            <a:endParaRPr kumimoji="1" lang="en-US" altLang="ja-JP" sz="1200" b="1" dirty="0">
              <a:solidFill>
                <a:prstClr val="black"/>
              </a:solidFill>
            </a:endParaRPr>
          </a:p>
          <a:p>
            <a:pPr lvl="0" defTabSz="914400">
              <a:defRPr/>
            </a:pPr>
            <a:r>
              <a:rPr kumimoji="1" lang="ja-JP" altLang="en-US" sz="1200" dirty="0">
                <a:solidFill>
                  <a:prstClr val="black"/>
                </a:solidFill>
              </a:rPr>
              <a:t>○ハイリスク者以外の自宅療養者に対する病状把握は</a:t>
            </a:r>
            <a:endParaRPr kumimoji="1" lang="en-US" altLang="ja-JP" sz="1200" dirty="0">
              <a:solidFill>
                <a:prstClr val="black"/>
              </a:solidFill>
            </a:endParaRPr>
          </a:p>
          <a:p>
            <a:pPr lvl="0" defTabSz="914400">
              <a:defRPr/>
            </a:pPr>
            <a:r>
              <a:rPr kumimoji="1" lang="en-US" altLang="ja-JP" sz="1200" dirty="0">
                <a:solidFill>
                  <a:prstClr val="black"/>
                </a:solidFill>
              </a:rPr>
              <a:t>    </a:t>
            </a:r>
            <a:r>
              <a:rPr kumimoji="1" lang="ja-JP" altLang="en-US" sz="1200" dirty="0">
                <a:solidFill>
                  <a:prstClr val="black"/>
                </a:solidFill>
              </a:rPr>
              <a:t>受動的対応を基本とする</a:t>
            </a:r>
            <a:endParaRPr kumimoji="1" lang="ja-JP" altLang="en-US" sz="1200" dirty="0"/>
          </a:p>
        </p:txBody>
      </p:sp>
      <p:sp>
        <p:nvSpPr>
          <p:cNvPr id="44" name="角丸四角形 43"/>
          <p:cNvSpPr/>
          <p:nvPr/>
        </p:nvSpPr>
        <p:spPr>
          <a:xfrm>
            <a:off x="-370695" y="3598346"/>
            <a:ext cx="1882396" cy="286932"/>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dirty="0" smtClean="0">
                <a:solidFill>
                  <a:prstClr val="black"/>
                </a:solidFill>
                <a:latin typeface="ＭＳ Ｐゴシック" panose="020B0600070205080204" pitchFamily="50" charset="-128"/>
                <a:ea typeface="ＭＳ Ｐゴシック" panose="020B0600070205080204" pitchFamily="50" charset="-128"/>
              </a:rPr>
              <a:t>④病状把握</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4" name="楕円 53"/>
          <p:cNvSpPr/>
          <p:nvPr/>
        </p:nvSpPr>
        <p:spPr>
          <a:xfrm>
            <a:off x="7241639" y="3761127"/>
            <a:ext cx="805322" cy="2260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重点化</a:t>
            </a:r>
          </a:p>
        </p:txBody>
      </p:sp>
      <p:sp>
        <p:nvSpPr>
          <p:cNvPr id="48" name="テキスト ボックス 47"/>
          <p:cNvSpPr txBox="1"/>
          <p:nvPr/>
        </p:nvSpPr>
        <p:spPr>
          <a:xfrm>
            <a:off x="8248570" y="3517340"/>
            <a:ext cx="596384"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課題</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1" name="ストライプ矢印 50"/>
          <p:cNvSpPr/>
          <p:nvPr/>
        </p:nvSpPr>
        <p:spPr>
          <a:xfrm>
            <a:off x="3167484" y="4148297"/>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9939711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右矢印 7"/>
          <p:cNvSpPr/>
          <p:nvPr/>
        </p:nvSpPr>
        <p:spPr>
          <a:xfrm>
            <a:off x="3116479" y="422964"/>
            <a:ext cx="442156" cy="422462"/>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19" name="正方形/長方形 18"/>
          <p:cNvSpPr/>
          <p:nvPr/>
        </p:nvSpPr>
        <p:spPr>
          <a:xfrm>
            <a:off x="0" y="-18226"/>
            <a:ext cx="9906000" cy="39678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感染拡大</a:t>
            </a:r>
            <a:r>
              <a:rPr kumimoji="1" lang="ja-JP" altLang="en-US" sz="2200" b="1" i="0" u="none" strike="noStrike" kern="1200" cap="none" spc="0" normalizeH="0" baseline="0" noProof="0" dirty="0">
                <a:ln>
                  <a:noFill/>
                </a:ln>
                <a:solidFill>
                  <a:prstClr val="black"/>
                </a:solidFill>
                <a:effectLst/>
                <a:uLnTx/>
                <a:uFillTx/>
                <a:latin typeface="ＭＳ Ｐゴシック" charset="-128"/>
                <a:ea typeface="Meiryo UI" pitchFamily="50" charset="-128"/>
                <a:cs typeface="Meiryo UI" pitchFamily="50" charset="-128"/>
              </a:rPr>
              <a:t>期</a:t>
            </a:r>
            <a:r>
              <a:rPr kumimoji="1" lang="ja-JP" altLang="en-US" sz="2200" b="1" i="0" u="none" strike="noStrike" kern="1200" cap="none" spc="0" normalizeH="0" baseline="0" noProof="0" dirty="0" smtClean="0">
                <a:ln>
                  <a:noFill/>
                </a:ln>
                <a:solidFill>
                  <a:prstClr val="black"/>
                </a:solidFill>
                <a:effectLst/>
                <a:uLnTx/>
                <a:uFillTx/>
                <a:latin typeface="ＭＳ Ｐゴシック" charset="-128"/>
                <a:ea typeface="Meiryo UI" pitchFamily="50" charset="-128"/>
                <a:cs typeface="Meiryo UI" pitchFamily="50" charset="-128"/>
              </a:rPr>
              <a:t>に備えた保健所の業務の方向性について</a:t>
            </a:r>
            <a:r>
              <a:rPr kumimoji="1" lang="ja-JP" altLang="en-US" sz="2200" b="1" i="0" u="none" strike="noStrike" kern="1200" cap="none" spc="0" normalizeH="0" baseline="0" noProof="0" dirty="0" smtClean="0">
                <a:ln>
                  <a:noFill/>
                </a:ln>
                <a:solidFill>
                  <a:srgbClr val="FF0000"/>
                </a:solidFill>
                <a:effectLst/>
                <a:uLnTx/>
                <a:uFillTx/>
                <a:latin typeface="ＭＳ Ｐゴシック" charset="-128"/>
                <a:ea typeface="Meiryo UI" pitchFamily="50" charset="-128"/>
                <a:cs typeface="Meiryo UI" pitchFamily="50" charset="-128"/>
              </a:rPr>
              <a:t>　</a:t>
            </a:r>
            <a:endParaRPr kumimoji="1" lang="ja-JP" altLang="en-US" sz="2200" b="1" i="0" u="none" strike="noStrike" kern="1200" cap="none" spc="0" normalizeH="0" baseline="0" noProof="0" dirty="0">
              <a:ln>
                <a:noFill/>
              </a:ln>
              <a:solidFill>
                <a:srgbClr val="FF0000"/>
              </a:solidFill>
              <a:effectLst/>
              <a:uLnTx/>
              <a:uFillTx/>
              <a:latin typeface="ＭＳ Ｐゴシック" charset="-128"/>
              <a:ea typeface="Meiryo UI" pitchFamily="50" charset="-128"/>
              <a:cs typeface="Meiryo UI" pitchFamily="50" charset="-128"/>
            </a:endParaRPr>
          </a:p>
        </p:txBody>
      </p:sp>
      <p:sp>
        <p:nvSpPr>
          <p:cNvPr id="28" name="角丸四角形 27"/>
          <p:cNvSpPr/>
          <p:nvPr/>
        </p:nvSpPr>
        <p:spPr>
          <a:xfrm>
            <a:off x="122367" y="2496346"/>
            <a:ext cx="7987686" cy="2515268"/>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39" name="テキスト ボックス 38"/>
          <p:cNvSpPr txBox="1"/>
          <p:nvPr/>
        </p:nvSpPr>
        <p:spPr>
          <a:xfrm>
            <a:off x="8127826" y="2694961"/>
            <a:ext cx="1731050"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○国（検疫法）との調整</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○大阪市以外の政令市</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中核市管轄分につい</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cs typeface="+mn-cs"/>
              </a:rPr>
              <a:t>ての</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対応</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52" name="テキスト ボックス 51"/>
          <p:cNvSpPr txBox="1"/>
          <p:nvPr/>
        </p:nvSpPr>
        <p:spPr>
          <a:xfrm>
            <a:off x="3638860" y="2695716"/>
            <a:ext cx="3790267" cy="646331"/>
          </a:xfrm>
          <a:prstGeom prst="rect">
            <a:avLst/>
          </a:prstGeom>
          <a:noFill/>
          <a:ln w="12700">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検疫フォローアップ</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○検疫</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フォローアップセンタ</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ー業務を継続。</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○症状出現があれば連絡をもらう受動型へ移行</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84" name="角丸四角形 83"/>
          <p:cNvSpPr/>
          <p:nvPr/>
        </p:nvSpPr>
        <p:spPr>
          <a:xfrm>
            <a:off x="71743" y="471864"/>
            <a:ext cx="2922821" cy="289076"/>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現状</a:t>
            </a:r>
          </a:p>
        </p:txBody>
      </p:sp>
      <p:sp>
        <p:nvSpPr>
          <p:cNvPr id="85" name="角丸四角形 84"/>
          <p:cNvSpPr/>
          <p:nvPr/>
        </p:nvSpPr>
        <p:spPr>
          <a:xfrm>
            <a:off x="3619940" y="458442"/>
            <a:ext cx="6157596" cy="31294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秋冬のｲﾝﾌﾙｴﾝｻﾞ流行期　・　感染拡大期</a:t>
            </a:r>
            <a:endParaRPr kumimoji="1" lang="ja-JP" altLang="en-US" sz="11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sp>
        <p:nvSpPr>
          <p:cNvPr id="88" name="テキスト ボックス 87"/>
          <p:cNvSpPr txBox="1"/>
          <p:nvPr/>
        </p:nvSpPr>
        <p:spPr>
          <a:xfrm>
            <a:off x="248800" y="2622370"/>
            <a:ext cx="2967481"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検疫フォローアップ</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（帰国者に対する健康観察）</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○検疫フォローアップセンター設置</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（府保健所・大阪市保健所管轄分）</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により、電話やアプリ等により能動的</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に実施</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94" name="ストライプ矢印 93"/>
          <p:cNvSpPr/>
          <p:nvPr/>
        </p:nvSpPr>
        <p:spPr>
          <a:xfrm>
            <a:off x="3211143" y="2866574"/>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0" name="テキスト ボックス 99"/>
          <p:cNvSpPr txBox="1"/>
          <p:nvPr/>
        </p:nvSpPr>
        <p:spPr>
          <a:xfrm>
            <a:off x="3613536" y="3852085"/>
            <a:ext cx="4546811" cy="646331"/>
          </a:xfrm>
          <a:prstGeom prst="rect">
            <a:avLst/>
          </a:prstGeom>
          <a:noFill/>
          <a:ln w="12700">
            <a:no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ＣＯＣＯＡ（接触確認アプリ）対応</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○保健所を介さずに検体回収・検査が実施できるよう業務を</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外部委託</a:t>
            </a:r>
          </a:p>
        </p:txBody>
      </p:sp>
      <p:sp>
        <p:nvSpPr>
          <p:cNvPr id="103" name="テキスト ボックス 102"/>
          <p:cNvSpPr txBox="1"/>
          <p:nvPr/>
        </p:nvSpPr>
        <p:spPr>
          <a:xfrm>
            <a:off x="8286318" y="2404142"/>
            <a:ext cx="596384"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課題</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06" name="テキスト ボックス 105"/>
          <p:cNvSpPr txBox="1"/>
          <p:nvPr/>
        </p:nvSpPr>
        <p:spPr>
          <a:xfrm>
            <a:off x="248800" y="3822699"/>
            <a:ext cx="2499525"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ＣＯＣＯＡ（接触確認アプリ）対応</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大阪府</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COCOA</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接触者センター</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設置（府保健所管轄分）により、</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検査希望者を受付</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○保健所にて検体回収・検査</a:t>
            </a:r>
            <a:endParaRPr kumimoji="1" lang="en-US" altLang="ja-JP" sz="12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7" name="ストライプ矢印 106"/>
          <p:cNvSpPr/>
          <p:nvPr/>
        </p:nvSpPr>
        <p:spPr>
          <a:xfrm>
            <a:off x="3213072" y="3995669"/>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53" name="角丸四角形 52"/>
          <p:cNvSpPr/>
          <p:nvPr/>
        </p:nvSpPr>
        <p:spPr>
          <a:xfrm>
            <a:off x="-292859" y="2233987"/>
            <a:ext cx="3652023" cy="262359"/>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⑧検疫・</a:t>
            </a: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ＣＯＣＯＡ（接触確認アプリ）対応</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6" name="テキスト ボックス 55"/>
          <p:cNvSpPr txBox="1"/>
          <p:nvPr/>
        </p:nvSpPr>
        <p:spPr>
          <a:xfrm>
            <a:off x="8128891" y="3725281"/>
            <a:ext cx="173105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○政令市中核市管轄分</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についての対応</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58" name="楕円 57"/>
          <p:cNvSpPr/>
          <p:nvPr/>
        </p:nvSpPr>
        <p:spPr>
          <a:xfrm>
            <a:off x="6979075" y="2489922"/>
            <a:ext cx="1130978" cy="2256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white"/>
                </a:solidFill>
                <a:effectLst/>
                <a:uLnTx/>
                <a:uFillTx/>
                <a:latin typeface="Calibri"/>
                <a:ea typeface="ＭＳ Ｐゴシック" panose="020B0600070205080204" pitchFamily="50" charset="-128"/>
                <a:cs typeface="+mn-cs"/>
              </a:rPr>
              <a:t>業務一元化</a:t>
            </a:r>
            <a:endPar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grpSp>
        <p:nvGrpSpPr>
          <p:cNvPr id="20" name="グループ化 19"/>
          <p:cNvGrpSpPr/>
          <p:nvPr/>
        </p:nvGrpSpPr>
        <p:grpSpPr>
          <a:xfrm>
            <a:off x="0" y="806573"/>
            <a:ext cx="9927604" cy="1112740"/>
            <a:chOff x="2437" y="5708748"/>
            <a:chExt cx="9927604" cy="1112740"/>
          </a:xfrm>
        </p:grpSpPr>
        <p:sp>
          <p:nvSpPr>
            <p:cNvPr id="21" name="角丸四角形 20"/>
            <p:cNvSpPr/>
            <p:nvPr/>
          </p:nvSpPr>
          <p:spPr>
            <a:xfrm>
              <a:off x="170785" y="5985947"/>
              <a:ext cx="7959478" cy="835541"/>
            </a:xfrm>
            <a:prstGeom prst="roundRect">
              <a:avLst>
                <a:gd name="adj" fmla="val 14100"/>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2" name="テキスト ボックス 21"/>
            <p:cNvSpPr txBox="1"/>
            <p:nvPr/>
          </p:nvSpPr>
          <p:spPr>
            <a:xfrm>
              <a:off x="8288755" y="5930298"/>
              <a:ext cx="596384" cy="27699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課題</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3" name="角丸四角形 22"/>
            <p:cNvSpPr/>
            <p:nvPr/>
          </p:nvSpPr>
          <p:spPr>
            <a:xfrm>
              <a:off x="2437" y="5708748"/>
              <a:ext cx="1882396" cy="286932"/>
            </a:xfrm>
            <a:prstGeom prst="roundRect">
              <a:avLst/>
            </a:prstGeom>
            <a:noFill/>
            <a:ln w="12700">
              <a:no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⑦</a:t>
              </a:r>
              <a:r>
                <a:rPr kumimoji="1" lang="ja-JP" altLang="en-US"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濃厚接触者の対応</a:t>
              </a:r>
              <a:r>
                <a:rPr kumimoji="1" lang="en-US" altLang="ja-JP" sz="1200" b="1"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4" name="テキスト ボックス 23"/>
            <p:cNvSpPr txBox="1"/>
            <p:nvPr/>
          </p:nvSpPr>
          <p:spPr>
            <a:xfrm>
              <a:off x="3677841" y="6014291"/>
              <a:ext cx="4769937" cy="646331"/>
            </a:xfrm>
            <a:prstGeom prst="rect">
              <a:avLst/>
            </a:prstGeom>
            <a:noFill/>
            <a:ln w="12700">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検査・健康観察</a:t>
              </a:r>
              <a:endParaRPr kumimoji="1" lang="en-US" altLang="ja-JP"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保健所の能動的対応はハイリスク者に重点化</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○濃厚接触者全体の検査が円滑に実施できる体制の整備を検討</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5" name="テキスト ボックス 24"/>
            <p:cNvSpPr txBox="1"/>
            <p:nvPr/>
          </p:nvSpPr>
          <p:spPr>
            <a:xfrm>
              <a:off x="8162784" y="6266250"/>
              <a:ext cx="1767257"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○検査受検体制の整備</a:t>
              </a: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26" name="テキスト ボックス 25"/>
            <p:cNvSpPr txBox="1"/>
            <p:nvPr/>
          </p:nvSpPr>
          <p:spPr>
            <a:xfrm>
              <a:off x="251237" y="6110517"/>
              <a:ext cx="34772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検査・健康観察</a:t>
              </a:r>
              <a:endParaRPr kumimoji="1" lang="en-US" altLang="ja-JP"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○全濃厚接触者に検査と健康観察を実施</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
          <p:nvSpPr>
            <p:cNvPr id="27" name="ストライプ矢印 26"/>
            <p:cNvSpPr/>
            <p:nvPr/>
          </p:nvSpPr>
          <p:spPr>
            <a:xfrm>
              <a:off x="3311162" y="6169314"/>
              <a:ext cx="252828" cy="334861"/>
            </a:xfrm>
            <a:prstGeom prst="stripedRightArrow">
              <a:avLst>
                <a:gd name="adj1" fmla="val 63369"/>
                <a:gd name="adj2" fmla="val 50000"/>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9" name="楕円 28"/>
            <p:cNvSpPr/>
            <p:nvPr/>
          </p:nvSpPr>
          <p:spPr>
            <a:xfrm>
              <a:off x="7340483" y="5923083"/>
              <a:ext cx="805322" cy="22607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重点化</a:t>
              </a:r>
            </a:p>
          </p:txBody>
        </p:sp>
      </p:grpSp>
      <p:sp>
        <p:nvSpPr>
          <p:cNvPr id="30" name="スライド番号プレースホルダー 4"/>
          <p:cNvSpPr>
            <a:spLocks noGrp="1"/>
          </p:cNvSpPr>
          <p:nvPr>
            <p:ph type="sldNum" sz="quarter" idx="12"/>
          </p:nvPr>
        </p:nvSpPr>
        <p:spPr>
          <a:xfrm>
            <a:off x="7630026" y="6476155"/>
            <a:ext cx="2228850" cy="365125"/>
          </a:xfrm>
        </p:spPr>
        <p:txBody>
          <a:bodyPr/>
          <a:lstStyle/>
          <a:p>
            <a:r>
              <a:rPr kumimoji="1" lang="en-US" altLang="ja-JP" dirty="0" smtClean="0">
                <a:solidFill>
                  <a:schemeClr val="tx1"/>
                </a:solidFill>
              </a:rPr>
              <a:t>5</a:t>
            </a:r>
            <a:endParaRPr kumimoji="1" lang="ja-JP" altLang="en-US" dirty="0">
              <a:solidFill>
                <a:schemeClr val="tx1"/>
              </a:solidFill>
            </a:endParaRPr>
          </a:p>
        </p:txBody>
      </p:sp>
    </p:spTree>
    <p:extLst>
      <p:ext uri="{BB962C8B-B14F-4D97-AF65-F5344CB8AC3E}">
        <p14:creationId xmlns:p14="http://schemas.microsoft.com/office/powerpoint/2010/main" val="3543918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0" y="-18226"/>
            <a:ext cx="9906000" cy="396786"/>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200" dirty="0" smtClean="0">
                <a:solidFill>
                  <a:prstClr val="black"/>
                </a:solidFill>
                <a:latin typeface="ＭＳ Ｐゴシック" charset="-128"/>
                <a:ea typeface="Meiryo UI" pitchFamily="50" charset="-128"/>
                <a:cs typeface="Meiryo UI" pitchFamily="50" charset="-128"/>
              </a:rPr>
              <a:t>患者情報等管理の国システムへの移行に伴う大阪モデル等公表データへの影響</a:t>
            </a:r>
            <a:r>
              <a:rPr kumimoji="1" lang="ja-JP" altLang="en-US" sz="2200" b="1" i="0" u="none" strike="noStrike" kern="1200" cap="none" spc="0" normalizeH="0" baseline="0" noProof="0" dirty="0" smtClean="0">
                <a:ln>
                  <a:noFill/>
                </a:ln>
                <a:solidFill>
                  <a:srgbClr val="FF0000"/>
                </a:solidFill>
                <a:effectLst/>
                <a:uLnTx/>
                <a:uFillTx/>
                <a:latin typeface="ＭＳ Ｐゴシック" charset="-128"/>
                <a:ea typeface="Meiryo UI" pitchFamily="50" charset="-128"/>
                <a:cs typeface="Meiryo UI" pitchFamily="50" charset="-128"/>
              </a:rPr>
              <a:t>　</a:t>
            </a:r>
            <a:endParaRPr kumimoji="1" lang="ja-JP" altLang="en-US" sz="2200" b="1" i="0" u="none" strike="noStrike" kern="1200" cap="none" spc="0" normalizeH="0" baseline="0" noProof="0" dirty="0">
              <a:ln>
                <a:noFill/>
              </a:ln>
              <a:solidFill>
                <a:srgbClr val="FF0000"/>
              </a:solidFill>
              <a:effectLst/>
              <a:uLnTx/>
              <a:uFillTx/>
              <a:latin typeface="ＭＳ Ｐゴシック" charset="-128"/>
              <a:ea typeface="Meiryo UI" pitchFamily="50" charset="-128"/>
              <a:cs typeface="Meiryo UI" pitchFamily="50" charset="-128"/>
            </a:endParaRPr>
          </a:p>
        </p:txBody>
      </p:sp>
      <p:sp>
        <p:nvSpPr>
          <p:cNvPr id="12" name="テキスト ボックス 11">
            <a:extLst>
              <a:ext uri="{FF2B5EF4-FFF2-40B4-BE49-F238E27FC236}">
                <a16:creationId xmlns:a16="http://schemas.microsoft.com/office/drawing/2014/main" id="{945D3C43-F617-40FB-9EC3-0D2C2CACC8FD}"/>
              </a:ext>
            </a:extLst>
          </p:cNvPr>
          <p:cNvSpPr txBox="1"/>
          <p:nvPr/>
        </p:nvSpPr>
        <p:spPr>
          <a:xfrm>
            <a:off x="49932" y="715388"/>
            <a:ext cx="9808944" cy="1692771"/>
          </a:xfrm>
          <a:prstGeom prst="rect">
            <a:avLst/>
          </a:prstGeom>
          <a:noFill/>
          <a:ln>
            <a:solidFill>
              <a:schemeClr val="tx1"/>
            </a:solidFill>
          </a:ln>
        </p:spPr>
        <p:txBody>
          <a:bodyPr wrap="square" rtlCol="0">
            <a:spAutoFit/>
          </a:bodyPr>
          <a:lstStyle/>
          <a:p>
            <a:r>
              <a:rPr lang="ja-JP" altLang="en-US" sz="1400" dirty="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インフルエンザ流行期に備えた体制整備の一環として、</a:t>
            </a:r>
            <a:r>
              <a:rPr lang="en-US" altLang="ja-JP" sz="1400" dirty="0">
                <a:latin typeface="HGPｺﾞｼｯｸM" panose="020B0600000000000000" pitchFamily="50" charset="-128"/>
                <a:ea typeface="HGPｺﾞｼｯｸM" panose="020B0600000000000000" pitchFamily="50" charset="-128"/>
              </a:rPr>
              <a:t>11</a:t>
            </a:r>
            <a:r>
              <a:rPr lang="ja-JP" altLang="en-US" sz="1400" dirty="0">
                <a:latin typeface="HGPｺﾞｼｯｸM" panose="020B0600000000000000" pitchFamily="50" charset="-128"/>
                <a:ea typeface="HGPｺﾞｼｯｸM" panose="020B0600000000000000" pitchFamily="50" charset="-128"/>
              </a:rPr>
              <a:t>月を目途</a:t>
            </a:r>
            <a:r>
              <a:rPr lang="ja-JP" altLang="en-US" sz="1400" dirty="0" smtClean="0">
                <a:latin typeface="HGPｺﾞｼｯｸM" panose="020B0600000000000000" pitchFamily="50" charset="-128"/>
                <a:ea typeface="HGPｺﾞｼｯｸM" panose="020B0600000000000000" pitchFamily="50" charset="-128"/>
              </a:rPr>
              <a:t>に、患者</a:t>
            </a:r>
            <a:r>
              <a:rPr lang="ja-JP" altLang="en-US" sz="1400" dirty="0">
                <a:latin typeface="HGPｺﾞｼｯｸM" panose="020B0600000000000000" pitchFamily="50" charset="-128"/>
                <a:ea typeface="HGPｺﾞｼｯｸM" panose="020B0600000000000000" pitchFamily="50" charset="-128"/>
              </a:rPr>
              <a:t>情報</a:t>
            </a:r>
            <a:r>
              <a:rPr lang="ja-JP" altLang="en-US" sz="1400" dirty="0" smtClean="0">
                <a:latin typeface="HGPｺﾞｼｯｸM" panose="020B0600000000000000" pitchFamily="50" charset="-128"/>
                <a:ea typeface="HGPｺﾞｼｯｸM" panose="020B0600000000000000" pitchFamily="50" charset="-128"/>
              </a:rPr>
              <a:t>等管理システムを以下のとおり移行予定。</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府</a:t>
            </a:r>
            <a:r>
              <a:rPr lang="ja-JP" altLang="en-US" sz="1400" dirty="0">
                <a:latin typeface="HGPｺﾞｼｯｸM" panose="020B0600000000000000" pitchFamily="50" charset="-128"/>
                <a:ea typeface="HGPｺﾞｼｯｸM" panose="020B0600000000000000" pitchFamily="50" charset="-128"/>
              </a:rPr>
              <a:t>独自の「新型</a:t>
            </a:r>
            <a:r>
              <a:rPr lang="ja-JP" altLang="en-US" sz="1400" dirty="0" smtClean="0">
                <a:latin typeface="HGPｺﾞｼｯｸM" panose="020B0600000000000000" pitchFamily="50" charset="-128"/>
                <a:ea typeface="HGPｺﾞｼｯｸM" panose="020B0600000000000000" pitchFamily="50" charset="-128"/>
              </a:rPr>
              <a:t>コロナウイルス対応</a:t>
            </a:r>
            <a:r>
              <a:rPr lang="ja-JP" altLang="en-US" sz="1400" dirty="0">
                <a:latin typeface="HGPｺﾞｼｯｸM" panose="020B0600000000000000" pitchFamily="50" charset="-128"/>
                <a:ea typeface="HGPｺﾞｼｯｸM" panose="020B0600000000000000" pitchFamily="50" charset="-128"/>
              </a:rPr>
              <a:t>状況管理システム」（</a:t>
            </a:r>
            <a:r>
              <a:rPr lang="en-US" altLang="ja-JP" sz="1400" dirty="0" err="1">
                <a:latin typeface="HGPｺﾞｼｯｸM" panose="020B0600000000000000" pitchFamily="50" charset="-128"/>
                <a:ea typeface="HGPｺﾞｼｯｸM" panose="020B0600000000000000" pitchFamily="50" charset="-128"/>
              </a:rPr>
              <a:t>kintone</a:t>
            </a:r>
            <a:r>
              <a:rPr lang="ja-JP" altLang="en-US" sz="1400" dirty="0" smtClean="0">
                <a:latin typeface="HGPｺﾞｼｯｸM" panose="020B0600000000000000" pitchFamily="50" charset="-128"/>
                <a:ea typeface="HGPｺﾞｼｯｸM" panose="020B0600000000000000" pitchFamily="50" charset="-128"/>
              </a:rPr>
              <a:t>）</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a:latin typeface="HGPｺﾞｼｯｸM" panose="020B0600000000000000" pitchFamily="50" charset="-128"/>
                <a:ea typeface="HGPｺﾞｼｯｸM" panose="020B0600000000000000" pitchFamily="50" charset="-128"/>
              </a:rPr>
              <a:t>　</a:t>
            </a:r>
            <a:r>
              <a:rPr lang="ja-JP" altLang="en-US" sz="1400" dirty="0" smtClean="0">
                <a:latin typeface="HGPｺﾞｼｯｸM" panose="020B0600000000000000" pitchFamily="50" charset="-128"/>
                <a:ea typeface="HGPｺﾞｼｯｸM" panose="020B0600000000000000" pitchFamily="50" charset="-128"/>
              </a:rPr>
              <a:t>　   ⇒国システム</a:t>
            </a:r>
            <a:r>
              <a:rPr lang="ja-JP" altLang="en-US" sz="1400" dirty="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新型</a:t>
            </a:r>
            <a:r>
              <a:rPr lang="ja-JP" altLang="en-US" sz="1400" dirty="0">
                <a:latin typeface="HGPｺﾞｼｯｸM" panose="020B0600000000000000" pitchFamily="50" charset="-128"/>
                <a:ea typeface="HGPｺﾞｼｯｸM" panose="020B0600000000000000" pitchFamily="50" charset="-128"/>
              </a:rPr>
              <a:t>コロナウイルス</a:t>
            </a:r>
            <a:r>
              <a:rPr lang="ja-JP" altLang="en-US" sz="1400" dirty="0" smtClean="0">
                <a:latin typeface="HGPｺﾞｼｯｸM" panose="020B0600000000000000" pitchFamily="50" charset="-128"/>
                <a:ea typeface="HGPｺﾞｼｯｸM" panose="020B0600000000000000" pitchFamily="50" charset="-128"/>
              </a:rPr>
              <a:t>感染者等</a:t>
            </a:r>
            <a:r>
              <a:rPr lang="ja-JP" altLang="en-US" sz="1400" dirty="0">
                <a:latin typeface="HGPｺﾞｼｯｸM" panose="020B0600000000000000" pitchFamily="50" charset="-128"/>
                <a:ea typeface="HGPｺﾞｼｯｸM" panose="020B0600000000000000" pitchFamily="50" charset="-128"/>
              </a:rPr>
              <a:t>情報把握・管理支援</a:t>
            </a:r>
            <a:r>
              <a:rPr lang="ja-JP" altLang="en-US" sz="1400" dirty="0" smtClean="0">
                <a:latin typeface="HGPｺﾞｼｯｸM" panose="020B0600000000000000" pitchFamily="50" charset="-128"/>
                <a:ea typeface="HGPｺﾞｼｯｸM" panose="020B0600000000000000" pitchFamily="50" charset="-128"/>
              </a:rPr>
              <a:t>システム（</a:t>
            </a:r>
            <a:r>
              <a:rPr lang="en-US" altLang="ja-JP" sz="1400" dirty="0" smtClean="0">
                <a:latin typeface="HGPｺﾞｼｯｸM" panose="020B0600000000000000" pitchFamily="50" charset="-128"/>
                <a:ea typeface="HGPｺﾞｼｯｸM" panose="020B0600000000000000" pitchFamily="50" charset="-128"/>
              </a:rPr>
              <a:t>HER</a:t>
            </a:r>
            <a:r>
              <a:rPr lang="ja-JP" altLang="en-US" sz="1400" dirty="0" err="1">
                <a:latin typeface="HGPｺﾞｼｯｸM" panose="020B0600000000000000" pitchFamily="50" charset="-128"/>
                <a:ea typeface="HGPｺﾞｼｯｸM" panose="020B0600000000000000" pitchFamily="50" charset="-128"/>
              </a:rPr>
              <a:t>ー</a:t>
            </a:r>
            <a:r>
              <a:rPr lang="en-US" altLang="ja-JP" sz="1400" dirty="0" smtClean="0">
                <a:latin typeface="HGPｺﾞｼｯｸM" panose="020B0600000000000000" pitchFamily="50" charset="-128"/>
                <a:ea typeface="HGPｺﾞｼｯｸM" panose="020B0600000000000000" pitchFamily="50" charset="-128"/>
              </a:rPr>
              <a:t>SYS</a:t>
            </a:r>
            <a:r>
              <a:rPr lang="ja-JP" altLang="en-US" sz="1400" dirty="0" smtClean="0">
                <a:latin typeface="HGPｺﾞｼｯｸM" panose="020B0600000000000000" pitchFamily="50" charset="-128"/>
                <a:ea typeface="HGPｺﾞｼｯｸM" panose="020B0600000000000000" pitchFamily="50" charset="-128"/>
              </a:rPr>
              <a:t>）</a:t>
            </a:r>
            <a:r>
              <a:rPr lang="ja-JP" altLang="en-US" sz="1400" dirty="0">
                <a:latin typeface="HGPｺﾞｼｯｸM" panose="020B0600000000000000" pitchFamily="50" charset="-128"/>
                <a:ea typeface="HGPｺﾞｼｯｸM" panose="020B0600000000000000" pitchFamily="50" charset="-128"/>
              </a:rPr>
              <a:t>」</a:t>
            </a:r>
            <a:endParaRPr lang="en-US" altLang="ja-JP" sz="1400" dirty="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　　　　　　　　　　　　　　　　　　　　　　　　及び「</a:t>
            </a:r>
            <a:r>
              <a:rPr lang="ja-JP" altLang="en-US" sz="1400" dirty="0">
                <a:latin typeface="HGPｺﾞｼｯｸM" panose="020B0600000000000000" pitchFamily="50" charset="-128"/>
                <a:ea typeface="HGPｺﾞｼｯｸM" panose="020B0600000000000000" pitchFamily="50" charset="-128"/>
              </a:rPr>
              <a:t>新型コロナウイルス感染症医療機関等情報支援システム（</a:t>
            </a:r>
            <a:r>
              <a:rPr lang="en-US" altLang="ja-JP" sz="1400" dirty="0">
                <a:latin typeface="HGPｺﾞｼｯｸM" panose="020B0600000000000000" pitchFamily="50" charset="-128"/>
                <a:ea typeface="HGPｺﾞｼｯｸM" panose="020B0600000000000000" pitchFamily="50" charset="-128"/>
              </a:rPr>
              <a:t>G</a:t>
            </a:r>
            <a:r>
              <a:rPr lang="ja-JP" altLang="en-US" sz="1400" dirty="0">
                <a:latin typeface="HGPｺﾞｼｯｸM" panose="020B0600000000000000" pitchFamily="50" charset="-128"/>
                <a:ea typeface="HGPｺﾞｼｯｸM" panose="020B0600000000000000" pitchFamily="50" charset="-128"/>
              </a:rPr>
              <a:t>－</a:t>
            </a:r>
            <a:r>
              <a:rPr lang="en-US" altLang="ja-JP" sz="1400" dirty="0">
                <a:latin typeface="HGPｺﾞｼｯｸM" panose="020B0600000000000000" pitchFamily="50" charset="-128"/>
                <a:ea typeface="HGPｺﾞｼｯｸM" panose="020B0600000000000000" pitchFamily="50" charset="-128"/>
              </a:rPr>
              <a:t>MIS</a:t>
            </a:r>
            <a:r>
              <a:rPr lang="ja-JP" altLang="en-US" sz="1400" dirty="0">
                <a:latin typeface="HGPｺﾞｼｯｸM" panose="020B0600000000000000" pitchFamily="50" charset="-128"/>
                <a:ea typeface="HGPｺﾞｼｯｸM" panose="020B0600000000000000" pitchFamily="50" charset="-128"/>
              </a:rPr>
              <a:t>）</a:t>
            </a:r>
            <a:r>
              <a:rPr lang="ja-JP" altLang="en-US" sz="1400" dirty="0" smtClean="0">
                <a:latin typeface="HGPｺﾞｼｯｸM" panose="020B0600000000000000" pitchFamily="50" charset="-128"/>
                <a:ea typeface="HGPｺﾞｼｯｸM" panose="020B0600000000000000" pitchFamily="50" charset="-128"/>
              </a:rPr>
              <a:t>」</a:t>
            </a:r>
            <a:endParaRPr lang="en-US" altLang="ja-JP" sz="1400" dirty="0" smtClean="0">
              <a:latin typeface="HGPｺﾞｼｯｸM" panose="020B0600000000000000" pitchFamily="50" charset="-128"/>
              <a:ea typeface="HGPｺﾞｼｯｸM" panose="020B0600000000000000" pitchFamily="50" charset="-128"/>
            </a:endParaRPr>
          </a:p>
          <a:p>
            <a:r>
              <a:rPr lang="en-US" altLang="ja-JP" sz="1200" dirty="0">
                <a:latin typeface="HGPｺﾞｼｯｸM" panose="020B0600000000000000" pitchFamily="50" charset="-128"/>
                <a:ea typeface="HGPｺﾞｼｯｸM" panose="020B0600000000000000" pitchFamily="50" charset="-128"/>
              </a:rPr>
              <a:t>【</a:t>
            </a:r>
            <a:r>
              <a:rPr lang="ja-JP" altLang="en-US" sz="1200" dirty="0">
                <a:latin typeface="HGPｺﾞｼｯｸM" panose="020B0600000000000000" pitchFamily="50" charset="-128"/>
                <a:ea typeface="HGPｺﾞｼｯｸM" panose="020B0600000000000000" pitchFamily="50" charset="-128"/>
              </a:rPr>
              <a:t>システム移行の背景</a:t>
            </a:r>
            <a:r>
              <a:rPr lang="en-US" altLang="ja-JP" sz="1200" dirty="0" smtClean="0">
                <a:latin typeface="HGPｺﾞｼｯｸM" panose="020B0600000000000000" pitchFamily="50" charset="-128"/>
                <a:ea typeface="HGPｺﾞｼｯｸM" panose="020B0600000000000000" pitchFamily="50" charset="-128"/>
              </a:rPr>
              <a:t>】</a:t>
            </a:r>
          </a:p>
          <a:p>
            <a:r>
              <a:rPr lang="ja-JP" altLang="en-US" sz="1200" dirty="0" smtClean="0">
                <a:latin typeface="HGPｺﾞｼｯｸM" panose="020B0600000000000000" pitchFamily="50" charset="-128"/>
                <a:ea typeface="HGPｺﾞｼｯｸM" panose="020B0600000000000000" pitchFamily="50" charset="-128"/>
              </a:rPr>
              <a:t>○</a:t>
            </a:r>
            <a:r>
              <a:rPr lang="ja-JP" altLang="en-US" sz="1200" smtClean="0">
                <a:latin typeface="HGPｺﾞｼｯｸM" panose="020B0600000000000000" pitchFamily="50" charset="-128"/>
                <a:ea typeface="HGPｺﾞｼｯｸM" panose="020B0600000000000000" pitchFamily="50" charset="-128"/>
              </a:rPr>
              <a:t>国</a:t>
            </a:r>
            <a:r>
              <a:rPr lang="ja-JP" altLang="en-US" sz="1200" smtClean="0">
                <a:latin typeface="HGPｺﾞｼｯｸM" panose="020B0600000000000000" pitchFamily="50" charset="-128"/>
                <a:ea typeface="HGPｺﾞｼｯｸM" panose="020B0600000000000000" pitchFamily="50" charset="-128"/>
              </a:rPr>
              <a:t>より</a:t>
            </a:r>
            <a:r>
              <a:rPr lang="ja-JP" altLang="en-US" sz="1200">
                <a:latin typeface="HGPｺﾞｼｯｸM" panose="020B0600000000000000" pitchFamily="50" charset="-128"/>
                <a:ea typeface="HGPｺﾞｼｯｸM" panose="020B0600000000000000" pitchFamily="50" charset="-128"/>
              </a:rPr>
              <a:t>、</a:t>
            </a:r>
            <a:r>
              <a:rPr lang="en-US" altLang="ja-JP" sz="1200" smtClean="0">
                <a:latin typeface="HGPｺﾞｼｯｸM" panose="020B0600000000000000" pitchFamily="50" charset="-128"/>
                <a:ea typeface="HGPｺﾞｼｯｸM" panose="020B0600000000000000" pitchFamily="50" charset="-128"/>
              </a:rPr>
              <a:t>HER</a:t>
            </a:r>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SYS</a:t>
            </a:r>
            <a:r>
              <a:rPr lang="ja-JP" altLang="en-US" sz="1200" dirty="0">
                <a:latin typeface="HGPｺﾞｼｯｸM" panose="020B0600000000000000" pitchFamily="50" charset="-128"/>
                <a:ea typeface="HGPｺﾞｼｯｸM" panose="020B0600000000000000" pitchFamily="50" charset="-128"/>
              </a:rPr>
              <a:t>及び</a:t>
            </a:r>
            <a:r>
              <a:rPr lang="en-US" altLang="ja-JP" sz="1200" dirty="0">
                <a:latin typeface="HGPｺﾞｼｯｸM" panose="020B0600000000000000" pitchFamily="50" charset="-128"/>
                <a:ea typeface="HGPｺﾞｼｯｸM" panose="020B0600000000000000" pitchFamily="50" charset="-128"/>
              </a:rPr>
              <a:t>G</a:t>
            </a:r>
            <a:r>
              <a:rPr lang="ja-JP" altLang="en-US" sz="1200" dirty="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MIS</a:t>
            </a:r>
            <a:r>
              <a:rPr lang="ja-JP" altLang="en-US" sz="1200" dirty="0" smtClean="0">
                <a:latin typeface="HGPｺﾞｼｯｸM" panose="020B0600000000000000" pitchFamily="50" charset="-128"/>
                <a:ea typeface="HGPｺﾞｼｯｸM" panose="020B0600000000000000" pitchFamily="50" charset="-128"/>
              </a:rPr>
              <a:t>の積極的利用の推奨</a:t>
            </a:r>
            <a:endParaRPr lang="en-US" altLang="ja-JP" sz="1200" dirty="0">
              <a:latin typeface="HGPｺﾞｼｯｸM" panose="020B0600000000000000" pitchFamily="50" charset="-128"/>
              <a:ea typeface="HGPｺﾞｼｯｸM" panose="020B0600000000000000" pitchFamily="50" charset="-128"/>
            </a:endParaRPr>
          </a:p>
          <a:p>
            <a:r>
              <a:rPr lang="en-US" altLang="ja-JP" sz="1200" dirty="0" smtClean="0">
                <a:latin typeface="HGPｺﾞｼｯｸM" panose="020B0600000000000000" pitchFamily="50" charset="-128"/>
                <a:ea typeface="HGPｺﾞｼｯｸM" panose="020B0600000000000000" pitchFamily="50" charset="-128"/>
              </a:rPr>
              <a:t>○</a:t>
            </a:r>
            <a:r>
              <a:rPr lang="en-US" altLang="ja-JP" sz="1200" dirty="0" err="1" smtClean="0">
                <a:latin typeface="HGPｺﾞｼｯｸM" panose="020B0600000000000000" pitchFamily="50" charset="-128"/>
                <a:ea typeface="HGPｺﾞｼｯｸM" panose="020B0600000000000000" pitchFamily="50" charset="-128"/>
              </a:rPr>
              <a:t>kintone</a:t>
            </a:r>
            <a:r>
              <a:rPr lang="ja-JP" altLang="en-US" sz="1200" dirty="0" err="1" smtClean="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HER</a:t>
            </a:r>
            <a:r>
              <a:rPr lang="ja-JP" altLang="en-US" sz="1200" dirty="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SYS</a:t>
            </a:r>
            <a:r>
              <a:rPr lang="ja-JP" altLang="en-US" sz="1200" dirty="0" smtClean="0">
                <a:latin typeface="HGPｺﾞｼｯｸM" panose="020B0600000000000000" pitchFamily="50" charset="-128"/>
                <a:ea typeface="HGPｺﾞｼｯｸM" panose="020B0600000000000000" pitchFamily="50" charset="-128"/>
              </a:rPr>
              <a:t>及び</a:t>
            </a:r>
            <a:r>
              <a:rPr lang="en-US" altLang="ja-JP" sz="1200" dirty="0" smtClean="0">
                <a:latin typeface="HGPｺﾞｼｯｸM" panose="020B0600000000000000" pitchFamily="50" charset="-128"/>
                <a:ea typeface="HGPｺﾞｼｯｸM" panose="020B0600000000000000" pitchFamily="50" charset="-128"/>
              </a:rPr>
              <a:t>G</a:t>
            </a:r>
            <a:r>
              <a:rPr lang="ja-JP" altLang="en-US" sz="1200" dirty="0">
                <a:latin typeface="HGPｺﾞｼｯｸM" panose="020B0600000000000000" pitchFamily="50" charset="-128"/>
                <a:ea typeface="HGPｺﾞｼｯｸM" panose="020B0600000000000000" pitchFamily="50" charset="-128"/>
              </a:rPr>
              <a:t>－</a:t>
            </a:r>
            <a:r>
              <a:rPr lang="en-US" altLang="ja-JP" sz="1200" dirty="0" smtClean="0">
                <a:latin typeface="HGPｺﾞｼｯｸM" panose="020B0600000000000000" pitchFamily="50" charset="-128"/>
                <a:ea typeface="HGPｺﾞｼｯｸM" panose="020B0600000000000000" pitchFamily="50" charset="-128"/>
              </a:rPr>
              <a:t>MIS</a:t>
            </a:r>
            <a:r>
              <a:rPr lang="ja-JP" altLang="en-US" sz="1200" dirty="0" smtClean="0">
                <a:latin typeface="HGPｺﾞｼｯｸM" panose="020B0600000000000000" pitchFamily="50" charset="-128"/>
                <a:ea typeface="HGPｺﾞｼｯｸM" panose="020B0600000000000000" pitchFamily="50" charset="-128"/>
              </a:rPr>
              <a:t>の</a:t>
            </a:r>
            <a:r>
              <a:rPr lang="ja-JP" altLang="en-US" sz="1200" dirty="0">
                <a:latin typeface="HGPｺﾞｼｯｸM" panose="020B0600000000000000" pitchFamily="50" charset="-128"/>
                <a:ea typeface="HGPｺﾞｼｯｸM" panose="020B0600000000000000" pitchFamily="50" charset="-128"/>
              </a:rPr>
              <a:t>３システム併用</a:t>
            </a:r>
            <a:r>
              <a:rPr lang="ja-JP" altLang="en-US" sz="1200" dirty="0" smtClean="0">
                <a:latin typeface="HGPｺﾞｼｯｸM" panose="020B0600000000000000" pitchFamily="50" charset="-128"/>
                <a:ea typeface="HGPｺﾞｼｯｸM" panose="020B0600000000000000" pitchFamily="50" charset="-128"/>
              </a:rPr>
              <a:t>による患者</a:t>
            </a:r>
            <a:r>
              <a:rPr lang="ja-JP" altLang="en-US" sz="1200" dirty="0">
                <a:latin typeface="HGPｺﾞｼｯｸM" panose="020B0600000000000000" pitchFamily="50" charset="-128"/>
                <a:ea typeface="HGPｺﾞｼｯｸM" panose="020B0600000000000000" pitchFamily="50" charset="-128"/>
              </a:rPr>
              <a:t>情報管理の複雑化。</a:t>
            </a:r>
          </a:p>
          <a:p>
            <a:r>
              <a:rPr lang="ja-JP" altLang="en-US" sz="1200" dirty="0">
                <a:latin typeface="HGPｺﾞｼｯｸM" panose="020B0600000000000000" pitchFamily="50" charset="-128"/>
                <a:ea typeface="HGPｺﾞｼｯｸM" panose="020B0600000000000000" pitchFamily="50" charset="-128"/>
              </a:rPr>
              <a:t>○都道府県から指定を受けた診療・検査医療機関は、</a:t>
            </a:r>
            <a:r>
              <a:rPr lang="en-US" altLang="ja-JP" sz="1200" dirty="0">
                <a:latin typeface="HGPｺﾞｼｯｸM" panose="020B0600000000000000" pitchFamily="50" charset="-128"/>
                <a:ea typeface="HGPｺﾞｼｯｸM" panose="020B0600000000000000" pitchFamily="50" charset="-128"/>
              </a:rPr>
              <a:t>HER</a:t>
            </a:r>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SYS</a:t>
            </a:r>
            <a:r>
              <a:rPr lang="ja-JP" altLang="en-US" sz="1200" dirty="0">
                <a:latin typeface="HGPｺﾞｼｯｸM" panose="020B0600000000000000" pitchFamily="50" charset="-128"/>
                <a:ea typeface="HGPｺﾞｼｯｸM" panose="020B0600000000000000" pitchFamily="50" charset="-128"/>
              </a:rPr>
              <a:t>及び</a:t>
            </a:r>
            <a:r>
              <a:rPr lang="en-US" altLang="ja-JP" sz="1200" dirty="0">
                <a:latin typeface="HGPｺﾞｼｯｸM" panose="020B0600000000000000" pitchFamily="50" charset="-128"/>
                <a:ea typeface="HGPｺﾞｼｯｸM" panose="020B0600000000000000" pitchFamily="50" charset="-128"/>
              </a:rPr>
              <a:t>G</a:t>
            </a:r>
            <a:r>
              <a:rPr lang="ja-JP" altLang="en-US" sz="1200" dirty="0">
                <a:latin typeface="HGPｺﾞｼｯｸM" panose="020B0600000000000000" pitchFamily="50" charset="-128"/>
                <a:ea typeface="HGPｺﾞｼｯｸM" panose="020B0600000000000000" pitchFamily="50" charset="-128"/>
              </a:rPr>
              <a:t>－</a:t>
            </a:r>
            <a:r>
              <a:rPr lang="en-US" altLang="ja-JP" sz="1200" dirty="0">
                <a:latin typeface="HGPｺﾞｼｯｸM" panose="020B0600000000000000" pitchFamily="50" charset="-128"/>
                <a:ea typeface="HGPｺﾞｼｯｸM" panose="020B0600000000000000" pitchFamily="50" charset="-128"/>
              </a:rPr>
              <a:t>MIS</a:t>
            </a:r>
            <a:r>
              <a:rPr lang="ja-JP" altLang="en-US" sz="1200" dirty="0">
                <a:latin typeface="HGPｺﾞｼｯｸM" panose="020B0600000000000000" pitchFamily="50" charset="-128"/>
                <a:ea typeface="HGPｺﾞｼｯｸM" panose="020B0600000000000000" pitchFamily="50" charset="-128"/>
              </a:rPr>
              <a:t>に必要な情報を入力（国の補助金要件）</a:t>
            </a:r>
            <a:r>
              <a:rPr lang="ja-JP" altLang="en-US" sz="1200" dirty="0" smtClean="0">
                <a:latin typeface="HGPｺﾞｼｯｸM" panose="020B0600000000000000" pitchFamily="50" charset="-128"/>
                <a:ea typeface="HGPｺﾞｼｯｸM" panose="020B0600000000000000" pitchFamily="50" charset="-128"/>
              </a:rPr>
              <a:t>。</a:t>
            </a:r>
            <a:endParaRPr lang="ja-JP" altLang="en-US" sz="1200" dirty="0">
              <a:latin typeface="HGPｺﾞｼｯｸM" panose="020B0600000000000000" pitchFamily="50" charset="-128"/>
              <a:ea typeface="HGPｺﾞｼｯｸM" panose="020B0600000000000000" pitchFamily="50" charset="-128"/>
            </a:endParaRPr>
          </a:p>
        </p:txBody>
      </p:sp>
      <p:sp>
        <p:nvSpPr>
          <p:cNvPr id="14" name="角丸四角形 13"/>
          <p:cNvSpPr/>
          <p:nvPr/>
        </p:nvSpPr>
        <p:spPr>
          <a:xfrm>
            <a:off x="47124" y="392454"/>
            <a:ext cx="1057292" cy="30904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HG丸ｺﾞｼｯｸM-PRO" panose="020F0600000000000000" pitchFamily="50" charset="-128"/>
                <a:ea typeface="HG丸ｺﾞｼｯｸM-PRO" panose="020F0600000000000000" pitchFamily="50" charset="-128"/>
              </a:rPr>
              <a:t>方針</a:t>
            </a:r>
            <a:endParaRPr kumimoji="1" lang="ja-JP" altLang="en-US" sz="14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5" name="角丸四角形 14"/>
          <p:cNvSpPr/>
          <p:nvPr/>
        </p:nvSpPr>
        <p:spPr>
          <a:xfrm>
            <a:off x="90152" y="2560321"/>
            <a:ext cx="1057292" cy="30904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white"/>
                </a:solidFill>
                <a:latin typeface="HG丸ｺﾞｼｯｸM-PRO" panose="020F0600000000000000" pitchFamily="50" charset="-128"/>
                <a:ea typeface="HG丸ｺﾞｼｯｸM-PRO" panose="020F0600000000000000" pitchFamily="50" charset="-128"/>
              </a:rPr>
              <a:t>課題</a:t>
            </a:r>
            <a:endParaRPr kumimoji="1" lang="ja-JP" altLang="en-US" sz="14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13" name="スライド番号プレースホルダー 4"/>
          <p:cNvSpPr>
            <a:spLocks noGrp="1"/>
          </p:cNvSpPr>
          <p:nvPr>
            <p:ph type="sldNum" sz="quarter" idx="12"/>
          </p:nvPr>
        </p:nvSpPr>
        <p:spPr>
          <a:xfrm>
            <a:off x="7677150" y="6605065"/>
            <a:ext cx="2228850" cy="365125"/>
          </a:xfrm>
        </p:spPr>
        <p:txBody>
          <a:bodyPr/>
          <a:lstStyle/>
          <a:p>
            <a:r>
              <a:rPr kumimoji="1" lang="en-US" altLang="ja-JP" dirty="0" smtClean="0">
                <a:solidFill>
                  <a:schemeClr val="tx1"/>
                </a:solidFill>
              </a:rPr>
              <a:t>6</a:t>
            </a: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945D3C43-F617-40FB-9EC3-0D2C2CACC8FD}"/>
              </a:ext>
            </a:extLst>
          </p:cNvPr>
          <p:cNvSpPr txBox="1"/>
          <p:nvPr/>
        </p:nvSpPr>
        <p:spPr>
          <a:xfrm>
            <a:off x="63782" y="2921536"/>
            <a:ext cx="9811752" cy="2492990"/>
          </a:xfrm>
          <a:prstGeom prst="rect">
            <a:avLst/>
          </a:prstGeom>
          <a:noFill/>
          <a:ln>
            <a:solidFill>
              <a:schemeClr val="tx1"/>
            </a:solidFill>
          </a:ln>
        </p:spPr>
        <p:txBody>
          <a:bodyPr wrap="square" rtlCol="0">
            <a:spAutoFit/>
          </a:bodyPr>
          <a:lstStyle/>
          <a:p>
            <a:r>
              <a:rPr lang="ja-JP" altLang="en-US" sz="1400" dirty="0" smtClean="0">
                <a:latin typeface="HGPｺﾞｼｯｸM" panose="020B0600000000000000" pitchFamily="50" charset="-128"/>
                <a:ea typeface="HGPｺﾞｼｯｸM" panose="020B0600000000000000" pitchFamily="50" charset="-128"/>
              </a:rPr>
              <a:t>○システム移行に伴う保健所等の入力状況。</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○報道提供や大阪モデル等の公表データと同レベルでの情報把握が可能かの検討。（例：陽性率など）</a:t>
            </a:r>
            <a:endParaRPr lang="en-US" altLang="ja-JP" sz="1400" dirty="0" smtClean="0">
              <a:latin typeface="HGPｺﾞｼｯｸM" panose="020B0600000000000000" pitchFamily="50" charset="-128"/>
              <a:ea typeface="HGPｺﾞｼｯｸM" panose="020B0600000000000000" pitchFamily="50" charset="-128"/>
            </a:endParaRPr>
          </a:p>
          <a:p>
            <a:endParaRPr lang="en-US" altLang="ja-JP" sz="1600" dirty="0">
              <a:latin typeface="HGPｺﾞｼｯｸM" panose="020B0600000000000000" pitchFamily="50" charset="-128"/>
              <a:ea typeface="HGPｺﾞｼｯｸM" panose="020B0600000000000000" pitchFamily="50" charset="-128"/>
            </a:endParaRPr>
          </a:p>
          <a:p>
            <a:endParaRPr lang="en-US" altLang="ja-JP" sz="1600" dirty="0" smtClean="0">
              <a:latin typeface="HGPｺﾞｼｯｸM" panose="020B0600000000000000" pitchFamily="50" charset="-128"/>
              <a:ea typeface="HGPｺﾞｼｯｸM" panose="020B0600000000000000" pitchFamily="50" charset="-128"/>
            </a:endParaRPr>
          </a:p>
          <a:p>
            <a:endParaRPr lang="en-US" altLang="ja-JP" sz="1600" dirty="0">
              <a:latin typeface="HGPｺﾞｼｯｸM" panose="020B0600000000000000" pitchFamily="50" charset="-128"/>
              <a:ea typeface="HGPｺﾞｼｯｸM" panose="020B0600000000000000" pitchFamily="50" charset="-128"/>
            </a:endParaRPr>
          </a:p>
          <a:p>
            <a:endParaRPr lang="en-US" altLang="ja-JP" sz="1600" dirty="0" smtClean="0">
              <a:latin typeface="HGPｺﾞｼｯｸM" panose="020B0600000000000000" pitchFamily="50" charset="-128"/>
              <a:ea typeface="HGPｺﾞｼｯｸM" panose="020B0600000000000000" pitchFamily="50" charset="-128"/>
            </a:endParaRPr>
          </a:p>
          <a:p>
            <a:endParaRPr lang="en-US" altLang="ja-JP" sz="1600" dirty="0">
              <a:latin typeface="HGPｺﾞｼｯｸM" panose="020B0600000000000000" pitchFamily="50" charset="-128"/>
              <a:ea typeface="HGPｺﾞｼｯｸM" panose="020B0600000000000000" pitchFamily="50" charset="-128"/>
            </a:endParaRPr>
          </a:p>
          <a:p>
            <a:endParaRPr lang="en-US" altLang="ja-JP" sz="1600" dirty="0" smtClean="0">
              <a:latin typeface="HGPｺﾞｼｯｸM" panose="020B0600000000000000" pitchFamily="50" charset="-128"/>
              <a:ea typeface="HGPｺﾞｼｯｸM" panose="020B0600000000000000" pitchFamily="50" charset="-128"/>
            </a:endParaRPr>
          </a:p>
          <a:p>
            <a:endParaRPr lang="en-US" altLang="ja-JP" sz="1600" dirty="0" smtClean="0">
              <a:latin typeface="HGPｺﾞｼｯｸM" panose="020B0600000000000000" pitchFamily="50" charset="-128"/>
              <a:ea typeface="HGPｺﾞｼｯｸM" panose="020B0600000000000000" pitchFamily="50" charset="-128"/>
            </a:endParaRPr>
          </a:p>
          <a:p>
            <a:endParaRPr lang="en-US" altLang="ja-JP" sz="1600" dirty="0" smtClean="0">
              <a:latin typeface="HGPｺﾞｼｯｸM" panose="020B0600000000000000" pitchFamily="50" charset="-128"/>
              <a:ea typeface="HGPｺﾞｼｯｸM" panose="020B0600000000000000" pitchFamily="50" charset="-128"/>
            </a:endParaRPr>
          </a:p>
        </p:txBody>
      </p:sp>
      <p:sp>
        <p:nvSpPr>
          <p:cNvPr id="21" name="角丸四角形 20"/>
          <p:cNvSpPr/>
          <p:nvPr/>
        </p:nvSpPr>
        <p:spPr>
          <a:xfrm>
            <a:off x="90152" y="5483525"/>
            <a:ext cx="1057292" cy="309040"/>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prstClr val="white"/>
                </a:solidFill>
                <a:latin typeface="HG丸ｺﾞｼｯｸM-PRO" panose="020F0600000000000000" pitchFamily="50" charset="-128"/>
                <a:ea typeface="HG丸ｺﾞｼｯｸM-PRO" panose="020F0600000000000000" pitchFamily="50" charset="-128"/>
              </a:rPr>
              <a:t>対応</a:t>
            </a:r>
            <a:endParaRPr kumimoji="1" lang="ja-JP" altLang="en-US" sz="1400" b="1"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endParaRPr>
          </a:p>
        </p:txBody>
      </p:sp>
      <p:sp>
        <p:nvSpPr>
          <p:cNvPr id="22" name="テキスト ボックス 21">
            <a:extLst>
              <a:ext uri="{FF2B5EF4-FFF2-40B4-BE49-F238E27FC236}">
                <a16:creationId xmlns:a16="http://schemas.microsoft.com/office/drawing/2014/main" id="{945D3C43-F617-40FB-9EC3-0D2C2CACC8FD}"/>
              </a:ext>
            </a:extLst>
          </p:cNvPr>
          <p:cNvSpPr txBox="1"/>
          <p:nvPr/>
        </p:nvSpPr>
        <p:spPr>
          <a:xfrm>
            <a:off x="90152" y="5871621"/>
            <a:ext cx="9759012" cy="738664"/>
          </a:xfrm>
          <a:prstGeom prst="rect">
            <a:avLst/>
          </a:prstGeom>
          <a:noFill/>
          <a:ln>
            <a:solidFill>
              <a:schemeClr val="tx1"/>
            </a:solidFill>
          </a:ln>
        </p:spPr>
        <p:txBody>
          <a:bodyPr wrap="square" rtlCol="0">
            <a:spAutoFit/>
          </a:bodyPr>
          <a:lstStyle/>
          <a:p>
            <a:r>
              <a:rPr kumimoji="1" lang="ja-JP" altLang="en-US" sz="1400" dirty="0">
                <a:latin typeface="HGｺﾞｼｯｸM" panose="020B0609000000000000" pitchFamily="49" charset="-128"/>
                <a:ea typeface="HGｺﾞｼｯｸM" panose="020B0609000000000000" pitchFamily="49" charset="-128"/>
              </a:rPr>
              <a:t>○十分なシステム移行期間設定や保健所等による確実なシステム入力の徹底。</a:t>
            </a:r>
            <a:endParaRPr kumimoji="1" lang="en-US" altLang="ja-JP" sz="1400" dirty="0">
              <a:latin typeface="HGｺﾞｼｯｸM" panose="020B0609000000000000" pitchFamily="49" charset="-128"/>
              <a:ea typeface="HGｺﾞｼｯｸM" panose="020B0609000000000000" pitchFamily="49" charset="-128"/>
            </a:endParaRPr>
          </a:p>
          <a:p>
            <a:r>
              <a:rPr kumimoji="1" lang="ja-JP" altLang="en-US" sz="1400" dirty="0">
                <a:latin typeface="HGｺﾞｼｯｸM" panose="020B0609000000000000" pitchFamily="49" charset="-128"/>
                <a:ea typeface="HGｺﾞｼｯｸM" panose="020B0609000000000000" pitchFamily="49" charset="-128"/>
              </a:rPr>
              <a:t>○大阪モデル等のデータ公表において</a:t>
            </a:r>
            <a:r>
              <a:rPr kumimoji="1" lang="ja-JP" altLang="en-US" sz="1400" dirty="0" smtClean="0">
                <a:latin typeface="HGｺﾞｼｯｸM" panose="020B0609000000000000" pitchFamily="49" charset="-128"/>
                <a:ea typeface="HGｺﾞｼｯｸM" panose="020B0609000000000000" pitchFamily="49" charset="-128"/>
              </a:rPr>
              <a:t>、国システムでは</a:t>
            </a:r>
            <a:r>
              <a:rPr kumimoji="1" lang="ja-JP" altLang="en-US" sz="1400" dirty="0">
                <a:latin typeface="HGｺﾞｼｯｸM" panose="020B0609000000000000" pitchFamily="49" charset="-128"/>
                <a:ea typeface="HGｺﾞｼｯｸM" panose="020B0609000000000000" pitchFamily="49" charset="-128"/>
              </a:rPr>
              <a:t>従来と同レベルの内容把握が困難な場合、</a:t>
            </a:r>
            <a:r>
              <a:rPr kumimoji="1" lang="ja-JP" altLang="en-US" sz="1400" dirty="0" smtClean="0">
                <a:latin typeface="HGｺﾞｼｯｸM" panose="020B0609000000000000" pitchFamily="49" charset="-128"/>
                <a:ea typeface="HGｺﾞｼｯｸM" panose="020B0609000000000000" pitchFamily="49" charset="-128"/>
              </a:rPr>
              <a:t>代替データ</a:t>
            </a:r>
            <a:r>
              <a:rPr kumimoji="1" lang="ja-JP" altLang="en-US" sz="1400" dirty="0">
                <a:latin typeface="HGｺﾞｼｯｸM" panose="020B0609000000000000" pitchFamily="49" charset="-128"/>
                <a:ea typeface="HGｺﾞｼｯｸM" panose="020B0609000000000000" pitchFamily="49" charset="-128"/>
              </a:rPr>
              <a:t>の</a:t>
            </a:r>
            <a:r>
              <a:rPr kumimoji="1" lang="ja-JP" altLang="en-US" sz="1400" dirty="0" smtClean="0">
                <a:latin typeface="HGｺﾞｼｯｸM" panose="020B0609000000000000" pitchFamily="49" charset="-128"/>
                <a:ea typeface="HGｺﾞｼｯｸM" panose="020B0609000000000000" pitchFamily="49" charset="-128"/>
              </a:rPr>
              <a:t>把握手</a:t>
            </a:r>
            <a:endParaRPr kumimoji="1" lang="en-US" altLang="ja-JP" sz="1400" dirty="0" smtClean="0">
              <a:latin typeface="HGｺﾞｼｯｸM" panose="020B0609000000000000" pitchFamily="49" charset="-128"/>
              <a:ea typeface="HGｺﾞｼｯｸM" panose="020B0609000000000000" pitchFamily="49" charset="-128"/>
            </a:endParaRPr>
          </a:p>
          <a:p>
            <a:r>
              <a:rPr kumimoji="1" lang="ja-JP" altLang="en-US" sz="1400" dirty="0">
                <a:latin typeface="HGｺﾞｼｯｸM" panose="020B0609000000000000" pitchFamily="49" charset="-128"/>
                <a:ea typeface="HGｺﾞｼｯｸM" panose="020B0609000000000000" pitchFamily="49" charset="-128"/>
              </a:rPr>
              <a:t>　</a:t>
            </a:r>
            <a:r>
              <a:rPr kumimoji="1" lang="ja-JP" altLang="en-US" sz="1400" dirty="0" smtClean="0">
                <a:latin typeface="HGｺﾞｼｯｸM" panose="020B0609000000000000" pitchFamily="49" charset="-128"/>
                <a:ea typeface="HGｺﾞｼｯｸM" panose="020B0609000000000000" pitchFamily="49" charset="-128"/>
              </a:rPr>
              <a:t>法</a:t>
            </a:r>
            <a:r>
              <a:rPr kumimoji="1" lang="ja-JP" altLang="en-US" sz="1400" dirty="0">
                <a:latin typeface="HGｺﾞｼｯｸM" panose="020B0609000000000000" pitchFamily="49" charset="-128"/>
                <a:ea typeface="HGｺﾞｼｯｸM" panose="020B0609000000000000" pitchFamily="49" charset="-128"/>
              </a:rPr>
              <a:t>の検討。</a:t>
            </a:r>
          </a:p>
        </p:txBody>
      </p:sp>
      <p:sp>
        <p:nvSpPr>
          <p:cNvPr id="2" name="角丸四角形 1"/>
          <p:cNvSpPr/>
          <p:nvPr/>
        </p:nvSpPr>
        <p:spPr>
          <a:xfrm>
            <a:off x="90152" y="3429674"/>
            <a:ext cx="5306632" cy="1902578"/>
          </a:xfrm>
          <a:prstGeom prst="roundRect">
            <a:avLst>
              <a:gd name="adj" fmla="val 7622"/>
            </a:avLst>
          </a:prstGeom>
          <a:ln>
            <a:solidFill>
              <a:schemeClr val="accent2">
                <a:lumMod val="40000"/>
                <a:lumOff val="60000"/>
              </a:schemeClr>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latin typeface="HGPｺﾞｼｯｸM" panose="020B0600000000000000" pitchFamily="50" charset="-128"/>
                <a:ea typeface="HGPｺﾞｼｯｸM" panose="020B0600000000000000" pitchFamily="50" charset="-128"/>
              </a:rPr>
              <a:t>＜参考＞大阪モデルの指標</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①新規</a:t>
            </a:r>
            <a:r>
              <a:rPr lang="ja-JP" altLang="en-US" sz="1100" dirty="0">
                <a:latin typeface="HGPｺﾞｼｯｸM" panose="020B0600000000000000" pitchFamily="50" charset="-128"/>
                <a:ea typeface="HGPｺﾞｼｯｸM" panose="020B0600000000000000" pitchFamily="50" charset="-128"/>
              </a:rPr>
              <a:t>陽性者における感染経路不明者数７日間移動</a:t>
            </a:r>
            <a:r>
              <a:rPr lang="ja-JP" altLang="en-US" sz="1100" dirty="0" smtClean="0">
                <a:latin typeface="HGPｺﾞｼｯｸM" panose="020B0600000000000000" pitchFamily="50" charset="-128"/>
                <a:ea typeface="HGPｺﾞｼｯｸM" panose="020B0600000000000000" pitchFamily="50" charset="-128"/>
              </a:rPr>
              <a:t>平均前週増加比</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②新規陽性者における感染経路不明者数７日間移動平均</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③７日間</a:t>
            </a:r>
            <a:r>
              <a:rPr lang="ja-JP" altLang="en-US" sz="1100" dirty="0">
                <a:latin typeface="HGPｺﾞｼｯｸM" panose="020B0600000000000000" pitchFamily="50" charset="-128"/>
                <a:ea typeface="HGPｺﾞｼｯｸM" panose="020B0600000000000000" pitchFamily="50" charset="-128"/>
              </a:rPr>
              <a:t>合計新規陽性者数（うち後半３日間</a:t>
            </a:r>
            <a:r>
              <a:rPr lang="ja-JP" altLang="en-US" sz="1100" dirty="0" smtClean="0">
                <a:latin typeface="HGPｺﾞｼｯｸM" panose="020B0600000000000000" pitchFamily="50" charset="-128"/>
                <a:ea typeface="HGPｺﾞｼｯｸM" panose="020B0600000000000000" pitchFamily="50" charset="-128"/>
              </a:rPr>
              <a:t>）</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④直</a:t>
            </a:r>
            <a:r>
              <a:rPr lang="ja-JP" altLang="en-US" sz="1100" dirty="0">
                <a:latin typeface="HGPｺﾞｼｯｸM" panose="020B0600000000000000" pitchFamily="50" charset="-128"/>
                <a:ea typeface="HGPｺﾞｼｯｸM" panose="020B0600000000000000" pitchFamily="50" charset="-128"/>
              </a:rPr>
              <a:t>近</a:t>
            </a:r>
            <a:r>
              <a:rPr lang="en-US" altLang="ja-JP" sz="1100" dirty="0">
                <a:latin typeface="HGPｺﾞｼｯｸM" panose="020B0600000000000000" pitchFamily="50" charset="-128"/>
                <a:ea typeface="HGPｺﾞｼｯｸM" panose="020B0600000000000000" pitchFamily="50" charset="-128"/>
              </a:rPr>
              <a:t>1</a:t>
            </a:r>
            <a:r>
              <a:rPr lang="ja-JP" altLang="en-US" sz="1100" dirty="0">
                <a:latin typeface="HGPｺﾞｼｯｸM" panose="020B0600000000000000" pitchFamily="50" charset="-128"/>
                <a:ea typeface="HGPｺﾞｼｯｸM" panose="020B0600000000000000" pitchFamily="50" charset="-128"/>
              </a:rPr>
              <a:t>週間の人口</a:t>
            </a:r>
            <a:r>
              <a:rPr lang="en-US" altLang="ja-JP" sz="1100" dirty="0">
                <a:latin typeface="HGPｺﾞｼｯｸM" panose="020B0600000000000000" pitchFamily="50" charset="-128"/>
                <a:ea typeface="HGPｺﾞｼｯｸM" panose="020B0600000000000000" pitchFamily="50" charset="-128"/>
              </a:rPr>
              <a:t>10</a:t>
            </a:r>
            <a:r>
              <a:rPr lang="ja-JP" altLang="en-US" sz="1100" dirty="0">
                <a:latin typeface="HGPｺﾞｼｯｸM" panose="020B0600000000000000" pitchFamily="50" charset="-128"/>
                <a:ea typeface="HGPｺﾞｼｯｸM" panose="020B0600000000000000" pitchFamily="50" charset="-128"/>
              </a:rPr>
              <a:t>万人あたり新規陽性者数</a:t>
            </a: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⑤患者</a:t>
            </a:r>
            <a:r>
              <a:rPr lang="ja-JP" altLang="en-US" sz="1100" dirty="0">
                <a:latin typeface="HGPｺﾞｼｯｸM" panose="020B0600000000000000" pitchFamily="50" charset="-128"/>
                <a:ea typeface="HGPｺﾞｼｯｸM" panose="020B0600000000000000" pitchFamily="50" charset="-128"/>
              </a:rPr>
              <a:t>受入重症病床使用率</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（参考指標</a:t>
            </a:r>
            <a:r>
              <a:rPr lang="ja-JP" altLang="en-US" sz="1100" dirty="0" smtClean="0">
                <a:latin typeface="HGPｺﾞｼｯｸM" panose="020B0600000000000000" pitchFamily="50" charset="-128"/>
                <a:ea typeface="HGPｺﾞｼｯｸM" panose="020B0600000000000000" pitchFamily="50" charset="-128"/>
              </a:rPr>
              <a:t>）</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新規</a:t>
            </a:r>
            <a:r>
              <a:rPr lang="ja-JP" altLang="en-US" sz="1100" dirty="0">
                <a:latin typeface="HGPｺﾞｼｯｸM" panose="020B0600000000000000" pitchFamily="50" charset="-128"/>
                <a:ea typeface="HGPｺﾞｼｯｸM" panose="020B0600000000000000" pitchFamily="50" charset="-128"/>
              </a:rPr>
              <a:t>陽性者における感染経路不明者の</a:t>
            </a:r>
            <a:r>
              <a:rPr lang="ja-JP" altLang="en-US" sz="1100" dirty="0" smtClean="0">
                <a:latin typeface="HGPｺﾞｼｯｸM" panose="020B0600000000000000" pitchFamily="50" charset="-128"/>
                <a:ea typeface="HGPｺﾞｼｯｸM" panose="020B0600000000000000" pitchFamily="50" charset="-128"/>
              </a:rPr>
              <a:t>割合</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確定</a:t>
            </a:r>
            <a:r>
              <a:rPr lang="ja-JP" altLang="en-US" sz="1100" dirty="0">
                <a:latin typeface="HGPｺﾞｼｯｸM" panose="020B0600000000000000" pitchFamily="50" charset="-128"/>
                <a:ea typeface="HGPｺﾞｼｯｸM" panose="020B0600000000000000" pitchFamily="50" charset="-128"/>
              </a:rPr>
              <a:t>診断検査における陽性率の７日間移動平均</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・患者</a:t>
            </a:r>
            <a:r>
              <a:rPr lang="ja-JP" altLang="en-US" sz="1100" dirty="0">
                <a:latin typeface="HGPｺﾞｼｯｸM" panose="020B0600000000000000" pitchFamily="50" charset="-128"/>
                <a:ea typeface="HGPｺﾞｼｯｸM" panose="020B0600000000000000" pitchFamily="50" charset="-128"/>
              </a:rPr>
              <a:t>受入軽症中等症病床</a:t>
            </a:r>
            <a:r>
              <a:rPr lang="ja-JP" altLang="en-US" sz="1100" dirty="0" smtClean="0">
                <a:latin typeface="HGPｺﾞｼｯｸM" panose="020B0600000000000000" pitchFamily="50" charset="-128"/>
                <a:ea typeface="HGPｺﾞｼｯｸM" panose="020B0600000000000000" pitchFamily="50" charset="-128"/>
              </a:rPr>
              <a:t>使用率</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a:t>
            </a:r>
            <a:r>
              <a:rPr lang="zh-TW" altLang="en-US" sz="1100" dirty="0" smtClean="0">
                <a:latin typeface="HGPｺﾞｼｯｸM" panose="020B0600000000000000" pitchFamily="50" charset="-128"/>
                <a:ea typeface="HGPｺﾞｼｯｸM" panose="020B0600000000000000" pitchFamily="50" charset="-128"/>
              </a:rPr>
              <a:t>患者</a:t>
            </a:r>
            <a:r>
              <a:rPr lang="zh-TW" altLang="en-US" sz="1100" dirty="0">
                <a:latin typeface="HGPｺﾞｼｯｸM" panose="020B0600000000000000" pitchFamily="50" charset="-128"/>
                <a:ea typeface="HGPｺﾞｼｯｸM" panose="020B0600000000000000" pitchFamily="50" charset="-128"/>
              </a:rPr>
              <a:t>受入宿泊療養施設部屋数使用率</a:t>
            </a:r>
            <a:endParaRPr lang="en-US" altLang="zh-TW" sz="1100" dirty="0">
              <a:latin typeface="HGPｺﾞｼｯｸM" panose="020B0600000000000000" pitchFamily="50" charset="-128"/>
              <a:ea typeface="HGPｺﾞｼｯｸM" panose="020B0600000000000000" pitchFamily="50" charset="-128"/>
            </a:endParaRPr>
          </a:p>
        </p:txBody>
      </p:sp>
      <p:sp>
        <p:nvSpPr>
          <p:cNvPr id="16" name="角丸四角形 15"/>
          <p:cNvSpPr/>
          <p:nvPr/>
        </p:nvSpPr>
        <p:spPr>
          <a:xfrm>
            <a:off x="5577328" y="3429674"/>
            <a:ext cx="4199644" cy="1902578"/>
          </a:xfrm>
          <a:prstGeom prst="roundRect">
            <a:avLst>
              <a:gd name="adj" fmla="val 7622"/>
            </a:avLst>
          </a:prstGeom>
          <a:ln>
            <a:solidFill>
              <a:schemeClr val="accent2">
                <a:lumMod val="40000"/>
                <a:lumOff val="60000"/>
              </a:schemeClr>
            </a:solidFill>
            <a:prstDash val="sysDot"/>
          </a:ln>
        </p:spPr>
        <p:style>
          <a:lnRef idx="2">
            <a:schemeClr val="accent6"/>
          </a:lnRef>
          <a:fillRef idx="1">
            <a:schemeClr val="lt1"/>
          </a:fillRef>
          <a:effectRef idx="0">
            <a:schemeClr val="accent6"/>
          </a:effectRef>
          <a:fontRef idx="minor">
            <a:schemeClr val="dk1"/>
          </a:fontRef>
        </p:style>
        <p:txBody>
          <a:bodyPr rtlCol="0" anchor="t"/>
          <a:lstStyle/>
          <a:p>
            <a:r>
              <a:rPr lang="ja-JP" altLang="en-US" sz="1100" dirty="0">
                <a:latin typeface="HGPｺﾞｼｯｸM" panose="020B0600000000000000" pitchFamily="50" charset="-128"/>
                <a:ea typeface="HGPｺﾞｼｯｸM" panose="020B0600000000000000" pitchFamily="50" charset="-128"/>
              </a:rPr>
              <a:t>＜参考</a:t>
            </a:r>
            <a:r>
              <a:rPr lang="ja-JP" altLang="en-US" sz="1100" dirty="0" smtClean="0">
                <a:latin typeface="HGPｺﾞｼｯｸM" panose="020B0600000000000000" pitchFamily="50" charset="-128"/>
                <a:ea typeface="HGPｺﾞｼｯｸM" panose="020B0600000000000000" pitchFamily="50" charset="-128"/>
              </a:rPr>
              <a:t>＞患者の発生状況の報道提供の項目</a:t>
            </a:r>
            <a:endParaRPr lang="en-US" altLang="ja-JP" sz="1100" dirty="0" smtClean="0">
              <a:latin typeface="HGPｺﾞｼｯｸM" panose="020B0600000000000000" pitchFamily="50" charset="-128"/>
              <a:ea typeface="HGPｺﾞｼｯｸM" panose="020B0600000000000000" pitchFamily="50" charset="-128"/>
            </a:endParaRPr>
          </a:p>
          <a:p>
            <a:r>
              <a:rPr lang="en-US" altLang="ja-JP" sz="1100" dirty="0"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概要</a:t>
            </a:r>
            <a:r>
              <a:rPr lang="en-US" altLang="ja-JP" sz="1100" dirty="0"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①陽性者数（クラスター、感染経路不明者、濃厚接触者等）</a:t>
            </a:r>
            <a:endParaRPr lang="en-US" altLang="ja-JP" sz="1100" dirty="0">
              <a:latin typeface="HGPｺﾞｼｯｸM" panose="020B0600000000000000" pitchFamily="50" charset="-128"/>
              <a:ea typeface="HGPｺﾞｼｯｸM" panose="020B0600000000000000" pitchFamily="50" charset="-128"/>
            </a:endParaRPr>
          </a:p>
          <a:p>
            <a:r>
              <a:rPr lang="ja-JP" altLang="en-US" sz="1100" dirty="0" smtClean="0">
                <a:latin typeface="HGPｺﾞｼｯｸM" panose="020B0600000000000000" pitchFamily="50" charset="-128"/>
                <a:ea typeface="HGPｺﾞｼｯｸM" panose="020B0600000000000000" pitchFamily="50" charset="-128"/>
              </a:rPr>
              <a:t>　　　　 ②検査実施件数（</a:t>
            </a:r>
            <a:r>
              <a:rPr lang="en-US" altLang="ja-JP" sz="1100" dirty="0" smtClean="0">
                <a:latin typeface="HGPｺﾞｼｯｸM" panose="020B0600000000000000" pitchFamily="50" charset="-128"/>
                <a:ea typeface="HGPｺﾞｼｯｸM" panose="020B0600000000000000" pitchFamily="50" charset="-128"/>
              </a:rPr>
              <a:t>PCR</a:t>
            </a:r>
            <a:r>
              <a:rPr lang="ja-JP" altLang="en-US" sz="1100" dirty="0" err="1"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抗原検査別）・陽性率</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　　　 ③クラスター発生状況</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　　　 ④患者の状況（入院・療養状況、死亡、重症等）</a:t>
            </a:r>
            <a:endParaRPr lang="en-US" altLang="ja-JP" sz="1100" dirty="0" smtClean="0">
              <a:latin typeface="HGPｺﾞｼｯｸM" panose="020B0600000000000000" pitchFamily="50" charset="-128"/>
              <a:ea typeface="HGPｺﾞｼｯｸM" panose="020B0600000000000000" pitchFamily="50" charset="-128"/>
            </a:endParaRPr>
          </a:p>
          <a:p>
            <a:r>
              <a:rPr lang="en-US" altLang="ja-JP" sz="1100" dirty="0"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個票</a:t>
            </a:r>
            <a:r>
              <a:rPr lang="en-US" altLang="ja-JP" sz="1100" dirty="0"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⑤年代、性別、居住地、同居家族の有無、職業、発症日、</a:t>
            </a:r>
            <a:endParaRPr lang="en-US" altLang="ja-JP" sz="1100" dirty="0" smtClean="0">
              <a:latin typeface="HGPｺﾞｼｯｸM" panose="020B0600000000000000" pitchFamily="50" charset="-128"/>
              <a:ea typeface="HGPｺﾞｼｯｸM" panose="020B0600000000000000" pitchFamily="50" charset="-128"/>
            </a:endParaRPr>
          </a:p>
          <a:p>
            <a:r>
              <a:rPr lang="ja-JP" altLang="en-US" sz="1100" dirty="0">
                <a:latin typeface="HGPｺﾞｼｯｸM" panose="020B0600000000000000" pitchFamily="50" charset="-128"/>
                <a:ea typeface="HGPｺﾞｼｯｸM" panose="020B0600000000000000" pitchFamily="50" charset="-128"/>
              </a:rPr>
              <a:t>　</a:t>
            </a:r>
            <a:r>
              <a:rPr lang="ja-JP" altLang="en-US" sz="1100" dirty="0" smtClean="0">
                <a:latin typeface="HGPｺﾞｼｯｸM" panose="020B0600000000000000" pitchFamily="50" charset="-128"/>
                <a:ea typeface="HGPｺﾞｼｯｸM" panose="020B0600000000000000" pitchFamily="50" charset="-128"/>
              </a:rPr>
              <a:t>　　　　　症状、濃厚接触者、特記事項</a:t>
            </a:r>
            <a:endParaRPr lang="en-US" altLang="ja-JP" sz="1100" dirty="0" smtClean="0">
              <a:latin typeface="HGPｺﾞｼｯｸM" panose="020B0600000000000000" pitchFamily="50" charset="-128"/>
              <a:ea typeface="HGPｺﾞｼｯｸM" panose="020B0600000000000000" pitchFamily="50" charset="-128"/>
            </a:endParaRPr>
          </a:p>
          <a:p>
            <a:r>
              <a:rPr lang="en-US" altLang="ja-JP" sz="1100" dirty="0" smtClean="0">
                <a:latin typeface="HGPｺﾞｼｯｸM" panose="020B0600000000000000" pitchFamily="50" charset="-128"/>
                <a:ea typeface="HGPｺﾞｼｯｸM" panose="020B0600000000000000" pitchFamily="50" charset="-128"/>
              </a:rPr>
              <a:t>【</a:t>
            </a:r>
            <a:r>
              <a:rPr lang="ja-JP" altLang="en-US" sz="1100" smtClean="0">
                <a:latin typeface="HGPｺﾞｼｯｸM" panose="020B0600000000000000" pitchFamily="50" charset="-128"/>
                <a:ea typeface="HGPｺﾞｼｯｸM" panose="020B0600000000000000" pitchFamily="50" charset="-128"/>
              </a:rPr>
              <a:t>その他</a:t>
            </a:r>
            <a:r>
              <a:rPr lang="en-US" altLang="ja-JP" sz="1100" dirty="0" smtClean="0">
                <a:latin typeface="HGPｺﾞｼｯｸM" panose="020B0600000000000000" pitchFamily="50" charset="-128"/>
                <a:ea typeface="HGPｺﾞｼｯｸM" panose="020B0600000000000000" pitchFamily="50" charset="-128"/>
              </a:rPr>
              <a:t>】</a:t>
            </a:r>
            <a:r>
              <a:rPr lang="ja-JP" altLang="en-US" sz="1100" dirty="0" smtClean="0">
                <a:latin typeface="HGPｺﾞｼｯｸM" panose="020B0600000000000000" pitchFamily="50" charset="-128"/>
                <a:ea typeface="HGPｺﾞｼｯｸM" panose="020B0600000000000000" pitchFamily="50" charset="-128"/>
              </a:rPr>
              <a:t>⑥市町村別陽性者発生状況（前日分）</a:t>
            </a:r>
            <a:endParaRPr lang="en-US" altLang="ja-JP" sz="1100" dirty="0" smtClean="0">
              <a:latin typeface="HGPｺﾞｼｯｸM" panose="020B0600000000000000" pitchFamily="50" charset="-128"/>
              <a:ea typeface="HGPｺﾞｼｯｸM" panose="020B0600000000000000" pitchFamily="50" charset="-128"/>
            </a:endParaRPr>
          </a:p>
        </p:txBody>
      </p:sp>
      <p:sp>
        <p:nvSpPr>
          <p:cNvPr id="3" name="テキスト ボックス 2"/>
          <p:cNvSpPr txBox="1"/>
          <p:nvPr/>
        </p:nvSpPr>
        <p:spPr>
          <a:xfrm>
            <a:off x="3245476" y="4440317"/>
            <a:ext cx="1996226" cy="769441"/>
          </a:xfrm>
          <a:prstGeom prst="rect">
            <a:avLst/>
          </a:prstGeom>
          <a:noFill/>
          <a:ln>
            <a:solidFill>
              <a:schemeClr val="accent3">
                <a:lumMod val="75000"/>
              </a:schemeClr>
            </a:solidFill>
            <a:prstDash val="sysDot"/>
          </a:ln>
        </p:spPr>
        <p:txBody>
          <a:bodyPr wrap="square" rtlCol="0">
            <a:spAutoFit/>
          </a:bodyPr>
          <a:lstStyle/>
          <a:p>
            <a:r>
              <a:rPr kumimoji="1" lang="en-US" altLang="ja-JP" sz="1100" dirty="0" smtClean="0">
                <a:latin typeface="HGPｺﾞｼｯｸM" panose="020B0600000000000000" pitchFamily="50" charset="-128"/>
                <a:ea typeface="HGPｺﾞｼｯｸM" panose="020B0600000000000000" pitchFamily="50" charset="-128"/>
              </a:rPr>
              <a:t>※</a:t>
            </a:r>
            <a:r>
              <a:rPr kumimoji="1" lang="ja-JP" altLang="en-US" sz="1100" dirty="0" smtClean="0">
                <a:latin typeface="HGPｺﾞｼｯｸM" panose="020B0600000000000000" pitchFamily="50" charset="-128"/>
                <a:ea typeface="HGPｺﾞｼｯｸM" panose="020B0600000000000000" pitchFamily="50" charset="-128"/>
              </a:rPr>
              <a:t>国</a:t>
            </a:r>
            <a:r>
              <a:rPr kumimoji="1" lang="ja-JP" altLang="en-US" sz="1100" dirty="0">
                <a:latin typeface="HGPｺﾞｼｯｸM" panose="020B0600000000000000" pitchFamily="50" charset="-128"/>
                <a:ea typeface="HGPｺﾞｼｯｸM" panose="020B0600000000000000" pitchFamily="50" charset="-128"/>
              </a:rPr>
              <a:t>分科会</a:t>
            </a:r>
            <a:r>
              <a:rPr kumimoji="1" lang="ja-JP" altLang="en-US" sz="1100" dirty="0" smtClean="0">
                <a:latin typeface="HGPｺﾞｼｯｸM" panose="020B0600000000000000" pitchFamily="50" charset="-128"/>
                <a:ea typeface="HGPｺﾞｼｯｸM" panose="020B0600000000000000" pitchFamily="50" charset="-128"/>
              </a:rPr>
              <a:t>指標は、大阪モデ</a:t>
            </a:r>
            <a:endParaRPr kumimoji="1" lang="en-US" altLang="ja-JP" sz="1100" dirty="0" smtClean="0">
              <a:latin typeface="HGPｺﾞｼｯｸM" panose="020B0600000000000000" pitchFamily="50" charset="-128"/>
              <a:ea typeface="HGPｺﾞｼｯｸM" panose="020B0600000000000000" pitchFamily="50" charset="-128"/>
            </a:endParaRPr>
          </a:p>
          <a:p>
            <a:r>
              <a:rPr kumimoji="1" lang="ja-JP" altLang="en-US" sz="1100" dirty="0">
                <a:latin typeface="HGPｺﾞｼｯｸM" panose="020B0600000000000000" pitchFamily="50" charset="-128"/>
                <a:ea typeface="HGPｺﾞｼｯｸM" panose="020B0600000000000000" pitchFamily="50" charset="-128"/>
              </a:rPr>
              <a:t>　</a:t>
            </a:r>
            <a:r>
              <a:rPr kumimoji="1" lang="ja-JP" altLang="en-US" sz="1100" dirty="0" smtClean="0">
                <a:latin typeface="HGPｺﾞｼｯｸM" panose="020B0600000000000000" pitchFamily="50" charset="-128"/>
                <a:ea typeface="HGPｺﾞｼｯｸM" panose="020B0600000000000000" pitchFamily="50" charset="-128"/>
              </a:rPr>
              <a:t> ルと同様の</a:t>
            </a:r>
            <a:r>
              <a:rPr kumimoji="1" lang="ja-JP" altLang="en-US" sz="1100" dirty="0">
                <a:latin typeface="HGPｺﾞｼｯｸM" panose="020B0600000000000000" pitchFamily="50" charset="-128"/>
                <a:ea typeface="HGPｺﾞｼｯｸM" panose="020B0600000000000000" pitchFamily="50" charset="-128"/>
              </a:rPr>
              <a:t>指標に加え、「</a:t>
            </a:r>
            <a:r>
              <a:rPr kumimoji="1" lang="ja-JP" altLang="en-US" sz="1100" dirty="0" smtClean="0">
                <a:latin typeface="HGPｺﾞｼｯｸM" panose="020B0600000000000000" pitchFamily="50" charset="-128"/>
                <a:ea typeface="HGPｺﾞｼｯｸM" panose="020B0600000000000000" pitchFamily="50" charset="-128"/>
              </a:rPr>
              <a:t>人</a:t>
            </a:r>
            <a:endParaRPr kumimoji="1" lang="en-US" altLang="ja-JP" sz="1100" dirty="0" smtClean="0">
              <a:latin typeface="HGPｺﾞｼｯｸM" panose="020B0600000000000000" pitchFamily="50" charset="-128"/>
              <a:ea typeface="HGPｺﾞｼｯｸM" panose="020B0600000000000000" pitchFamily="50" charset="-128"/>
            </a:endParaRPr>
          </a:p>
          <a:p>
            <a:r>
              <a:rPr kumimoji="1" lang="en-US" altLang="ja-JP" sz="1100" dirty="0">
                <a:latin typeface="HGPｺﾞｼｯｸM" panose="020B0600000000000000" pitchFamily="50" charset="-128"/>
                <a:ea typeface="HGPｺﾞｼｯｸM" panose="020B0600000000000000" pitchFamily="50" charset="-128"/>
              </a:rPr>
              <a:t> </a:t>
            </a:r>
            <a:r>
              <a:rPr kumimoji="1" lang="en-US" altLang="ja-JP" sz="1100" dirty="0" smtClean="0">
                <a:latin typeface="HGPｺﾞｼｯｸM" panose="020B0600000000000000" pitchFamily="50" charset="-128"/>
                <a:ea typeface="HGPｺﾞｼｯｸM" panose="020B0600000000000000" pitchFamily="50" charset="-128"/>
              </a:rPr>
              <a:t>  </a:t>
            </a:r>
            <a:r>
              <a:rPr kumimoji="1" lang="ja-JP" altLang="en-US" sz="1100" dirty="0" smtClean="0">
                <a:latin typeface="HGPｺﾞｼｯｸM" panose="020B0600000000000000" pitchFamily="50" charset="-128"/>
                <a:ea typeface="HGPｺﾞｼｯｸM" panose="020B0600000000000000" pitchFamily="50" charset="-128"/>
              </a:rPr>
              <a:t>口</a:t>
            </a:r>
            <a:r>
              <a:rPr kumimoji="1" lang="en-US" altLang="ja-JP" sz="1100" dirty="0" smtClean="0">
                <a:latin typeface="HGPｺﾞｼｯｸM" panose="020B0600000000000000" pitchFamily="50" charset="-128"/>
                <a:ea typeface="HGPｺﾞｼｯｸM" panose="020B0600000000000000" pitchFamily="50" charset="-128"/>
              </a:rPr>
              <a:t>10</a:t>
            </a:r>
            <a:r>
              <a:rPr kumimoji="1" lang="ja-JP" altLang="en-US" sz="1100" dirty="0" smtClean="0">
                <a:latin typeface="HGPｺﾞｼｯｸM" panose="020B0600000000000000" pitchFamily="50" charset="-128"/>
                <a:ea typeface="HGPｺﾞｼｯｸM" panose="020B0600000000000000" pitchFamily="50" charset="-128"/>
              </a:rPr>
              <a:t>万人</a:t>
            </a:r>
            <a:r>
              <a:rPr kumimoji="1" lang="ja-JP" altLang="en-US" sz="1100" dirty="0">
                <a:latin typeface="HGPｺﾞｼｯｸM" panose="020B0600000000000000" pitchFamily="50" charset="-128"/>
                <a:ea typeface="HGPｺﾞｼｯｸM" panose="020B0600000000000000" pitchFamily="50" charset="-128"/>
              </a:rPr>
              <a:t>あたりの</a:t>
            </a:r>
            <a:r>
              <a:rPr kumimoji="1" lang="ja-JP" altLang="en-US" sz="1100" dirty="0" smtClean="0">
                <a:latin typeface="HGPｺﾞｼｯｸM" panose="020B0600000000000000" pitchFamily="50" charset="-128"/>
                <a:ea typeface="HGPｺﾞｼｯｸM" panose="020B0600000000000000" pitchFamily="50" charset="-128"/>
              </a:rPr>
              <a:t>全療養者</a:t>
            </a:r>
            <a:endParaRPr kumimoji="1" lang="en-US" altLang="ja-JP" sz="1100" dirty="0" smtClean="0">
              <a:latin typeface="HGPｺﾞｼｯｸM" panose="020B0600000000000000" pitchFamily="50" charset="-128"/>
              <a:ea typeface="HGPｺﾞｼｯｸM" panose="020B0600000000000000" pitchFamily="50" charset="-128"/>
            </a:endParaRPr>
          </a:p>
          <a:p>
            <a:r>
              <a:rPr kumimoji="1" lang="en-US" altLang="ja-JP" sz="1100" dirty="0">
                <a:latin typeface="HGPｺﾞｼｯｸM" panose="020B0600000000000000" pitchFamily="50" charset="-128"/>
                <a:ea typeface="HGPｺﾞｼｯｸM" panose="020B0600000000000000" pitchFamily="50" charset="-128"/>
              </a:rPr>
              <a:t> </a:t>
            </a:r>
            <a:r>
              <a:rPr kumimoji="1" lang="en-US" altLang="ja-JP" sz="1100" dirty="0" smtClean="0">
                <a:latin typeface="HGPｺﾞｼｯｸM" panose="020B0600000000000000" pitchFamily="50" charset="-128"/>
                <a:ea typeface="HGPｺﾞｼｯｸM" panose="020B0600000000000000" pitchFamily="50" charset="-128"/>
              </a:rPr>
              <a:t>  </a:t>
            </a:r>
            <a:r>
              <a:rPr kumimoji="1" lang="ja-JP" altLang="en-US" sz="1100" dirty="0" smtClean="0">
                <a:latin typeface="HGPｺﾞｼｯｸM" panose="020B0600000000000000" pitchFamily="50" charset="-128"/>
                <a:ea typeface="HGPｺﾞｼｯｸM" panose="020B0600000000000000" pitchFamily="50" charset="-128"/>
              </a:rPr>
              <a:t>数」を指標</a:t>
            </a:r>
            <a:r>
              <a:rPr kumimoji="1" lang="ja-JP" altLang="en-US" sz="1100" dirty="0">
                <a:latin typeface="HGPｺﾞｼｯｸM" panose="020B0600000000000000" pitchFamily="50" charset="-128"/>
                <a:ea typeface="HGPｺﾞｼｯｸM" panose="020B0600000000000000" pitchFamily="50" charset="-128"/>
              </a:rPr>
              <a:t>として設定</a:t>
            </a:r>
          </a:p>
        </p:txBody>
      </p:sp>
    </p:spTree>
    <p:extLst>
      <p:ext uri="{BB962C8B-B14F-4D97-AF65-F5344CB8AC3E}">
        <p14:creationId xmlns:p14="http://schemas.microsoft.com/office/powerpoint/2010/main" val="76077266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1779</TotalTime>
  <Words>2517</Words>
  <PresentationFormat>A4 210 x 297 mm</PresentationFormat>
  <Paragraphs>347</Paragraphs>
  <Slides>6</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4</vt:i4>
      </vt:variant>
      <vt:variant>
        <vt:lpstr>スライド タイトル</vt:lpstr>
      </vt:variant>
      <vt:variant>
        <vt:i4>6</vt:i4>
      </vt:variant>
    </vt:vector>
  </HeadingPairs>
  <TitlesOfParts>
    <vt:vector size="20" baseType="lpstr">
      <vt:lpstr>HGPｺﾞｼｯｸM</vt:lpstr>
      <vt:lpstr>HGｺﾞｼｯｸM</vt:lpstr>
      <vt:lpstr>HG丸ｺﾞｼｯｸM-PRO</vt:lpstr>
      <vt:lpstr>Meiryo UI</vt:lpstr>
      <vt:lpstr>ＭＳ Ｐゴシック</vt:lpstr>
      <vt:lpstr>游ゴシック</vt:lpstr>
      <vt:lpstr>游ゴシック Light</vt:lpstr>
      <vt:lpstr>Arial</vt:lpstr>
      <vt:lpstr>Calibri</vt:lpstr>
      <vt:lpstr>Calibri Light</vt:lpstr>
      <vt:lpstr>Office テーマ</vt:lpstr>
      <vt:lpstr>1_Office テーマ</vt:lpstr>
      <vt:lpstr>2_Office テーマ</vt:lpstr>
      <vt:lpstr>3_Office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2020-10-06T11:22:43Z</cp:lastPrinted>
  <dcterms:created xsi:type="dcterms:W3CDTF">2020-09-24T03:35:29Z</dcterms:created>
  <dcterms:modified xsi:type="dcterms:W3CDTF">2020-10-08T01:51:02Z</dcterms:modified>
</cp:coreProperties>
</file>