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99" r:id="rId2"/>
    <p:sldId id="321" r:id="rId3"/>
    <p:sldId id="322" r:id="rId4"/>
    <p:sldId id="312" r:id="rId5"/>
    <p:sldId id="296" r:id="rId6"/>
    <p:sldId id="318"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F4FA"/>
    <a:srgbClr val="A6C9E8"/>
    <a:srgbClr val="E8A2DB"/>
    <a:srgbClr val="BFB1FB"/>
    <a:srgbClr val="F2CAEA"/>
    <a:srgbClr val="FDFF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434" autoAdjust="0"/>
  </p:normalViewPr>
  <p:slideViewPr>
    <p:cSldViewPr snapToGrid="0">
      <p:cViewPr varScale="1">
        <p:scale>
          <a:sx n="70" d="100"/>
          <a:sy n="70"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561" y="0"/>
            <a:ext cx="2950051" cy="498714"/>
          </a:xfrm>
          <a:prstGeom prst="rect">
            <a:avLst/>
          </a:prstGeom>
        </p:spPr>
        <p:txBody>
          <a:bodyPr vert="horz" lIns="91486" tIns="45743" rIns="91486" bIns="45743" rtlCol="0"/>
          <a:lstStyle>
            <a:lvl1pPr algn="r">
              <a:defRPr sz="1200"/>
            </a:lvl1pPr>
          </a:lstStyle>
          <a:p>
            <a:fld id="{54BF5094-4197-495D-A0A9-692BD1B229B8}" type="datetimeFigureOut">
              <a:rPr kumimoji="1" lang="ja-JP" altLang="en-US" smtClean="0"/>
              <a:t>2020/10/8</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46638" cy="3354388"/>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681515" y="4783843"/>
            <a:ext cx="5445760" cy="3913475"/>
          </a:xfrm>
          <a:prstGeom prst="rect">
            <a:avLst/>
          </a:prstGeom>
        </p:spPr>
        <p:txBody>
          <a:bodyPr vert="horz" lIns="91486" tIns="45743" rIns="91486" bIns="4574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25"/>
            <a:ext cx="2950052" cy="498714"/>
          </a:xfrm>
          <a:prstGeom prst="rect">
            <a:avLst/>
          </a:prstGeom>
        </p:spPr>
        <p:txBody>
          <a:bodyPr vert="horz" lIns="91486" tIns="45743" rIns="91486" bIns="457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561" y="9440625"/>
            <a:ext cx="2950051" cy="498714"/>
          </a:xfrm>
          <a:prstGeom prst="rect">
            <a:avLst/>
          </a:prstGeom>
        </p:spPr>
        <p:txBody>
          <a:bodyPr vert="horz" lIns="91486" tIns="45743" rIns="91486" bIns="45743" rtlCol="0" anchor="b"/>
          <a:lstStyle>
            <a:lvl1pPr algn="r">
              <a:defRPr sz="1200"/>
            </a:lvl1pPr>
          </a:lstStyle>
          <a:p>
            <a:fld id="{F6BB1A68-121E-4E5D-B3F6-D0D60CE2102D}" type="slidenum">
              <a:rPr kumimoji="1" lang="ja-JP" altLang="en-US" smtClean="0"/>
              <a:t>‹#›</a:t>
            </a:fld>
            <a:endParaRPr kumimoji="1" lang="ja-JP" altLang="en-US"/>
          </a:p>
        </p:txBody>
      </p:sp>
    </p:spTree>
    <p:extLst>
      <p:ext uri="{BB962C8B-B14F-4D97-AF65-F5344CB8AC3E}">
        <p14:creationId xmlns:p14="http://schemas.microsoft.com/office/powerpoint/2010/main" val="26950031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42541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BB1A68-121E-4E5D-B3F6-D0D60CE2102D}" type="slidenum">
              <a:rPr kumimoji="1" lang="ja-JP" altLang="en-US" smtClean="0"/>
              <a:t>2</a:t>
            </a:fld>
            <a:endParaRPr kumimoji="1" lang="ja-JP" altLang="en-US"/>
          </a:p>
        </p:txBody>
      </p:sp>
    </p:spTree>
    <p:extLst>
      <p:ext uri="{BB962C8B-B14F-4D97-AF65-F5344CB8AC3E}">
        <p14:creationId xmlns:p14="http://schemas.microsoft.com/office/powerpoint/2010/main" val="4271895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BB1A68-121E-4E5D-B3F6-D0D60CE2102D}" type="slidenum">
              <a:rPr kumimoji="1" lang="ja-JP" altLang="en-US" smtClean="0"/>
              <a:t>3</a:t>
            </a:fld>
            <a:endParaRPr kumimoji="1" lang="ja-JP" altLang="en-US"/>
          </a:p>
        </p:txBody>
      </p:sp>
    </p:spTree>
    <p:extLst>
      <p:ext uri="{BB962C8B-B14F-4D97-AF65-F5344CB8AC3E}">
        <p14:creationId xmlns:p14="http://schemas.microsoft.com/office/powerpoint/2010/main" val="3211150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BB1A68-121E-4E5D-B3F6-D0D60CE2102D}" type="slidenum">
              <a:rPr kumimoji="1" lang="ja-JP" altLang="en-US" smtClean="0"/>
              <a:t>4</a:t>
            </a:fld>
            <a:endParaRPr kumimoji="1" lang="ja-JP" altLang="en-US"/>
          </a:p>
        </p:txBody>
      </p:sp>
    </p:spTree>
    <p:extLst>
      <p:ext uri="{BB962C8B-B14F-4D97-AF65-F5344CB8AC3E}">
        <p14:creationId xmlns:p14="http://schemas.microsoft.com/office/powerpoint/2010/main" val="2555198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BB1A68-121E-4E5D-B3F6-D0D60CE2102D}" type="slidenum">
              <a:rPr kumimoji="1" lang="ja-JP" altLang="en-US" smtClean="0"/>
              <a:t>5</a:t>
            </a:fld>
            <a:endParaRPr kumimoji="1" lang="ja-JP" altLang="en-US"/>
          </a:p>
        </p:txBody>
      </p:sp>
    </p:spTree>
    <p:extLst>
      <p:ext uri="{BB962C8B-B14F-4D97-AF65-F5344CB8AC3E}">
        <p14:creationId xmlns:p14="http://schemas.microsoft.com/office/powerpoint/2010/main" val="706364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BB1A68-121E-4E5D-B3F6-D0D60CE2102D}" type="slidenum">
              <a:rPr kumimoji="1" lang="ja-JP" altLang="en-US" smtClean="0"/>
              <a:t>6</a:t>
            </a:fld>
            <a:endParaRPr kumimoji="1" lang="ja-JP" altLang="en-US"/>
          </a:p>
        </p:txBody>
      </p:sp>
    </p:spTree>
    <p:extLst>
      <p:ext uri="{BB962C8B-B14F-4D97-AF65-F5344CB8AC3E}">
        <p14:creationId xmlns:p14="http://schemas.microsoft.com/office/powerpoint/2010/main" val="386041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B49C340-9B3D-47D3-8AE7-AFED56442906}"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1138411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FECEE10-EBB3-4B54-AE2C-4C449CEA576A}"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4039965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263F1C5-1EB9-44D1-9695-5128A8BE6593}"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361155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1C97951-4B2A-4187-98E4-24F6DDCEDDB7}"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603225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2080FD-E347-4DF8-9882-9F15BF3685E1}"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241099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CCD96C8-A2DA-4DDF-A084-A804853BCD42}"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1366427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A68816D-CFB2-41D2-9E3A-546EE1BBAB3C}" type="datetime1">
              <a:rPr kumimoji="1" lang="ja-JP" altLang="en-US" smtClean="0"/>
              <a:t>2020/10/8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2029356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B042607-7984-4C4F-BD9C-190CD6F55031}" type="datetime1">
              <a:rPr kumimoji="1" lang="ja-JP" altLang="en-US" smtClean="0"/>
              <a:t>2020/10/8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1410097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3F721-D4BF-46B9-8F77-5C03EC8C2C23}" type="datetime1">
              <a:rPr kumimoji="1" lang="ja-JP" altLang="en-US" smtClean="0"/>
              <a:t>2020/10/8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3505609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369BDAC-73F0-4C8D-B166-B44E00EE7CBD}"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4059866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F2DD17B-03E7-49E7-ABC6-3A97885738C0}"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30819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3694E-2535-4F18-AD01-AA31A0DDFAAA}" type="datetime1">
              <a:rPr kumimoji="1" lang="ja-JP" altLang="en-US" smtClean="0"/>
              <a:t>2020/10/8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82EE40-2880-4335-96C2-A1371311356D}" type="slidenum">
              <a:rPr kumimoji="1" lang="ja-JP" altLang="en-US" smtClean="0"/>
              <a:t>‹#›</a:t>
            </a:fld>
            <a:endParaRPr kumimoji="1" lang="ja-JP" altLang="en-US"/>
          </a:p>
        </p:txBody>
      </p:sp>
    </p:spTree>
    <p:extLst>
      <p:ext uri="{BB962C8B-B14F-4D97-AF65-F5344CB8AC3E}">
        <p14:creationId xmlns:p14="http://schemas.microsoft.com/office/powerpoint/2010/main" val="18569474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4488" y="760663"/>
            <a:ext cx="9144000" cy="5491247"/>
          </a:xfrm>
          <a:prstGeom prst="rect">
            <a:avLst/>
          </a:prstGeom>
          <a:noFill/>
        </p:spPr>
        <p:txBody>
          <a:bodyPr wrap="square" rtlCol="0">
            <a:spAutoFit/>
          </a:bodyPr>
          <a:lstStyle/>
          <a:p>
            <a:pPr marL="355600" indent="-355600">
              <a:lnSpc>
                <a:spcPts val="2200"/>
              </a:lnSpc>
            </a:pP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基本的な考え方</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marL="355600" indent="-355600">
              <a:lnSpc>
                <a:spcPts val="2200"/>
              </a:lnSpc>
            </a:pPr>
            <a:r>
              <a:rPr lang="ja-JP"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例年のインフルエンザの流行期と同程度発熱患者等が増加することを想定し、</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かかりつけ医等の身近な医療機関等を相談・受診し、検査を受けられる体制を</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月中を目途に整備。</a:t>
            </a:r>
          </a:p>
          <a:p>
            <a:pPr marL="355600" indent="-355600">
              <a:lnSpc>
                <a:spcPts val="2200"/>
              </a:lnSpc>
            </a:pPr>
            <a:r>
              <a:rPr lang="ja-JP"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各都道府県においては、検査需要を見直し、ピーク時の検査需要を踏まえた検体採取対応力</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、検査能力</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等の設定</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（検査体制整備計画の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策定⇒</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10/30</a:t>
            </a:r>
            <a:r>
              <a:rPr lang="ja-JP" altLang="en-US" sz="1600" b="1" dirty="0" err="1" smtClean="0">
                <a:latin typeface="Meiryo UI" panose="020B0604030504040204" pitchFamily="50" charset="-128"/>
                <a:ea typeface="Meiryo UI" panose="020B0604030504040204" pitchFamily="50" charset="-128"/>
                <a:cs typeface="Meiryo UI" panose="020B0604030504040204" pitchFamily="50" charset="-128"/>
              </a:rPr>
              <a:t>までに</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国に報告）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を行い、必要な対策を実施する。</a:t>
            </a:r>
          </a:p>
          <a:p>
            <a:pPr marL="355600" indent="-355600">
              <a:lnSpc>
                <a:spcPts val="2200"/>
              </a:lnSpc>
            </a:pPr>
            <a:r>
              <a:rPr lang="ja-JP" altLang="ja-JP"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診療所や帰国者・接触者外来等も含め、</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「診療・検査医療機関」として指定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、順次拡充。</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17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200"/>
              </a:lnSpc>
            </a:pP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相談体制</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marL="355600" indent="-355600">
              <a:lnSpc>
                <a:spcPts val="2200"/>
              </a:lnSpc>
            </a:pPr>
            <a:r>
              <a:rPr lang="ja-JP" altLang="ja-JP"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発熱患者等が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身近</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な医療機関に電話等で相談、自院も含め、診療可能な医療機関を案内</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17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200"/>
              </a:lnSpc>
            </a:pP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検体採取体制</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marL="355600" indent="-355600">
              <a:lnSpc>
                <a:spcPts val="2200"/>
              </a:lnSpc>
            </a:pPr>
            <a:r>
              <a:rPr lang="ja-JP"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診療室外（駐車場等の敷地内）での診療・検査の実施を検討し、それができない場合等は、診療時間のうちの一部の時間帯を発熱等疑い患者の診察時間に設定するなど、</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他の患者との時間的な分離を行う。</a:t>
            </a:r>
          </a:p>
          <a:p>
            <a:pPr marL="355600" indent="-355600">
              <a:lnSpc>
                <a:spcPts val="2200"/>
              </a:lnSpc>
            </a:pPr>
            <a:r>
              <a:rPr lang="ja-JP" altLang="ja-JP"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発熱患者等の医療機関の相談および受診方法を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自治体のホームページなどを用いて</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広く住民に周知する。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0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200"/>
              </a:lnSpc>
            </a:pP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検査（分析）の体制</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marL="355600" indent="-355600">
              <a:lnSpc>
                <a:spcPts val="2200"/>
              </a:lnSpc>
            </a:pPr>
            <a:r>
              <a:rPr lang="ja-JP"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抗原定性検査（抗原検査キット）について、無症状者への検査には適さず、発熱患者等への検査に有効であることから、診療・検査医療機関においては、</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抗原検査キットを最大限活用した検査体制を整備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17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鼻腔検体を用いた抗原定性検査の有効性について９月中を目途に当該検体を用いた検査の可否の見通しを提示予定</a:t>
            </a:r>
          </a:p>
        </p:txBody>
      </p:sp>
      <p:sp>
        <p:nvSpPr>
          <p:cNvPr id="4" name="正方形/長方形 3"/>
          <p:cNvSpPr/>
          <p:nvPr/>
        </p:nvSpPr>
        <p:spPr>
          <a:xfrm>
            <a:off x="1494136" y="6340002"/>
            <a:ext cx="8294156" cy="4770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b="1"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令和２年９月４日厚生労働省事務連絡「次のインフルエンザ流行に備えた体制整備について」及び</a:t>
            </a: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令和</a:t>
            </a:r>
            <a:r>
              <a:rPr lang="ja-JP" altLang="en-US" sz="1100" dirty="0">
                <a:latin typeface="Meiryo UI" panose="020B0604030504040204" pitchFamily="50" charset="-128"/>
                <a:ea typeface="Meiryo UI" panose="020B0604030504040204" pitchFamily="50" charset="-128"/>
              </a:rPr>
              <a:t>２年９月</a:t>
            </a:r>
            <a:r>
              <a:rPr lang="en-US" altLang="ja-JP" sz="1100" dirty="0">
                <a:latin typeface="Meiryo UI" panose="020B0604030504040204" pitchFamily="50" charset="-128"/>
                <a:ea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rPr>
              <a:t>日厚生労働省事務連絡「新型コロナウイルス感染症に関する検査体制の拡充に向けた指針について」より一部抜粋</a:t>
            </a:r>
            <a:r>
              <a:rPr lang="ja-JP" altLang="en-US" sz="1100" dirty="0" smtClean="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6" name="正方形/長方形 5"/>
          <p:cNvSpPr/>
          <p:nvPr/>
        </p:nvSpPr>
        <p:spPr>
          <a:xfrm>
            <a:off x="0" y="-19812"/>
            <a:ext cx="9906000" cy="56572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50" b="1" dirty="0" smtClean="0">
                <a:solidFill>
                  <a:schemeClr val="bg1"/>
                </a:solidFill>
              </a:rPr>
              <a:t>　　検査体制整備における今後の方針について（国事務連絡などの抜粋）</a:t>
            </a:r>
            <a:endParaRPr kumimoji="1" lang="ja-JP" altLang="en-US" sz="1950" b="1" dirty="0">
              <a:solidFill>
                <a:schemeClr val="bg1"/>
              </a:solidFill>
            </a:endParaRPr>
          </a:p>
        </p:txBody>
      </p:sp>
      <p:sp>
        <p:nvSpPr>
          <p:cNvPr id="2" name="スライド番号プレースホルダー 1"/>
          <p:cNvSpPr>
            <a:spLocks noGrp="1"/>
          </p:cNvSpPr>
          <p:nvPr>
            <p:ph type="sldNum" sz="quarter" idx="12"/>
          </p:nvPr>
        </p:nvSpPr>
        <p:spPr>
          <a:xfrm>
            <a:off x="7403738" y="6356352"/>
            <a:ext cx="2228850" cy="365125"/>
          </a:xfrm>
        </p:spPr>
        <p:txBody>
          <a:bodyPr/>
          <a:lstStyle/>
          <a:p>
            <a:fld id="{4882EE40-2880-4335-96C2-A1371311356D}" type="slidenum">
              <a:rPr kumimoji="1" lang="ja-JP" altLang="en-US" smtClean="0"/>
              <a:t>1</a:t>
            </a:fld>
            <a:endParaRPr kumimoji="1" lang="ja-JP" altLang="en-US" dirty="0"/>
          </a:p>
        </p:txBody>
      </p:sp>
      <p:sp>
        <p:nvSpPr>
          <p:cNvPr id="7" name="テキスト ボックス 6"/>
          <p:cNvSpPr txBox="1"/>
          <p:nvPr/>
        </p:nvSpPr>
        <p:spPr>
          <a:xfrm>
            <a:off x="8461768" y="67851"/>
            <a:ext cx="1326524" cy="369332"/>
          </a:xfrm>
          <a:prstGeom prst="rect">
            <a:avLst/>
          </a:prstGeom>
          <a:solidFill>
            <a:schemeClr val="bg1"/>
          </a:solidFill>
        </p:spPr>
        <p:txBody>
          <a:bodyPr wrap="square" rtlCol="0">
            <a:spAutoFit/>
          </a:bodyPr>
          <a:lstStyle/>
          <a:p>
            <a:r>
              <a:rPr kumimoji="1" lang="ja-JP" altLang="en-US" dirty="0" smtClean="0"/>
              <a:t>資料３－２</a:t>
            </a:r>
            <a:endParaRPr kumimoji="1" lang="ja-JP" altLang="en-US" dirty="0"/>
          </a:p>
        </p:txBody>
      </p:sp>
    </p:spTree>
    <p:extLst>
      <p:ext uri="{BB962C8B-B14F-4D97-AF65-F5344CB8AC3E}">
        <p14:creationId xmlns:p14="http://schemas.microsoft.com/office/powerpoint/2010/main" val="1410862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テキスト ボックス 65"/>
          <p:cNvSpPr txBox="1"/>
          <p:nvPr/>
        </p:nvSpPr>
        <p:spPr>
          <a:xfrm>
            <a:off x="79339" y="3105179"/>
            <a:ext cx="9739256" cy="2657138"/>
          </a:xfrm>
          <a:prstGeom prst="rect">
            <a:avLst/>
          </a:prstGeom>
          <a:noFill/>
        </p:spPr>
        <p:txBody>
          <a:bodyPr wrap="square" rtlCol="0">
            <a:spAutoFit/>
          </a:bodyPr>
          <a:lstStyle/>
          <a:p>
            <a:pPr marL="355600" indent="-355600">
              <a:lnSpc>
                <a:spcPts val="25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○ピーク時における１日当たりの検査数見込み　⇒　約</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16,000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件　（参考）</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月初旬では、約</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3,000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件</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5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＜考え方＞</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ts val="2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2019-2020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シーズンのインフルエンザ累計患者数は、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2018-2019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シーズンと比べて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60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％程度だった。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（流行期の患者数を比較）</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年９月末時点で、昨シーズンと比べて、インフルエンザ患者の発生数が少ない。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☞インフルエンザ流行ピーク時には、発熱患者に対する抗原簡易キットの陽性率が</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に達していると考えられることから、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ピーク週の確定患者数を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％で割り戻すことで、ピーク週の発熱患者数を算出し、１週当りの診療日数６日で除する。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3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2019-2020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年シーズンにおけるピーク時の１週間</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のインフルエンザ患者推計値：約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50,000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人（１月上旬～</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下旬）</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・ピーク時における発熱患者に対する抗原簡易キットの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陽性率</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0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６日＝約</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16,000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25284" y="303535"/>
            <a:ext cx="9647366" cy="33940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b="1" dirty="0" smtClean="0">
                <a:solidFill>
                  <a:schemeClr val="bg1"/>
                </a:solidFill>
              </a:rPr>
              <a:t>インフルエンザ</a:t>
            </a:r>
            <a:r>
              <a:rPr kumimoji="1" lang="ja-JP" altLang="en-US" sz="1950" b="1" dirty="0">
                <a:solidFill>
                  <a:schemeClr val="bg1"/>
                </a:solidFill>
              </a:rPr>
              <a:t>流行期</a:t>
            </a:r>
            <a:r>
              <a:rPr kumimoji="1" lang="ja-JP" altLang="en-US" sz="1950" b="1" dirty="0" smtClean="0">
                <a:solidFill>
                  <a:schemeClr val="bg1"/>
                </a:solidFill>
              </a:rPr>
              <a:t>における発熱患者等の試算（府案）　　　　　</a:t>
            </a:r>
            <a:endParaRPr kumimoji="1" lang="ja-JP" altLang="en-US" sz="1950" b="1" dirty="0">
              <a:solidFill>
                <a:schemeClr val="bg1"/>
              </a:solidFill>
            </a:endParaRPr>
          </a:p>
        </p:txBody>
      </p:sp>
      <p:sp>
        <p:nvSpPr>
          <p:cNvPr id="75" name="角丸四角形 74"/>
          <p:cNvSpPr/>
          <p:nvPr/>
        </p:nvSpPr>
        <p:spPr>
          <a:xfrm>
            <a:off x="120281" y="2799287"/>
            <a:ext cx="6866307" cy="321459"/>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t>（２）昨シーズンのインフルエンザ流行に伴う発熱患者等の検査需要</a:t>
            </a:r>
            <a:endParaRPr kumimoji="1" lang="ja-JP" altLang="en-US" sz="1600" b="1" dirty="0"/>
          </a:p>
        </p:txBody>
      </p:sp>
      <p:sp>
        <p:nvSpPr>
          <p:cNvPr id="2" name="正方形/長方形 1"/>
          <p:cNvSpPr/>
          <p:nvPr/>
        </p:nvSpPr>
        <p:spPr>
          <a:xfrm>
            <a:off x="79338" y="583198"/>
            <a:ext cx="9739257" cy="71922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t>　（１）新型コロナウイルス感染症固有の検査</a:t>
            </a:r>
            <a:r>
              <a:rPr lang="ja-JP" altLang="en-US" sz="1400" dirty="0"/>
              <a:t>需要（１割程度上回る能力を確保）</a:t>
            </a:r>
            <a:r>
              <a:rPr lang="ja-JP" altLang="en-US" sz="1400" dirty="0" smtClean="0"/>
              <a:t>と</a:t>
            </a:r>
            <a:endParaRPr lang="en-US" altLang="ja-JP" sz="1400" dirty="0" smtClean="0"/>
          </a:p>
          <a:p>
            <a:r>
              <a:rPr lang="ja-JP" altLang="en-US" sz="1400" dirty="0"/>
              <a:t>　</a:t>
            </a:r>
            <a:r>
              <a:rPr lang="ja-JP" altLang="en-US" sz="1400" dirty="0" smtClean="0"/>
              <a:t>（２）昨シーズンのインフルエンザ流行に伴う発熱患者等の検査需要</a:t>
            </a:r>
            <a:r>
              <a:rPr kumimoji="1" lang="ja-JP" altLang="en-US" sz="1400" dirty="0" smtClean="0"/>
              <a:t>を合算して、ピーク</a:t>
            </a:r>
            <a:r>
              <a:rPr kumimoji="1" lang="ja-JP" altLang="en-US" sz="1400" dirty="0"/>
              <a:t>時の</a:t>
            </a:r>
            <a:r>
              <a:rPr kumimoji="1" lang="ja-JP" altLang="en-US" sz="1400" dirty="0" smtClean="0"/>
              <a:t>検査数を試算</a:t>
            </a:r>
            <a:endParaRPr kumimoji="1" lang="ja-JP" altLang="en-US" sz="1400" dirty="0"/>
          </a:p>
        </p:txBody>
      </p:sp>
      <p:sp>
        <p:nvSpPr>
          <p:cNvPr id="3" name="正方形/長方形 2"/>
          <p:cNvSpPr/>
          <p:nvPr/>
        </p:nvSpPr>
        <p:spPr>
          <a:xfrm>
            <a:off x="184895" y="3493628"/>
            <a:ext cx="9587756" cy="1347986"/>
          </a:xfrm>
          <a:prstGeom prst="rect">
            <a:avLst/>
          </a:prstGeom>
          <a:noFill/>
          <a:ln>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正方形/長方形 5"/>
          <p:cNvSpPr/>
          <p:nvPr/>
        </p:nvSpPr>
        <p:spPr>
          <a:xfrm>
            <a:off x="79338" y="5681727"/>
            <a:ext cx="9739257" cy="128216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dirty="0" smtClean="0"/>
          </a:p>
          <a:p>
            <a:pPr>
              <a:lnSpc>
                <a:spcPts val="2000"/>
              </a:lnSpc>
            </a:pPr>
            <a:r>
              <a:rPr kumimoji="1" lang="ja-JP" altLang="en-US" sz="1400" dirty="0"/>
              <a:t>　</a:t>
            </a:r>
            <a:r>
              <a:rPr kumimoji="1" lang="ja-JP" altLang="en-US" sz="1400" dirty="0" smtClean="0"/>
              <a:t>○上記（１）＋（２）＝</a:t>
            </a:r>
            <a:r>
              <a:rPr kumimoji="1" lang="en-US" altLang="ja-JP" sz="1400" dirty="0" smtClean="0">
                <a:latin typeface="+mn-ea"/>
              </a:rPr>
              <a:t>22,300</a:t>
            </a:r>
            <a:r>
              <a:rPr kumimoji="1" lang="ja-JP" altLang="en-US" sz="1400" dirty="0" smtClean="0"/>
              <a:t>件</a:t>
            </a:r>
            <a:r>
              <a:rPr kumimoji="1" lang="ja-JP" altLang="en-US" sz="1400" dirty="0"/>
              <a:t>　</a:t>
            </a:r>
            <a:r>
              <a:rPr kumimoji="1" lang="ja-JP" altLang="en-US" sz="1400" dirty="0" smtClean="0"/>
              <a:t>☞　</a:t>
            </a:r>
            <a:r>
              <a:rPr kumimoji="1" lang="ja-JP" altLang="en-US" sz="1400" b="1" u="sng" dirty="0" smtClean="0">
                <a:latin typeface="+mn-ea"/>
              </a:rPr>
              <a:t>ピーク時には１日当り、約</a:t>
            </a:r>
            <a:r>
              <a:rPr kumimoji="1" lang="en-US" altLang="ja-JP" sz="1400" b="1" u="sng" dirty="0" smtClean="0">
                <a:latin typeface="+mn-ea"/>
              </a:rPr>
              <a:t>22,000</a:t>
            </a:r>
            <a:r>
              <a:rPr kumimoji="1" lang="ja-JP" altLang="en-US" sz="1400" b="1" u="sng" dirty="0" smtClean="0">
                <a:latin typeface="+mn-ea"/>
              </a:rPr>
              <a:t>件の検査需要が見込まれる。</a:t>
            </a:r>
            <a:endParaRPr kumimoji="1" lang="en-US" altLang="ja-JP" sz="1400" b="1" u="sng" dirty="0" smtClean="0">
              <a:latin typeface="+mn-ea"/>
            </a:endParaRPr>
          </a:p>
          <a:p>
            <a:pPr>
              <a:lnSpc>
                <a:spcPts val="2000"/>
              </a:lnSpc>
            </a:pPr>
            <a:r>
              <a:rPr kumimoji="1" lang="ja-JP" altLang="en-US" sz="1400" dirty="0">
                <a:latin typeface="+mn-ea"/>
              </a:rPr>
              <a:t>　</a:t>
            </a:r>
            <a:r>
              <a:rPr kumimoji="1" lang="ja-JP" altLang="en-US" sz="1400" dirty="0" smtClean="0">
                <a:latin typeface="+mn-ea"/>
              </a:rPr>
              <a:t>　</a:t>
            </a:r>
            <a:r>
              <a:rPr kumimoji="1" lang="ja-JP" altLang="en-US" sz="1300" dirty="0" smtClean="0">
                <a:latin typeface="+mn-ea"/>
              </a:rPr>
              <a:t>＊例年、インフルエンザの流行は、</a:t>
            </a:r>
            <a:r>
              <a:rPr kumimoji="1" lang="en-US" altLang="ja-JP" sz="1300" dirty="0" smtClean="0">
                <a:latin typeface="+mn-ea"/>
              </a:rPr>
              <a:t>11</a:t>
            </a:r>
            <a:r>
              <a:rPr kumimoji="1" lang="ja-JP" altLang="en-US" sz="1300" dirty="0" smtClean="0">
                <a:latin typeface="+mn-ea"/>
              </a:rPr>
              <a:t>月下旬から</a:t>
            </a:r>
            <a:r>
              <a:rPr kumimoji="1" lang="en-US" altLang="ja-JP" sz="1300" dirty="0" smtClean="0">
                <a:latin typeface="+mn-ea"/>
              </a:rPr>
              <a:t>12</a:t>
            </a:r>
            <a:r>
              <a:rPr kumimoji="1" lang="ja-JP" altLang="en-US" sz="1300" dirty="0" smtClean="0">
                <a:latin typeface="+mn-ea"/>
              </a:rPr>
              <a:t>月上旬にかけて始まり、</a:t>
            </a:r>
            <a:r>
              <a:rPr kumimoji="1" lang="en-US" altLang="ja-JP" sz="1300" dirty="0" smtClean="0">
                <a:latin typeface="+mn-ea"/>
              </a:rPr>
              <a:t>1</a:t>
            </a:r>
            <a:r>
              <a:rPr kumimoji="1" lang="ja-JP" altLang="en-US" sz="1300" dirty="0" smtClean="0">
                <a:latin typeface="+mn-ea"/>
              </a:rPr>
              <a:t>月から</a:t>
            </a:r>
            <a:r>
              <a:rPr kumimoji="1" lang="en-US" altLang="ja-JP" sz="1300" dirty="0" smtClean="0">
                <a:latin typeface="+mn-ea"/>
              </a:rPr>
              <a:t>2</a:t>
            </a:r>
            <a:r>
              <a:rPr kumimoji="1" lang="ja-JP" altLang="en-US" sz="1300" dirty="0" smtClean="0">
                <a:latin typeface="+mn-ea"/>
              </a:rPr>
              <a:t>月頃</a:t>
            </a:r>
            <a:r>
              <a:rPr kumimoji="1" lang="ja-JP" altLang="en-US" sz="1300" dirty="0" smtClean="0"/>
              <a:t>にピークを迎える。</a:t>
            </a:r>
            <a:endParaRPr kumimoji="1" lang="ja-JP" altLang="en-US" sz="1300" b="1" u="sng" dirty="0"/>
          </a:p>
        </p:txBody>
      </p:sp>
      <p:sp>
        <p:nvSpPr>
          <p:cNvPr id="16" name="角丸四角形 15"/>
          <p:cNvSpPr/>
          <p:nvPr/>
        </p:nvSpPr>
        <p:spPr>
          <a:xfrm>
            <a:off x="106812" y="5825142"/>
            <a:ext cx="5390612" cy="32702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t>（３）ピーク時における検査需要　（１）＋（２）</a:t>
            </a:r>
            <a:endParaRPr kumimoji="1" lang="ja-JP" altLang="en-US" sz="1600" b="1" dirty="0"/>
          </a:p>
        </p:txBody>
      </p:sp>
      <p:sp>
        <p:nvSpPr>
          <p:cNvPr id="11" name="テキスト ボックス 10"/>
          <p:cNvSpPr txBox="1"/>
          <p:nvPr/>
        </p:nvSpPr>
        <p:spPr>
          <a:xfrm>
            <a:off x="143951" y="1529295"/>
            <a:ext cx="9826661" cy="1220847"/>
          </a:xfrm>
          <a:prstGeom prst="rect">
            <a:avLst/>
          </a:prstGeom>
          <a:noFill/>
        </p:spPr>
        <p:txBody>
          <a:bodyPr wrap="square" rtlCol="0">
            <a:spAutoFit/>
          </a:bodyPr>
          <a:lstStyle/>
          <a:p>
            <a:pPr marL="355600" indent="-355600">
              <a:lnSpc>
                <a:spcPts val="22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○ピーク時における１日当たりの検査数見込み　⇒　約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6,300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件</a:t>
            </a:r>
          </a:p>
          <a:p>
            <a:pPr marL="355600" indent="-355600">
              <a:lnSpc>
                <a:spcPts val="2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・新規疑い患者：約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　＊府の１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日当りの最多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陽性者数（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255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人）を陽性率</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％＊と仮定し、割り戻し。</a:t>
            </a:r>
          </a:p>
          <a:p>
            <a:pPr marL="355600" indent="-355600">
              <a:lnSpc>
                <a:spcPts val="2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・濃厚接触者</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1,300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　＊府の１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日当りの最多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陽性者数（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255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人）に１症例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当り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の濃厚接触者平均数（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人）を乗じる。</a:t>
            </a:r>
          </a:p>
          <a:p>
            <a:pPr marL="355600" indent="-355600">
              <a:lnSpc>
                <a:spcPts val="22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・１割程度上回る能力：約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　＊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1,300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件の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１割</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125283" y="1222491"/>
            <a:ext cx="5121087" cy="319533"/>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t>（１）新型コロナウイルス感染症固有の検査需要</a:t>
            </a:r>
            <a:endParaRPr kumimoji="1" lang="ja-JP" altLang="en-US" sz="1600" b="1" dirty="0"/>
          </a:p>
        </p:txBody>
      </p:sp>
      <p:sp>
        <p:nvSpPr>
          <p:cNvPr id="13" name="正方形/長方形 12"/>
          <p:cNvSpPr/>
          <p:nvPr/>
        </p:nvSpPr>
        <p:spPr>
          <a:xfrm>
            <a:off x="5939822" y="2449029"/>
            <a:ext cx="3832828" cy="253916"/>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大阪府の陽性率</a:t>
            </a:r>
            <a:r>
              <a:rPr lang="en-US" altLang="ja-JP" sz="1050" dirty="0" smtClean="0">
                <a:latin typeface="Meiryo UI" panose="020B0604030504040204" pitchFamily="50" charset="-128"/>
                <a:ea typeface="Meiryo UI" panose="020B0604030504040204" pitchFamily="50" charset="-128"/>
              </a:rPr>
              <a:t>5.8</a:t>
            </a:r>
            <a:r>
              <a:rPr lang="ja-JP" altLang="en-US" sz="1050" dirty="0">
                <a:latin typeface="Meiryo UI" panose="020B0604030504040204" pitchFamily="50" charset="-128"/>
                <a:ea typeface="Meiryo UI" panose="020B0604030504040204" pitchFamily="50" charset="-128"/>
              </a:rPr>
              <a:t>％（１月</a:t>
            </a:r>
            <a:r>
              <a:rPr lang="en-US" altLang="ja-JP" sz="1050" dirty="0">
                <a:latin typeface="Meiryo UI" panose="020B0604030504040204" pitchFamily="50" charset="-128"/>
                <a:ea typeface="Meiryo UI" panose="020B0604030504040204" pitchFamily="50" charset="-128"/>
              </a:rPr>
              <a:t>15</a:t>
            </a:r>
            <a:r>
              <a:rPr lang="ja-JP" altLang="en-US" sz="1050" dirty="0">
                <a:latin typeface="Meiryo UI" panose="020B0604030504040204" pitchFamily="50" charset="-128"/>
                <a:ea typeface="Meiryo UI" panose="020B0604030504040204" pitchFamily="50" charset="-128"/>
              </a:rPr>
              <a:t>日～</a:t>
            </a:r>
            <a:r>
              <a:rPr lang="ja-JP" altLang="en-US" sz="1050" dirty="0" smtClean="0">
                <a:latin typeface="Meiryo UI" panose="020B0604030504040204" pitchFamily="50" charset="-128"/>
                <a:ea typeface="Meiryo UI" panose="020B0604030504040204" pitchFamily="50" charset="-128"/>
              </a:rPr>
              <a:t>９月</a:t>
            </a:r>
            <a:r>
              <a:rPr lang="en-US" altLang="ja-JP" sz="1050" dirty="0" smtClean="0">
                <a:latin typeface="Meiryo UI" panose="020B0604030504040204" pitchFamily="50" charset="-128"/>
                <a:ea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rPr>
              <a:t>日</a:t>
            </a:r>
            <a:r>
              <a:rPr lang="ja-JP" altLang="en-US" sz="1050" dirty="0">
                <a:latin typeface="Meiryo UI" panose="020B0604030504040204" pitchFamily="50" charset="-128"/>
                <a:ea typeface="Meiryo UI" panose="020B0604030504040204" pitchFamily="50" charset="-128"/>
              </a:rPr>
              <a:t>での実績値）</a:t>
            </a:r>
          </a:p>
        </p:txBody>
      </p:sp>
      <p:sp>
        <p:nvSpPr>
          <p:cNvPr id="5" name="スライド番号プレースホルダー 4"/>
          <p:cNvSpPr>
            <a:spLocks noGrp="1"/>
          </p:cNvSpPr>
          <p:nvPr>
            <p:ph type="sldNum" sz="quarter" idx="12"/>
          </p:nvPr>
        </p:nvSpPr>
        <p:spPr>
          <a:xfrm>
            <a:off x="7436793" y="6356352"/>
            <a:ext cx="2228850" cy="365125"/>
          </a:xfrm>
        </p:spPr>
        <p:txBody>
          <a:bodyPr/>
          <a:lstStyle/>
          <a:p>
            <a:fld id="{4882EE40-2880-4335-96C2-A1371311356D}" type="slidenum">
              <a:rPr kumimoji="1" lang="ja-JP" altLang="en-US" smtClean="0"/>
              <a:t>2</a:t>
            </a:fld>
            <a:endParaRPr kumimoji="1" lang="ja-JP" altLang="en-US"/>
          </a:p>
        </p:txBody>
      </p:sp>
    </p:spTree>
    <p:extLst>
      <p:ext uri="{BB962C8B-B14F-4D97-AF65-F5344CB8AC3E}">
        <p14:creationId xmlns:p14="http://schemas.microsoft.com/office/powerpoint/2010/main" val="3614663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5283" y="303535"/>
            <a:ext cx="9689019" cy="33940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b="1" dirty="0" smtClean="0">
                <a:solidFill>
                  <a:schemeClr val="bg1"/>
                </a:solidFill>
              </a:rPr>
              <a:t>今冬に向けた新型コロナ相談、診療・検査体制（案）　　　　　</a:t>
            </a:r>
            <a:endParaRPr kumimoji="1" lang="ja-JP" altLang="en-US" sz="1950" b="1" dirty="0">
              <a:solidFill>
                <a:schemeClr val="bg1"/>
              </a:solidFill>
            </a:endParaRPr>
          </a:p>
        </p:txBody>
      </p:sp>
      <p:sp>
        <p:nvSpPr>
          <p:cNvPr id="14" name="角丸四角形 13"/>
          <p:cNvSpPr/>
          <p:nvPr/>
        </p:nvSpPr>
        <p:spPr>
          <a:xfrm>
            <a:off x="125285" y="781617"/>
            <a:ext cx="3416201" cy="25807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各機関の役割</a:t>
            </a:r>
            <a:endParaRPr kumimoji="1" lang="ja-JP" altLang="en-US" sz="1600" b="1" dirty="0"/>
          </a:p>
        </p:txBody>
      </p:sp>
      <p:sp>
        <p:nvSpPr>
          <p:cNvPr id="67" name="上下矢印 66"/>
          <p:cNvSpPr/>
          <p:nvPr/>
        </p:nvSpPr>
        <p:spPr>
          <a:xfrm rot="5400000">
            <a:off x="2057333" y="4713944"/>
            <a:ext cx="288000" cy="51754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p:cNvGrpSpPr/>
          <p:nvPr/>
        </p:nvGrpSpPr>
        <p:grpSpPr>
          <a:xfrm>
            <a:off x="77776" y="4298018"/>
            <a:ext cx="1864784" cy="1122032"/>
            <a:chOff x="130963" y="5597178"/>
            <a:chExt cx="1864784" cy="1122032"/>
          </a:xfrm>
        </p:grpSpPr>
        <p:sp>
          <p:nvSpPr>
            <p:cNvPr id="90" name="角丸四角形 89"/>
            <p:cNvSpPr/>
            <p:nvPr/>
          </p:nvSpPr>
          <p:spPr>
            <a:xfrm>
              <a:off x="130963" y="5597178"/>
              <a:ext cx="1864784" cy="1122032"/>
            </a:xfrm>
            <a:prstGeom prst="roundRect">
              <a:avLst/>
            </a:prstGeom>
            <a:solidFill>
              <a:srgbClr val="F2CAEA"/>
            </a:solidFill>
            <a:ln>
              <a:solidFill>
                <a:srgbClr val="F2CAE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518121" y="5685007"/>
              <a:ext cx="1233882"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医師</a:t>
              </a:r>
              <a:r>
                <a:rPr kumimoji="1" lang="ja-JP" altLang="en-US" sz="1400" b="1" dirty="0">
                  <a:solidFill>
                    <a:schemeClr val="tx1"/>
                  </a:solidFill>
                  <a:latin typeface="+mn-ea"/>
                </a:rPr>
                <a:t>会</a:t>
              </a:r>
            </a:p>
          </p:txBody>
        </p:sp>
        <p:sp>
          <p:nvSpPr>
            <p:cNvPr id="79" name="テキスト ボックス 78"/>
            <p:cNvSpPr txBox="1"/>
            <p:nvPr/>
          </p:nvSpPr>
          <p:spPr>
            <a:xfrm>
              <a:off x="252220" y="6045007"/>
              <a:ext cx="1582356" cy="600164"/>
            </a:xfrm>
            <a:prstGeom prst="rect">
              <a:avLst/>
            </a:prstGeom>
            <a:noFill/>
          </p:spPr>
          <p:txBody>
            <a:bodyPr wrap="square" rtlCol="0">
              <a:spAutoFit/>
            </a:bodyPr>
            <a:lstStyle/>
            <a:p>
              <a:r>
                <a:rPr kumimoji="1" lang="ja-JP" altLang="en-US" sz="1100" dirty="0" smtClean="0"/>
                <a:t>○</a:t>
              </a:r>
              <a:r>
                <a:rPr kumimoji="1" lang="ja-JP" altLang="en-US" sz="1100" dirty="0"/>
                <a:t>地域での診療・</a:t>
              </a:r>
              <a:r>
                <a:rPr kumimoji="1" lang="ja-JP" altLang="en-US" sz="1100" dirty="0" smtClean="0"/>
                <a:t>検査</a:t>
              </a:r>
              <a:endParaRPr kumimoji="1" lang="en-US" altLang="ja-JP" sz="1100" dirty="0" smtClean="0"/>
            </a:p>
            <a:p>
              <a:r>
                <a:rPr kumimoji="1" lang="ja-JP" altLang="en-US" sz="1100" dirty="0"/>
                <a:t>　</a:t>
              </a:r>
              <a:r>
                <a:rPr kumimoji="1" lang="ja-JP" altLang="en-US" sz="1100" dirty="0" smtClean="0"/>
                <a:t>医療</a:t>
              </a:r>
              <a:r>
                <a:rPr kumimoji="1" lang="ja-JP" altLang="en-US" sz="1100" dirty="0"/>
                <a:t>機関の情報</a:t>
              </a:r>
              <a:r>
                <a:rPr kumimoji="1" lang="ja-JP" altLang="en-US" sz="1100" dirty="0" smtClean="0"/>
                <a:t>共有</a:t>
              </a:r>
              <a:endParaRPr kumimoji="1" lang="en-US" altLang="ja-JP" sz="1100" dirty="0" smtClean="0"/>
            </a:p>
            <a:p>
              <a:r>
                <a:rPr kumimoji="1" lang="ja-JP" altLang="en-US" sz="1100" dirty="0" smtClean="0"/>
                <a:t>○集合契約取りまとめ</a:t>
              </a:r>
              <a:endParaRPr kumimoji="1" lang="en-US" altLang="ja-JP" sz="1100" dirty="0" smtClean="0"/>
            </a:p>
          </p:txBody>
        </p:sp>
      </p:grpSp>
      <p:sp>
        <p:nvSpPr>
          <p:cNvPr id="88" name="角丸四角形 87"/>
          <p:cNvSpPr/>
          <p:nvPr/>
        </p:nvSpPr>
        <p:spPr>
          <a:xfrm>
            <a:off x="2460106" y="4279314"/>
            <a:ext cx="7355300" cy="2412000"/>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a:off x="77775" y="1315881"/>
            <a:ext cx="2800541" cy="2408110"/>
          </a:xfrm>
          <a:prstGeom prst="round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p:cNvGrpSpPr/>
          <p:nvPr/>
        </p:nvGrpSpPr>
        <p:grpSpPr>
          <a:xfrm>
            <a:off x="2595932" y="4455069"/>
            <a:ext cx="3031789" cy="913871"/>
            <a:chOff x="1744364" y="3848669"/>
            <a:chExt cx="3031789" cy="913871"/>
          </a:xfrm>
        </p:grpSpPr>
        <p:sp>
          <p:nvSpPr>
            <p:cNvPr id="64" name="角丸四角形 63"/>
            <p:cNvSpPr/>
            <p:nvPr/>
          </p:nvSpPr>
          <p:spPr>
            <a:xfrm>
              <a:off x="1768566" y="4036834"/>
              <a:ext cx="2977501" cy="72570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1744364" y="3848669"/>
              <a:ext cx="3031789" cy="816046"/>
              <a:chOff x="1093425" y="3540224"/>
              <a:chExt cx="3031789" cy="816046"/>
            </a:xfrm>
          </p:grpSpPr>
          <p:grpSp>
            <p:nvGrpSpPr>
              <p:cNvPr id="16" name="グループ化 15"/>
              <p:cNvGrpSpPr/>
              <p:nvPr/>
            </p:nvGrpSpPr>
            <p:grpSpPr>
              <a:xfrm>
                <a:off x="1093425" y="3540224"/>
                <a:ext cx="3031789" cy="816046"/>
                <a:chOff x="1535816" y="1359112"/>
                <a:chExt cx="3031789" cy="816046"/>
              </a:xfrm>
            </p:grpSpPr>
            <p:sp>
              <p:nvSpPr>
                <p:cNvPr id="60" name="角丸四角形 59"/>
                <p:cNvSpPr/>
                <p:nvPr/>
              </p:nvSpPr>
              <p:spPr>
                <a:xfrm>
                  <a:off x="2437058" y="1359112"/>
                  <a:ext cx="1268579"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n-ea"/>
                    </a:rPr>
                    <a:t>保健所</a:t>
                  </a:r>
                  <a:endParaRPr kumimoji="1" lang="en-US" altLang="ja-JP" sz="1400" b="1" baseline="30000" dirty="0" smtClean="0">
                    <a:solidFill>
                      <a:schemeClr val="tx1"/>
                    </a:solidFill>
                    <a:latin typeface="+mn-ea"/>
                  </a:endParaRPr>
                </a:p>
              </p:txBody>
            </p:sp>
            <p:sp>
              <p:nvSpPr>
                <p:cNvPr id="13" name="テキスト ボックス 12"/>
                <p:cNvSpPr txBox="1"/>
                <p:nvPr/>
              </p:nvSpPr>
              <p:spPr>
                <a:xfrm>
                  <a:off x="1535816" y="1744271"/>
                  <a:ext cx="3031789" cy="430887"/>
                </a:xfrm>
                <a:prstGeom prst="rect">
                  <a:avLst/>
                </a:prstGeom>
                <a:noFill/>
              </p:spPr>
              <p:txBody>
                <a:bodyPr wrap="square" rtlCol="0">
                  <a:spAutoFit/>
                </a:bodyPr>
                <a:lstStyle/>
                <a:p>
                  <a:r>
                    <a:rPr kumimoji="1" lang="ja-JP" altLang="en-US" sz="1100" dirty="0" smtClean="0"/>
                    <a:t>〇受診相談センターの設置・運営</a:t>
                  </a:r>
                  <a:endParaRPr kumimoji="1" lang="en-US" altLang="ja-JP" sz="1100" dirty="0" smtClean="0"/>
                </a:p>
                <a:p>
                  <a:r>
                    <a:rPr kumimoji="1" lang="ja-JP" altLang="en-US" sz="1100" dirty="0" smtClean="0"/>
                    <a:t>〇陽性者対応（入院勧告、健康観察等）</a:t>
                  </a:r>
                  <a:endParaRPr kumimoji="1" lang="en-US" altLang="ja-JP" sz="1100" dirty="0" smtClean="0"/>
                </a:p>
              </p:txBody>
            </p:sp>
          </p:gr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00657" y="3553132"/>
                <a:ext cx="348008" cy="350735"/>
              </a:xfrm>
              <a:prstGeom prst="rect">
                <a:avLst/>
              </a:prstGeom>
            </p:spPr>
          </p:pic>
        </p:grpSp>
      </p:grpSp>
      <p:grpSp>
        <p:nvGrpSpPr>
          <p:cNvPr id="15" name="グループ化 14"/>
          <p:cNvGrpSpPr/>
          <p:nvPr/>
        </p:nvGrpSpPr>
        <p:grpSpPr>
          <a:xfrm>
            <a:off x="4143293" y="5808191"/>
            <a:ext cx="2500325" cy="686023"/>
            <a:chOff x="7180751" y="4386040"/>
            <a:chExt cx="2500325" cy="686023"/>
          </a:xfrm>
        </p:grpSpPr>
        <p:sp>
          <p:nvSpPr>
            <p:cNvPr id="100" name="角丸四角形 99"/>
            <p:cNvSpPr/>
            <p:nvPr/>
          </p:nvSpPr>
          <p:spPr>
            <a:xfrm>
              <a:off x="7180751" y="4727789"/>
              <a:ext cx="2432255" cy="34427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★ドライブスルー等検査場</a:t>
              </a:r>
              <a:endParaRPr kumimoji="1" lang="ja-JP" altLang="en-US" sz="1400" b="1" dirty="0">
                <a:solidFill>
                  <a:schemeClr val="tx1"/>
                </a:solidFill>
                <a:latin typeface="+mn-ea"/>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61966" y="4386040"/>
              <a:ext cx="419110" cy="454320"/>
            </a:xfrm>
            <a:prstGeom prst="rect">
              <a:avLst/>
            </a:prstGeom>
          </p:spPr>
        </p:pic>
      </p:grpSp>
      <p:sp>
        <p:nvSpPr>
          <p:cNvPr id="106" name="テキスト ボックス 105"/>
          <p:cNvSpPr txBox="1"/>
          <p:nvPr/>
        </p:nvSpPr>
        <p:spPr>
          <a:xfrm>
            <a:off x="5007253" y="3722403"/>
            <a:ext cx="902470" cy="253916"/>
          </a:xfrm>
          <a:prstGeom prst="rect">
            <a:avLst/>
          </a:prstGeom>
          <a:noFill/>
        </p:spPr>
        <p:txBody>
          <a:bodyPr wrap="square" rtlCol="0">
            <a:spAutoFit/>
          </a:bodyPr>
          <a:lstStyle/>
          <a:p>
            <a:pPr algn="ctr"/>
            <a:r>
              <a:rPr kumimoji="1" lang="ja-JP" altLang="en-US" sz="1050" b="1" dirty="0" smtClean="0">
                <a:latin typeface="HG丸ｺﾞｼｯｸM-PRO" panose="020F0600000000000000" pitchFamily="50" charset="-128"/>
                <a:ea typeface="HG丸ｺﾞｼｯｸM-PRO" panose="020F0600000000000000" pitchFamily="50" charset="-128"/>
              </a:rPr>
              <a:t>案内</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grpSp>
        <p:nvGrpSpPr>
          <p:cNvPr id="47" name="グループ化 46"/>
          <p:cNvGrpSpPr/>
          <p:nvPr/>
        </p:nvGrpSpPr>
        <p:grpSpPr>
          <a:xfrm>
            <a:off x="282149" y="1090119"/>
            <a:ext cx="1441603" cy="400110"/>
            <a:chOff x="286404" y="1254968"/>
            <a:chExt cx="1441603" cy="400110"/>
          </a:xfrm>
        </p:grpSpPr>
        <p:sp>
          <p:nvSpPr>
            <p:cNvPr id="28" name="テキスト ボックス 27"/>
            <p:cNvSpPr txBox="1"/>
            <p:nvPr/>
          </p:nvSpPr>
          <p:spPr>
            <a:xfrm>
              <a:off x="286404" y="1254968"/>
              <a:ext cx="1441603" cy="400110"/>
            </a:xfrm>
            <a:prstGeom prst="rect">
              <a:avLst/>
            </a:prstGeom>
            <a:solidFill>
              <a:schemeClr val="bg1"/>
            </a:solidFill>
            <a:ln>
              <a:solidFill>
                <a:schemeClr val="accent4">
                  <a:lumMod val="60000"/>
                  <a:lumOff val="40000"/>
                </a:schemeClr>
              </a:solidFill>
            </a:ln>
          </p:spPr>
          <p:txBody>
            <a:bodyPr wrap="square" rtlCol="0">
              <a:spAutoFit/>
            </a:bodyPr>
            <a:lstStyle/>
            <a:p>
              <a:r>
                <a:rPr kumimoji="1" lang="ja-JP" altLang="en-US" sz="2000" b="1" dirty="0" smtClean="0"/>
                <a:t>診療所</a:t>
              </a:r>
              <a:endParaRPr kumimoji="1" lang="ja-JP" altLang="en-US" sz="2000" b="1" dirty="0"/>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24723" y="1270914"/>
              <a:ext cx="391975" cy="377276"/>
            </a:xfrm>
            <a:prstGeom prst="rect">
              <a:avLst/>
            </a:prstGeom>
          </p:spPr>
        </p:pic>
      </p:grpSp>
      <p:sp>
        <p:nvSpPr>
          <p:cNvPr id="8" name="角丸四角形 7"/>
          <p:cNvSpPr/>
          <p:nvPr/>
        </p:nvSpPr>
        <p:spPr>
          <a:xfrm>
            <a:off x="3900918" y="1379969"/>
            <a:ext cx="5916967" cy="2168004"/>
          </a:xfrm>
          <a:prstGeom prst="roundRect">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251655" y="1801712"/>
            <a:ext cx="3064453" cy="16506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4154600" y="1164544"/>
            <a:ext cx="1279306" cy="400110"/>
          </a:xfrm>
          <a:prstGeom prst="rect">
            <a:avLst/>
          </a:prstGeom>
          <a:solidFill>
            <a:schemeClr val="bg1"/>
          </a:solidFill>
          <a:ln>
            <a:solidFill>
              <a:schemeClr val="accent6">
                <a:lumMod val="60000"/>
                <a:lumOff val="40000"/>
              </a:schemeClr>
            </a:solidFill>
          </a:ln>
        </p:spPr>
        <p:txBody>
          <a:bodyPr wrap="square" rtlCol="0">
            <a:spAutoFit/>
          </a:bodyPr>
          <a:lstStyle/>
          <a:p>
            <a:r>
              <a:rPr kumimoji="1" lang="ja-JP" altLang="en-US" sz="2000" b="1" dirty="0" smtClean="0"/>
              <a:t>病院</a:t>
            </a:r>
            <a:endParaRPr kumimoji="1" lang="ja-JP" altLang="en-US" sz="2000" b="1" dirty="0"/>
          </a:p>
        </p:txBody>
      </p:sp>
      <p:pic>
        <p:nvPicPr>
          <p:cNvPr id="23" name="図 2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80951" y="1175180"/>
            <a:ext cx="477366" cy="395856"/>
          </a:xfrm>
          <a:prstGeom prst="rect">
            <a:avLst/>
          </a:prstGeom>
        </p:spPr>
      </p:pic>
      <p:sp>
        <p:nvSpPr>
          <p:cNvPr id="84" name="角丸四角形 83"/>
          <p:cNvSpPr/>
          <p:nvPr/>
        </p:nvSpPr>
        <p:spPr>
          <a:xfrm>
            <a:off x="7406115" y="2174604"/>
            <a:ext cx="2268000"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入院受入医療機関</a:t>
            </a:r>
            <a:endParaRPr kumimoji="1" lang="ja-JP" altLang="en-US" sz="1400" b="1" dirty="0">
              <a:solidFill>
                <a:schemeClr val="tx1"/>
              </a:solidFill>
              <a:latin typeface="+mn-ea"/>
            </a:endParaRPr>
          </a:p>
        </p:txBody>
      </p:sp>
      <p:sp>
        <p:nvSpPr>
          <p:cNvPr id="74" name="テキスト ボックス 73"/>
          <p:cNvSpPr txBox="1"/>
          <p:nvPr/>
        </p:nvSpPr>
        <p:spPr>
          <a:xfrm>
            <a:off x="2995246" y="1556087"/>
            <a:ext cx="857619" cy="253916"/>
          </a:xfrm>
          <a:prstGeom prst="rect">
            <a:avLst/>
          </a:prstGeom>
          <a:noFill/>
        </p:spPr>
        <p:txBody>
          <a:bodyPr wrap="square" rtlCol="0">
            <a:spAutoFit/>
          </a:bodyPr>
          <a:lstStyle/>
          <a:p>
            <a:pPr algn="ctr"/>
            <a:r>
              <a:rPr kumimoji="1" lang="ja-JP" altLang="en-US" sz="1050" b="1" dirty="0" smtClean="0">
                <a:latin typeface="HG丸ｺﾞｼｯｸM-PRO" panose="020F0600000000000000" pitchFamily="50" charset="-128"/>
                <a:ea typeface="HG丸ｺﾞｼｯｸM-PRO" panose="020F0600000000000000" pitchFamily="50" charset="-128"/>
              </a:rPr>
              <a:t>案内</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70" name="テキスト ボックス 69"/>
          <p:cNvSpPr txBox="1"/>
          <p:nvPr/>
        </p:nvSpPr>
        <p:spPr>
          <a:xfrm>
            <a:off x="3652600" y="3622572"/>
            <a:ext cx="1114296" cy="415498"/>
          </a:xfrm>
          <a:prstGeom prst="rect">
            <a:avLst/>
          </a:prstGeom>
          <a:noFill/>
        </p:spPr>
        <p:txBody>
          <a:bodyPr wrap="square" rtlCol="0">
            <a:spAutoFit/>
          </a:bodyPr>
          <a:lstStyle/>
          <a:p>
            <a:pPr algn="ctr"/>
            <a:r>
              <a:rPr kumimoji="1" lang="ja-JP" altLang="en-US" sz="1050" b="1" dirty="0" smtClean="0">
                <a:latin typeface="HG丸ｺﾞｼｯｸM-PRO" panose="020F0600000000000000" pitchFamily="50" charset="-128"/>
                <a:ea typeface="HG丸ｺﾞｼｯｸM-PRO" panose="020F0600000000000000" pitchFamily="50" charset="-128"/>
              </a:rPr>
              <a:t>検査件数報告</a:t>
            </a:r>
            <a:endParaRPr kumimoji="1" lang="en-US" altLang="ja-JP" sz="1050" b="1" dirty="0" smtClean="0">
              <a:latin typeface="HG丸ｺﾞｼｯｸM-PRO" panose="020F0600000000000000" pitchFamily="50" charset="-128"/>
              <a:ea typeface="HG丸ｺﾞｼｯｸM-PRO" panose="020F0600000000000000" pitchFamily="50" charset="-128"/>
            </a:endParaRPr>
          </a:p>
          <a:p>
            <a:pPr algn="ctr"/>
            <a:r>
              <a:rPr kumimoji="1" lang="ja-JP" altLang="en-US" sz="1050" b="1" dirty="0" smtClean="0">
                <a:latin typeface="HG丸ｺﾞｼｯｸM-PRO" panose="020F0600000000000000" pitchFamily="50" charset="-128"/>
                <a:ea typeface="HG丸ｺﾞｼｯｸM-PRO" panose="020F0600000000000000" pitchFamily="50" charset="-128"/>
              </a:rPr>
              <a:t>発生届の提出</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75" name="右矢印 74"/>
          <p:cNvSpPr/>
          <p:nvPr/>
        </p:nvSpPr>
        <p:spPr>
          <a:xfrm rot="8400000">
            <a:off x="4204861" y="3771860"/>
            <a:ext cx="1332000" cy="17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角丸四角形 108"/>
          <p:cNvSpPr/>
          <p:nvPr/>
        </p:nvSpPr>
        <p:spPr>
          <a:xfrm>
            <a:off x="6608087" y="4643478"/>
            <a:ext cx="2972363" cy="197540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a:off x="6806946" y="5646000"/>
            <a:ext cx="2621354" cy="4428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solidFill>
                  <a:schemeClr val="tx1"/>
                </a:solidFill>
                <a:latin typeface="+mn-ea"/>
              </a:rPr>
              <a:t>入院フォロー</a:t>
            </a:r>
            <a:endParaRPr kumimoji="1" lang="en-US" altLang="ja-JP" sz="1300" b="1" dirty="0" smtClean="0">
              <a:solidFill>
                <a:schemeClr val="tx1"/>
              </a:solidFill>
              <a:latin typeface="+mn-ea"/>
            </a:endParaRPr>
          </a:p>
          <a:p>
            <a:pPr algn="ctr"/>
            <a:r>
              <a:rPr kumimoji="1" lang="ja-JP" altLang="en-US" sz="1300" b="1" dirty="0" smtClean="0">
                <a:solidFill>
                  <a:schemeClr val="tx1"/>
                </a:solidFill>
                <a:latin typeface="+mn-ea"/>
              </a:rPr>
              <a:t>アップセンター</a:t>
            </a:r>
            <a:endParaRPr kumimoji="1" lang="ja-JP" altLang="en-US" sz="1300" b="1" dirty="0">
              <a:solidFill>
                <a:schemeClr val="tx1"/>
              </a:solidFill>
              <a:latin typeface="+mn-ea"/>
            </a:endParaRPr>
          </a:p>
        </p:txBody>
      </p:sp>
      <p:sp>
        <p:nvSpPr>
          <p:cNvPr id="61" name="角丸四角形 60"/>
          <p:cNvSpPr/>
          <p:nvPr/>
        </p:nvSpPr>
        <p:spPr>
          <a:xfrm>
            <a:off x="7499478" y="4455069"/>
            <a:ext cx="1159757"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n-ea"/>
              </a:rPr>
              <a:t>大阪府</a:t>
            </a:r>
            <a:endParaRPr kumimoji="1" lang="en-US" altLang="ja-JP" sz="1400" b="1" baseline="30000" dirty="0" smtClean="0">
              <a:solidFill>
                <a:schemeClr val="tx1"/>
              </a:solidFill>
              <a:latin typeface="+mn-ea"/>
            </a:endParaRPr>
          </a:p>
        </p:txBody>
      </p:sp>
      <p:grpSp>
        <p:nvGrpSpPr>
          <p:cNvPr id="45" name="グループ化 44"/>
          <p:cNvGrpSpPr/>
          <p:nvPr/>
        </p:nvGrpSpPr>
        <p:grpSpPr>
          <a:xfrm>
            <a:off x="77477" y="5529208"/>
            <a:ext cx="3899323" cy="1089672"/>
            <a:chOff x="-118205" y="5514245"/>
            <a:chExt cx="3899323" cy="1089672"/>
          </a:xfrm>
        </p:grpSpPr>
        <p:grpSp>
          <p:nvGrpSpPr>
            <p:cNvPr id="40" name="グループ化 39"/>
            <p:cNvGrpSpPr/>
            <p:nvPr/>
          </p:nvGrpSpPr>
          <p:grpSpPr>
            <a:xfrm>
              <a:off x="-118205" y="5703917"/>
              <a:ext cx="3899323" cy="900000"/>
              <a:chOff x="-118205" y="5703917"/>
              <a:chExt cx="3899323" cy="900000"/>
            </a:xfrm>
          </p:grpSpPr>
          <p:sp>
            <p:nvSpPr>
              <p:cNvPr id="110" name="正方形/長方形 109"/>
              <p:cNvSpPr/>
              <p:nvPr/>
            </p:nvSpPr>
            <p:spPr>
              <a:xfrm>
                <a:off x="-118205" y="5703917"/>
                <a:ext cx="3708000" cy="90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p:cNvSpPr txBox="1"/>
              <p:nvPr/>
            </p:nvSpPr>
            <p:spPr>
              <a:xfrm>
                <a:off x="3575" y="5903868"/>
                <a:ext cx="3777543" cy="261610"/>
              </a:xfrm>
              <a:prstGeom prst="rect">
                <a:avLst/>
              </a:prstGeom>
              <a:noFill/>
              <a:ln>
                <a:noFill/>
              </a:ln>
            </p:spPr>
            <p:txBody>
              <a:bodyPr wrap="square" rtlCol="0">
                <a:spAutoFit/>
              </a:bodyPr>
              <a:lstStyle/>
              <a:p>
                <a:r>
                  <a:rPr kumimoji="1" lang="ja-JP" altLang="en-US" sz="1100" dirty="0" smtClean="0">
                    <a:latin typeface="+mn-ea"/>
                  </a:rPr>
                  <a:t>○検体回収と検査の実施</a:t>
                </a:r>
                <a:endParaRPr kumimoji="1" lang="en-US" altLang="ja-JP" sz="1100" dirty="0" smtClean="0">
                  <a:latin typeface="+mn-ea"/>
                </a:endParaRPr>
              </a:p>
            </p:txBody>
          </p:sp>
        </p:grpSp>
        <p:sp>
          <p:nvSpPr>
            <p:cNvPr id="113" name="テキスト ボックス 112"/>
            <p:cNvSpPr txBox="1"/>
            <p:nvPr/>
          </p:nvSpPr>
          <p:spPr>
            <a:xfrm>
              <a:off x="73947" y="5514245"/>
              <a:ext cx="1123550" cy="369332"/>
            </a:xfrm>
            <a:prstGeom prst="rect">
              <a:avLst/>
            </a:prstGeom>
            <a:solidFill>
              <a:schemeClr val="bg1"/>
            </a:solidFill>
            <a:ln>
              <a:solidFill>
                <a:schemeClr val="tx1"/>
              </a:solidFill>
            </a:ln>
          </p:spPr>
          <p:txBody>
            <a:bodyPr wrap="square" rtlCol="0">
              <a:spAutoFit/>
            </a:bodyPr>
            <a:lstStyle/>
            <a:p>
              <a:r>
                <a:rPr kumimoji="1" lang="ja-JP" altLang="en-US" b="1" dirty="0" smtClean="0"/>
                <a:t>検査</a:t>
              </a:r>
              <a:r>
                <a:rPr kumimoji="1" lang="ja-JP" altLang="en-US" b="1" dirty="0"/>
                <a:t>機関</a:t>
              </a:r>
            </a:p>
          </p:txBody>
        </p:sp>
      </p:grpSp>
      <p:sp>
        <p:nvSpPr>
          <p:cNvPr id="116" name="角丸四角形 115"/>
          <p:cNvSpPr/>
          <p:nvPr/>
        </p:nvSpPr>
        <p:spPr>
          <a:xfrm>
            <a:off x="4745560" y="1645765"/>
            <a:ext cx="2156444"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★診療・検査医療</a:t>
            </a:r>
            <a:r>
              <a:rPr kumimoji="1" lang="ja-JP" altLang="en-US" sz="1400" b="1" dirty="0">
                <a:solidFill>
                  <a:schemeClr val="tx1"/>
                </a:solidFill>
                <a:latin typeface="+mn-ea"/>
              </a:rPr>
              <a:t>機関</a:t>
            </a:r>
            <a:endParaRPr kumimoji="1" lang="en-US" altLang="ja-JP" sz="1400" b="1" dirty="0" smtClean="0">
              <a:solidFill>
                <a:schemeClr val="tx1"/>
              </a:solidFill>
              <a:latin typeface="+mn-ea"/>
            </a:endParaRPr>
          </a:p>
        </p:txBody>
      </p:sp>
      <p:sp>
        <p:nvSpPr>
          <p:cNvPr id="118" name="右矢印 117"/>
          <p:cNvSpPr/>
          <p:nvPr/>
        </p:nvSpPr>
        <p:spPr>
          <a:xfrm rot="19200000">
            <a:off x="4369137" y="3833419"/>
            <a:ext cx="1368000" cy="17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上下矢印 120"/>
          <p:cNvSpPr/>
          <p:nvPr/>
        </p:nvSpPr>
        <p:spPr>
          <a:xfrm rot="10800000">
            <a:off x="9227265" y="2925016"/>
            <a:ext cx="172800" cy="2700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テキスト ボックス 121"/>
          <p:cNvSpPr txBox="1"/>
          <p:nvPr/>
        </p:nvSpPr>
        <p:spPr>
          <a:xfrm>
            <a:off x="8477412" y="3867780"/>
            <a:ext cx="846009" cy="276999"/>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入院調整</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123" name="上下矢印 122"/>
          <p:cNvSpPr/>
          <p:nvPr/>
        </p:nvSpPr>
        <p:spPr>
          <a:xfrm rot="5400000">
            <a:off x="5941598" y="4574643"/>
            <a:ext cx="288000" cy="85259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テキスト ボックス 123"/>
          <p:cNvSpPr txBox="1"/>
          <p:nvPr/>
        </p:nvSpPr>
        <p:spPr>
          <a:xfrm>
            <a:off x="5828909" y="4668004"/>
            <a:ext cx="549416" cy="276999"/>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連携</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125" name="右矢印 124"/>
          <p:cNvSpPr/>
          <p:nvPr/>
        </p:nvSpPr>
        <p:spPr>
          <a:xfrm rot="5400000" flipV="1">
            <a:off x="4523057" y="5665602"/>
            <a:ext cx="757437" cy="210959"/>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p:cNvSpPr txBox="1"/>
          <p:nvPr/>
        </p:nvSpPr>
        <p:spPr>
          <a:xfrm>
            <a:off x="4900471" y="5628588"/>
            <a:ext cx="1154375" cy="253916"/>
          </a:xfrm>
          <a:prstGeom prst="rect">
            <a:avLst/>
          </a:prstGeom>
          <a:noFill/>
        </p:spPr>
        <p:txBody>
          <a:bodyPr wrap="square" rtlCol="0">
            <a:spAutoFit/>
          </a:bodyPr>
          <a:lstStyle/>
          <a:p>
            <a:r>
              <a:rPr kumimoji="1" lang="ja-JP" altLang="en-US" sz="1050" b="1" dirty="0" smtClean="0">
                <a:latin typeface="HG丸ｺﾞｼｯｸM-PRO" panose="020F0600000000000000" pitchFamily="50" charset="-128"/>
                <a:ea typeface="HG丸ｺﾞｼｯｸM-PRO" panose="020F0600000000000000" pitchFamily="50" charset="-128"/>
              </a:rPr>
              <a:t>受検調整</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127" name="右矢印 126"/>
          <p:cNvSpPr/>
          <p:nvPr/>
        </p:nvSpPr>
        <p:spPr>
          <a:xfrm rot="10800000" flipV="1">
            <a:off x="3826463" y="6245567"/>
            <a:ext cx="288000" cy="1671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3752078" y="6032785"/>
            <a:ext cx="526322" cy="253916"/>
          </a:xfrm>
          <a:prstGeom prst="rect">
            <a:avLst/>
          </a:prstGeom>
          <a:noFill/>
        </p:spPr>
        <p:txBody>
          <a:bodyPr wrap="square" rtlCol="0">
            <a:spAutoFit/>
          </a:bodyPr>
          <a:lstStyle/>
          <a:p>
            <a:r>
              <a:rPr kumimoji="1" lang="ja-JP" altLang="en-US" sz="1050" b="1" dirty="0" smtClean="0">
                <a:latin typeface="HG丸ｺﾞｼｯｸM-PRO" panose="020F0600000000000000" pitchFamily="50" charset="-128"/>
                <a:ea typeface="HG丸ｺﾞｼｯｸM-PRO" panose="020F0600000000000000" pitchFamily="50" charset="-128"/>
              </a:rPr>
              <a:t>検査</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pic>
        <p:nvPicPr>
          <p:cNvPr id="46" name="図 4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11061" y="4469580"/>
            <a:ext cx="336089" cy="336089"/>
          </a:xfrm>
          <a:prstGeom prst="rect">
            <a:avLst/>
          </a:prstGeom>
        </p:spPr>
      </p:pic>
      <p:sp>
        <p:nvSpPr>
          <p:cNvPr id="137" name="上下矢印 136"/>
          <p:cNvSpPr/>
          <p:nvPr/>
        </p:nvSpPr>
        <p:spPr>
          <a:xfrm rot="10800000">
            <a:off x="993040" y="3725852"/>
            <a:ext cx="219497" cy="58155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テキスト ボックス 137"/>
          <p:cNvSpPr txBox="1"/>
          <p:nvPr/>
        </p:nvSpPr>
        <p:spPr>
          <a:xfrm>
            <a:off x="338953" y="3876695"/>
            <a:ext cx="819308" cy="253916"/>
          </a:xfrm>
          <a:prstGeom prst="rect">
            <a:avLst/>
          </a:prstGeom>
          <a:noFill/>
        </p:spPr>
        <p:txBody>
          <a:bodyPr wrap="square" rtlCol="0">
            <a:spAutoFit/>
          </a:bodyPr>
          <a:lstStyle/>
          <a:p>
            <a:r>
              <a:rPr kumimoji="1" lang="ja-JP" altLang="en-US" sz="1050" b="1" dirty="0" smtClean="0">
                <a:latin typeface="HG丸ｺﾞｼｯｸM-PRO" panose="020F0600000000000000" pitchFamily="50" charset="-128"/>
                <a:ea typeface="HG丸ｺﾞｼｯｸM-PRO" panose="020F0600000000000000" pitchFamily="50" charset="-128"/>
              </a:rPr>
              <a:t>情報共有</a:t>
            </a:r>
            <a:endParaRPr kumimoji="1" lang="en-US" altLang="ja-JP" sz="1050" b="1" dirty="0">
              <a:latin typeface="HG丸ｺﾞｼｯｸM-PRO" panose="020F0600000000000000" pitchFamily="50" charset="-128"/>
              <a:ea typeface="HG丸ｺﾞｼｯｸM-PRO" panose="020F0600000000000000" pitchFamily="50" charset="-128"/>
            </a:endParaRPr>
          </a:p>
        </p:txBody>
      </p:sp>
      <p:sp>
        <p:nvSpPr>
          <p:cNvPr id="140" name="テキスト ボックス 139"/>
          <p:cNvSpPr txBox="1"/>
          <p:nvPr/>
        </p:nvSpPr>
        <p:spPr>
          <a:xfrm>
            <a:off x="2699317" y="3718604"/>
            <a:ext cx="620898" cy="253916"/>
          </a:xfrm>
          <a:prstGeom prst="rect">
            <a:avLst/>
          </a:prstGeom>
          <a:noFill/>
        </p:spPr>
        <p:txBody>
          <a:bodyPr wrap="square" rtlCol="0">
            <a:spAutoFit/>
          </a:bodyPr>
          <a:lstStyle/>
          <a:p>
            <a:pPr algn="ctr"/>
            <a:r>
              <a:rPr kumimoji="1" lang="ja-JP" altLang="en-US" sz="1050" b="1" dirty="0" smtClean="0">
                <a:latin typeface="HG丸ｺﾞｼｯｸM-PRO" panose="020F0600000000000000" pitchFamily="50" charset="-128"/>
                <a:ea typeface="HG丸ｺﾞｼｯｸM-PRO" panose="020F0600000000000000" pitchFamily="50" charset="-128"/>
              </a:rPr>
              <a:t>案内</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20" name="楕円 19"/>
          <p:cNvSpPr/>
          <p:nvPr/>
        </p:nvSpPr>
        <p:spPr>
          <a:xfrm>
            <a:off x="91578" y="1679901"/>
            <a:ext cx="2713097" cy="2038171"/>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589914" y="1624042"/>
            <a:ext cx="2019771" cy="763103"/>
            <a:chOff x="4643076" y="3562127"/>
            <a:chExt cx="2019771" cy="763103"/>
          </a:xfrm>
        </p:grpSpPr>
        <p:sp>
          <p:nvSpPr>
            <p:cNvPr id="43" name="角丸四角形 42"/>
            <p:cNvSpPr/>
            <p:nvPr/>
          </p:nvSpPr>
          <p:spPr>
            <a:xfrm>
              <a:off x="4701137" y="3562127"/>
              <a:ext cx="1487526"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かかりつけ医</a:t>
              </a:r>
              <a:endParaRPr kumimoji="1" lang="ja-JP" altLang="en-US" sz="1400" b="1" dirty="0">
                <a:solidFill>
                  <a:schemeClr val="tx1"/>
                </a:solidFill>
                <a:latin typeface="+mn-ea"/>
              </a:endParaRPr>
            </a:p>
          </p:txBody>
        </p:sp>
        <p:sp>
          <p:nvSpPr>
            <p:cNvPr id="66" name="テキスト ボックス 65"/>
            <p:cNvSpPr txBox="1"/>
            <p:nvPr/>
          </p:nvSpPr>
          <p:spPr>
            <a:xfrm>
              <a:off x="4643076" y="3894343"/>
              <a:ext cx="2019771" cy="430887"/>
            </a:xfrm>
            <a:prstGeom prst="rect">
              <a:avLst/>
            </a:prstGeom>
            <a:noFill/>
          </p:spPr>
          <p:txBody>
            <a:bodyPr wrap="square" rtlCol="0">
              <a:spAutoFit/>
            </a:bodyPr>
            <a:lstStyle/>
            <a:p>
              <a:r>
                <a:rPr kumimoji="1" lang="ja-JP" altLang="en-US" sz="1100" dirty="0" smtClean="0">
                  <a:latin typeface="+mn-ea"/>
                </a:rPr>
                <a:t>〇患者からの相談対応</a:t>
              </a:r>
              <a:endParaRPr kumimoji="1" lang="en-US" altLang="ja-JP" sz="1100" dirty="0" smtClean="0">
                <a:latin typeface="+mn-ea"/>
              </a:endParaRPr>
            </a:p>
            <a:p>
              <a:r>
                <a:rPr kumimoji="1" lang="ja-JP" altLang="en-US" sz="1100" dirty="0" smtClean="0">
                  <a:latin typeface="+mn-ea"/>
                </a:rPr>
                <a:t>〇受診可能な医療機関の案内</a:t>
              </a:r>
              <a:endParaRPr kumimoji="1" lang="en-US" altLang="ja-JP" sz="1100" dirty="0">
                <a:latin typeface="+mn-ea"/>
              </a:endParaRPr>
            </a:p>
          </p:txBody>
        </p:sp>
      </p:grpSp>
      <p:sp>
        <p:nvSpPr>
          <p:cNvPr id="27" name="二等辺三角形 26"/>
          <p:cNvSpPr/>
          <p:nvPr/>
        </p:nvSpPr>
        <p:spPr>
          <a:xfrm flipV="1">
            <a:off x="711340" y="2363126"/>
            <a:ext cx="1296000" cy="14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ローチャート: 結合子 24"/>
          <p:cNvSpPr/>
          <p:nvPr/>
        </p:nvSpPr>
        <p:spPr>
          <a:xfrm>
            <a:off x="4287174" y="2183268"/>
            <a:ext cx="1641645" cy="1182323"/>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14"/>
          <p:cNvSpPr txBox="1"/>
          <p:nvPr/>
        </p:nvSpPr>
        <p:spPr>
          <a:xfrm>
            <a:off x="589914" y="2965043"/>
            <a:ext cx="2253529" cy="600164"/>
          </a:xfrm>
          <a:prstGeom prst="rect">
            <a:avLst/>
          </a:prstGeom>
          <a:noFill/>
          <a:ln>
            <a:noFill/>
          </a:ln>
        </p:spPr>
        <p:txBody>
          <a:bodyPr wrap="square" rtlCol="0">
            <a:spAutoFit/>
          </a:bodyPr>
          <a:lstStyle/>
          <a:p>
            <a:r>
              <a:rPr kumimoji="1" lang="ja-JP" altLang="en-US" sz="1100" dirty="0">
                <a:latin typeface="+mn-ea"/>
              </a:rPr>
              <a:t>○</a:t>
            </a:r>
            <a:r>
              <a:rPr kumimoji="1" lang="ja-JP" altLang="en-US" sz="1100" dirty="0" smtClean="0">
                <a:latin typeface="+mn-ea"/>
              </a:rPr>
              <a:t>行政検査の委託契約</a:t>
            </a:r>
            <a:endParaRPr kumimoji="1" lang="en-US" altLang="ja-JP" sz="1100" dirty="0" smtClean="0">
              <a:latin typeface="+mn-ea"/>
            </a:endParaRPr>
          </a:p>
          <a:p>
            <a:r>
              <a:rPr kumimoji="1" lang="ja-JP" altLang="en-US" sz="1100" dirty="0">
                <a:latin typeface="+mn-ea"/>
              </a:rPr>
              <a:t>　</a:t>
            </a:r>
            <a:r>
              <a:rPr kumimoji="1" lang="ja-JP" altLang="en-US" sz="1100" dirty="0" smtClean="0">
                <a:latin typeface="+mn-ea"/>
              </a:rPr>
              <a:t>（府・保健所設置市）</a:t>
            </a:r>
            <a:endParaRPr kumimoji="1" lang="en-US" altLang="ja-JP" sz="1100" dirty="0" smtClean="0">
              <a:latin typeface="+mn-ea"/>
            </a:endParaRPr>
          </a:p>
          <a:p>
            <a:r>
              <a:rPr kumimoji="1" lang="ja-JP" altLang="en-US" sz="1100" dirty="0" smtClean="0">
                <a:latin typeface="+mn-ea"/>
              </a:rPr>
              <a:t>○インフル・コロナの検査</a:t>
            </a:r>
            <a:endParaRPr kumimoji="1" lang="en-US" altLang="ja-JP" sz="1100" dirty="0" smtClean="0">
              <a:latin typeface="+mn-ea"/>
            </a:endParaRPr>
          </a:p>
        </p:txBody>
      </p:sp>
      <p:sp>
        <p:nvSpPr>
          <p:cNvPr id="82" name="角丸四角形 81"/>
          <p:cNvSpPr/>
          <p:nvPr/>
        </p:nvSpPr>
        <p:spPr>
          <a:xfrm>
            <a:off x="317527" y="2539849"/>
            <a:ext cx="2269747" cy="4428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★診療・検査医療機関</a:t>
            </a:r>
            <a:endParaRPr kumimoji="1" lang="en-US" altLang="ja-JP" sz="1400" b="1" dirty="0" smtClean="0">
              <a:solidFill>
                <a:schemeClr val="tx1"/>
              </a:solidFill>
              <a:latin typeface="+mn-ea"/>
            </a:endParaRPr>
          </a:p>
          <a:p>
            <a:pPr algn="ctr"/>
            <a:r>
              <a:rPr kumimoji="1" lang="en-US" altLang="ja-JP" sz="1200" b="1" dirty="0" smtClean="0">
                <a:solidFill>
                  <a:schemeClr val="tx1"/>
                </a:solidFill>
                <a:latin typeface="+mn-ea"/>
              </a:rPr>
              <a:t>(</a:t>
            </a:r>
            <a:r>
              <a:rPr kumimoji="1" lang="ja-JP" altLang="en-US" sz="1200" b="1" dirty="0" smtClean="0">
                <a:solidFill>
                  <a:schemeClr val="tx1"/>
                </a:solidFill>
                <a:latin typeface="+mn-ea"/>
              </a:rPr>
              <a:t>かかりつけ医</a:t>
            </a:r>
            <a:r>
              <a:rPr kumimoji="1" lang="en-US" altLang="ja-JP" sz="1200" b="1" dirty="0" smtClean="0">
                <a:solidFill>
                  <a:schemeClr val="tx1"/>
                </a:solidFill>
                <a:latin typeface="+mn-ea"/>
              </a:rPr>
              <a:t>)</a:t>
            </a:r>
          </a:p>
        </p:txBody>
      </p:sp>
      <p:sp>
        <p:nvSpPr>
          <p:cNvPr id="147" name="テキスト ボックス 146"/>
          <p:cNvSpPr txBox="1"/>
          <p:nvPr/>
        </p:nvSpPr>
        <p:spPr>
          <a:xfrm>
            <a:off x="5642209" y="2642404"/>
            <a:ext cx="1566882" cy="369332"/>
          </a:xfrm>
          <a:prstGeom prst="rect">
            <a:avLst/>
          </a:prstGeom>
          <a:noFill/>
        </p:spPr>
        <p:txBody>
          <a:bodyPr wrap="square" rtlCol="0">
            <a:spAutoFit/>
          </a:bodyPr>
          <a:lstStyle/>
          <a:p>
            <a:r>
              <a:rPr kumimoji="1" lang="ja-JP" altLang="en-US" sz="900" dirty="0" smtClean="0"/>
              <a:t>　　○診療所等から直接</a:t>
            </a:r>
            <a:endParaRPr kumimoji="1" lang="en-US" altLang="ja-JP" sz="900" dirty="0" smtClean="0"/>
          </a:p>
          <a:p>
            <a:r>
              <a:rPr kumimoji="1" lang="ja-JP" altLang="en-US" sz="900" dirty="0"/>
              <a:t>　</a:t>
            </a:r>
            <a:r>
              <a:rPr kumimoji="1" lang="ja-JP" altLang="en-US" sz="900" dirty="0" smtClean="0"/>
              <a:t>　　受診調整を受ける</a:t>
            </a:r>
            <a:endParaRPr kumimoji="1" lang="en-US" altLang="ja-JP" sz="900" dirty="0" smtClean="0"/>
          </a:p>
        </p:txBody>
      </p:sp>
      <p:sp>
        <p:nvSpPr>
          <p:cNvPr id="83" name="右矢印 82"/>
          <p:cNvSpPr/>
          <p:nvPr/>
        </p:nvSpPr>
        <p:spPr>
          <a:xfrm rot="2820000">
            <a:off x="2482250" y="3570467"/>
            <a:ext cx="1836000" cy="17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右矢印 138"/>
          <p:cNvSpPr/>
          <p:nvPr/>
        </p:nvSpPr>
        <p:spPr>
          <a:xfrm rot="13620000">
            <a:off x="2308445" y="3623548"/>
            <a:ext cx="1800000" cy="17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テキスト ボックス 158"/>
          <p:cNvSpPr txBox="1"/>
          <p:nvPr/>
        </p:nvSpPr>
        <p:spPr>
          <a:xfrm>
            <a:off x="6690983" y="4937748"/>
            <a:ext cx="2565071" cy="600164"/>
          </a:xfrm>
          <a:prstGeom prst="rect">
            <a:avLst/>
          </a:prstGeom>
          <a:noFill/>
        </p:spPr>
        <p:txBody>
          <a:bodyPr wrap="square" rtlCol="0">
            <a:spAutoFit/>
          </a:bodyPr>
          <a:lstStyle/>
          <a:p>
            <a:r>
              <a:rPr kumimoji="1" lang="ja-JP" altLang="en-US" sz="1100" dirty="0" smtClean="0"/>
              <a:t>○検査体制整備計画の策定</a:t>
            </a:r>
            <a:endParaRPr kumimoji="1" lang="en-US" altLang="ja-JP" sz="1100" dirty="0" smtClean="0"/>
          </a:p>
          <a:p>
            <a:r>
              <a:rPr kumimoji="1" lang="ja-JP" altLang="en-US" sz="1100" dirty="0" smtClean="0"/>
              <a:t>○診療・検査医療機関の指定</a:t>
            </a:r>
            <a:endParaRPr kumimoji="1" lang="en-US" altLang="ja-JP" sz="1100" dirty="0" smtClean="0"/>
          </a:p>
          <a:p>
            <a:r>
              <a:rPr kumimoji="1" lang="ja-JP" altLang="en-US" sz="1100" dirty="0" smtClean="0"/>
              <a:t>○濃厚接触者フォローアップセンター</a:t>
            </a:r>
            <a:endParaRPr kumimoji="1" lang="ja-JP" altLang="en-US" sz="1100" dirty="0"/>
          </a:p>
        </p:txBody>
      </p:sp>
      <p:sp>
        <p:nvSpPr>
          <p:cNvPr id="161" name="フローチャート: 結合子 160"/>
          <p:cNvSpPr/>
          <p:nvPr/>
        </p:nvSpPr>
        <p:spPr>
          <a:xfrm>
            <a:off x="5628176" y="2181447"/>
            <a:ext cx="1641645" cy="1182323"/>
          </a:xfrm>
          <a:prstGeom prst="flowChartConnector">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テキスト ボックス 159"/>
          <p:cNvSpPr txBox="1"/>
          <p:nvPr/>
        </p:nvSpPr>
        <p:spPr>
          <a:xfrm>
            <a:off x="7406115" y="2619224"/>
            <a:ext cx="2636088" cy="261610"/>
          </a:xfrm>
          <a:prstGeom prst="rect">
            <a:avLst/>
          </a:prstGeom>
          <a:noFill/>
        </p:spPr>
        <p:txBody>
          <a:bodyPr wrap="square" rtlCol="0">
            <a:spAutoFit/>
          </a:bodyPr>
          <a:lstStyle/>
          <a:p>
            <a:r>
              <a:rPr kumimoji="1" lang="ja-JP" altLang="en-US" sz="1100" dirty="0" smtClean="0"/>
              <a:t>○入院適用のある陽性者の入院治療</a:t>
            </a:r>
            <a:endParaRPr kumimoji="1" lang="en-US" altLang="ja-JP" sz="1100" dirty="0" smtClean="0"/>
          </a:p>
        </p:txBody>
      </p:sp>
      <p:sp>
        <p:nvSpPr>
          <p:cNvPr id="105" name="角丸四角形 104"/>
          <p:cNvSpPr/>
          <p:nvPr/>
        </p:nvSpPr>
        <p:spPr>
          <a:xfrm>
            <a:off x="4499262" y="2122376"/>
            <a:ext cx="1233441" cy="36830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n-ea"/>
              </a:rPr>
              <a:t>★</a:t>
            </a:r>
            <a:r>
              <a:rPr kumimoji="1" lang="ja-JP" altLang="en-US" sz="900" b="1" dirty="0" smtClean="0">
                <a:solidFill>
                  <a:schemeClr val="tx1"/>
                </a:solidFill>
                <a:latin typeface="+mn-ea"/>
              </a:rPr>
              <a:t>帰国者・接触者</a:t>
            </a:r>
            <a:endParaRPr kumimoji="1" lang="en-US" altLang="ja-JP" sz="900" b="1" dirty="0" smtClean="0">
              <a:solidFill>
                <a:schemeClr val="tx1"/>
              </a:solidFill>
              <a:latin typeface="+mn-ea"/>
            </a:endParaRPr>
          </a:p>
          <a:p>
            <a:pPr algn="ctr"/>
            <a:r>
              <a:rPr kumimoji="1" lang="ja-JP" altLang="en-US" sz="900" b="1" dirty="0" smtClean="0">
                <a:solidFill>
                  <a:schemeClr val="tx1"/>
                </a:solidFill>
                <a:latin typeface="+mn-ea"/>
              </a:rPr>
              <a:t>外来</a:t>
            </a:r>
            <a:r>
              <a:rPr kumimoji="1" lang="ja-JP" altLang="en-US" sz="800" b="1" dirty="0" smtClean="0">
                <a:solidFill>
                  <a:schemeClr val="tx1"/>
                </a:solidFill>
                <a:latin typeface="+mn-ea"/>
              </a:rPr>
              <a:t>（準外来含む）</a:t>
            </a:r>
            <a:endParaRPr kumimoji="1" lang="en-US" altLang="ja-JP" sz="800" b="1" dirty="0" smtClean="0">
              <a:solidFill>
                <a:schemeClr val="tx1"/>
              </a:solidFill>
              <a:latin typeface="+mn-ea"/>
            </a:endParaRPr>
          </a:p>
        </p:txBody>
      </p:sp>
      <p:sp>
        <p:nvSpPr>
          <p:cNvPr id="108" name="角丸四角形 107"/>
          <p:cNvSpPr/>
          <p:nvPr/>
        </p:nvSpPr>
        <p:spPr>
          <a:xfrm>
            <a:off x="5868997" y="2123196"/>
            <a:ext cx="1219587"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n-ea"/>
              </a:rPr>
              <a:t>★地域外来・</a:t>
            </a:r>
            <a:endParaRPr kumimoji="1" lang="en-US" altLang="ja-JP" sz="1000" b="1" dirty="0" smtClean="0">
              <a:solidFill>
                <a:schemeClr val="tx1"/>
              </a:solidFill>
              <a:latin typeface="+mn-ea"/>
            </a:endParaRPr>
          </a:p>
          <a:p>
            <a:pPr algn="ctr"/>
            <a:r>
              <a:rPr kumimoji="1" lang="ja-JP" altLang="en-US" sz="1000" b="1" dirty="0" smtClean="0">
                <a:solidFill>
                  <a:schemeClr val="tx1"/>
                </a:solidFill>
                <a:latin typeface="+mn-ea"/>
              </a:rPr>
              <a:t>検査センター</a:t>
            </a:r>
            <a:endParaRPr kumimoji="1" lang="en-US" altLang="ja-JP" sz="1000" b="1" dirty="0" smtClean="0">
              <a:solidFill>
                <a:schemeClr val="tx1"/>
              </a:solidFill>
              <a:latin typeface="+mn-ea"/>
            </a:endParaRPr>
          </a:p>
        </p:txBody>
      </p:sp>
      <p:sp>
        <p:nvSpPr>
          <p:cNvPr id="148" name="テキスト ボックス 147"/>
          <p:cNvSpPr txBox="1"/>
          <p:nvPr/>
        </p:nvSpPr>
        <p:spPr>
          <a:xfrm>
            <a:off x="6717057" y="6115616"/>
            <a:ext cx="2863393" cy="261610"/>
          </a:xfrm>
          <a:prstGeom prst="rect">
            <a:avLst/>
          </a:prstGeom>
          <a:noFill/>
        </p:spPr>
        <p:txBody>
          <a:bodyPr wrap="square" rtlCol="0">
            <a:spAutoFit/>
          </a:bodyPr>
          <a:lstStyle/>
          <a:p>
            <a:r>
              <a:rPr kumimoji="1" lang="ja-JP" altLang="en-US" sz="1100" dirty="0" smtClean="0"/>
              <a:t>○入院適用のある陽性者の入院先を調整</a:t>
            </a:r>
            <a:endParaRPr kumimoji="1" lang="en-US" altLang="ja-JP" sz="1100" dirty="0" smtClean="0"/>
          </a:p>
        </p:txBody>
      </p:sp>
      <p:sp>
        <p:nvSpPr>
          <p:cNvPr id="149" name="テキスト ボックス 148"/>
          <p:cNvSpPr txBox="1"/>
          <p:nvPr/>
        </p:nvSpPr>
        <p:spPr>
          <a:xfrm>
            <a:off x="1868008" y="4583532"/>
            <a:ext cx="656854" cy="253916"/>
          </a:xfrm>
          <a:prstGeom prst="rect">
            <a:avLst/>
          </a:prstGeom>
          <a:noFill/>
        </p:spPr>
        <p:txBody>
          <a:bodyPr wrap="square" rtlCol="0">
            <a:spAutoFit/>
          </a:bodyPr>
          <a:lstStyle/>
          <a:p>
            <a:pPr algn="ctr"/>
            <a:r>
              <a:rPr kumimoji="1" lang="ja-JP" altLang="en-US" sz="1050" b="1" dirty="0" smtClean="0">
                <a:latin typeface="HG丸ｺﾞｼｯｸM-PRO" panose="020F0600000000000000" pitchFamily="50" charset="-128"/>
                <a:ea typeface="HG丸ｺﾞｼｯｸM-PRO" panose="020F0600000000000000" pitchFamily="50" charset="-128"/>
              </a:rPr>
              <a:t>連携</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72" name="右矢印 71"/>
          <p:cNvSpPr/>
          <p:nvPr/>
        </p:nvSpPr>
        <p:spPr>
          <a:xfrm>
            <a:off x="2137677" y="1745282"/>
            <a:ext cx="2088000" cy="172800"/>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屈折矢印 4"/>
          <p:cNvSpPr/>
          <p:nvPr/>
        </p:nvSpPr>
        <p:spPr>
          <a:xfrm rot="5400000" flipV="1">
            <a:off x="2582522" y="1953283"/>
            <a:ext cx="998757" cy="848320"/>
          </a:xfrm>
          <a:prstGeom prst="bentUpArrow">
            <a:avLst>
              <a:gd name="adj1" fmla="val 10334"/>
              <a:gd name="adj2" fmla="val 14871"/>
              <a:gd name="adj3" fmla="val 18129"/>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1248910" y="6145726"/>
            <a:ext cx="1178657"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mn-ea"/>
              </a:rPr>
              <a:t>大学・医療機関</a:t>
            </a:r>
            <a:endParaRPr kumimoji="1" lang="ja-JP" altLang="en-US" sz="1050" b="1" dirty="0">
              <a:solidFill>
                <a:schemeClr val="tx1"/>
              </a:solidFill>
              <a:latin typeface="+mn-ea"/>
            </a:endParaRPr>
          </a:p>
        </p:txBody>
      </p:sp>
      <p:sp>
        <p:nvSpPr>
          <p:cNvPr id="81" name="角丸四角形 80"/>
          <p:cNvSpPr/>
          <p:nvPr/>
        </p:nvSpPr>
        <p:spPr>
          <a:xfrm>
            <a:off x="2567196" y="6145726"/>
            <a:ext cx="1157921"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mn-ea"/>
              </a:rPr>
              <a:t>地方衛生研究所</a:t>
            </a:r>
            <a:endParaRPr kumimoji="1" lang="ja-JP" altLang="en-US" sz="1050" b="1" dirty="0">
              <a:solidFill>
                <a:schemeClr val="tx1"/>
              </a:solidFill>
              <a:latin typeface="+mn-ea"/>
            </a:endParaRPr>
          </a:p>
        </p:txBody>
      </p:sp>
      <p:sp>
        <p:nvSpPr>
          <p:cNvPr id="86" name="角丸四角形 85"/>
          <p:cNvSpPr/>
          <p:nvPr/>
        </p:nvSpPr>
        <p:spPr>
          <a:xfrm>
            <a:off x="125173" y="6140703"/>
            <a:ext cx="1048882" cy="36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latin typeface="+mn-ea"/>
              </a:rPr>
              <a:t>民間検査会社</a:t>
            </a:r>
            <a:endParaRPr kumimoji="1" lang="en-US" altLang="ja-JP" sz="1050" b="1" dirty="0" smtClean="0">
              <a:solidFill>
                <a:schemeClr val="tx1"/>
              </a:solidFill>
              <a:latin typeface="+mn-ea"/>
            </a:endParaRPr>
          </a:p>
        </p:txBody>
      </p:sp>
      <p:sp>
        <p:nvSpPr>
          <p:cNvPr id="114" name="テキスト ボックス 113"/>
          <p:cNvSpPr txBox="1"/>
          <p:nvPr/>
        </p:nvSpPr>
        <p:spPr>
          <a:xfrm>
            <a:off x="4234442" y="2650950"/>
            <a:ext cx="1649447" cy="369332"/>
          </a:xfrm>
          <a:prstGeom prst="rect">
            <a:avLst/>
          </a:prstGeom>
          <a:noFill/>
        </p:spPr>
        <p:txBody>
          <a:bodyPr wrap="square" rtlCol="0">
            <a:spAutoFit/>
          </a:bodyPr>
          <a:lstStyle/>
          <a:p>
            <a:r>
              <a:rPr kumimoji="1" lang="ja-JP" altLang="en-US" sz="900" dirty="0" smtClean="0"/>
              <a:t>　○保健所からの受診調整　</a:t>
            </a:r>
            <a:endParaRPr kumimoji="1" lang="en-US" altLang="ja-JP" sz="900" dirty="0" smtClean="0"/>
          </a:p>
          <a:p>
            <a:r>
              <a:rPr kumimoji="1" lang="ja-JP" altLang="en-US" sz="900" dirty="0"/>
              <a:t>　</a:t>
            </a:r>
            <a:r>
              <a:rPr kumimoji="1" lang="ja-JP" altLang="en-US" sz="900" dirty="0" smtClean="0"/>
              <a:t>　により診療・検査</a:t>
            </a:r>
            <a:endParaRPr kumimoji="1" lang="en-US" altLang="ja-JP" sz="900" dirty="0" smtClean="0"/>
          </a:p>
        </p:txBody>
      </p:sp>
      <p:sp>
        <p:nvSpPr>
          <p:cNvPr id="99" name="テキスト ボックス 98"/>
          <p:cNvSpPr txBox="1"/>
          <p:nvPr/>
        </p:nvSpPr>
        <p:spPr>
          <a:xfrm>
            <a:off x="8069999" y="772914"/>
            <a:ext cx="1744303" cy="276999"/>
          </a:xfrm>
          <a:prstGeom prst="rect">
            <a:avLst/>
          </a:prstGeom>
          <a:noFill/>
        </p:spPr>
        <p:txBody>
          <a:bodyPr wrap="square" rtlCol="0">
            <a:spAutoFit/>
          </a:bodyPr>
          <a:lstStyle/>
          <a:p>
            <a:r>
              <a:rPr kumimoji="1" lang="ja-JP" altLang="en-US" sz="1200" dirty="0" smtClean="0"/>
              <a:t>★　検体採取実施機関</a:t>
            </a:r>
            <a:endParaRPr kumimoji="1" lang="en-US" altLang="ja-JP" sz="1200" dirty="0" smtClean="0"/>
          </a:p>
        </p:txBody>
      </p:sp>
      <p:sp>
        <p:nvSpPr>
          <p:cNvPr id="87" name="スライド番号プレースホルダー 1"/>
          <p:cNvSpPr>
            <a:spLocks noGrp="1"/>
          </p:cNvSpPr>
          <p:nvPr>
            <p:ph type="sldNum" sz="quarter" idx="12"/>
          </p:nvPr>
        </p:nvSpPr>
        <p:spPr>
          <a:xfrm>
            <a:off x="7513908" y="6356352"/>
            <a:ext cx="2228850" cy="365125"/>
          </a:xfrm>
        </p:spPr>
        <p:txBody>
          <a:bodyPr/>
          <a:lstStyle/>
          <a:p>
            <a:fld id="{4882EE40-2880-4335-96C2-A1371311356D}" type="slidenum">
              <a:rPr kumimoji="1" lang="ja-JP" altLang="en-US" smtClean="0"/>
              <a:t>3</a:t>
            </a:fld>
            <a:endParaRPr kumimoji="1" lang="ja-JP" altLang="en-US" dirty="0"/>
          </a:p>
        </p:txBody>
      </p:sp>
    </p:spTree>
    <p:extLst>
      <p:ext uri="{BB962C8B-B14F-4D97-AF65-F5344CB8AC3E}">
        <p14:creationId xmlns:p14="http://schemas.microsoft.com/office/powerpoint/2010/main" val="1632569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615324" y="3235025"/>
            <a:ext cx="5020801" cy="16051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吹き出し 8"/>
          <p:cNvSpPr/>
          <p:nvPr/>
        </p:nvSpPr>
        <p:spPr>
          <a:xfrm>
            <a:off x="7321550" y="2929720"/>
            <a:ext cx="2251990" cy="434382"/>
          </a:xfrm>
          <a:prstGeom prst="wedgeRectCallout">
            <a:avLst>
              <a:gd name="adj1" fmla="val -55947"/>
              <a:gd name="adj2" fmla="val 95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2037963" y="2126417"/>
            <a:ext cx="2064826" cy="3133946"/>
          </a:xfrm>
          <a:prstGeom prst="rect">
            <a:avLst/>
          </a:prstGeom>
          <a:noFill/>
          <a:ln w="317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25284" y="303535"/>
            <a:ext cx="9647366" cy="33940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b="1" dirty="0" smtClean="0">
                <a:solidFill>
                  <a:schemeClr val="bg1"/>
                </a:solidFill>
              </a:rPr>
              <a:t>今冬に向けた相談、診療・検査</a:t>
            </a:r>
            <a:r>
              <a:rPr kumimoji="1" lang="ja-JP" altLang="en-US" sz="1950" b="1" dirty="0">
                <a:solidFill>
                  <a:schemeClr val="bg1"/>
                </a:solidFill>
              </a:rPr>
              <a:t>体制（案） </a:t>
            </a:r>
            <a:r>
              <a:rPr kumimoji="1" lang="ja-JP" altLang="en-US" sz="1950" b="1" dirty="0" smtClean="0">
                <a:solidFill>
                  <a:schemeClr val="bg1"/>
                </a:solidFill>
              </a:rPr>
              <a:t>　　　</a:t>
            </a:r>
            <a:endParaRPr kumimoji="1" lang="ja-JP" altLang="en-US" sz="1950" b="1" dirty="0">
              <a:solidFill>
                <a:schemeClr val="bg1"/>
              </a:solidFill>
            </a:endParaRPr>
          </a:p>
        </p:txBody>
      </p:sp>
      <p:sp>
        <p:nvSpPr>
          <p:cNvPr id="14" name="角丸四角形 13"/>
          <p:cNvSpPr/>
          <p:nvPr/>
        </p:nvSpPr>
        <p:spPr>
          <a:xfrm>
            <a:off x="125285" y="781617"/>
            <a:ext cx="3416201" cy="25807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相談、診療・検査フロー</a:t>
            </a:r>
            <a:endParaRPr kumimoji="1" lang="ja-JP" altLang="en-US" sz="1600" b="1" dirty="0"/>
          </a:p>
        </p:txBody>
      </p:sp>
      <p:sp>
        <p:nvSpPr>
          <p:cNvPr id="34" name="右矢印 33"/>
          <p:cNvSpPr/>
          <p:nvPr/>
        </p:nvSpPr>
        <p:spPr>
          <a:xfrm>
            <a:off x="1242946" y="2266478"/>
            <a:ext cx="916903" cy="545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1327843" y="2381083"/>
            <a:ext cx="862823" cy="276999"/>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電話</a:t>
            </a:r>
            <a:r>
              <a:rPr kumimoji="1" lang="ja-JP" altLang="en-US" sz="1200" b="1" dirty="0">
                <a:latin typeface="HG丸ｺﾞｼｯｸM-PRO" panose="020F0600000000000000" pitchFamily="50" charset="-128"/>
                <a:ea typeface="HG丸ｺﾞｼｯｸM-PRO" panose="020F0600000000000000" pitchFamily="50" charset="-128"/>
              </a:rPr>
              <a:t>相談</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43" name="角丸四角形 42"/>
          <p:cNvSpPr/>
          <p:nvPr/>
        </p:nvSpPr>
        <p:spPr>
          <a:xfrm>
            <a:off x="2143275" y="2389068"/>
            <a:ext cx="1859199" cy="30794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かかりつけ医等</a:t>
            </a:r>
            <a:endParaRPr kumimoji="1" lang="ja-JP" altLang="en-US" sz="1400" b="1" dirty="0">
              <a:solidFill>
                <a:schemeClr val="tx1"/>
              </a:solidFill>
              <a:latin typeface="+mn-ea"/>
            </a:endParaRPr>
          </a:p>
        </p:txBody>
      </p:sp>
      <p:sp>
        <p:nvSpPr>
          <p:cNvPr id="44" name="角丸四角形 43"/>
          <p:cNvSpPr/>
          <p:nvPr/>
        </p:nvSpPr>
        <p:spPr>
          <a:xfrm>
            <a:off x="2140603" y="3660931"/>
            <a:ext cx="1865892" cy="47761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n-ea"/>
              </a:rPr>
              <a:t>受診相談センター</a:t>
            </a:r>
            <a:r>
              <a:rPr kumimoji="1" lang="en-US" altLang="ja-JP" sz="1400" dirty="0" smtClean="0">
                <a:solidFill>
                  <a:schemeClr val="tx1"/>
                </a:solidFill>
                <a:latin typeface="+mn-ea"/>
              </a:rPr>
              <a:t>(</a:t>
            </a:r>
            <a:r>
              <a:rPr kumimoji="1" lang="ja-JP" altLang="en-US" sz="1400" dirty="0" smtClean="0">
                <a:solidFill>
                  <a:schemeClr val="tx1"/>
                </a:solidFill>
                <a:latin typeface="+mn-ea"/>
              </a:rPr>
              <a:t>保健所</a:t>
            </a:r>
            <a:r>
              <a:rPr kumimoji="1" lang="en-US" altLang="ja-JP" sz="1400" dirty="0" smtClean="0">
                <a:solidFill>
                  <a:schemeClr val="tx1"/>
                </a:solidFill>
                <a:latin typeface="+mn-ea"/>
              </a:rPr>
              <a:t>)</a:t>
            </a:r>
          </a:p>
        </p:txBody>
      </p:sp>
      <p:sp>
        <p:nvSpPr>
          <p:cNvPr id="2" name="正方形/長方形 1"/>
          <p:cNvSpPr/>
          <p:nvPr/>
        </p:nvSpPr>
        <p:spPr>
          <a:xfrm>
            <a:off x="2197373" y="1983124"/>
            <a:ext cx="1744405" cy="264694"/>
          </a:xfrm>
          <a:prstGeom prst="rect">
            <a:avLst/>
          </a:prstGeom>
          <a:solidFill>
            <a:schemeClr val="accent1">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相談体制</a:t>
            </a:r>
            <a:endParaRPr kumimoji="1" lang="ja-JP" altLang="en-US" sz="1400" b="1" dirty="0">
              <a:solidFill>
                <a:schemeClr val="tx1"/>
              </a:solidFill>
            </a:endParaRPr>
          </a:p>
        </p:txBody>
      </p:sp>
      <p:sp>
        <p:nvSpPr>
          <p:cNvPr id="46" name="テキスト ボックス 45"/>
          <p:cNvSpPr txBox="1"/>
          <p:nvPr/>
        </p:nvSpPr>
        <p:spPr>
          <a:xfrm>
            <a:off x="1999863" y="2743501"/>
            <a:ext cx="2149970" cy="769441"/>
          </a:xfrm>
          <a:prstGeom prst="rect">
            <a:avLst/>
          </a:prstGeom>
          <a:noFill/>
          <a:ln>
            <a:noFill/>
          </a:ln>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・受診時や家庭内での感染対策　</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の指導</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・自院を含めて受診可能な医療</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機関を案内</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47" name="テキスト ボックス 46"/>
          <p:cNvSpPr txBox="1"/>
          <p:nvPr/>
        </p:nvSpPr>
        <p:spPr>
          <a:xfrm>
            <a:off x="1997788" y="4146274"/>
            <a:ext cx="2152045" cy="600164"/>
          </a:xfrm>
          <a:prstGeom prst="rect">
            <a:avLst/>
          </a:prstGeom>
          <a:noFill/>
          <a:ln>
            <a:noFill/>
          </a:ln>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・急に症状が悪化して夜間や</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休日に受診可能な医療機関を</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案内</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48" name="正方形/長方形 47"/>
          <p:cNvSpPr/>
          <p:nvPr/>
        </p:nvSpPr>
        <p:spPr>
          <a:xfrm>
            <a:off x="4495273" y="2119044"/>
            <a:ext cx="5234741" cy="2778679"/>
          </a:xfrm>
          <a:prstGeom prst="rect">
            <a:avLst/>
          </a:prstGeom>
          <a:noFill/>
          <a:ln w="317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4615323" y="2981422"/>
            <a:ext cx="2549753" cy="30983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診療・検査医療機関</a:t>
            </a:r>
            <a:endParaRPr kumimoji="1" lang="ja-JP" altLang="en-US" sz="1400" b="1" dirty="0">
              <a:solidFill>
                <a:schemeClr val="tx1"/>
              </a:solidFill>
              <a:latin typeface="+mn-ea"/>
            </a:endParaRPr>
          </a:p>
        </p:txBody>
      </p:sp>
      <p:sp>
        <p:nvSpPr>
          <p:cNvPr id="51" name="正方形/長方形 50"/>
          <p:cNvSpPr/>
          <p:nvPr/>
        </p:nvSpPr>
        <p:spPr>
          <a:xfrm>
            <a:off x="5302649" y="1995785"/>
            <a:ext cx="3650851" cy="285236"/>
          </a:xfrm>
          <a:prstGeom prst="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診療・検査体制</a:t>
            </a:r>
            <a:endParaRPr kumimoji="1" lang="ja-JP" altLang="en-US" sz="1400" b="1" dirty="0">
              <a:solidFill>
                <a:schemeClr val="tx1"/>
              </a:solidFill>
            </a:endParaRPr>
          </a:p>
        </p:txBody>
      </p:sp>
      <p:sp>
        <p:nvSpPr>
          <p:cNvPr id="52" name="テキスト ボックス 51"/>
          <p:cNvSpPr txBox="1"/>
          <p:nvPr/>
        </p:nvSpPr>
        <p:spPr>
          <a:xfrm>
            <a:off x="4772124" y="3517277"/>
            <a:ext cx="4894390" cy="1107996"/>
          </a:xfrm>
          <a:prstGeom prst="rect">
            <a:avLst/>
          </a:prstGeom>
          <a:noFill/>
          <a:ln>
            <a:noFill/>
          </a:ln>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・発熱患者を診察する曜日や時間帯を設定する等、動線を分けて、</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診療・検査を実施（建物内が困難な場合は、駐車場等での診療も可）。</a:t>
            </a:r>
            <a:endParaRPr kumimoji="1" lang="en-US" altLang="ja-JP" sz="1100" dirty="0" smtClean="0">
              <a:latin typeface="HG丸ｺﾞｼｯｸM-PRO" panose="020F0600000000000000" pitchFamily="50" charset="-128"/>
              <a:ea typeface="HG丸ｺﾞｼｯｸM-PRO" panose="020F0600000000000000" pitchFamily="50" charset="-128"/>
            </a:endParaRPr>
          </a:p>
          <a:p>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・府もしくは保健所設置市と行政検査の委託契約を締結</a:t>
            </a:r>
            <a:endParaRPr kumimoji="1" lang="en-US" altLang="ja-JP" sz="1100" dirty="0">
              <a:latin typeface="HG丸ｺﾞｼｯｸM-PRO" panose="020F0600000000000000" pitchFamily="50" charset="-128"/>
              <a:ea typeface="HG丸ｺﾞｼｯｸM-PRO" panose="020F0600000000000000" pitchFamily="50" charset="-128"/>
            </a:endParaRPr>
          </a:p>
          <a:p>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・日々の受診者数や検査件数等を報告する。</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6" name="屈折矢印 5"/>
          <p:cNvSpPr/>
          <p:nvPr/>
        </p:nvSpPr>
        <p:spPr>
          <a:xfrm rot="5400000">
            <a:off x="1342510" y="3110442"/>
            <a:ext cx="1239185" cy="366072"/>
          </a:xfrm>
          <a:prstGeom prst="bentUpArrow">
            <a:avLst>
              <a:gd name="adj1" fmla="val 16399"/>
              <a:gd name="adj2" fmla="val 20443"/>
              <a:gd name="adj3" fmla="val 360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L 字 6"/>
          <p:cNvSpPr/>
          <p:nvPr/>
        </p:nvSpPr>
        <p:spPr>
          <a:xfrm rot="16200000">
            <a:off x="3533730" y="3090787"/>
            <a:ext cx="1264898" cy="310296"/>
          </a:xfrm>
          <a:prstGeom prst="corner">
            <a:avLst>
              <a:gd name="adj1" fmla="val 22960"/>
              <a:gd name="adj2" fmla="val 214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テキスト ボックス 57"/>
          <p:cNvSpPr txBox="1"/>
          <p:nvPr/>
        </p:nvSpPr>
        <p:spPr>
          <a:xfrm>
            <a:off x="244308" y="1145013"/>
            <a:ext cx="9422206" cy="276999"/>
          </a:xfrm>
          <a:prstGeom prst="rect">
            <a:avLst/>
          </a:prstGeom>
          <a:noFill/>
          <a:ln>
            <a:no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発熱患者が早期に相談・受診できる体制を構築するために、</a:t>
            </a:r>
            <a:r>
              <a:rPr kumimoji="1" lang="ja-JP" altLang="en-US" sz="1200" u="sng" dirty="0" smtClean="0">
                <a:latin typeface="HG丸ｺﾞｼｯｸM-PRO" panose="020F0600000000000000" pitchFamily="50" charset="-128"/>
                <a:ea typeface="HG丸ｺﾞｼｯｸM-PRO" panose="020F0600000000000000" pitchFamily="50" charset="-128"/>
              </a:rPr>
              <a:t>「診療・検査医療機関」を府が指定する</a:t>
            </a:r>
            <a:r>
              <a:rPr kumimoji="1" lang="ja-JP" altLang="en-US" sz="1200" dirty="0" smtClean="0">
                <a:latin typeface="HG丸ｺﾞｼｯｸM-PRO" panose="020F0600000000000000" pitchFamily="50" charset="-128"/>
                <a:ea typeface="HG丸ｺﾞｼｯｸM-PRO" panose="020F0600000000000000" pitchFamily="50" charset="-128"/>
              </a:rPr>
              <a:t>。（政令市・中核市含む）</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54" name="右矢印 53"/>
          <p:cNvSpPr/>
          <p:nvPr/>
        </p:nvSpPr>
        <p:spPr>
          <a:xfrm>
            <a:off x="4008517" y="2307863"/>
            <a:ext cx="644968" cy="4536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4662948" y="2353795"/>
            <a:ext cx="4910592" cy="523220"/>
          </a:xfrm>
          <a:prstGeom prst="rect">
            <a:avLst/>
          </a:prstGeom>
          <a:noFill/>
        </p:spPr>
        <p:txBody>
          <a:bodyPr wrap="square" rtlCol="0">
            <a:spAutoFit/>
          </a:bodyPr>
          <a:lstStyle/>
          <a:p>
            <a:r>
              <a:rPr kumimoji="1" lang="ja-JP" altLang="en-US" sz="1400" dirty="0">
                <a:latin typeface="+mn-ea"/>
              </a:rPr>
              <a:t>○</a:t>
            </a:r>
            <a:r>
              <a:rPr kumimoji="1" lang="ja-JP" altLang="en-US" sz="1400" dirty="0" smtClean="0">
                <a:latin typeface="+mn-ea"/>
              </a:rPr>
              <a:t>自院で診療・検査</a:t>
            </a:r>
            <a:r>
              <a:rPr kumimoji="1" lang="ja-JP" altLang="en-US" sz="1400" b="1" u="sng" dirty="0" smtClean="0">
                <a:latin typeface="+mn-ea"/>
              </a:rPr>
              <a:t>可能</a:t>
            </a:r>
            <a:r>
              <a:rPr kumimoji="1" lang="ja-JP" altLang="en-US" sz="1400" b="1" dirty="0" smtClean="0">
                <a:latin typeface="+mn-ea"/>
              </a:rPr>
              <a:t>⇒自院に案内</a:t>
            </a:r>
            <a:endParaRPr kumimoji="1" lang="en-US" altLang="ja-JP" sz="1400" b="1" dirty="0" smtClean="0">
              <a:latin typeface="+mn-ea"/>
            </a:endParaRPr>
          </a:p>
          <a:p>
            <a:r>
              <a:rPr kumimoji="1" lang="ja-JP" altLang="en-US" sz="1400" dirty="0" smtClean="0">
                <a:latin typeface="+mn-ea"/>
              </a:rPr>
              <a:t>○自院で診療・検査</a:t>
            </a:r>
            <a:r>
              <a:rPr kumimoji="1" lang="ja-JP" altLang="en-US" sz="1400" b="1" u="sng" dirty="0" smtClean="0">
                <a:latin typeface="+mn-ea"/>
              </a:rPr>
              <a:t>不可</a:t>
            </a:r>
            <a:r>
              <a:rPr kumimoji="1" lang="ja-JP" altLang="en-US" sz="1400" b="1" dirty="0" smtClean="0">
                <a:latin typeface="+mn-ea"/>
              </a:rPr>
              <a:t>⇒他の診療・検査医療機関へ案内</a:t>
            </a:r>
            <a:endParaRPr kumimoji="1" lang="en-US" altLang="ja-JP" sz="1400" b="1" dirty="0" smtClean="0">
              <a:latin typeface="+mn-ea"/>
            </a:endParaRPr>
          </a:p>
        </p:txBody>
      </p:sp>
      <p:sp>
        <p:nvSpPr>
          <p:cNvPr id="94" name="正方形/長方形 93"/>
          <p:cNvSpPr/>
          <p:nvPr/>
        </p:nvSpPr>
        <p:spPr>
          <a:xfrm>
            <a:off x="7369176" y="2981422"/>
            <a:ext cx="923924" cy="33270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原則公表</a:t>
            </a:r>
            <a:endParaRPr kumimoji="1" lang="ja-JP" altLang="en-US" sz="1400" b="1" dirty="0">
              <a:solidFill>
                <a:schemeClr val="tx1"/>
              </a:solidFill>
            </a:endParaRPr>
          </a:p>
        </p:txBody>
      </p:sp>
      <p:sp>
        <p:nvSpPr>
          <p:cNvPr id="95" name="テキスト ボックス 94"/>
          <p:cNvSpPr txBox="1"/>
          <p:nvPr/>
        </p:nvSpPr>
        <p:spPr>
          <a:xfrm>
            <a:off x="8263155" y="2914746"/>
            <a:ext cx="1310385" cy="430887"/>
          </a:xfrm>
          <a:prstGeom prst="rect">
            <a:avLst/>
          </a:prstGeom>
          <a:noFill/>
          <a:ln>
            <a:noFill/>
          </a:ln>
        </p:spPr>
        <p:txBody>
          <a:bodyPr wrap="square" rtlCol="0">
            <a:spAutoFit/>
          </a:bodyPr>
          <a:lstStyle/>
          <a:p>
            <a:r>
              <a:rPr kumimoji="1" lang="ja-JP" altLang="en-US" sz="1100" u="sng" dirty="0" smtClean="0">
                <a:latin typeface="HG丸ｺﾞｼｯｸM-PRO" panose="020F0600000000000000" pitchFamily="50" charset="-128"/>
                <a:ea typeface="HG丸ｺﾞｼｯｸM-PRO" panose="020F0600000000000000" pitchFamily="50" charset="-128"/>
              </a:rPr>
              <a:t>医療機関に公表の可否を調査</a:t>
            </a:r>
            <a:endParaRPr kumimoji="1" lang="en-US" altLang="ja-JP" sz="1100" u="sng" dirty="0" smtClean="0">
              <a:latin typeface="HG丸ｺﾞｼｯｸM-PRO" panose="020F0600000000000000" pitchFamily="50" charset="-128"/>
              <a:ea typeface="HG丸ｺﾞｼｯｸM-PRO" panose="020F0600000000000000" pitchFamily="50" charset="-128"/>
            </a:endParaRPr>
          </a:p>
        </p:txBody>
      </p:sp>
      <p:sp>
        <p:nvSpPr>
          <p:cNvPr id="57" name="テキスト ボックス 56"/>
          <p:cNvSpPr txBox="1"/>
          <p:nvPr/>
        </p:nvSpPr>
        <p:spPr>
          <a:xfrm>
            <a:off x="4079582" y="2384600"/>
            <a:ext cx="553110" cy="276999"/>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案内</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8" name="左大かっこ 7"/>
          <p:cNvSpPr/>
          <p:nvPr/>
        </p:nvSpPr>
        <p:spPr>
          <a:xfrm>
            <a:off x="4668174" y="2401212"/>
            <a:ext cx="91334" cy="380755"/>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2" name="角丸四角形 61"/>
          <p:cNvSpPr/>
          <p:nvPr/>
        </p:nvSpPr>
        <p:spPr>
          <a:xfrm>
            <a:off x="7237974" y="5821711"/>
            <a:ext cx="2201567" cy="51322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n-ea"/>
              </a:rPr>
              <a:t>府医師会・地区医師会</a:t>
            </a:r>
            <a:endParaRPr kumimoji="1" lang="ja-JP" altLang="en-US" sz="1400" dirty="0">
              <a:solidFill>
                <a:schemeClr val="tx1"/>
              </a:solidFill>
              <a:latin typeface="+mn-ea"/>
            </a:endParaRPr>
          </a:p>
        </p:txBody>
      </p:sp>
      <p:sp>
        <p:nvSpPr>
          <p:cNvPr id="64" name="右矢印 63"/>
          <p:cNvSpPr/>
          <p:nvPr/>
        </p:nvSpPr>
        <p:spPr>
          <a:xfrm rot="16200000">
            <a:off x="3543320" y="4471331"/>
            <a:ext cx="2520000" cy="1361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上下矢印 66"/>
          <p:cNvSpPr/>
          <p:nvPr/>
        </p:nvSpPr>
        <p:spPr>
          <a:xfrm rot="5400000">
            <a:off x="6782915" y="5762458"/>
            <a:ext cx="239608" cy="60014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上下矢印 67"/>
          <p:cNvSpPr/>
          <p:nvPr/>
        </p:nvSpPr>
        <p:spPr>
          <a:xfrm>
            <a:off x="8271868" y="4840207"/>
            <a:ext cx="238688" cy="972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5889346" y="5125134"/>
            <a:ext cx="2317192" cy="482487"/>
          </a:xfrm>
          <a:prstGeom prst="roundRect">
            <a:avLst>
              <a:gd name="adj" fmla="val 5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n-ea"/>
              </a:rPr>
              <a:t>行政検査の委託</a:t>
            </a:r>
            <a:endParaRPr kumimoji="1" lang="en-US" altLang="ja-JP" sz="1400" b="1" dirty="0" smtClean="0">
              <a:solidFill>
                <a:schemeClr val="tx1"/>
              </a:solidFill>
              <a:latin typeface="+mn-ea"/>
            </a:endParaRPr>
          </a:p>
          <a:p>
            <a:pPr algn="ctr"/>
            <a:r>
              <a:rPr kumimoji="1" lang="ja-JP" altLang="en-US" sz="1400" b="1" dirty="0" smtClean="0">
                <a:solidFill>
                  <a:schemeClr val="tx1"/>
                </a:solidFill>
                <a:latin typeface="+mn-ea"/>
              </a:rPr>
              <a:t>（集合契約、個別契約）</a:t>
            </a:r>
            <a:endParaRPr kumimoji="1" lang="ja-JP" altLang="en-US" sz="1400" b="1" dirty="0">
              <a:solidFill>
                <a:schemeClr val="tx1"/>
              </a:solidFill>
              <a:latin typeface="+mn-ea"/>
            </a:endParaRPr>
          </a:p>
        </p:txBody>
      </p:sp>
      <p:sp>
        <p:nvSpPr>
          <p:cNvPr id="50" name="テキスト ボックス 49"/>
          <p:cNvSpPr txBox="1"/>
          <p:nvPr/>
        </p:nvSpPr>
        <p:spPr>
          <a:xfrm>
            <a:off x="2002144" y="4660198"/>
            <a:ext cx="2152045" cy="600164"/>
          </a:xfrm>
          <a:prstGeom prst="rect">
            <a:avLst/>
          </a:prstGeom>
          <a:noFill/>
          <a:ln>
            <a:noFill/>
          </a:ln>
        </p:spPr>
        <p:txBody>
          <a:bodyPr wrap="square" rtlCol="0">
            <a:spAutoFit/>
          </a:bodyPr>
          <a:lstStyle/>
          <a:p>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受診相談センターの代理機能　</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をもつ医療機関の指定が可能</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en-US" altLang="ja-JP" sz="1100" dirty="0" smtClean="0">
                <a:latin typeface="HG丸ｺﾞｼｯｸM-PRO" panose="020F0600000000000000" pitchFamily="50" charset="-128"/>
                <a:ea typeface="HG丸ｺﾞｼｯｸM-PRO" panose="020F0600000000000000" pitchFamily="50" charset="-128"/>
              </a:rPr>
              <a:t>(3</a:t>
            </a:r>
            <a:r>
              <a:rPr kumimoji="1" lang="ja-JP" altLang="en-US" sz="1100" dirty="0" smtClean="0">
                <a:latin typeface="HG丸ｺﾞｼｯｸM-PRO" panose="020F0600000000000000" pitchFamily="50" charset="-128"/>
                <a:ea typeface="HG丸ｺﾞｼｯｸM-PRO" panose="020F0600000000000000" pitchFamily="50" charset="-128"/>
              </a:rPr>
              <a:t>医療機関</a:t>
            </a:r>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センター</a:t>
            </a:r>
            <a:r>
              <a:rPr kumimoji="1" lang="en-US" altLang="ja-JP" sz="1100" dirty="0" smtClean="0">
                <a:latin typeface="HG丸ｺﾞｼｯｸM-PRO" panose="020F0600000000000000" pitchFamily="50" charset="-128"/>
                <a:ea typeface="HG丸ｺﾞｼｯｸM-PRO" panose="020F0600000000000000" pitchFamily="50" charset="-128"/>
              </a:rPr>
              <a:t>)</a:t>
            </a:r>
          </a:p>
        </p:txBody>
      </p:sp>
      <p:sp>
        <p:nvSpPr>
          <p:cNvPr id="15" name="環状矢印 14"/>
          <p:cNvSpPr/>
          <p:nvPr/>
        </p:nvSpPr>
        <p:spPr>
          <a:xfrm rot="20943612">
            <a:off x="-951239" y="1567577"/>
            <a:ext cx="6609047" cy="3818961"/>
          </a:xfrm>
          <a:prstGeom prst="circularArrow">
            <a:avLst>
              <a:gd name="adj1" fmla="val 4476"/>
              <a:gd name="adj2" fmla="val 233547"/>
              <a:gd name="adj3" fmla="val 20470467"/>
              <a:gd name="adj4" fmla="val 14091457"/>
              <a:gd name="adj5" fmla="val 65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角丸四角形 32"/>
          <p:cNvSpPr/>
          <p:nvPr/>
        </p:nvSpPr>
        <p:spPr>
          <a:xfrm>
            <a:off x="152196" y="2045234"/>
            <a:ext cx="1207565" cy="10533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n-ea"/>
            </a:endParaRPr>
          </a:p>
        </p:txBody>
      </p:sp>
      <p:sp>
        <p:nvSpPr>
          <p:cNvPr id="65" name="テキスト ボックス 64"/>
          <p:cNvSpPr txBox="1"/>
          <p:nvPr/>
        </p:nvSpPr>
        <p:spPr>
          <a:xfrm>
            <a:off x="179228" y="2421605"/>
            <a:ext cx="1217246" cy="307777"/>
          </a:xfrm>
          <a:prstGeom prst="rect">
            <a:avLst/>
          </a:prstGeom>
          <a:noFill/>
          <a:ln>
            <a:noFill/>
          </a:ln>
        </p:spPr>
        <p:txBody>
          <a:bodyPr wrap="square" rtlCol="0">
            <a:spAutoFit/>
          </a:bodyPr>
          <a:lstStyle/>
          <a:p>
            <a:pPr algn="ctr"/>
            <a:r>
              <a:rPr kumimoji="1" lang="ja-JP" altLang="en-US" sz="1400" b="1" dirty="0">
                <a:latin typeface="+mn-ea"/>
              </a:rPr>
              <a:t>発熱</a:t>
            </a:r>
            <a:r>
              <a:rPr kumimoji="1" lang="ja-JP" altLang="en-US" sz="1400" b="1" dirty="0" smtClean="0">
                <a:latin typeface="+mn-ea"/>
              </a:rPr>
              <a:t>患者</a:t>
            </a:r>
            <a:endParaRPr kumimoji="1" lang="en-US" altLang="ja-JP" sz="1400" b="1" dirty="0">
              <a:latin typeface="+mn-ea"/>
            </a:endParaRPr>
          </a:p>
        </p:txBody>
      </p:sp>
      <p:sp>
        <p:nvSpPr>
          <p:cNvPr id="73" name="テキスト ボックス 72"/>
          <p:cNvSpPr txBox="1"/>
          <p:nvPr/>
        </p:nvSpPr>
        <p:spPr>
          <a:xfrm>
            <a:off x="4298646" y="5214837"/>
            <a:ext cx="1073898" cy="307777"/>
          </a:xfrm>
          <a:prstGeom prst="rect">
            <a:avLst/>
          </a:prstGeom>
          <a:solidFill>
            <a:schemeClr val="bg1"/>
          </a:solidFill>
          <a:ln w="6350">
            <a:solidFill>
              <a:schemeClr val="tx1"/>
            </a:solidFill>
          </a:ln>
        </p:spPr>
        <p:txBody>
          <a:bodyPr wrap="square" rtlCol="0">
            <a:spAutoFit/>
          </a:bodyPr>
          <a:lstStyle/>
          <a:p>
            <a:r>
              <a:rPr kumimoji="1" lang="ja-JP" altLang="en-US" sz="1400" b="1" dirty="0" smtClean="0">
                <a:latin typeface="+mn-ea"/>
              </a:rPr>
              <a:t>指定、支援</a:t>
            </a:r>
            <a:endParaRPr kumimoji="1" lang="en-US" altLang="ja-JP" sz="1400" b="1" dirty="0" smtClean="0">
              <a:latin typeface="+mn-ea"/>
            </a:endParaRPr>
          </a:p>
        </p:txBody>
      </p:sp>
      <p:sp>
        <p:nvSpPr>
          <p:cNvPr id="61" name="角丸四角形 60"/>
          <p:cNvSpPr/>
          <p:nvPr/>
        </p:nvSpPr>
        <p:spPr>
          <a:xfrm>
            <a:off x="4361274" y="5814716"/>
            <a:ext cx="2206190" cy="52986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n-ea"/>
              </a:rPr>
              <a:t>大阪府</a:t>
            </a:r>
            <a:endParaRPr kumimoji="1" lang="en-US" altLang="ja-JP" sz="1400" baseline="30000" dirty="0" smtClean="0">
              <a:solidFill>
                <a:schemeClr val="tx1"/>
              </a:solidFill>
              <a:latin typeface="+mn-ea"/>
            </a:endParaRPr>
          </a:p>
          <a:p>
            <a:pPr algn="ctr"/>
            <a:r>
              <a:rPr kumimoji="1" lang="ja-JP" altLang="en-US" sz="1400" dirty="0" smtClean="0">
                <a:solidFill>
                  <a:schemeClr val="tx1"/>
                </a:solidFill>
                <a:latin typeface="+mn-ea"/>
              </a:rPr>
              <a:t>（又は政令市・中核市）</a:t>
            </a:r>
            <a:endParaRPr kumimoji="1" lang="ja-JP" altLang="en-US" sz="1400" dirty="0">
              <a:solidFill>
                <a:schemeClr val="tx1"/>
              </a:solidFill>
              <a:latin typeface="+mn-ea"/>
            </a:endParaRPr>
          </a:p>
        </p:txBody>
      </p:sp>
      <p:cxnSp>
        <p:nvCxnSpPr>
          <p:cNvPr id="12" name="直線コネクタ 11"/>
          <p:cNvCxnSpPr/>
          <p:nvPr/>
        </p:nvCxnSpPr>
        <p:spPr>
          <a:xfrm>
            <a:off x="2037963" y="3581400"/>
            <a:ext cx="2064826" cy="0"/>
          </a:xfrm>
          <a:prstGeom prst="line">
            <a:avLst/>
          </a:prstGeom>
          <a:ln w="31750">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166662" y="5489249"/>
            <a:ext cx="3912920" cy="851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132754" y="5567915"/>
            <a:ext cx="3878277" cy="646331"/>
          </a:xfrm>
          <a:prstGeom prst="rect">
            <a:avLst/>
          </a:prstGeom>
          <a:noFill/>
          <a:ln>
            <a:noFill/>
          </a:ln>
        </p:spPr>
        <p:txBody>
          <a:bodyPr wrap="square" rtlCol="0">
            <a:spAutoFit/>
          </a:bodyPr>
          <a:lstStyle/>
          <a:p>
            <a:r>
              <a:rPr kumimoji="1" lang="ja-JP" altLang="en-US" sz="1200" b="1" dirty="0" smtClean="0">
                <a:latin typeface="+mn-ea"/>
              </a:rPr>
              <a:t>＜保健所の役割＞</a:t>
            </a:r>
            <a:endParaRPr kumimoji="1" lang="en-US" altLang="ja-JP" sz="1200" b="1" dirty="0" smtClean="0">
              <a:latin typeface="+mn-ea"/>
            </a:endParaRPr>
          </a:p>
          <a:p>
            <a:r>
              <a:rPr kumimoji="1" lang="ja-JP" altLang="en-US" sz="1200" dirty="0" smtClean="0">
                <a:latin typeface="+mn-ea"/>
                <a:ea typeface="HG丸ｺﾞｼｯｸM-PRO" panose="020F0600000000000000" pitchFamily="50" charset="-128"/>
              </a:rPr>
              <a:t>○検体採取場の設置運営　　</a:t>
            </a:r>
            <a:r>
              <a:rPr kumimoji="1" lang="ja-JP" altLang="en-US" sz="1200" dirty="0">
                <a:latin typeface="HG丸ｺﾞｼｯｸM-PRO" panose="020F0600000000000000" pitchFamily="50" charset="-128"/>
                <a:ea typeface="HG丸ｺﾞｼｯｸM-PRO" panose="020F0600000000000000" pitchFamily="50" charset="-128"/>
              </a:rPr>
              <a:t>○入院勧告や療養の決定○</a:t>
            </a:r>
            <a:r>
              <a:rPr kumimoji="1" lang="ja-JP" altLang="en-US" sz="1200" dirty="0" smtClean="0">
                <a:latin typeface="HG丸ｺﾞｼｯｸM-PRO" panose="020F0600000000000000" pitchFamily="50" charset="-128"/>
                <a:ea typeface="HG丸ｺﾞｼｯｸM-PRO" panose="020F0600000000000000" pitchFamily="50" charset="-128"/>
              </a:rPr>
              <a:t>検査件数等の把握　　　　○陽性者</a:t>
            </a:r>
            <a:r>
              <a:rPr kumimoji="1" lang="ja-JP" altLang="en-US" sz="1200" dirty="0">
                <a:latin typeface="HG丸ｺﾞｼｯｸM-PRO" panose="020F0600000000000000" pitchFamily="50" charset="-128"/>
                <a:ea typeface="HG丸ｺﾞｼｯｸM-PRO" panose="020F0600000000000000" pitchFamily="50" charset="-128"/>
              </a:rPr>
              <a:t>の健康観察</a:t>
            </a:r>
            <a:r>
              <a:rPr kumimoji="1" lang="ja-JP" altLang="en-US" sz="1200" dirty="0" smtClean="0">
                <a:latin typeface="HG丸ｺﾞｼｯｸM-PRO" panose="020F0600000000000000" pitchFamily="50" charset="-128"/>
                <a:ea typeface="HG丸ｺﾞｼｯｸM-PRO" panose="020F0600000000000000" pitchFamily="50" charset="-128"/>
              </a:rPr>
              <a:t>　等</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a:xfrm>
            <a:off x="7447804" y="6356352"/>
            <a:ext cx="2228850" cy="365125"/>
          </a:xfrm>
        </p:spPr>
        <p:txBody>
          <a:bodyPr/>
          <a:lstStyle/>
          <a:p>
            <a:fld id="{4882EE40-2880-4335-96C2-A1371311356D}" type="slidenum">
              <a:rPr kumimoji="1" lang="ja-JP" altLang="en-US" smtClean="0"/>
              <a:t>4</a:t>
            </a:fld>
            <a:endParaRPr kumimoji="1" lang="ja-JP" altLang="en-US"/>
          </a:p>
        </p:txBody>
      </p:sp>
      <p:sp>
        <p:nvSpPr>
          <p:cNvPr id="70" name="テキスト ボックス 69"/>
          <p:cNvSpPr txBox="1"/>
          <p:nvPr/>
        </p:nvSpPr>
        <p:spPr>
          <a:xfrm>
            <a:off x="4067803" y="1546751"/>
            <a:ext cx="1418598" cy="274941"/>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事前</a:t>
            </a:r>
            <a:r>
              <a:rPr kumimoji="1" lang="ja-JP" altLang="en-US" sz="1200" b="1" dirty="0" smtClean="0">
                <a:latin typeface="HG丸ｺﾞｼｯｸM-PRO" panose="020F0600000000000000" pitchFamily="50" charset="-128"/>
                <a:ea typeface="HG丸ｺﾞｼｯｸM-PRO" panose="020F0600000000000000" pitchFamily="50" charset="-128"/>
              </a:rPr>
              <a:t>連絡・受診</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86735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5284" y="303535"/>
            <a:ext cx="9647366" cy="33940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b="1" dirty="0" smtClean="0">
                <a:solidFill>
                  <a:schemeClr val="bg1"/>
                </a:solidFill>
              </a:rPr>
              <a:t>地域の診療所等における検査体制の</a:t>
            </a:r>
            <a:r>
              <a:rPr kumimoji="1" lang="ja-JP" altLang="en-US" sz="1950" b="1" dirty="0">
                <a:solidFill>
                  <a:schemeClr val="bg1"/>
                </a:solidFill>
              </a:rPr>
              <a:t>想定</a:t>
            </a:r>
            <a:r>
              <a:rPr kumimoji="1" lang="ja-JP" altLang="en-US" sz="1950" b="1" dirty="0" smtClean="0">
                <a:solidFill>
                  <a:schemeClr val="bg1"/>
                </a:solidFill>
              </a:rPr>
              <a:t>　　　</a:t>
            </a:r>
            <a:endParaRPr kumimoji="1" lang="ja-JP" altLang="en-US" sz="1950" b="1" dirty="0">
              <a:solidFill>
                <a:schemeClr val="bg1"/>
              </a:solidFill>
            </a:endParaRPr>
          </a:p>
        </p:txBody>
      </p:sp>
      <p:sp>
        <p:nvSpPr>
          <p:cNvPr id="13" name="テキスト ボックス 12"/>
          <p:cNvSpPr txBox="1"/>
          <p:nvPr/>
        </p:nvSpPr>
        <p:spPr>
          <a:xfrm>
            <a:off x="2086136" y="1933904"/>
            <a:ext cx="2507079" cy="861774"/>
          </a:xfrm>
          <a:prstGeom prst="rect">
            <a:avLst/>
          </a:prstGeom>
          <a:noFill/>
          <a:ln>
            <a:solidFill>
              <a:schemeClr val="accent1">
                <a:shade val="50000"/>
              </a:schemeClr>
            </a:solidFill>
          </a:ln>
        </p:spPr>
        <p:txBody>
          <a:bodyPr wrap="square" rtlCol="0">
            <a:spAutoFit/>
          </a:bodyPr>
          <a:lstStyle/>
          <a:p>
            <a:pPr>
              <a:lnSpc>
                <a:spcPts val="2000"/>
              </a:lnSpc>
            </a:pPr>
            <a:r>
              <a:rPr kumimoji="1" lang="ja-JP" altLang="en-US" sz="1200" b="1" dirty="0" smtClean="0">
                <a:latin typeface="HG丸ｺﾞｼｯｸM-PRO" panose="020F0600000000000000" pitchFamily="50" charset="-128"/>
                <a:ea typeface="HG丸ｺﾞｼｯｸM-PRO" panose="020F0600000000000000" pitchFamily="50" charset="-128"/>
              </a:rPr>
              <a:t>インフルエンザ</a:t>
            </a:r>
            <a:endParaRPr kumimoji="1" lang="en-US" altLang="ja-JP" sz="1200" b="1" dirty="0">
              <a:latin typeface="HG丸ｺﾞｼｯｸM-PRO" panose="020F0600000000000000" pitchFamily="50" charset="-128"/>
              <a:ea typeface="HG丸ｺﾞｼｯｸM-PRO" panose="020F0600000000000000" pitchFamily="50" charset="-128"/>
            </a:endParaRPr>
          </a:p>
          <a:p>
            <a:pPr>
              <a:lnSpc>
                <a:spcPts val="2000"/>
              </a:lnSpc>
            </a:pPr>
            <a:r>
              <a:rPr kumimoji="1" lang="ja-JP" altLang="en-US" sz="1200" b="1" dirty="0" smtClean="0">
                <a:latin typeface="HG丸ｺﾞｼｯｸM-PRO" panose="020F0600000000000000" pitchFamily="50" charset="-128"/>
                <a:ea typeface="HG丸ｺﾞｼｯｸM-PRO" panose="020F0600000000000000" pitchFamily="50" charset="-128"/>
              </a:rPr>
              <a:t>⇒抗原簡易キット</a:t>
            </a:r>
            <a:endParaRPr kumimoji="1" lang="en-US" altLang="ja-JP" sz="1200" b="1" dirty="0" smtClean="0">
              <a:latin typeface="HG丸ｺﾞｼｯｸM-PRO" panose="020F0600000000000000" pitchFamily="50" charset="-128"/>
              <a:ea typeface="HG丸ｺﾞｼｯｸM-PRO" panose="020F0600000000000000" pitchFamily="50" charset="-128"/>
            </a:endParaRPr>
          </a:p>
          <a:p>
            <a:pPr>
              <a:lnSpc>
                <a:spcPts val="2000"/>
              </a:lnSpc>
            </a:pPr>
            <a:r>
              <a:rPr kumimoji="1" lang="en-US" altLang="ja-JP" sz="1200" b="1" u="sng" dirty="0" smtClean="0">
                <a:latin typeface="HG丸ｺﾞｼｯｸM-PRO" panose="020F0600000000000000" pitchFamily="50" charset="-128"/>
                <a:ea typeface="HG丸ｺﾞｼｯｸM-PRO" panose="020F0600000000000000" pitchFamily="50" charset="-128"/>
              </a:rPr>
              <a:t>【</a:t>
            </a:r>
            <a:r>
              <a:rPr kumimoji="1" lang="ja-JP" altLang="en-US" sz="1200" b="1" u="sng" dirty="0" smtClean="0">
                <a:latin typeface="HG丸ｺﾞｼｯｸM-PRO" panose="020F0600000000000000" pitchFamily="50" charset="-128"/>
                <a:ea typeface="HG丸ｺﾞｼｯｸM-PRO" panose="020F0600000000000000" pitchFamily="50" charset="-128"/>
              </a:rPr>
              <a:t>鼻腔ぬぐい・鼻かみ液</a:t>
            </a:r>
            <a:r>
              <a:rPr kumimoji="1" lang="en-US" altLang="ja-JP" sz="1200" b="1" u="sng" dirty="0" smtClean="0">
                <a:latin typeface="HG丸ｺﾞｼｯｸM-PRO" panose="020F0600000000000000" pitchFamily="50" charset="-128"/>
                <a:ea typeface="HG丸ｺﾞｼｯｸM-PRO" panose="020F0600000000000000" pitchFamily="50" charset="-128"/>
              </a:rPr>
              <a:t>】</a:t>
            </a:r>
            <a:r>
              <a:rPr kumimoji="1" lang="en-US" altLang="ja-JP" sz="1200" b="1" baseline="30000" dirty="0" smtClean="0">
                <a:latin typeface="HG丸ｺﾞｼｯｸM-PRO" panose="020F0600000000000000" pitchFamily="50" charset="-128"/>
                <a:ea typeface="HG丸ｺﾞｼｯｸM-PRO" panose="020F0600000000000000" pitchFamily="50" charset="-128"/>
              </a:rPr>
              <a:t>※1</a:t>
            </a:r>
            <a:endParaRPr kumimoji="1" lang="ja-JP" altLang="en-US" sz="1200" b="1" baseline="300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2086137" y="2761556"/>
            <a:ext cx="2507078" cy="310662"/>
          </a:xfrm>
          <a:prstGeom prst="rect">
            <a:avLst/>
          </a:prstGeom>
          <a:noFill/>
          <a:ln>
            <a:solidFill>
              <a:schemeClr val="accent1">
                <a:shade val="50000"/>
              </a:schemeClr>
            </a:solidFill>
          </a:ln>
        </p:spPr>
        <p:txBody>
          <a:bodyPr wrap="square" rtlCol="0">
            <a:spAutoFit/>
          </a:bodyPr>
          <a:lstStyle/>
          <a:p>
            <a:pPr>
              <a:lnSpc>
                <a:spcPts val="2000"/>
              </a:lnSpc>
            </a:pPr>
            <a:r>
              <a:rPr kumimoji="1" lang="ja-JP" altLang="en-US" sz="1200" b="1" dirty="0" smtClean="0">
                <a:latin typeface="HG丸ｺﾞｼｯｸM-PRO" panose="020F0600000000000000" pitchFamily="50" charset="-128"/>
                <a:ea typeface="HG丸ｺﾞｼｯｸM-PRO" panose="020F0600000000000000" pitchFamily="50" charset="-128"/>
              </a:rPr>
              <a:t>新型コロナ ⇒ </a:t>
            </a:r>
            <a:r>
              <a:rPr kumimoji="1" lang="en-US" altLang="ja-JP" sz="1200" b="1" dirty="0" smtClean="0">
                <a:latin typeface="HG丸ｺﾞｼｯｸM-PRO" panose="020F0600000000000000" pitchFamily="50" charset="-128"/>
                <a:ea typeface="HG丸ｺﾞｼｯｸM-PRO" panose="020F0600000000000000" pitchFamily="50" charset="-128"/>
              </a:rPr>
              <a:t>PCR</a:t>
            </a:r>
            <a:r>
              <a:rPr kumimoji="1" lang="ja-JP" altLang="en-US" sz="1200" b="1" dirty="0" smtClean="0">
                <a:latin typeface="HG丸ｺﾞｼｯｸM-PRO" panose="020F0600000000000000" pitchFamily="50" charset="-128"/>
                <a:ea typeface="HG丸ｺﾞｼｯｸM-PRO" panose="020F0600000000000000" pitchFamily="50" charset="-128"/>
              </a:rPr>
              <a:t>等</a:t>
            </a:r>
            <a:r>
              <a:rPr kumimoji="1" lang="en-US" altLang="ja-JP" sz="1200" b="1" u="sng" dirty="0" smtClean="0">
                <a:latin typeface="HG丸ｺﾞｼｯｸM-PRO" panose="020F0600000000000000" pitchFamily="50" charset="-128"/>
                <a:ea typeface="HG丸ｺﾞｼｯｸM-PRO" panose="020F0600000000000000" pitchFamily="50" charset="-128"/>
              </a:rPr>
              <a:t>【</a:t>
            </a:r>
            <a:r>
              <a:rPr kumimoji="1" lang="ja-JP" altLang="en-US" sz="1200" b="1" u="sng" dirty="0" smtClean="0">
                <a:latin typeface="HG丸ｺﾞｼｯｸM-PRO" panose="020F0600000000000000" pitchFamily="50" charset="-128"/>
                <a:ea typeface="HG丸ｺﾞｼｯｸM-PRO" panose="020F0600000000000000" pitchFamily="50" charset="-128"/>
              </a:rPr>
              <a:t>唾液</a:t>
            </a:r>
            <a:r>
              <a:rPr kumimoji="1" lang="en-US" altLang="ja-JP" sz="1200" b="1" u="sng" dirty="0" smtClean="0">
                <a:latin typeface="HG丸ｺﾞｼｯｸM-PRO" panose="020F0600000000000000" pitchFamily="50" charset="-128"/>
                <a:ea typeface="HG丸ｺﾞｼｯｸM-PRO" panose="020F0600000000000000" pitchFamily="50" charset="-128"/>
              </a:rPr>
              <a:t>】</a:t>
            </a:r>
            <a:r>
              <a:rPr kumimoji="1" lang="en-US" altLang="ja-JP" sz="1200" b="1" baseline="30000" dirty="0" smtClean="0">
                <a:latin typeface="HG丸ｺﾞｼｯｸM-PRO" panose="020F0600000000000000" pitchFamily="50" charset="-128"/>
                <a:ea typeface="HG丸ｺﾞｼｯｸM-PRO" panose="020F0600000000000000" pitchFamily="50" charset="-128"/>
              </a:rPr>
              <a:t>※1</a:t>
            </a:r>
          </a:p>
        </p:txBody>
      </p:sp>
      <p:sp>
        <p:nvSpPr>
          <p:cNvPr id="20" name="テキスト ボックス 19"/>
          <p:cNvSpPr txBox="1"/>
          <p:nvPr/>
        </p:nvSpPr>
        <p:spPr>
          <a:xfrm>
            <a:off x="5817458" y="1934766"/>
            <a:ext cx="3912556" cy="605294"/>
          </a:xfrm>
          <a:prstGeom prst="rect">
            <a:avLst/>
          </a:prstGeom>
          <a:noFill/>
          <a:ln>
            <a:solidFill>
              <a:schemeClr val="accent1">
                <a:shade val="50000"/>
              </a:schemeClr>
            </a:solidFill>
          </a:ln>
        </p:spPr>
        <p:txBody>
          <a:bodyPr wrap="square" rtlCol="0">
            <a:spAutoFit/>
          </a:bodyPr>
          <a:lstStyle/>
          <a:p>
            <a:pPr>
              <a:lnSpc>
                <a:spcPts val="2000"/>
              </a:lnSpc>
            </a:pPr>
            <a:r>
              <a:rPr kumimoji="1" lang="ja-JP" altLang="en-US" sz="1200" dirty="0" smtClean="0">
                <a:latin typeface="HG丸ｺﾞｼｯｸM-PRO" panose="020F0600000000000000" pitchFamily="50" charset="-128"/>
                <a:ea typeface="HG丸ｺﾞｼｯｸM-PRO" panose="020F0600000000000000" pitchFamily="50" charset="-128"/>
              </a:rPr>
              <a:t>インフルエンザ治療薬を処方する等し、自宅での</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ts val="2000"/>
              </a:lnSpc>
            </a:pPr>
            <a:r>
              <a:rPr kumimoji="1" lang="ja-JP" altLang="en-US" sz="1200" dirty="0" smtClean="0">
                <a:latin typeface="HG丸ｺﾞｼｯｸM-PRO" panose="020F0600000000000000" pitchFamily="50" charset="-128"/>
                <a:ea typeface="HG丸ｺﾞｼｯｸM-PRO" panose="020F0600000000000000" pitchFamily="50" charset="-128"/>
              </a:rPr>
              <a:t>療養を指導</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29" name="右矢印 28"/>
          <p:cNvSpPr/>
          <p:nvPr/>
        </p:nvSpPr>
        <p:spPr>
          <a:xfrm>
            <a:off x="4600954" y="2309179"/>
            <a:ext cx="1206122" cy="2133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0" name="角丸四角形 59"/>
          <p:cNvSpPr/>
          <p:nvPr/>
        </p:nvSpPr>
        <p:spPr>
          <a:xfrm>
            <a:off x="125285" y="778911"/>
            <a:ext cx="3416201" cy="259794"/>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診療所等での想定検査体制</a:t>
            </a:r>
            <a:endParaRPr kumimoji="1" lang="ja-JP" altLang="en-US" sz="1600" b="1" dirty="0"/>
          </a:p>
        </p:txBody>
      </p:sp>
      <p:sp>
        <p:nvSpPr>
          <p:cNvPr id="74" name="正方形/長方形 73"/>
          <p:cNvSpPr/>
          <p:nvPr/>
        </p:nvSpPr>
        <p:spPr>
          <a:xfrm>
            <a:off x="285750" y="1933905"/>
            <a:ext cx="1749585" cy="11364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現状の検査体制</a:t>
            </a:r>
            <a:endParaRPr kumimoji="1" lang="ja-JP" altLang="en-US" sz="1400" b="1" dirty="0">
              <a:solidFill>
                <a:schemeClr val="tx1"/>
              </a:solidFill>
            </a:endParaRPr>
          </a:p>
        </p:txBody>
      </p:sp>
      <p:sp>
        <p:nvSpPr>
          <p:cNvPr id="75" name="テキスト ボックス 74"/>
          <p:cNvSpPr txBox="1"/>
          <p:nvPr/>
        </p:nvSpPr>
        <p:spPr>
          <a:xfrm>
            <a:off x="153517" y="1098193"/>
            <a:ext cx="9576497" cy="461665"/>
          </a:xfrm>
          <a:prstGeom prst="rect">
            <a:avLst/>
          </a:prstGeom>
          <a:noFill/>
          <a:ln>
            <a:no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○インフルエンザと新型コロナの鑑別が困難な発熱患者に対し、「診療・検査医療機関」で両方の検査を実施。</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検体採取者の曝露リスクを考慮し、検体は「鼻腔ぬぐい」「鼻かみ液」及び「唾液」を基本とする。</a:t>
            </a:r>
            <a:endParaRPr kumimoji="1" lang="en-US" altLang="ja-JP" sz="1200" b="1" u="sng" dirty="0" smtClean="0">
              <a:latin typeface="HG丸ｺﾞｼｯｸM-PRO" panose="020F0600000000000000" pitchFamily="50" charset="-128"/>
              <a:ea typeface="HG丸ｺﾞｼｯｸM-PRO" panose="020F0600000000000000" pitchFamily="50" charset="-128"/>
            </a:endParaRPr>
          </a:p>
        </p:txBody>
      </p:sp>
      <p:sp>
        <p:nvSpPr>
          <p:cNvPr id="77" name="テキスト ボックス 76"/>
          <p:cNvSpPr txBox="1"/>
          <p:nvPr/>
        </p:nvSpPr>
        <p:spPr>
          <a:xfrm>
            <a:off x="2086137" y="3342889"/>
            <a:ext cx="2507078" cy="861774"/>
          </a:xfrm>
          <a:prstGeom prst="rect">
            <a:avLst/>
          </a:prstGeom>
          <a:noFill/>
          <a:ln>
            <a:solidFill>
              <a:schemeClr val="accent1">
                <a:shade val="50000"/>
              </a:schemeClr>
            </a:solidFill>
          </a:ln>
        </p:spPr>
        <p:txBody>
          <a:bodyPr wrap="square" rtlCol="0">
            <a:spAutoFit/>
          </a:bodyPr>
          <a:lstStyle/>
          <a:p>
            <a:pPr>
              <a:lnSpc>
                <a:spcPts val="2000"/>
              </a:lnSpc>
            </a:pPr>
            <a:r>
              <a:rPr kumimoji="1" lang="ja-JP" altLang="en-US" sz="1200" b="1" dirty="0" smtClean="0">
                <a:latin typeface="HG丸ｺﾞｼｯｸM-PRO" panose="020F0600000000000000" pitchFamily="50" charset="-128"/>
                <a:ea typeface="HG丸ｺﾞｼｯｸM-PRO" panose="020F0600000000000000" pitchFamily="50" charset="-128"/>
              </a:rPr>
              <a:t>インフルエンザ、新型コロナ</a:t>
            </a:r>
            <a:endParaRPr kumimoji="1" lang="en-US" altLang="ja-JP" sz="1200" b="1" dirty="0" smtClean="0">
              <a:latin typeface="HG丸ｺﾞｼｯｸM-PRO" panose="020F0600000000000000" pitchFamily="50" charset="-128"/>
              <a:ea typeface="HG丸ｺﾞｼｯｸM-PRO" panose="020F0600000000000000" pitchFamily="50" charset="-128"/>
            </a:endParaRPr>
          </a:p>
          <a:p>
            <a:pPr>
              <a:lnSpc>
                <a:spcPts val="2000"/>
              </a:lnSpc>
            </a:pPr>
            <a:r>
              <a:rPr kumimoji="1" lang="ja-JP" altLang="en-US" sz="1200" b="1" dirty="0" smtClean="0">
                <a:latin typeface="HG丸ｺﾞｼｯｸM-PRO" panose="020F0600000000000000" pitchFamily="50" charset="-128"/>
                <a:ea typeface="HG丸ｺﾞｼｯｸM-PRO" panose="020F0600000000000000" pitchFamily="50" charset="-128"/>
              </a:rPr>
              <a:t>⇒抗原簡易キット</a:t>
            </a:r>
            <a:endParaRPr kumimoji="1" lang="en-US" altLang="ja-JP" sz="1200" b="1" dirty="0" smtClean="0">
              <a:latin typeface="HG丸ｺﾞｼｯｸM-PRO" panose="020F0600000000000000" pitchFamily="50" charset="-128"/>
              <a:ea typeface="HG丸ｺﾞｼｯｸM-PRO" panose="020F0600000000000000" pitchFamily="50" charset="-128"/>
            </a:endParaRPr>
          </a:p>
          <a:p>
            <a:pPr>
              <a:lnSpc>
                <a:spcPts val="2000"/>
              </a:lnSpc>
            </a:pPr>
            <a:r>
              <a:rPr kumimoji="1" lang="en-US" altLang="ja-JP" sz="1200" b="1" u="sng" dirty="0" smtClean="0">
                <a:latin typeface="HG丸ｺﾞｼｯｸM-PRO" panose="020F0600000000000000" pitchFamily="50" charset="-128"/>
                <a:ea typeface="HG丸ｺﾞｼｯｸM-PRO" panose="020F0600000000000000" pitchFamily="50" charset="-128"/>
              </a:rPr>
              <a:t>【</a:t>
            </a:r>
            <a:r>
              <a:rPr kumimoji="1" lang="ja-JP" altLang="en-US" sz="1200" b="1" u="sng" dirty="0" smtClean="0">
                <a:latin typeface="HG丸ｺﾞｼｯｸM-PRO" panose="020F0600000000000000" pitchFamily="50" charset="-128"/>
                <a:ea typeface="HG丸ｺﾞｼｯｸM-PRO" panose="020F0600000000000000" pitchFamily="50" charset="-128"/>
              </a:rPr>
              <a:t>鼻腔ぬぐい</a:t>
            </a:r>
            <a:r>
              <a:rPr kumimoji="1" lang="en-US" altLang="ja-JP" sz="1200" b="1" u="sng" dirty="0" smtClean="0">
                <a:latin typeface="HG丸ｺﾞｼｯｸM-PRO" panose="020F0600000000000000" pitchFamily="50" charset="-128"/>
                <a:ea typeface="HG丸ｺﾞｼｯｸM-PRO" panose="020F0600000000000000" pitchFamily="50" charset="-128"/>
              </a:rPr>
              <a:t>】</a:t>
            </a:r>
            <a:r>
              <a:rPr kumimoji="1" lang="en-US" altLang="ja-JP" sz="1200" b="1" baseline="30000" dirty="0" smtClean="0">
                <a:latin typeface="HG丸ｺﾞｼｯｸM-PRO" panose="020F0600000000000000" pitchFamily="50" charset="-128"/>
                <a:ea typeface="HG丸ｺﾞｼｯｸM-PRO" panose="020F0600000000000000" pitchFamily="50" charset="-128"/>
              </a:rPr>
              <a:t>※</a:t>
            </a:r>
            <a:r>
              <a:rPr kumimoji="1" lang="en-US" altLang="ja-JP" sz="1200" b="1" u="sng" baseline="30000" dirty="0" smtClean="0">
                <a:latin typeface="HG丸ｺﾞｼｯｸM-PRO" panose="020F0600000000000000" pitchFamily="50" charset="-128"/>
                <a:ea typeface="HG丸ｺﾞｼｯｸM-PRO" panose="020F0600000000000000" pitchFamily="50" charset="-128"/>
              </a:rPr>
              <a:t>2</a:t>
            </a:r>
            <a:endParaRPr kumimoji="1" lang="en-US" altLang="ja-JP" sz="1400" b="1" baseline="30000" dirty="0" smtClean="0">
              <a:latin typeface="HG丸ｺﾞｼｯｸM-PRO" panose="020F0600000000000000" pitchFamily="50" charset="-128"/>
              <a:ea typeface="HG丸ｺﾞｼｯｸM-PRO" panose="020F0600000000000000" pitchFamily="50" charset="-128"/>
            </a:endParaRPr>
          </a:p>
        </p:txBody>
      </p:sp>
      <p:sp>
        <p:nvSpPr>
          <p:cNvPr id="78" name="正方形/長方形 77"/>
          <p:cNvSpPr/>
          <p:nvPr/>
        </p:nvSpPr>
        <p:spPr>
          <a:xfrm>
            <a:off x="285750" y="3338718"/>
            <a:ext cx="1750050" cy="85813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新たな拡充体制</a:t>
            </a:r>
            <a:endParaRPr kumimoji="1" lang="en-US" altLang="ja-JP" sz="1400" b="1" baseline="30000" dirty="0" smtClean="0">
              <a:solidFill>
                <a:schemeClr val="tx1"/>
              </a:solidFill>
              <a:latin typeface="+mn-ea"/>
            </a:endParaRPr>
          </a:p>
        </p:txBody>
      </p:sp>
      <p:sp>
        <p:nvSpPr>
          <p:cNvPr id="86" name="テキスト ボックス 85"/>
          <p:cNvSpPr txBox="1"/>
          <p:nvPr/>
        </p:nvSpPr>
        <p:spPr>
          <a:xfrm>
            <a:off x="4566957" y="2478599"/>
            <a:ext cx="1287743" cy="461665"/>
          </a:xfrm>
          <a:prstGeom prst="rect">
            <a:avLst/>
          </a:prstGeom>
          <a:noFill/>
          <a:ln>
            <a:no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結果判明まで</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自宅待機を指示</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88" name="正方形/長方形 87"/>
          <p:cNvSpPr/>
          <p:nvPr/>
        </p:nvSpPr>
        <p:spPr>
          <a:xfrm>
            <a:off x="5817458" y="1638774"/>
            <a:ext cx="3912556" cy="2610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陽性時の対応</a:t>
            </a:r>
            <a:endParaRPr kumimoji="1" lang="ja-JP" altLang="en-US" sz="1200" b="1" dirty="0">
              <a:solidFill>
                <a:schemeClr val="tx1"/>
              </a:solidFill>
            </a:endParaRPr>
          </a:p>
        </p:txBody>
      </p:sp>
      <p:sp>
        <p:nvSpPr>
          <p:cNvPr id="91" name="テキスト ボックス 90"/>
          <p:cNvSpPr txBox="1"/>
          <p:nvPr/>
        </p:nvSpPr>
        <p:spPr>
          <a:xfrm>
            <a:off x="4571675" y="1896262"/>
            <a:ext cx="1260800" cy="461665"/>
          </a:xfrm>
          <a:prstGeom prst="rect">
            <a:avLst/>
          </a:prstGeom>
          <a:noFill/>
          <a:ln>
            <a:no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結果判明まで</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院内で待機</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92" name="テキスト ボックス 91"/>
          <p:cNvSpPr txBox="1"/>
          <p:nvPr/>
        </p:nvSpPr>
        <p:spPr>
          <a:xfrm>
            <a:off x="4581200" y="3467887"/>
            <a:ext cx="1260800" cy="461665"/>
          </a:xfrm>
          <a:prstGeom prst="rect">
            <a:avLst/>
          </a:prstGeom>
          <a:noFill/>
          <a:ln>
            <a:no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結果判明まで</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院内等で待機</a:t>
            </a:r>
            <a:endParaRPr kumimoji="1" lang="en-US" altLang="ja-JP" sz="1200" dirty="0" smtClean="0">
              <a:latin typeface="HG丸ｺﾞｼｯｸM-PRO" panose="020F0600000000000000" pitchFamily="50" charset="-128"/>
              <a:ea typeface="HG丸ｺﾞｼｯｸM-PRO" panose="020F0600000000000000" pitchFamily="50" charset="-128"/>
            </a:endParaRPr>
          </a:p>
        </p:txBody>
      </p:sp>
      <p:sp>
        <p:nvSpPr>
          <p:cNvPr id="93" name="正方形/長方形 92"/>
          <p:cNvSpPr/>
          <p:nvPr/>
        </p:nvSpPr>
        <p:spPr>
          <a:xfrm>
            <a:off x="2086136" y="1638774"/>
            <a:ext cx="2507079" cy="2601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主</a:t>
            </a:r>
            <a:r>
              <a:rPr kumimoji="1" lang="ja-JP" altLang="en-US" sz="1200" b="1" dirty="0" smtClean="0">
                <a:solidFill>
                  <a:schemeClr val="tx1"/>
                </a:solidFill>
              </a:rPr>
              <a:t>な検査想定（保険適用）</a:t>
            </a:r>
            <a:endParaRPr kumimoji="1" lang="ja-JP" altLang="en-US" sz="1200" b="1" dirty="0">
              <a:solidFill>
                <a:schemeClr val="tx1"/>
              </a:solidFill>
            </a:endParaRPr>
          </a:p>
        </p:txBody>
      </p:sp>
      <p:sp>
        <p:nvSpPr>
          <p:cNvPr id="50" name="テキスト ボックス 49"/>
          <p:cNvSpPr txBox="1"/>
          <p:nvPr/>
        </p:nvSpPr>
        <p:spPr>
          <a:xfrm>
            <a:off x="285750" y="4378400"/>
            <a:ext cx="9444264" cy="1015663"/>
          </a:xfrm>
          <a:prstGeom prst="rect">
            <a:avLst/>
          </a:prstGeom>
          <a:noFill/>
          <a:ln>
            <a:noFill/>
          </a:ln>
        </p:spPr>
        <p:txBody>
          <a:bodyPr wrap="square" rtlCol="0">
            <a:spAutoFit/>
          </a:bodyPr>
          <a:lstStyle/>
          <a:p>
            <a:pPr>
              <a:lnSpc>
                <a:spcPts val="1800"/>
              </a:lnSpc>
            </a:pPr>
            <a:r>
              <a:rPr kumimoji="1" lang="en-US" altLang="ja-JP" sz="1100" dirty="0" smtClean="0">
                <a:latin typeface="HG丸ｺﾞｼｯｸM-PRO" panose="020F0600000000000000" pitchFamily="50" charset="-128"/>
                <a:ea typeface="HG丸ｺﾞｼｯｸM-PRO" panose="020F0600000000000000" pitchFamily="50" charset="-128"/>
              </a:rPr>
              <a:t>※1</a:t>
            </a:r>
            <a:r>
              <a:rPr kumimoji="1" lang="ja-JP" altLang="en-US" sz="1100" dirty="0" smtClean="0">
                <a:latin typeface="HG丸ｺﾞｼｯｸM-PRO" panose="020F0600000000000000" pitchFamily="50" charset="-128"/>
                <a:ea typeface="HG丸ｺﾞｼｯｸM-PRO" panose="020F0600000000000000" pitchFamily="50" charset="-128"/>
              </a:rPr>
              <a:t>：小児科は、同居家族に発熱者がいないことを前提に鼻咽頭拭いで検査可能</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en-US" altLang="ja-JP" sz="1100" dirty="0" smtClean="0">
                <a:latin typeface="HG丸ｺﾞｼｯｸM-PRO" panose="020F0600000000000000" pitchFamily="50" charset="-128"/>
                <a:ea typeface="HG丸ｺﾞｼｯｸM-PRO" panose="020F0600000000000000" pitchFamily="50" charset="-128"/>
              </a:rPr>
              <a:t>※2</a:t>
            </a:r>
            <a:r>
              <a:rPr kumimoji="1" lang="ja-JP" altLang="en-US" sz="1100" dirty="0" smtClean="0">
                <a:latin typeface="HG丸ｺﾞｼｯｸM-PRO" panose="020F0600000000000000" pitchFamily="50" charset="-128"/>
                <a:ea typeface="HG丸ｺﾞｼｯｸM-PRO" panose="020F0600000000000000" pitchFamily="50" charset="-128"/>
              </a:rPr>
              <a:t>：１０月</a:t>
            </a:r>
            <a:r>
              <a:rPr kumimoji="1" lang="en-US" altLang="ja-JP" sz="1100" dirty="0" smtClean="0">
                <a:latin typeface="HG丸ｺﾞｼｯｸM-PRO" panose="020F0600000000000000" pitchFamily="50" charset="-128"/>
                <a:ea typeface="HG丸ｺﾞｼｯｸM-PRO" panose="020F0600000000000000" pitchFamily="50" charset="-128"/>
              </a:rPr>
              <a:t>2</a:t>
            </a:r>
            <a:r>
              <a:rPr kumimoji="1" lang="ja-JP" altLang="en-US" sz="1100" dirty="0" smtClean="0">
                <a:latin typeface="HG丸ｺﾞｼｯｸM-PRO" panose="020F0600000000000000" pitchFamily="50" charset="-128"/>
                <a:ea typeface="HG丸ｺﾞｼｯｸM-PRO" panose="020F0600000000000000" pitchFamily="50" charset="-128"/>
              </a:rPr>
              <a:t>日付けで国から、有症状者に対する鼻腔ぬぐい検体の使用について有効性が示された。</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（発症当日及び発症から</a:t>
            </a:r>
            <a:r>
              <a:rPr kumimoji="1" lang="en-US" altLang="ja-JP" sz="1100" dirty="0" smtClean="0">
                <a:latin typeface="HG丸ｺﾞｼｯｸM-PRO" panose="020F0600000000000000" pitchFamily="50" charset="-128"/>
                <a:ea typeface="HG丸ｺﾞｼｯｸM-PRO" panose="020F0600000000000000" pitchFamily="50" charset="-128"/>
              </a:rPr>
              <a:t>10</a:t>
            </a:r>
            <a:r>
              <a:rPr kumimoji="1" lang="ja-JP" altLang="en-US" sz="1100" dirty="0" smtClean="0">
                <a:latin typeface="HG丸ｺﾞｼｯｸM-PRO" panose="020F0600000000000000" pitchFamily="50" charset="-128"/>
                <a:ea typeface="HG丸ｺﾞｼｯｸM-PRO" panose="020F0600000000000000" pitchFamily="50" charset="-128"/>
              </a:rPr>
              <a:t>日目以降で、陰性の場合は、鼻咽頭ぬぐいによる</a:t>
            </a:r>
            <a:r>
              <a:rPr kumimoji="1" lang="en-US" altLang="ja-JP" sz="1100" dirty="0" smtClean="0">
                <a:latin typeface="HG丸ｺﾞｼｯｸM-PRO" panose="020F0600000000000000" pitchFamily="50" charset="-128"/>
                <a:ea typeface="HG丸ｺﾞｼｯｸM-PRO" panose="020F0600000000000000" pitchFamily="50" charset="-128"/>
              </a:rPr>
              <a:t>PCR</a:t>
            </a:r>
            <a:r>
              <a:rPr kumimoji="1" lang="ja-JP" altLang="en-US" sz="1100" dirty="0" smtClean="0">
                <a:latin typeface="HG丸ｺﾞｼｯｸM-PRO" panose="020F0600000000000000" pitchFamily="50" charset="-128"/>
                <a:ea typeface="HG丸ｺﾞｼｯｸM-PRO" panose="020F0600000000000000" pitchFamily="50" charset="-128"/>
              </a:rPr>
              <a:t>検査を行う必要あり。）</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en-US" altLang="ja-JP" sz="1100" dirty="0" smtClean="0">
                <a:latin typeface="HG丸ｺﾞｼｯｸM-PRO" panose="020F0600000000000000" pitchFamily="50" charset="-128"/>
                <a:ea typeface="HG丸ｺﾞｼｯｸM-PRO" panose="020F0600000000000000" pitchFamily="50" charset="-128"/>
              </a:rPr>
              <a:t>※3</a:t>
            </a:r>
            <a:r>
              <a:rPr kumimoji="1" lang="ja-JP" altLang="en-US" sz="1100" dirty="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療養</a:t>
            </a:r>
            <a:r>
              <a:rPr kumimoji="1" lang="ja-JP" altLang="en-US" sz="1100" dirty="0">
                <a:latin typeface="HG丸ｺﾞｼｯｸM-PRO" panose="020F0600000000000000" pitchFamily="50" charset="-128"/>
                <a:ea typeface="HG丸ｺﾞｼｯｸM-PRO" panose="020F0600000000000000" pitchFamily="50" charset="-128"/>
              </a:rPr>
              <a:t>、入院の選択に関する</a:t>
            </a:r>
            <a:r>
              <a:rPr kumimoji="1" lang="ja-JP" altLang="en-US" sz="1100" dirty="0" smtClean="0">
                <a:latin typeface="HG丸ｺﾞｼｯｸM-PRO" panose="020F0600000000000000" pitchFamily="50" charset="-128"/>
                <a:ea typeface="HG丸ｺﾞｼｯｸM-PRO" panose="020F0600000000000000" pitchFamily="50" charset="-128"/>
              </a:rPr>
              <a:t>考え方（案）については</a:t>
            </a:r>
            <a:r>
              <a:rPr kumimoji="1" lang="ja-JP" altLang="en-US" sz="1100" dirty="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今後、国</a:t>
            </a:r>
            <a:r>
              <a:rPr kumimoji="1" lang="ja-JP" altLang="en-US" sz="1100" dirty="0">
                <a:latin typeface="HG丸ｺﾞｼｯｸM-PRO" panose="020F0600000000000000" pitchFamily="50" charset="-128"/>
                <a:ea typeface="HG丸ｺﾞｼｯｸM-PRO" panose="020F0600000000000000" pitchFamily="50" charset="-128"/>
              </a:rPr>
              <a:t>の</a:t>
            </a:r>
            <a:r>
              <a:rPr kumimoji="1" lang="ja-JP" altLang="en-US" sz="1100" dirty="0" smtClean="0">
                <a:latin typeface="HG丸ｺﾞｼｯｸM-PRO" panose="020F0600000000000000" pitchFamily="50" charset="-128"/>
                <a:ea typeface="HG丸ｺﾞｼｯｸM-PRO" panose="020F0600000000000000" pitchFamily="50" charset="-128"/>
              </a:rPr>
              <a:t>考え方を踏まえ、府新型コロナウイルス感染症対策協議会で協議予定</a:t>
            </a:r>
            <a:r>
              <a:rPr kumimoji="1" lang="ja-JP" altLang="en-US" sz="1100" dirty="0" smtClean="0">
                <a:latin typeface="HG丸ｺﾞｼｯｸM-PRO" panose="020F0600000000000000" pitchFamily="50" charset="-128"/>
                <a:ea typeface="HG丸ｺﾞｼｯｸM-PRO" panose="020F0600000000000000" pitchFamily="50" charset="-128"/>
              </a:rPr>
              <a:t>。</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5817458" y="2623486"/>
            <a:ext cx="3912556" cy="15725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lvl="0">
              <a:lnSpc>
                <a:spcPts val="2000"/>
              </a:lnSpc>
            </a:pPr>
            <a:r>
              <a:rPr kumimoji="1" lang="ja-JP" altLang="en-US" sz="1200" b="1" dirty="0">
                <a:solidFill>
                  <a:prstClr val="black"/>
                </a:solidFill>
                <a:latin typeface="HG丸ｺﾞｼｯｸM-PRO" panose="020F0600000000000000" pitchFamily="50" charset="-128"/>
                <a:ea typeface="HG丸ｺﾞｼｯｸM-PRO" panose="020F0600000000000000" pitchFamily="50" charset="-128"/>
              </a:rPr>
              <a:t>・保健所へ</a:t>
            </a:r>
            <a:r>
              <a:rPr kumimoji="1" lang="ja-JP" altLang="en-US" sz="1200" b="1" dirty="0" smtClean="0">
                <a:solidFill>
                  <a:prstClr val="black"/>
                </a:solidFill>
                <a:latin typeface="HG丸ｺﾞｼｯｸM-PRO" panose="020F0600000000000000" pitchFamily="50" charset="-128"/>
                <a:ea typeface="HG丸ｺﾞｼｯｸM-PRO" panose="020F0600000000000000" pitchFamily="50" charset="-128"/>
              </a:rPr>
              <a:t>発生届</a:t>
            </a:r>
            <a:endParaRPr kumimoji="1" lang="en-US" altLang="ja-JP" sz="1200" b="1" dirty="0" smtClean="0">
              <a:solidFill>
                <a:prstClr val="black"/>
              </a:solidFill>
              <a:latin typeface="HG丸ｺﾞｼｯｸM-PRO" panose="020F0600000000000000" pitchFamily="50" charset="-128"/>
              <a:ea typeface="HG丸ｺﾞｼｯｸM-PRO" panose="020F0600000000000000" pitchFamily="50" charset="-128"/>
            </a:endParaRPr>
          </a:p>
          <a:p>
            <a:pPr lvl="0">
              <a:lnSpc>
                <a:spcPts val="2000"/>
              </a:lnSpc>
            </a:pPr>
            <a:r>
              <a:rPr kumimoji="1" lang="ja-JP" altLang="en-US" sz="1200" b="1" dirty="0">
                <a:solidFill>
                  <a:prstClr val="black"/>
                </a:solidFill>
                <a:latin typeface="HG丸ｺﾞｼｯｸM-PRO" panose="020F0600000000000000" pitchFamily="50" charset="-128"/>
                <a:ea typeface="HG丸ｺﾞｼｯｸM-PRO" panose="020F0600000000000000" pitchFamily="50" charset="-128"/>
              </a:rPr>
              <a:t>　</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入院勧告、療養決定（宿泊又は自宅）は保健所が行う。</a:t>
            </a:r>
            <a:endParaRPr kumimoji="1"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a:lnSpc>
                <a:spcPts val="2000"/>
              </a:lnSpc>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・患者の症状、同居家族の有無等を確認 </a:t>
            </a:r>
            <a:r>
              <a:rPr kumimoji="1" lang="en-US" altLang="ja-JP" sz="1200" b="1" baseline="300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1" baseline="30000"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en-US" altLang="ja-JP" sz="1200" b="1" baseline="300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000"/>
              </a:lnSpc>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⇒陽性者に療養上（待機中含む）の注意事項を記載した</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000"/>
              </a:lnSpc>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文書を手交（当該文書に急変時の連絡先や同居家族</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2000"/>
              </a:lnSpc>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濃厚接触者）へ</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の診療・検査</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を</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勧奨する旨の記載有）</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7" name="二等辺三角形 6"/>
          <p:cNvSpPr/>
          <p:nvPr/>
        </p:nvSpPr>
        <p:spPr>
          <a:xfrm rot="10800000">
            <a:off x="587988" y="3124456"/>
            <a:ext cx="3742711" cy="168637"/>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a:off x="4600954" y="2889305"/>
            <a:ext cx="1206122" cy="2133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4" name="右矢印 33"/>
          <p:cNvSpPr/>
          <p:nvPr/>
        </p:nvSpPr>
        <p:spPr>
          <a:xfrm>
            <a:off x="4593215" y="3870972"/>
            <a:ext cx="1206122" cy="2133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 name="スライド番号プレースホルダー 1"/>
          <p:cNvSpPr>
            <a:spLocks noGrp="1"/>
          </p:cNvSpPr>
          <p:nvPr>
            <p:ph type="sldNum" sz="quarter" idx="12"/>
          </p:nvPr>
        </p:nvSpPr>
        <p:spPr>
          <a:xfrm>
            <a:off x="7348657" y="6356352"/>
            <a:ext cx="2228850" cy="365125"/>
          </a:xfrm>
        </p:spPr>
        <p:txBody>
          <a:bodyPr/>
          <a:lstStyle/>
          <a:p>
            <a:fld id="{4882EE40-2880-4335-96C2-A1371311356D}" type="slidenum">
              <a:rPr kumimoji="1" lang="ja-JP" altLang="en-US" smtClean="0"/>
              <a:t>5</a:t>
            </a:fld>
            <a:endParaRPr kumimoji="1" lang="ja-JP" altLang="en-US" dirty="0"/>
          </a:p>
        </p:txBody>
      </p:sp>
    </p:spTree>
    <p:extLst>
      <p:ext uri="{BB962C8B-B14F-4D97-AF65-F5344CB8AC3E}">
        <p14:creationId xmlns:p14="http://schemas.microsoft.com/office/powerpoint/2010/main" val="2718098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25284" y="232131"/>
            <a:ext cx="9647366" cy="41080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bg1"/>
                </a:solidFill>
              </a:rPr>
              <a:t>「診療・検査医療機関」の指定　　　　　</a:t>
            </a:r>
            <a:endParaRPr kumimoji="1" lang="ja-JP" altLang="en-US" sz="2000" b="1" dirty="0">
              <a:solidFill>
                <a:schemeClr val="bg1"/>
              </a:solidFill>
            </a:endParaRPr>
          </a:p>
        </p:txBody>
      </p:sp>
      <p:sp>
        <p:nvSpPr>
          <p:cNvPr id="16" name="正方形/長方形 15"/>
          <p:cNvSpPr/>
          <p:nvPr/>
        </p:nvSpPr>
        <p:spPr>
          <a:xfrm>
            <a:off x="125284" y="1434772"/>
            <a:ext cx="9647366" cy="15443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pPr>
            <a:endParaRPr lang="en-US" altLang="ja-JP" sz="1300" dirty="0" smtClean="0">
              <a:solidFill>
                <a:schemeClr val="tx1"/>
              </a:solidFill>
              <a:latin typeface="+mn-ea"/>
            </a:endParaRPr>
          </a:p>
          <a:p>
            <a:pPr>
              <a:lnSpc>
                <a:spcPts val="1900"/>
              </a:lnSpc>
            </a:pPr>
            <a:r>
              <a:rPr lang="ja-JP" altLang="en-US" sz="1300" dirty="0" smtClean="0">
                <a:solidFill>
                  <a:schemeClr val="tx1"/>
                </a:solidFill>
                <a:latin typeface="+mn-ea"/>
              </a:rPr>
              <a:t>　①　</a:t>
            </a:r>
            <a:r>
              <a:rPr lang="ja-JP" altLang="en-US" sz="1300" smtClean="0">
                <a:solidFill>
                  <a:schemeClr val="tx1"/>
                </a:solidFill>
                <a:latin typeface="+mn-ea"/>
              </a:rPr>
              <a:t>府から病院及び医科</a:t>
            </a:r>
            <a:r>
              <a:rPr lang="ja-JP" altLang="en-US" sz="1300" dirty="0" smtClean="0">
                <a:solidFill>
                  <a:schemeClr val="tx1"/>
                </a:solidFill>
                <a:latin typeface="+mn-ea"/>
              </a:rPr>
              <a:t>診療所に</a:t>
            </a:r>
            <a:r>
              <a:rPr lang="ja-JP" altLang="en-US" sz="1300" dirty="0">
                <a:solidFill>
                  <a:schemeClr val="tx1"/>
                </a:solidFill>
                <a:latin typeface="+mn-ea"/>
              </a:rPr>
              <a:t>対し、診療・検査の可否</a:t>
            </a:r>
            <a:r>
              <a:rPr lang="ja-JP" altLang="en-US" sz="1300" dirty="0" smtClean="0">
                <a:solidFill>
                  <a:schemeClr val="tx1"/>
                </a:solidFill>
                <a:latin typeface="+mn-ea"/>
              </a:rPr>
              <a:t>、</a:t>
            </a:r>
            <a:r>
              <a:rPr lang="en-US" altLang="ja-JP" sz="1300" dirty="0" smtClean="0">
                <a:solidFill>
                  <a:schemeClr val="tx1"/>
                </a:solidFill>
                <a:latin typeface="+mn-ea"/>
              </a:rPr>
              <a:t>1</a:t>
            </a:r>
            <a:r>
              <a:rPr lang="ja-JP" altLang="en-US" sz="1300" dirty="0">
                <a:solidFill>
                  <a:schemeClr val="tx1"/>
                </a:solidFill>
                <a:latin typeface="+mn-ea"/>
              </a:rPr>
              <a:t>日あたりの対応</a:t>
            </a:r>
            <a:r>
              <a:rPr lang="ja-JP" altLang="en-US" sz="1300" dirty="0" smtClean="0">
                <a:solidFill>
                  <a:schemeClr val="tx1"/>
                </a:solidFill>
                <a:latin typeface="+mn-ea"/>
              </a:rPr>
              <a:t>時間等</a:t>
            </a:r>
            <a:r>
              <a:rPr lang="ja-JP" altLang="en-US" sz="1300" dirty="0">
                <a:solidFill>
                  <a:schemeClr val="tx1"/>
                </a:solidFill>
                <a:latin typeface="+mn-ea"/>
              </a:rPr>
              <a:t>を</a:t>
            </a:r>
            <a:r>
              <a:rPr lang="ja-JP" altLang="en-US" sz="1300" dirty="0" smtClean="0">
                <a:solidFill>
                  <a:schemeClr val="tx1"/>
                </a:solidFill>
                <a:latin typeface="+mn-ea"/>
              </a:rPr>
              <a:t>調査</a:t>
            </a:r>
            <a:endParaRPr lang="en-US" altLang="ja-JP" sz="1300" dirty="0" smtClean="0">
              <a:solidFill>
                <a:schemeClr val="tx1"/>
              </a:solidFill>
              <a:latin typeface="+mn-ea"/>
            </a:endParaRPr>
          </a:p>
          <a:p>
            <a:pPr>
              <a:lnSpc>
                <a:spcPts val="1900"/>
              </a:lnSpc>
            </a:pPr>
            <a:r>
              <a:rPr lang="ja-JP" altLang="en-US" sz="1300" dirty="0">
                <a:solidFill>
                  <a:schemeClr val="tx1"/>
                </a:solidFill>
                <a:latin typeface="+mn-ea"/>
              </a:rPr>
              <a:t>　</a:t>
            </a:r>
            <a:r>
              <a:rPr lang="ja-JP" altLang="en-US" sz="1300" dirty="0" smtClean="0">
                <a:solidFill>
                  <a:schemeClr val="tx1"/>
                </a:solidFill>
                <a:latin typeface="+mn-ea"/>
              </a:rPr>
              <a:t>②　府</a:t>
            </a:r>
            <a:r>
              <a:rPr lang="ja-JP" altLang="en-US" sz="1300" dirty="0">
                <a:solidFill>
                  <a:schemeClr val="tx1"/>
                </a:solidFill>
                <a:latin typeface="+mn-ea"/>
              </a:rPr>
              <a:t>は、調査回答があった医療機関の同意に基づき「診療・検査医療機関」を指定し、書面で</a:t>
            </a:r>
            <a:r>
              <a:rPr lang="ja-JP" altLang="en-US" sz="1300" dirty="0" smtClean="0">
                <a:solidFill>
                  <a:schemeClr val="tx1"/>
                </a:solidFill>
                <a:latin typeface="+mn-ea"/>
              </a:rPr>
              <a:t>通知</a:t>
            </a:r>
            <a:endParaRPr lang="en-US" altLang="ja-JP" sz="1300" dirty="0" smtClean="0">
              <a:solidFill>
                <a:schemeClr val="tx1"/>
              </a:solidFill>
              <a:latin typeface="+mn-ea"/>
            </a:endParaRPr>
          </a:p>
          <a:p>
            <a:pPr>
              <a:lnSpc>
                <a:spcPts val="1900"/>
              </a:lnSpc>
            </a:pPr>
            <a:r>
              <a:rPr lang="ja-JP" altLang="en-US" sz="1300" dirty="0">
                <a:solidFill>
                  <a:schemeClr val="tx1"/>
                </a:solidFill>
                <a:latin typeface="+mn-ea"/>
              </a:rPr>
              <a:t>　</a:t>
            </a:r>
            <a:r>
              <a:rPr lang="ja-JP" altLang="en-US" sz="1300" dirty="0" smtClean="0">
                <a:solidFill>
                  <a:schemeClr val="tx1"/>
                </a:solidFill>
                <a:latin typeface="+mn-ea"/>
              </a:rPr>
              <a:t>③　診療</a:t>
            </a:r>
            <a:r>
              <a:rPr lang="ja-JP" altLang="en-US" sz="1300" dirty="0">
                <a:solidFill>
                  <a:schemeClr val="tx1"/>
                </a:solidFill>
                <a:latin typeface="+mn-ea"/>
              </a:rPr>
              <a:t>・検査医療機関は、</a:t>
            </a:r>
            <a:r>
              <a:rPr lang="en-US" altLang="ja-JP" sz="1300" dirty="0">
                <a:solidFill>
                  <a:schemeClr val="tx1"/>
                </a:solidFill>
                <a:latin typeface="+mn-ea"/>
              </a:rPr>
              <a:t>PCR</a:t>
            </a:r>
            <a:r>
              <a:rPr lang="ja-JP" altLang="en-US" sz="1300" dirty="0">
                <a:solidFill>
                  <a:schemeClr val="tx1"/>
                </a:solidFill>
                <a:latin typeface="+mn-ea"/>
              </a:rPr>
              <a:t>や抗原検査等の検査手法、自院検査か検査機関への委託の別</a:t>
            </a:r>
            <a:r>
              <a:rPr lang="ja-JP" altLang="en-US" sz="1300" dirty="0" smtClean="0">
                <a:solidFill>
                  <a:schemeClr val="tx1"/>
                </a:solidFill>
                <a:latin typeface="+mn-ea"/>
              </a:rPr>
              <a:t>、対応</a:t>
            </a:r>
            <a:r>
              <a:rPr lang="ja-JP" altLang="en-US" sz="1300" dirty="0">
                <a:solidFill>
                  <a:schemeClr val="tx1"/>
                </a:solidFill>
                <a:latin typeface="+mn-ea"/>
              </a:rPr>
              <a:t>可能な</a:t>
            </a:r>
            <a:r>
              <a:rPr lang="ja-JP" altLang="en-US" sz="1300" dirty="0" smtClean="0">
                <a:solidFill>
                  <a:schemeClr val="tx1"/>
                </a:solidFill>
                <a:latin typeface="+mn-ea"/>
              </a:rPr>
              <a:t>外国語などの</a:t>
            </a:r>
            <a:r>
              <a:rPr lang="en-US" altLang="ja-JP" sz="1300" dirty="0" smtClean="0">
                <a:solidFill>
                  <a:schemeClr val="tx1"/>
                </a:solidFill>
                <a:latin typeface="+mn-ea"/>
              </a:rPr>
              <a:t/>
            </a:r>
            <a:br>
              <a:rPr lang="en-US" altLang="ja-JP" sz="1300" dirty="0" smtClean="0">
                <a:solidFill>
                  <a:schemeClr val="tx1"/>
                </a:solidFill>
                <a:latin typeface="+mn-ea"/>
              </a:rPr>
            </a:br>
            <a:r>
              <a:rPr lang="ja-JP" altLang="en-US" sz="1300" dirty="0" smtClean="0">
                <a:solidFill>
                  <a:schemeClr val="tx1"/>
                </a:solidFill>
                <a:latin typeface="+mn-ea"/>
              </a:rPr>
              <a:t>　　　詳細</a:t>
            </a:r>
            <a:r>
              <a:rPr lang="ja-JP" altLang="en-US" sz="1300" dirty="0">
                <a:solidFill>
                  <a:schemeClr val="tx1"/>
                </a:solidFill>
                <a:latin typeface="+mn-ea"/>
              </a:rPr>
              <a:t>事項を届出</a:t>
            </a:r>
            <a:endParaRPr lang="en-US" altLang="ja-JP" sz="1300" dirty="0">
              <a:solidFill>
                <a:schemeClr val="tx1"/>
              </a:solidFill>
              <a:latin typeface="+mn-ea"/>
            </a:endParaRPr>
          </a:p>
          <a:p>
            <a:pPr>
              <a:lnSpc>
                <a:spcPts val="1900"/>
              </a:lnSpc>
            </a:pPr>
            <a:r>
              <a:rPr lang="ja-JP" altLang="en-US" sz="1300" dirty="0">
                <a:solidFill>
                  <a:schemeClr val="tx1"/>
                </a:solidFill>
                <a:latin typeface="+mn-ea"/>
              </a:rPr>
              <a:t>　</a:t>
            </a:r>
            <a:r>
              <a:rPr lang="ja-JP" altLang="en-US" sz="1300" dirty="0" smtClean="0">
                <a:solidFill>
                  <a:schemeClr val="tx1"/>
                </a:solidFill>
                <a:latin typeface="+mn-ea"/>
              </a:rPr>
              <a:t>④　診療</a:t>
            </a:r>
            <a:r>
              <a:rPr lang="ja-JP" altLang="en-US" sz="1300" dirty="0">
                <a:solidFill>
                  <a:schemeClr val="tx1"/>
                </a:solidFill>
                <a:latin typeface="+mn-ea"/>
              </a:rPr>
              <a:t>・検査医療機関の指定状況については、保健所や地区医師会をはじめ地域の医療機関で情報</a:t>
            </a:r>
            <a:r>
              <a:rPr lang="ja-JP" altLang="en-US" sz="1300" dirty="0" smtClean="0">
                <a:solidFill>
                  <a:schemeClr val="tx1"/>
                </a:solidFill>
                <a:latin typeface="+mn-ea"/>
              </a:rPr>
              <a:t>を共有</a:t>
            </a:r>
            <a:endParaRPr kumimoji="1" lang="ja-JP" altLang="en-US" sz="1300" dirty="0">
              <a:solidFill>
                <a:schemeClr val="tx1"/>
              </a:solidFill>
            </a:endParaRPr>
          </a:p>
        </p:txBody>
      </p:sp>
      <p:sp>
        <p:nvSpPr>
          <p:cNvPr id="17" name="正方形/長方形 16"/>
          <p:cNvSpPr/>
          <p:nvPr/>
        </p:nvSpPr>
        <p:spPr>
          <a:xfrm>
            <a:off x="110356" y="3109349"/>
            <a:ext cx="5541420" cy="357790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a:lnSpc>
                <a:spcPct val="150000"/>
              </a:lnSpc>
            </a:pPr>
            <a:r>
              <a:rPr lang="en-US" altLang="ja-JP" sz="1600" b="1" u="sng" dirty="0" smtClean="0">
                <a:latin typeface="+mn-ea"/>
              </a:rPr>
              <a:t>【</a:t>
            </a:r>
            <a:r>
              <a:rPr lang="ja-JP" altLang="en-US" sz="1600" b="1" u="sng" dirty="0" smtClean="0">
                <a:latin typeface="+mn-ea"/>
              </a:rPr>
              <a:t>診療・検査医療機関における感染管理</a:t>
            </a:r>
            <a:r>
              <a:rPr lang="en-US" altLang="ja-JP" sz="1600" b="1" u="sng" dirty="0" smtClean="0">
                <a:latin typeface="+mn-ea"/>
              </a:rPr>
              <a:t>】</a:t>
            </a:r>
          </a:p>
          <a:p>
            <a:pPr>
              <a:lnSpc>
                <a:spcPct val="150000"/>
              </a:lnSpc>
            </a:pPr>
            <a:r>
              <a:rPr lang="ja-JP" altLang="en-US" sz="1200" dirty="0" smtClean="0">
                <a:latin typeface="+mn-ea"/>
              </a:rPr>
              <a:t>　○　院内感染対策のため、患者の事前予約制の徹底と動線の確保を行う。</a:t>
            </a:r>
            <a:r>
              <a:rPr lang="en-US" altLang="ja-JP" sz="1200" dirty="0" smtClean="0">
                <a:latin typeface="+mn-ea"/>
              </a:rPr>
              <a:t/>
            </a:r>
            <a:br>
              <a:rPr lang="en-US" altLang="ja-JP" sz="1200" dirty="0" smtClean="0">
                <a:latin typeface="+mn-ea"/>
              </a:rPr>
            </a:br>
            <a:r>
              <a:rPr lang="ja-JP" altLang="en-US" sz="1200" dirty="0" smtClean="0">
                <a:latin typeface="+mn-ea"/>
              </a:rPr>
              <a:t>　　　（府及び管轄保健所からも啓発）　　　　　　　　　　　</a:t>
            </a:r>
            <a:endParaRPr lang="en-US" altLang="ja-JP" sz="1200" dirty="0" smtClean="0">
              <a:latin typeface="+mn-ea"/>
            </a:endParaRPr>
          </a:p>
          <a:p>
            <a:pPr>
              <a:lnSpc>
                <a:spcPct val="150000"/>
              </a:lnSpc>
            </a:pPr>
            <a:r>
              <a:rPr lang="ja-JP" altLang="en-US" sz="1200" dirty="0" smtClean="0">
                <a:latin typeface="+mn-ea"/>
              </a:rPr>
              <a:t>　○　物理的な動線の確保</a:t>
            </a:r>
            <a:r>
              <a:rPr lang="ja-JP" altLang="en-US" sz="1200" dirty="0">
                <a:latin typeface="+mn-ea"/>
              </a:rPr>
              <a:t>以外</a:t>
            </a:r>
            <a:r>
              <a:rPr lang="ja-JP" altLang="en-US" sz="1200" dirty="0" smtClean="0">
                <a:latin typeface="+mn-ea"/>
              </a:rPr>
              <a:t>にも、診察時間の内、曜日や時間帯を</a:t>
            </a:r>
            <a:r>
              <a:rPr lang="en-US" altLang="ja-JP" sz="1200" dirty="0">
                <a:latin typeface="+mn-ea"/>
              </a:rPr>
              <a:t/>
            </a:r>
            <a:br>
              <a:rPr lang="en-US" altLang="ja-JP" sz="1200" dirty="0">
                <a:latin typeface="+mn-ea"/>
              </a:rPr>
            </a:br>
            <a:r>
              <a:rPr lang="ja-JP" altLang="en-US" sz="1200" dirty="0" smtClean="0">
                <a:latin typeface="+mn-ea"/>
              </a:rPr>
              <a:t>　　　発熱患者の診察時間に設定する。</a:t>
            </a:r>
            <a:endParaRPr lang="en-US" altLang="ja-JP" sz="1200" dirty="0" smtClean="0">
              <a:latin typeface="+mn-ea"/>
            </a:endParaRPr>
          </a:p>
          <a:p>
            <a:pPr>
              <a:lnSpc>
                <a:spcPct val="150000"/>
              </a:lnSpc>
            </a:pPr>
            <a:endParaRPr lang="en-US" altLang="ja-JP" sz="1100" dirty="0">
              <a:latin typeface="+mn-ea"/>
            </a:endParaRPr>
          </a:p>
          <a:p>
            <a:pPr>
              <a:lnSpc>
                <a:spcPct val="150000"/>
              </a:lnSpc>
            </a:pPr>
            <a:r>
              <a:rPr lang="en-US" altLang="ja-JP" sz="1600" b="1" u="sng" dirty="0">
                <a:latin typeface="+mn-ea"/>
              </a:rPr>
              <a:t>【</a:t>
            </a:r>
            <a:r>
              <a:rPr lang="ja-JP" altLang="en-US" sz="1600" b="1" u="sng" dirty="0">
                <a:latin typeface="+mn-ea"/>
              </a:rPr>
              <a:t>診療・検査医療</a:t>
            </a:r>
            <a:r>
              <a:rPr lang="ja-JP" altLang="en-US" sz="1600" b="1" u="sng" dirty="0" smtClean="0">
                <a:latin typeface="+mn-ea"/>
              </a:rPr>
              <a:t>機関の公表</a:t>
            </a:r>
            <a:r>
              <a:rPr lang="en-US" altLang="ja-JP" sz="1600" b="1" u="sng" dirty="0" smtClean="0">
                <a:latin typeface="+mn-ea"/>
              </a:rPr>
              <a:t>】</a:t>
            </a:r>
            <a:endParaRPr lang="en-US" altLang="ja-JP" sz="1600" b="1" u="sng" dirty="0">
              <a:latin typeface="+mn-ea"/>
            </a:endParaRPr>
          </a:p>
          <a:p>
            <a:pPr>
              <a:lnSpc>
                <a:spcPct val="150000"/>
              </a:lnSpc>
            </a:pPr>
            <a:r>
              <a:rPr lang="ja-JP" altLang="en-US" sz="1200" dirty="0">
                <a:latin typeface="+mn-ea"/>
              </a:rPr>
              <a:t>　</a:t>
            </a:r>
            <a:r>
              <a:rPr lang="en-US" altLang="ja-JP" sz="1200" dirty="0" smtClean="0">
                <a:latin typeface="+mn-ea"/>
              </a:rPr>
              <a:t>※</a:t>
            </a:r>
            <a:r>
              <a:rPr lang="ja-JP" altLang="en-US" sz="1200" dirty="0" smtClean="0">
                <a:latin typeface="+mn-ea"/>
              </a:rPr>
              <a:t>　</a:t>
            </a:r>
            <a:r>
              <a:rPr lang="ja-JP" altLang="en-US" sz="1200" dirty="0">
                <a:latin typeface="+mn-ea"/>
              </a:rPr>
              <a:t>医療機関の意向を調査し</a:t>
            </a:r>
            <a:r>
              <a:rPr lang="ja-JP" altLang="en-US" sz="1200" dirty="0" smtClean="0">
                <a:latin typeface="+mn-ea"/>
              </a:rPr>
              <a:t>、同意を得られた診療</a:t>
            </a:r>
            <a:r>
              <a:rPr lang="ja-JP" altLang="en-US" sz="1200" dirty="0">
                <a:latin typeface="+mn-ea"/>
              </a:rPr>
              <a:t>・検査医療機関</a:t>
            </a:r>
            <a:r>
              <a:rPr lang="ja-JP" altLang="en-US" sz="1200" dirty="0" smtClean="0">
                <a:latin typeface="+mn-ea"/>
              </a:rPr>
              <a:t>は</a:t>
            </a:r>
            <a:endParaRPr lang="en-US" altLang="ja-JP" sz="1200" dirty="0" smtClean="0">
              <a:latin typeface="+mn-ea"/>
            </a:endParaRPr>
          </a:p>
          <a:p>
            <a:pPr>
              <a:lnSpc>
                <a:spcPct val="150000"/>
              </a:lnSpc>
            </a:pPr>
            <a:r>
              <a:rPr lang="ja-JP" altLang="en-US" sz="1200" dirty="0">
                <a:latin typeface="+mn-ea"/>
              </a:rPr>
              <a:t>　</a:t>
            </a:r>
            <a:r>
              <a:rPr lang="ja-JP" altLang="en-US" sz="1200" dirty="0" smtClean="0">
                <a:latin typeface="+mn-ea"/>
              </a:rPr>
              <a:t>　　府</a:t>
            </a:r>
            <a:r>
              <a:rPr lang="ja-JP" altLang="en-US" sz="1200" dirty="0">
                <a:latin typeface="+mn-ea"/>
              </a:rPr>
              <a:t>ホームページ等</a:t>
            </a:r>
            <a:r>
              <a:rPr lang="ja-JP" altLang="en-US" sz="1200" dirty="0" smtClean="0">
                <a:latin typeface="+mn-ea"/>
              </a:rPr>
              <a:t>で、公表</a:t>
            </a:r>
            <a:r>
              <a:rPr lang="ja-JP" altLang="en-US" sz="1200" dirty="0">
                <a:latin typeface="+mn-ea"/>
              </a:rPr>
              <a:t>とする</a:t>
            </a:r>
            <a:r>
              <a:rPr lang="ja-JP" altLang="en-US" sz="1200" dirty="0" smtClean="0">
                <a:latin typeface="+mn-ea"/>
              </a:rPr>
              <a:t>。ただし、「公表医療機関数」や</a:t>
            </a:r>
            <a:endParaRPr lang="en-US" altLang="ja-JP" sz="1200" dirty="0" smtClean="0">
              <a:latin typeface="+mn-ea"/>
            </a:endParaRPr>
          </a:p>
          <a:p>
            <a:pPr>
              <a:lnSpc>
                <a:spcPct val="150000"/>
              </a:lnSpc>
            </a:pPr>
            <a:r>
              <a:rPr lang="ja-JP" altLang="en-US" sz="1200" dirty="0">
                <a:latin typeface="+mn-ea"/>
              </a:rPr>
              <a:t>　</a:t>
            </a:r>
            <a:r>
              <a:rPr lang="ja-JP" altLang="en-US" sz="1200" dirty="0" smtClean="0">
                <a:latin typeface="+mn-ea"/>
              </a:rPr>
              <a:t>　　地域</a:t>
            </a:r>
            <a:r>
              <a:rPr lang="ja-JP" altLang="en-US" sz="1200" dirty="0">
                <a:latin typeface="+mn-ea"/>
              </a:rPr>
              <a:t>毎の分布</a:t>
            </a:r>
            <a:r>
              <a:rPr lang="ja-JP" altLang="en-US" sz="1200" dirty="0" smtClean="0">
                <a:latin typeface="+mn-ea"/>
              </a:rPr>
              <a:t>を考慮</a:t>
            </a:r>
            <a:r>
              <a:rPr lang="ja-JP" altLang="en-US" sz="1200" dirty="0">
                <a:latin typeface="+mn-ea"/>
              </a:rPr>
              <a:t>し</a:t>
            </a:r>
            <a:r>
              <a:rPr lang="ja-JP" altLang="en-US" sz="1200" dirty="0" smtClean="0">
                <a:latin typeface="+mn-ea"/>
              </a:rPr>
              <a:t>、公表方法を検討。</a:t>
            </a:r>
            <a:endParaRPr lang="en-US" altLang="ja-JP" sz="1200" dirty="0" smtClean="0">
              <a:latin typeface="+mn-ea"/>
            </a:endParaRPr>
          </a:p>
          <a:p>
            <a:pPr>
              <a:lnSpc>
                <a:spcPct val="150000"/>
              </a:lnSpc>
            </a:pPr>
            <a:r>
              <a:rPr lang="ja-JP" altLang="en-US" sz="1200" dirty="0" smtClean="0">
                <a:latin typeface="+mn-ea"/>
              </a:rPr>
              <a:t>　</a:t>
            </a:r>
            <a:r>
              <a:rPr lang="en-US" altLang="ja-JP" sz="1200" dirty="0" smtClean="0">
                <a:latin typeface="+mn-ea"/>
              </a:rPr>
              <a:t>※</a:t>
            </a:r>
            <a:r>
              <a:rPr lang="ja-JP" altLang="en-US" sz="1200" dirty="0" smtClean="0">
                <a:latin typeface="+mn-ea"/>
              </a:rPr>
              <a:t>　「</a:t>
            </a:r>
            <a:r>
              <a:rPr lang="ja-JP" altLang="en-US" sz="1200" dirty="0">
                <a:latin typeface="+mn-ea"/>
              </a:rPr>
              <a:t>公表不可」も含め、保健所毎</a:t>
            </a:r>
            <a:r>
              <a:rPr lang="ja-JP" altLang="en-US" sz="1200" dirty="0" smtClean="0">
                <a:latin typeface="+mn-ea"/>
              </a:rPr>
              <a:t>の診療・検査医療機関数は、定期的に</a:t>
            </a:r>
            <a:r>
              <a:rPr lang="en-US" altLang="ja-JP" sz="1200" dirty="0" smtClean="0">
                <a:latin typeface="+mn-ea"/>
              </a:rPr>
              <a:t/>
            </a:r>
            <a:br>
              <a:rPr lang="en-US" altLang="ja-JP" sz="1200" dirty="0" smtClean="0">
                <a:latin typeface="+mn-ea"/>
              </a:rPr>
            </a:br>
            <a:r>
              <a:rPr lang="ja-JP" altLang="en-US" sz="1200" dirty="0" smtClean="0">
                <a:latin typeface="+mn-ea"/>
              </a:rPr>
              <a:t>　　　公表する。</a:t>
            </a:r>
            <a:endParaRPr lang="en-US" altLang="ja-JP" sz="1200" dirty="0" smtClean="0">
              <a:latin typeface="+mn-ea"/>
            </a:endParaRPr>
          </a:p>
        </p:txBody>
      </p:sp>
      <p:sp>
        <p:nvSpPr>
          <p:cNvPr id="48" name="角丸四角形 47"/>
          <p:cNvSpPr/>
          <p:nvPr/>
        </p:nvSpPr>
        <p:spPr>
          <a:xfrm>
            <a:off x="125284" y="1256426"/>
            <a:ext cx="2939888" cy="35669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指定までの流れ</a:t>
            </a:r>
            <a:endParaRPr kumimoji="1" lang="ja-JP" altLang="en-US" b="1" dirty="0"/>
          </a:p>
        </p:txBody>
      </p:sp>
      <p:sp>
        <p:nvSpPr>
          <p:cNvPr id="2" name="正方形/長方形 1"/>
          <p:cNvSpPr/>
          <p:nvPr/>
        </p:nvSpPr>
        <p:spPr>
          <a:xfrm>
            <a:off x="96708" y="798751"/>
            <a:ext cx="9814184" cy="338554"/>
          </a:xfrm>
          <a:prstGeom prst="rect">
            <a:avLst/>
          </a:prstGeom>
        </p:spPr>
        <p:txBody>
          <a:bodyPr wrap="square">
            <a:spAutoFit/>
          </a:bodyPr>
          <a:lstStyle/>
          <a:p>
            <a:r>
              <a:rPr lang="ja-JP" altLang="en-US" sz="1600" b="1" dirty="0" smtClean="0">
                <a:latin typeface="+mn-ea"/>
              </a:rPr>
              <a:t>府は、発熱</a:t>
            </a:r>
            <a:r>
              <a:rPr lang="ja-JP" altLang="en-US" sz="1600" b="1" dirty="0">
                <a:latin typeface="+mn-ea"/>
              </a:rPr>
              <a:t>患者が地域において適切に診療・検査を受けられるよう</a:t>
            </a:r>
            <a:r>
              <a:rPr lang="ja-JP" altLang="en-US" sz="1600" b="1" dirty="0" smtClean="0">
                <a:latin typeface="+mn-ea"/>
              </a:rPr>
              <a:t>、「診療・検査医療機関」を指定する。</a:t>
            </a:r>
            <a:endParaRPr lang="en-US" altLang="ja-JP" sz="1600" b="1" dirty="0">
              <a:latin typeface="+mn-ea"/>
            </a:endParaRPr>
          </a:p>
        </p:txBody>
      </p:sp>
      <p:sp>
        <p:nvSpPr>
          <p:cNvPr id="5" name="正方形/長方形 4"/>
          <p:cNvSpPr/>
          <p:nvPr/>
        </p:nvSpPr>
        <p:spPr>
          <a:xfrm>
            <a:off x="5666704" y="3276568"/>
            <a:ext cx="2441694" cy="338554"/>
          </a:xfrm>
          <a:prstGeom prst="rect">
            <a:avLst/>
          </a:prstGeom>
        </p:spPr>
        <p:txBody>
          <a:bodyPr wrap="none">
            <a:spAutoFit/>
          </a:bodyPr>
          <a:lstStyle/>
          <a:p>
            <a:r>
              <a:rPr lang="ja-JP" altLang="en-US" sz="1600" b="1" dirty="0">
                <a:solidFill>
                  <a:prstClr val="black"/>
                </a:solidFill>
                <a:latin typeface="游ゴシック" panose="020B0400000000000000" pitchFamily="50" charset="-128"/>
              </a:rPr>
              <a:t>＜今後のスケジュール＞</a:t>
            </a:r>
            <a:endParaRPr lang="en-US" altLang="ja-JP" sz="2400" b="1" dirty="0">
              <a:latin typeface="+mn-ea"/>
            </a:endParaRPr>
          </a:p>
        </p:txBody>
      </p:sp>
      <p:graphicFrame>
        <p:nvGraphicFramePr>
          <p:cNvPr id="10" name="表 9"/>
          <p:cNvGraphicFramePr>
            <a:graphicFrameLocks noGrp="1"/>
          </p:cNvGraphicFramePr>
          <p:nvPr>
            <p:extLst>
              <p:ext uri="{D42A27DB-BD31-4B8C-83A1-F6EECF244321}">
                <p14:modId xmlns:p14="http://schemas.microsoft.com/office/powerpoint/2010/main" val="326618205"/>
              </p:ext>
            </p:extLst>
          </p:nvPr>
        </p:nvGraphicFramePr>
        <p:xfrm>
          <a:off x="5666704" y="3666271"/>
          <a:ext cx="4105946" cy="2762094"/>
        </p:xfrm>
        <a:graphic>
          <a:graphicData uri="http://schemas.openxmlformats.org/drawingml/2006/table">
            <a:tbl>
              <a:tblPr firstRow="1" bandRow="1">
                <a:tableStyleId>{5C22544A-7EE6-4342-B048-85BDC9FD1C3A}</a:tableStyleId>
              </a:tblPr>
              <a:tblGrid>
                <a:gridCol w="1532586">
                  <a:extLst>
                    <a:ext uri="{9D8B030D-6E8A-4147-A177-3AD203B41FA5}">
                      <a16:colId xmlns:a16="http://schemas.microsoft.com/office/drawing/2014/main" val="3005713159"/>
                    </a:ext>
                  </a:extLst>
                </a:gridCol>
                <a:gridCol w="2573360">
                  <a:extLst>
                    <a:ext uri="{9D8B030D-6E8A-4147-A177-3AD203B41FA5}">
                      <a16:colId xmlns:a16="http://schemas.microsoft.com/office/drawing/2014/main" val="4240949125"/>
                    </a:ext>
                  </a:extLst>
                </a:gridCol>
              </a:tblGrid>
              <a:tr h="343089">
                <a:tc>
                  <a:txBody>
                    <a:bodyPr/>
                    <a:lstStyle/>
                    <a:p>
                      <a:pPr algn="ctr"/>
                      <a:r>
                        <a:rPr kumimoji="1" lang="ja-JP" altLang="en-US" sz="1200" dirty="0" smtClean="0"/>
                        <a:t>日　程</a:t>
                      </a:r>
                      <a:endParaRPr kumimoji="1" lang="ja-JP" altLang="en-US" sz="1200" dirty="0"/>
                    </a:p>
                  </a:txBody>
                  <a:tcPr/>
                </a:tc>
                <a:tc>
                  <a:txBody>
                    <a:bodyPr/>
                    <a:lstStyle/>
                    <a:p>
                      <a:pPr algn="ctr"/>
                      <a:r>
                        <a:rPr kumimoji="1" lang="ja-JP" altLang="en-US" sz="1200" dirty="0" smtClean="0"/>
                        <a:t>内　容</a:t>
                      </a:r>
                      <a:endParaRPr kumimoji="1" lang="ja-JP" altLang="en-US" sz="1200" dirty="0"/>
                    </a:p>
                  </a:txBody>
                  <a:tcPr/>
                </a:tc>
                <a:extLst>
                  <a:ext uri="{0D108BD9-81ED-4DB2-BD59-A6C34878D82A}">
                    <a16:rowId xmlns:a16="http://schemas.microsoft.com/office/drawing/2014/main" val="3985857087"/>
                  </a:ext>
                </a:extLst>
              </a:tr>
              <a:tr h="393236">
                <a:tc>
                  <a:txBody>
                    <a:bodyPr/>
                    <a:lstStyle/>
                    <a:p>
                      <a:pPr algn="ctr"/>
                      <a:r>
                        <a:rPr kumimoji="1" lang="en-US" altLang="ja-JP" sz="1200" dirty="0" smtClean="0">
                          <a:latin typeface="+mn-ea"/>
                          <a:ea typeface="+mn-ea"/>
                        </a:rPr>
                        <a:t>10</a:t>
                      </a:r>
                      <a:r>
                        <a:rPr kumimoji="1" lang="ja-JP" altLang="en-US" sz="1200" dirty="0" smtClean="0">
                          <a:latin typeface="+mn-ea"/>
                          <a:ea typeface="+mn-ea"/>
                        </a:rPr>
                        <a:t>月８日</a:t>
                      </a:r>
                      <a:endParaRPr kumimoji="1" lang="ja-JP" altLang="en-US" sz="1200" dirty="0">
                        <a:latin typeface="+mn-ea"/>
                        <a:ea typeface="+mn-ea"/>
                      </a:endParaRPr>
                    </a:p>
                  </a:txBody>
                  <a:tcPr anchor="ctr"/>
                </a:tc>
                <a:tc>
                  <a:txBody>
                    <a:bodyPr/>
                    <a:lstStyle/>
                    <a:p>
                      <a:pPr algn="l"/>
                      <a:r>
                        <a:rPr kumimoji="1" lang="ja-JP" altLang="en-US" sz="1200" dirty="0" smtClean="0"/>
                        <a:t>府から意向調査</a:t>
                      </a:r>
                      <a:r>
                        <a:rPr kumimoji="1" lang="ja-JP" altLang="en-US" sz="1200" dirty="0" smtClean="0"/>
                        <a:t>発出</a:t>
                      </a:r>
                      <a:endParaRPr kumimoji="1" lang="ja-JP" altLang="en-US" sz="1200" dirty="0" smtClean="0"/>
                    </a:p>
                  </a:txBody>
                  <a:tcPr anchor="ctr"/>
                </a:tc>
                <a:extLst>
                  <a:ext uri="{0D108BD9-81ED-4DB2-BD59-A6C34878D82A}">
                    <a16:rowId xmlns:a16="http://schemas.microsoft.com/office/drawing/2014/main" val="3847168447"/>
                  </a:ext>
                </a:extLst>
              </a:tr>
              <a:tr h="393236">
                <a:tc>
                  <a:txBody>
                    <a:bodyPr/>
                    <a:lstStyle/>
                    <a:p>
                      <a:pPr algn="ctr"/>
                      <a:r>
                        <a:rPr kumimoji="1" lang="en-US" altLang="ja-JP" sz="1200" dirty="0" smtClean="0">
                          <a:latin typeface="+mn-ea"/>
                          <a:ea typeface="+mn-ea"/>
                        </a:rPr>
                        <a:t>10</a:t>
                      </a:r>
                      <a:r>
                        <a:rPr kumimoji="1" lang="ja-JP" altLang="en-US" sz="1200" dirty="0" smtClean="0">
                          <a:latin typeface="+mn-ea"/>
                          <a:ea typeface="+mn-ea"/>
                        </a:rPr>
                        <a:t>月</a:t>
                      </a:r>
                      <a:r>
                        <a:rPr kumimoji="1" lang="en-US" altLang="ja-JP" sz="1200" dirty="0" smtClean="0">
                          <a:latin typeface="+mn-ea"/>
                          <a:ea typeface="+mn-ea"/>
                        </a:rPr>
                        <a:t>19</a:t>
                      </a:r>
                      <a:r>
                        <a:rPr kumimoji="1" lang="ja-JP" altLang="en-US" sz="1200" dirty="0" smtClean="0">
                          <a:latin typeface="+mn-ea"/>
                          <a:ea typeface="+mn-ea"/>
                        </a:rPr>
                        <a:t>日</a:t>
                      </a:r>
                      <a:endParaRPr kumimoji="1" lang="ja-JP" altLang="en-US" sz="1200" dirty="0">
                        <a:latin typeface="+mn-ea"/>
                        <a:ea typeface="+mn-ea"/>
                      </a:endParaRPr>
                    </a:p>
                  </a:txBody>
                  <a:tcPr anchor="ctr"/>
                </a:tc>
                <a:tc>
                  <a:txBody>
                    <a:bodyPr/>
                    <a:lstStyle/>
                    <a:p>
                      <a:pPr algn="l"/>
                      <a:r>
                        <a:rPr kumimoji="1" lang="ja-JP" altLang="en-US" sz="1200" dirty="0" smtClean="0"/>
                        <a:t>意向調査回答期限　　　</a:t>
                      </a:r>
                      <a:endParaRPr kumimoji="1" lang="ja-JP" altLang="en-US" sz="1200" dirty="0"/>
                    </a:p>
                  </a:txBody>
                  <a:tcPr anchor="ctr"/>
                </a:tc>
                <a:extLst>
                  <a:ext uri="{0D108BD9-81ED-4DB2-BD59-A6C34878D82A}">
                    <a16:rowId xmlns:a16="http://schemas.microsoft.com/office/drawing/2014/main" val="3361957822"/>
                  </a:ext>
                </a:extLst>
              </a:tr>
              <a:tr h="452825">
                <a:tc>
                  <a:txBody>
                    <a:bodyPr/>
                    <a:lstStyle/>
                    <a:p>
                      <a:pPr algn="ctr"/>
                      <a:r>
                        <a:rPr kumimoji="1" lang="en-US" altLang="ja-JP" sz="1200" dirty="0" smtClean="0">
                          <a:latin typeface="+mn-ea"/>
                          <a:ea typeface="+mn-ea"/>
                        </a:rPr>
                        <a:t>10</a:t>
                      </a:r>
                      <a:r>
                        <a:rPr kumimoji="1" lang="ja-JP" altLang="en-US" sz="1200" dirty="0" smtClean="0">
                          <a:latin typeface="+mn-ea"/>
                          <a:ea typeface="+mn-ea"/>
                        </a:rPr>
                        <a:t>月中旬～下旬</a:t>
                      </a:r>
                      <a:endParaRPr kumimoji="1" lang="ja-JP" altLang="en-US" sz="1200" dirty="0">
                        <a:latin typeface="+mn-ea"/>
                        <a:ea typeface="+mn-ea"/>
                      </a:endParaRPr>
                    </a:p>
                  </a:txBody>
                  <a:tcPr anchor="ctr"/>
                </a:tc>
                <a:tc>
                  <a:txBody>
                    <a:bodyPr/>
                    <a:lstStyle/>
                    <a:p>
                      <a:pPr algn="l"/>
                      <a:r>
                        <a:rPr kumimoji="1" lang="ja-JP" altLang="en-US" sz="1200" dirty="0" smtClean="0"/>
                        <a:t>集計期間</a:t>
                      </a:r>
                    </a:p>
                  </a:txBody>
                  <a:tcPr anchor="ctr"/>
                </a:tc>
                <a:extLst>
                  <a:ext uri="{0D108BD9-81ED-4DB2-BD59-A6C34878D82A}">
                    <a16:rowId xmlns:a16="http://schemas.microsoft.com/office/drawing/2014/main" val="857720833"/>
                  </a:ext>
                </a:extLst>
              </a:tr>
              <a:tr h="393236">
                <a:tc rowSpan="3">
                  <a:txBody>
                    <a:bodyPr/>
                    <a:lstStyle/>
                    <a:p>
                      <a:pPr algn="ctr"/>
                      <a:r>
                        <a:rPr kumimoji="1" lang="en-US" altLang="ja-JP" sz="1200" dirty="0" smtClean="0">
                          <a:latin typeface="+mn-ea"/>
                          <a:ea typeface="+mn-ea"/>
                        </a:rPr>
                        <a:t>10</a:t>
                      </a:r>
                      <a:r>
                        <a:rPr kumimoji="1" lang="ja-JP" altLang="en-US" sz="1200" dirty="0" smtClean="0">
                          <a:latin typeface="+mn-ea"/>
                          <a:ea typeface="+mn-ea"/>
                        </a:rPr>
                        <a:t>月下旬</a:t>
                      </a:r>
                      <a:endParaRPr kumimoji="1" lang="ja-JP" altLang="en-US" sz="1200" dirty="0">
                        <a:latin typeface="+mn-ea"/>
                        <a:ea typeface="+mn-ea"/>
                      </a:endParaRPr>
                    </a:p>
                  </a:txBody>
                  <a:tcPr anchor="ctr"/>
                </a:tc>
                <a:tc>
                  <a:txBody>
                    <a:bodyPr/>
                    <a:lstStyle/>
                    <a:p>
                      <a:pPr algn="l"/>
                      <a:r>
                        <a:rPr kumimoji="1" lang="ja-JP" altLang="en-US" sz="1200" dirty="0" smtClean="0"/>
                        <a:t>診療・検査医療機関の指定書発送</a:t>
                      </a:r>
                      <a:endParaRPr kumimoji="1" lang="en-US" altLang="ja-JP" sz="1200" dirty="0" smtClean="0"/>
                    </a:p>
                  </a:txBody>
                  <a:tcPr anchor="ctr"/>
                </a:tc>
                <a:extLst>
                  <a:ext uri="{0D108BD9-81ED-4DB2-BD59-A6C34878D82A}">
                    <a16:rowId xmlns:a16="http://schemas.microsoft.com/office/drawing/2014/main" val="880046892"/>
                  </a:ext>
                </a:extLst>
              </a:tr>
              <a:tr h="393236">
                <a:tc vMerge="1">
                  <a:txBody>
                    <a:bodyPr/>
                    <a:lstStyle/>
                    <a:p>
                      <a:pPr algn="ctr"/>
                      <a:endParaRPr kumimoji="1" lang="ja-JP" altLang="en-US" sz="1200" dirty="0">
                        <a:latin typeface="+mn-ea"/>
                        <a:ea typeface="+mn-ea"/>
                      </a:endParaRPr>
                    </a:p>
                  </a:txBody>
                  <a:tcPr anchor="ctr"/>
                </a:tc>
                <a:tc>
                  <a:txBody>
                    <a:bodyPr/>
                    <a:lstStyle/>
                    <a:p>
                      <a:pPr algn="l"/>
                      <a:r>
                        <a:rPr kumimoji="1" lang="ja-JP" altLang="en-US" sz="1200" dirty="0" smtClean="0"/>
                        <a:t>診療・検査内容の届出〆切</a:t>
                      </a:r>
                    </a:p>
                  </a:txBody>
                  <a:tcPr anchor="ctr"/>
                </a:tc>
                <a:extLst>
                  <a:ext uri="{0D108BD9-81ED-4DB2-BD59-A6C34878D82A}">
                    <a16:rowId xmlns:a16="http://schemas.microsoft.com/office/drawing/2014/main" val="117169739"/>
                  </a:ext>
                </a:extLst>
              </a:tr>
              <a:tr h="393236">
                <a:tc vMerge="1">
                  <a:txBody>
                    <a:bodyPr/>
                    <a:lstStyle/>
                    <a:p>
                      <a:pPr algn="ctr"/>
                      <a:endParaRPr kumimoji="1" lang="ja-JP" altLang="en-US" sz="1200" dirty="0">
                        <a:latin typeface="+mn-ea"/>
                        <a:ea typeface="+mn-ea"/>
                      </a:endParaRPr>
                    </a:p>
                  </a:txBody>
                  <a:tcPr anchor="ctr"/>
                </a:tc>
                <a:tc>
                  <a:txBody>
                    <a:bodyPr/>
                    <a:lstStyle/>
                    <a:p>
                      <a:pPr algn="l"/>
                      <a:r>
                        <a:rPr kumimoji="1" lang="ja-JP" altLang="en-US" sz="1200" dirty="0" smtClean="0"/>
                        <a:t>診療・検査体制の情報共有</a:t>
                      </a:r>
                    </a:p>
                  </a:txBody>
                  <a:tcPr anchor="ctr"/>
                </a:tc>
                <a:extLst>
                  <a:ext uri="{0D108BD9-81ED-4DB2-BD59-A6C34878D82A}">
                    <a16:rowId xmlns:a16="http://schemas.microsoft.com/office/drawing/2014/main" val="1490476256"/>
                  </a:ext>
                </a:extLst>
              </a:tr>
            </a:tbl>
          </a:graphicData>
        </a:graphic>
      </p:graphicFrame>
      <p:sp>
        <p:nvSpPr>
          <p:cNvPr id="3" name="スライド番号プレースホルダー 2"/>
          <p:cNvSpPr>
            <a:spLocks noGrp="1"/>
          </p:cNvSpPr>
          <p:nvPr>
            <p:ph type="sldNum" sz="quarter" idx="12"/>
          </p:nvPr>
        </p:nvSpPr>
        <p:spPr>
          <a:xfrm>
            <a:off x="7304589" y="6367369"/>
            <a:ext cx="2228850" cy="365125"/>
          </a:xfrm>
        </p:spPr>
        <p:txBody>
          <a:bodyPr/>
          <a:lstStyle/>
          <a:p>
            <a:fld id="{4882EE40-2880-4335-96C2-A1371311356D}" type="slidenum">
              <a:rPr kumimoji="1" lang="ja-JP" altLang="en-US" smtClean="0"/>
              <a:t>6</a:t>
            </a:fld>
            <a:endParaRPr kumimoji="1" lang="ja-JP" altLang="en-US" dirty="0"/>
          </a:p>
        </p:txBody>
      </p:sp>
    </p:spTree>
    <p:extLst>
      <p:ext uri="{BB962C8B-B14F-4D97-AF65-F5344CB8AC3E}">
        <p14:creationId xmlns:p14="http://schemas.microsoft.com/office/powerpoint/2010/main" val="176417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7742</TotalTime>
  <Words>2312</Words>
  <PresentationFormat>A4 210 x 297 mm</PresentationFormat>
  <Paragraphs>212</Paragraphs>
  <Slides>6</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2020-10-06T10:48:33Z</cp:lastPrinted>
  <dcterms:created xsi:type="dcterms:W3CDTF">2020-07-07T10:40:40Z</dcterms:created>
  <dcterms:modified xsi:type="dcterms:W3CDTF">2020-10-08T01:11:31Z</dcterms:modified>
</cp:coreProperties>
</file>