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2"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1"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66"/>
    <a:srgbClr val="FF7C80"/>
    <a:srgbClr val="FF99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varScale="1">
        <p:scale>
          <a:sx n="74" d="100"/>
          <a:sy n="74" d="100"/>
        </p:scale>
        <p:origin x="58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41610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78392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203591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113241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210222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3060545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400055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803085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86805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472489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912D88-5FF7-4D71-9058-E294180C3096}" type="datetimeFigureOut">
              <a:rPr kumimoji="1" lang="ja-JP" altLang="en-US" smtClean="0"/>
              <a:t>2020/10/8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23929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912D88-5FF7-4D71-9058-E294180C3096}" type="datetimeFigureOut">
              <a:rPr kumimoji="1" lang="ja-JP" altLang="en-US" smtClean="0"/>
              <a:t>2020/10/8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BC03D-47FC-4845-8D2B-7A3918F154B9}" type="slidenum">
              <a:rPr kumimoji="1" lang="ja-JP" altLang="en-US" smtClean="0"/>
              <a:t>‹#›</a:t>
            </a:fld>
            <a:endParaRPr kumimoji="1" lang="ja-JP" altLang="en-US"/>
          </a:p>
        </p:txBody>
      </p:sp>
    </p:spTree>
    <p:extLst>
      <p:ext uri="{BB962C8B-B14F-4D97-AF65-F5344CB8AC3E}">
        <p14:creationId xmlns:p14="http://schemas.microsoft.com/office/powerpoint/2010/main" val="111081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0" y="1987305"/>
            <a:ext cx="11997968" cy="2786113"/>
          </a:xfrm>
          <a:prstGeom prst="rect">
            <a:avLst/>
          </a:prstGeom>
        </p:spPr>
      </p:pic>
      <p:sp>
        <p:nvSpPr>
          <p:cNvPr id="2" name="テキスト ボックス 1">
            <a:extLst>
              <a:ext uri="{FF2B5EF4-FFF2-40B4-BE49-F238E27FC236}">
                <a16:creationId xmlns:a16="http://schemas.microsoft.com/office/drawing/2014/main" id="{FBEE44F3-5D1C-441F-AF1D-174B4FB6140D}"/>
              </a:ext>
            </a:extLst>
          </p:cNvPr>
          <p:cNvSpPr txBox="1"/>
          <p:nvPr/>
        </p:nvSpPr>
        <p:spPr>
          <a:xfrm>
            <a:off x="0" y="-31067"/>
            <a:ext cx="12191999" cy="461665"/>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大阪府で</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インフルエンザ流行期の検査数予測</a:t>
            </a:r>
            <a:r>
              <a:rPr lang="ja-JP" altLang="en-US" sz="2400" b="1" dirty="0">
                <a:solidFill>
                  <a:schemeClr val="bg1"/>
                </a:solidFill>
                <a:latin typeface="Meiryo UI" panose="020B0604030504040204" pitchFamily="50" charset="-128"/>
                <a:ea typeface="Meiryo UI" panose="020B0604030504040204" pitchFamily="50" charset="-128"/>
              </a:rPr>
              <a:t>（超概算）</a:t>
            </a:r>
            <a:endParaRPr lang="ja-JP" altLang="en-US" sz="2800" b="1" dirty="0">
              <a:solidFill>
                <a:schemeClr val="bg1"/>
              </a:solidFill>
              <a:latin typeface="Meiryo UI" panose="020B0604030504040204" pitchFamily="50" charset="-128"/>
              <a:ea typeface="Meiryo UI" panose="020B0604030504040204" pitchFamily="50" charset="-128"/>
            </a:endParaRPr>
          </a:p>
        </p:txBody>
      </p:sp>
      <p:sp>
        <p:nvSpPr>
          <p:cNvPr id="30" name="四角形: 角を丸くする 29">
            <a:extLst>
              <a:ext uri="{FF2B5EF4-FFF2-40B4-BE49-F238E27FC236}">
                <a16:creationId xmlns:a16="http://schemas.microsoft.com/office/drawing/2014/main" id="{70B7F72C-C711-4690-951F-91954393D618}"/>
              </a:ext>
            </a:extLst>
          </p:cNvPr>
          <p:cNvSpPr/>
          <p:nvPr/>
        </p:nvSpPr>
        <p:spPr>
          <a:xfrm>
            <a:off x="132962" y="5933699"/>
            <a:ext cx="11862078" cy="908201"/>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Meiryo UI" panose="020B0604030504040204" pitchFamily="50" charset="-128"/>
                <a:ea typeface="Meiryo UI" panose="020B0604030504040204" pitchFamily="50" charset="-128"/>
              </a:rPr>
              <a:t>○インフルエンザ流行期（１月）には、陽性率</a:t>
            </a:r>
            <a:r>
              <a:rPr kumimoji="1" lang="en-US" altLang="ja-JP" sz="1600" dirty="0" smtClean="0">
                <a:solidFill>
                  <a:schemeClr val="tx1"/>
                </a:solidFill>
                <a:latin typeface="Meiryo UI" panose="020B0604030504040204" pitchFamily="50" charset="-128"/>
                <a:ea typeface="Meiryo UI" panose="020B0604030504040204" pitchFamily="50" charset="-128"/>
              </a:rPr>
              <a:t>5</a:t>
            </a:r>
            <a:r>
              <a:rPr kumimoji="1" lang="ja-JP" altLang="en-US" sz="1600" dirty="0" smtClean="0">
                <a:solidFill>
                  <a:schemeClr val="tx1"/>
                </a:solidFill>
                <a:latin typeface="Meiryo UI" panose="020B0604030504040204" pitchFamily="50" charset="-128"/>
                <a:ea typeface="Meiryo UI" panose="020B0604030504040204" pitchFamily="50" charset="-128"/>
              </a:rPr>
              <a:t>％と仮定すると、</a:t>
            </a:r>
            <a:r>
              <a:rPr kumimoji="1" lang="ja-JP" altLang="en-US" sz="1600" b="1" dirty="0" smtClean="0">
                <a:solidFill>
                  <a:schemeClr val="tx1"/>
                </a:solidFill>
                <a:latin typeface="Meiryo UI" panose="020B0604030504040204" pitchFamily="50" charset="-128"/>
                <a:ea typeface="Meiryo UI" panose="020B0604030504040204" pitchFamily="50" charset="-128"/>
              </a:rPr>
              <a:t>１日あたり陽性者が</a:t>
            </a:r>
            <a:r>
              <a:rPr lang="en-US" altLang="ja-JP" sz="1600" b="1" dirty="0" smtClean="0">
                <a:solidFill>
                  <a:schemeClr val="tx1"/>
                </a:solidFill>
                <a:latin typeface="Meiryo UI" panose="020B0604030504040204" pitchFamily="50" charset="-128"/>
                <a:ea typeface="Meiryo UI" panose="020B0604030504040204" pitchFamily="50" charset="-128"/>
              </a:rPr>
              <a:t>1,000</a:t>
            </a:r>
            <a:r>
              <a:rPr kumimoji="1" lang="ja-JP" altLang="en-US" sz="1600" b="1" dirty="0" smtClean="0">
                <a:solidFill>
                  <a:schemeClr val="tx1"/>
                </a:solidFill>
                <a:latin typeface="Meiryo UI" panose="020B0604030504040204" pitchFamily="50" charset="-128"/>
                <a:ea typeface="Meiryo UI" panose="020B0604030504040204" pitchFamily="50" charset="-128"/>
              </a:rPr>
              <a:t>名程度、濃厚接触者</a:t>
            </a:r>
            <a:r>
              <a:rPr lang="en-US" altLang="ja-JP" sz="1600" b="1" dirty="0">
                <a:solidFill>
                  <a:schemeClr val="tx1"/>
                </a:solidFill>
                <a:latin typeface="Meiryo UI" panose="020B0604030504040204" pitchFamily="50" charset="-128"/>
                <a:ea typeface="Meiryo UI" panose="020B0604030504040204" pitchFamily="50" charset="-128"/>
              </a:rPr>
              <a:t>5</a:t>
            </a:r>
            <a:r>
              <a:rPr kumimoji="1" lang="en-US" altLang="ja-JP" sz="1600" b="1" dirty="0" smtClean="0">
                <a:solidFill>
                  <a:schemeClr val="tx1"/>
                </a:solidFill>
                <a:latin typeface="Meiryo UI" panose="020B0604030504040204" pitchFamily="50" charset="-128"/>
                <a:ea typeface="Meiryo UI" panose="020B0604030504040204" pitchFamily="50" charset="-128"/>
              </a:rPr>
              <a:t>,000</a:t>
            </a:r>
            <a:r>
              <a:rPr kumimoji="1" lang="ja-JP" altLang="en-US" sz="1600" b="1" dirty="0" smtClean="0">
                <a:solidFill>
                  <a:schemeClr val="tx1"/>
                </a:solidFill>
                <a:latin typeface="Meiryo UI" panose="020B0604030504040204" pitchFamily="50" charset="-128"/>
                <a:ea typeface="Meiryo UI" panose="020B0604030504040204" pitchFamily="50" charset="-128"/>
              </a:rPr>
              <a:t>名程度発生</a:t>
            </a:r>
            <a:r>
              <a:rPr lang="ja-JP" altLang="en-US" sz="1600" dirty="0" smtClean="0">
                <a:solidFill>
                  <a:schemeClr val="tx1"/>
                </a:solidFill>
                <a:latin typeface="Meiryo UI" panose="020B0604030504040204" pitchFamily="50" charset="-128"/>
                <a:ea typeface="Meiryo UI" panose="020B0604030504040204" pitchFamily="50" charset="-128"/>
              </a:rPr>
              <a:t>の可能</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性があり、</a:t>
            </a:r>
            <a:r>
              <a:rPr lang="ja-JP" altLang="en-US" sz="1600" b="1" dirty="0" smtClean="0">
                <a:solidFill>
                  <a:schemeClr val="tx1"/>
                </a:solidFill>
                <a:latin typeface="Meiryo UI" panose="020B0604030504040204" pitchFamily="50" charset="-128"/>
                <a:ea typeface="Meiryo UI" panose="020B0604030504040204" pitchFamily="50" charset="-128"/>
              </a:rPr>
              <a:t>医療</a:t>
            </a:r>
            <a:r>
              <a:rPr lang="ja-JP" altLang="en-US" sz="1600" b="1" dirty="0">
                <a:solidFill>
                  <a:schemeClr val="tx1"/>
                </a:solidFill>
                <a:latin typeface="Meiryo UI" panose="020B0604030504040204" pitchFamily="50" charset="-128"/>
                <a:ea typeface="Meiryo UI" panose="020B0604030504040204" pitchFamily="50" charset="-128"/>
              </a:rPr>
              <a:t>提供体制や保健所機能のひっ迫が</a:t>
            </a:r>
            <a:r>
              <a:rPr lang="ja-JP" altLang="en-US" sz="1600" b="1" dirty="0" smtClean="0">
                <a:solidFill>
                  <a:schemeClr val="tx1"/>
                </a:solidFill>
                <a:latin typeface="Meiryo UI" panose="020B0604030504040204" pitchFamily="50" charset="-128"/>
                <a:ea typeface="Meiryo UI" panose="020B0604030504040204" pitchFamily="50" charset="-128"/>
              </a:rPr>
              <a:t>懸念</a:t>
            </a:r>
            <a:r>
              <a:rPr lang="ja-JP" altLang="en-US" sz="1600" dirty="0" smtClean="0">
                <a:solidFill>
                  <a:schemeClr val="tx1"/>
                </a:solidFill>
                <a:latin typeface="Meiryo UI" panose="020B0604030504040204" pitchFamily="50" charset="-128"/>
                <a:ea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⇒国の方針に基づき</a:t>
            </a:r>
            <a:r>
              <a:rPr lang="ja-JP" altLang="en-US" sz="1600" b="1" dirty="0">
                <a:solidFill>
                  <a:schemeClr val="tx1"/>
                </a:solidFill>
                <a:latin typeface="Meiryo UI" panose="020B0604030504040204" pitchFamily="50" charset="-128"/>
                <a:ea typeface="Meiryo UI" panose="020B0604030504040204" pitchFamily="50" charset="-128"/>
              </a:rPr>
              <a:t>医療資源を重症者に重点化</a:t>
            </a:r>
            <a:r>
              <a:rPr lang="ja-JP" altLang="en-US" sz="1600" dirty="0">
                <a:solidFill>
                  <a:schemeClr val="tx1"/>
                </a:solidFill>
                <a:latin typeface="Meiryo UI" panose="020B0604030504040204" pitchFamily="50" charset="-128"/>
                <a:ea typeface="Meiryo UI" panose="020B0604030504040204" pitchFamily="50" charset="-128"/>
              </a:rPr>
              <a:t>するとともに、</a:t>
            </a:r>
            <a:r>
              <a:rPr lang="ja-JP" altLang="en-US" sz="1600" b="1" dirty="0">
                <a:solidFill>
                  <a:schemeClr val="tx1"/>
                </a:solidFill>
                <a:latin typeface="Meiryo UI" panose="020B0604030504040204" pitchFamily="50" charset="-128"/>
                <a:ea typeface="Meiryo UI" panose="020B0604030504040204" pitchFamily="50" charset="-128"/>
              </a:rPr>
              <a:t>保健所業務の重点化による負担軽減を図る</a:t>
            </a:r>
            <a:r>
              <a:rPr lang="ja-JP" altLang="en-US" sz="1600" dirty="0">
                <a:solidFill>
                  <a:schemeClr val="tx1"/>
                </a:solidFill>
                <a:latin typeface="Meiryo UI" panose="020B0604030504040204" pitchFamily="50" charset="-128"/>
                <a:ea typeface="Meiryo UI" panose="020B0604030504040204" pitchFamily="50" charset="-128"/>
              </a:rPr>
              <a:t>必要。</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1" y="439430"/>
            <a:ext cx="12168000" cy="1477328"/>
          </a:xfrm>
          <a:prstGeom prst="rect">
            <a:avLst/>
          </a:prstGeom>
          <a:noFill/>
          <a:ln>
            <a:solidFill>
              <a:srgbClr val="5B9BD5"/>
            </a:solidFill>
            <a:prstDash val="dash"/>
          </a:ln>
        </p:spPr>
        <p:txBody>
          <a:bodyPr wrap="square" rtlCol="0">
            <a:spAutoFit/>
          </a:bodyPr>
          <a:lstStyle/>
          <a:p>
            <a:r>
              <a:rPr kumimoji="1" lang="en-US" altLang="ja-JP" sz="1400" dirty="0" smtClean="0"/>
              <a:t>【</a:t>
            </a:r>
            <a:r>
              <a:rPr kumimoji="1" lang="ja-JP" altLang="en-US" sz="1400" dirty="0" smtClean="0"/>
              <a:t>試算の前提</a:t>
            </a:r>
            <a:r>
              <a:rPr kumimoji="1" lang="en-US" altLang="ja-JP" sz="1400" dirty="0" smtClean="0"/>
              <a:t>】</a:t>
            </a:r>
            <a:r>
              <a:rPr lang="ja-JP" altLang="en-US" sz="1400" dirty="0" smtClean="0"/>
              <a:t>昨シーズンのインフルエンザ患者推計値に基づく発熱患者の検査需要数</a:t>
            </a:r>
            <a:r>
              <a:rPr lang="en-US" altLang="ja-JP" sz="1400" dirty="0" smtClean="0"/>
              <a:t>(※</a:t>
            </a:r>
            <a:r>
              <a:rPr lang="ja-JP" altLang="en-US" sz="1400" dirty="0" smtClean="0"/>
              <a:t>１</a:t>
            </a:r>
            <a:r>
              <a:rPr lang="en-US" altLang="ja-JP" sz="1400" dirty="0" smtClean="0"/>
              <a:t>)</a:t>
            </a:r>
            <a:r>
              <a:rPr lang="ja-JP" altLang="en-US" sz="1400" dirty="0" smtClean="0"/>
              <a:t>と、１日当たりのコロナ検査需要数</a:t>
            </a:r>
            <a:r>
              <a:rPr lang="en-US" altLang="ja-JP" sz="1400" dirty="0" smtClean="0"/>
              <a:t>(※</a:t>
            </a:r>
            <a:r>
              <a:rPr lang="ja-JP" altLang="en-US" sz="1400" dirty="0" smtClean="0"/>
              <a:t>２</a:t>
            </a:r>
            <a:r>
              <a:rPr lang="en-US" altLang="ja-JP" sz="1400" dirty="0" smtClean="0"/>
              <a:t>)</a:t>
            </a:r>
            <a:r>
              <a:rPr lang="ja-JP" altLang="en-US" sz="1400" dirty="0" smtClean="0"/>
              <a:t>より予測。</a:t>
            </a:r>
            <a:endParaRPr lang="en-US" altLang="ja-JP" sz="1400" dirty="0" smtClean="0"/>
          </a:p>
          <a:p>
            <a:r>
              <a:rPr lang="ja-JP" altLang="en-US" sz="1600" dirty="0"/>
              <a:t>　</a:t>
            </a:r>
            <a:r>
              <a:rPr lang="ja-JP" altLang="en-US" sz="1600" dirty="0" smtClean="0"/>
              <a:t>　</a:t>
            </a:r>
            <a:r>
              <a:rPr lang="en-US" altLang="ja-JP" sz="1200" dirty="0" smtClean="0"/>
              <a:t>※</a:t>
            </a:r>
            <a:r>
              <a:rPr lang="ja-JP" altLang="en-US" sz="1200" dirty="0" smtClean="0"/>
              <a:t>１　昨シーズンの発熱患者の検査需要数は例年より減少傾向にあり、この傾向が今年も続くと仮定し、昨シーズンの需要数を当てはめ。</a:t>
            </a:r>
            <a:endParaRPr lang="en-US" altLang="ja-JP" sz="1200" dirty="0" smtClean="0"/>
          </a:p>
          <a:p>
            <a:r>
              <a:rPr kumimoji="1" lang="ja-JP" altLang="en-US" sz="1200" dirty="0"/>
              <a:t>　</a:t>
            </a:r>
            <a:r>
              <a:rPr kumimoji="1" lang="ja-JP" altLang="en-US" sz="1200" dirty="0" smtClean="0"/>
              <a:t>　</a:t>
            </a:r>
            <a:r>
              <a:rPr lang="en-US" altLang="ja-JP" sz="1200" dirty="0"/>
              <a:t> </a:t>
            </a:r>
            <a:r>
              <a:rPr lang="en-US" altLang="ja-JP" sz="1200" dirty="0" smtClean="0"/>
              <a:t> ※</a:t>
            </a:r>
            <a:r>
              <a:rPr lang="ja-JP" altLang="en-US" sz="1200" dirty="0" smtClean="0"/>
              <a:t>２　コロナ検査需要数は、</a:t>
            </a:r>
            <a:r>
              <a:rPr lang="en-US" altLang="ja-JP" sz="1200" dirty="0" smtClean="0"/>
              <a:t>10</a:t>
            </a:r>
            <a:r>
              <a:rPr lang="ja-JP" altLang="en-US" sz="1200" dirty="0" smtClean="0"/>
              <a:t>月１日時点の検査数</a:t>
            </a:r>
            <a:r>
              <a:rPr lang="en-US" altLang="ja-JP" sz="1200" dirty="0" smtClean="0"/>
              <a:t>3,500</a:t>
            </a:r>
            <a:r>
              <a:rPr lang="ja-JP" altLang="en-US" sz="1200" dirty="0" smtClean="0"/>
              <a:t>件を発射台として、ピーク時のコロナ検査需要数を</a:t>
            </a:r>
            <a:r>
              <a:rPr lang="en-US" altLang="ja-JP" sz="1200" dirty="0" smtClean="0"/>
              <a:t>6,300</a:t>
            </a:r>
            <a:r>
              <a:rPr lang="ja-JP" altLang="en-US" sz="1200" dirty="0" smtClean="0"/>
              <a:t>件と試算。</a:t>
            </a:r>
            <a:endParaRPr lang="en-US" altLang="ja-JP" sz="1200" dirty="0" smtClean="0"/>
          </a:p>
          <a:p>
            <a:r>
              <a:rPr lang="ja-JP" altLang="en-US" sz="1200" dirty="0"/>
              <a:t>　　　　　　</a:t>
            </a:r>
            <a:r>
              <a:rPr lang="ja-JP" altLang="en-US" sz="1200" dirty="0" smtClean="0"/>
              <a:t>　</a:t>
            </a:r>
            <a:r>
              <a:rPr lang="en-US" altLang="ja-JP" sz="1200" dirty="0" smtClean="0"/>
              <a:t>6,300</a:t>
            </a:r>
            <a:r>
              <a:rPr lang="ja-JP" altLang="en-US" sz="1200" dirty="0" smtClean="0"/>
              <a:t>件の内訳　　①</a:t>
            </a:r>
            <a:r>
              <a:rPr lang="ja-JP" altLang="en-US" sz="1200" dirty="0"/>
              <a:t>新規疑い患者の検査</a:t>
            </a:r>
            <a:r>
              <a:rPr lang="ja-JP" altLang="en-US" sz="1200" dirty="0" smtClean="0"/>
              <a:t>需要数　府</a:t>
            </a:r>
            <a:r>
              <a:rPr lang="ja-JP" altLang="en-US" sz="1200" dirty="0"/>
              <a:t>の最多陽性者数</a:t>
            </a:r>
            <a:r>
              <a:rPr lang="en-US" altLang="ja-JP" sz="1200" dirty="0"/>
              <a:t>255</a:t>
            </a:r>
            <a:r>
              <a:rPr lang="ja-JP" altLang="en-US" sz="1200" dirty="0"/>
              <a:t>人（</a:t>
            </a:r>
            <a:r>
              <a:rPr lang="en-US" altLang="ja-JP" sz="1200" dirty="0"/>
              <a:t>8/7</a:t>
            </a:r>
            <a:r>
              <a:rPr lang="ja-JP" altLang="en-US" sz="1200" dirty="0"/>
              <a:t>）を陽性率</a:t>
            </a:r>
            <a:r>
              <a:rPr lang="ja-JP" altLang="en-US" sz="1200" dirty="0" smtClean="0"/>
              <a:t>５</a:t>
            </a:r>
            <a:r>
              <a:rPr lang="en-US" altLang="ja-JP" sz="1200" dirty="0" smtClean="0"/>
              <a:t>.8</a:t>
            </a:r>
            <a:r>
              <a:rPr lang="ja-JP" altLang="en-US" sz="1200" dirty="0" smtClean="0"/>
              <a:t>％</a:t>
            </a:r>
            <a:r>
              <a:rPr lang="ja-JP" altLang="en-US" sz="1200" dirty="0"/>
              <a:t>と仮定し、</a:t>
            </a:r>
            <a:r>
              <a:rPr lang="ja-JP" altLang="en-US" sz="1200" dirty="0" smtClean="0"/>
              <a:t>割り戻して約</a:t>
            </a:r>
            <a:r>
              <a:rPr lang="en-US" altLang="ja-JP" sz="1200" dirty="0" smtClean="0"/>
              <a:t>4,400</a:t>
            </a:r>
            <a:r>
              <a:rPr lang="ja-JP" altLang="en-US" sz="1200" dirty="0"/>
              <a:t>件と試算</a:t>
            </a:r>
          </a:p>
          <a:p>
            <a:r>
              <a:rPr lang="ja-JP" altLang="en-US" sz="1200" dirty="0"/>
              <a:t>　　　　　　</a:t>
            </a:r>
            <a:r>
              <a:rPr lang="ja-JP" altLang="en-US" sz="1200" dirty="0" smtClean="0"/>
              <a:t>　　　　　　　  　   ②</a:t>
            </a:r>
            <a:r>
              <a:rPr lang="ja-JP" altLang="en-US" sz="1200" dirty="0"/>
              <a:t>濃厚接触者の検査</a:t>
            </a:r>
            <a:r>
              <a:rPr lang="ja-JP" altLang="en-US" sz="1200" dirty="0" smtClean="0"/>
              <a:t>需要数　　府</a:t>
            </a:r>
            <a:r>
              <a:rPr lang="ja-JP" altLang="en-US" sz="1200" dirty="0"/>
              <a:t>の最多陽性者数</a:t>
            </a:r>
            <a:r>
              <a:rPr lang="en-US" altLang="ja-JP" sz="1200" dirty="0"/>
              <a:t>255</a:t>
            </a:r>
            <a:r>
              <a:rPr lang="ja-JP" altLang="en-US" sz="1200" dirty="0"/>
              <a:t>人に１事例あたり濃厚接触者平均数５人を乗じて約</a:t>
            </a:r>
            <a:r>
              <a:rPr lang="en-US" altLang="ja-JP" sz="1200" dirty="0" smtClean="0"/>
              <a:t>1,300</a:t>
            </a:r>
            <a:r>
              <a:rPr lang="ja-JP" altLang="en-US" sz="1200" dirty="0" smtClean="0"/>
              <a:t>件</a:t>
            </a:r>
            <a:r>
              <a:rPr lang="ja-JP" altLang="en-US" sz="1200" dirty="0"/>
              <a:t>と</a:t>
            </a:r>
            <a:r>
              <a:rPr lang="ja-JP" altLang="en-US" sz="1200" dirty="0" smtClean="0"/>
              <a:t>試算</a:t>
            </a:r>
            <a:endParaRPr lang="en-US" altLang="ja-JP" sz="1200" dirty="0" smtClean="0"/>
          </a:p>
          <a:p>
            <a:r>
              <a:rPr lang="ja-JP" altLang="en-US" sz="1200" dirty="0"/>
              <a:t>　</a:t>
            </a:r>
            <a:r>
              <a:rPr lang="ja-JP" altLang="en-US" sz="1200" dirty="0" smtClean="0"/>
              <a:t>　　　　　　　　　　　　　　 ③１割程度上回る能力を確保　約</a:t>
            </a:r>
            <a:r>
              <a:rPr lang="en-US" altLang="ja-JP" sz="1200" dirty="0" smtClean="0"/>
              <a:t>4,400</a:t>
            </a:r>
            <a:r>
              <a:rPr lang="ja-JP" altLang="en-US" sz="1200" dirty="0" smtClean="0"/>
              <a:t>件＋約</a:t>
            </a:r>
            <a:r>
              <a:rPr lang="en-US" altLang="ja-JP" sz="1200" dirty="0" smtClean="0"/>
              <a:t>1,300</a:t>
            </a:r>
            <a:r>
              <a:rPr lang="ja-JP" altLang="en-US" sz="1200" dirty="0" smtClean="0"/>
              <a:t>件＝約</a:t>
            </a:r>
            <a:r>
              <a:rPr lang="en-US" altLang="ja-JP" sz="1200" dirty="0" smtClean="0"/>
              <a:t>5,700</a:t>
            </a:r>
            <a:r>
              <a:rPr lang="ja-JP" altLang="en-US" sz="1200" dirty="0" smtClean="0"/>
              <a:t>件の１割程度として約</a:t>
            </a:r>
            <a:r>
              <a:rPr lang="en-US" altLang="ja-JP" sz="1200" dirty="0"/>
              <a:t>600</a:t>
            </a:r>
            <a:r>
              <a:rPr lang="ja-JP" altLang="en-US" sz="1200" dirty="0"/>
              <a:t>件と</a:t>
            </a:r>
            <a:r>
              <a:rPr lang="ja-JP" altLang="en-US" sz="1200" dirty="0" smtClean="0"/>
              <a:t>試算　</a:t>
            </a:r>
            <a:endParaRPr lang="en-US" altLang="ja-JP" sz="1200" dirty="0" smtClean="0"/>
          </a:p>
          <a:p>
            <a:r>
              <a:rPr lang="ja-JP" altLang="en-US" sz="1200" dirty="0"/>
              <a:t>　</a:t>
            </a:r>
            <a:r>
              <a:rPr lang="ja-JP" altLang="en-US" sz="1200" dirty="0" smtClean="0"/>
              <a:t>　　　　  </a:t>
            </a:r>
            <a:r>
              <a:rPr lang="en-US" altLang="ja-JP" sz="1200" dirty="0" smtClean="0"/>
              <a:t>11</a:t>
            </a:r>
            <a:r>
              <a:rPr lang="ja-JP" altLang="en-US" sz="1200" dirty="0" smtClean="0"/>
              <a:t>月以降、ピークの１月２週目までの検査需要数は、昨シーズンの発熱患者検査需要数の同期間での増加割合を元に試算。</a:t>
            </a:r>
            <a:endParaRPr lang="en-US" altLang="ja-JP" sz="1200" dirty="0" smtClean="0"/>
          </a:p>
        </p:txBody>
      </p:sp>
      <p:sp>
        <p:nvSpPr>
          <p:cNvPr id="78" name="角丸四角形 77"/>
          <p:cNvSpPr/>
          <p:nvPr/>
        </p:nvSpPr>
        <p:spPr>
          <a:xfrm>
            <a:off x="113137" y="5049701"/>
            <a:ext cx="11943004" cy="855032"/>
          </a:xfrm>
          <a:prstGeom prst="round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発熱患者及びコロナの検査需要数のピークは約</a:t>
            </a:r>
            <a:r>
              <a:rPr lang="en-US" altLang="ja-JP" sz="1600" dirty="0" smtClean="0">
                <a:solidFill>
                  <a:schemeClr val="tx1"/>
                </a:solidFill>
                <a:latin typeface="Meiryo UI" panose="020B0604030504040204" pitchFamily="50" charset="-128"/>
                <a:ea typeface="Meiryo UI" panose="020B0604030504040204" pitchFamily="50" charset="-128"/>
              </a:rPr>
              <a:t>22,000</a:t>
            </a:r>
            <a:r>
              <a:rPr lang="ja-JP" altLang="en-US" sz="1600" dirty="0" smtClean="0">
                <a:solidFill>
                  <a:schemeClr val="tx1"/>
                </a:solidFill>
                <a:latin typeface="Meiryo UI" panose="020B0604030504040204" pitchFamily="50" charset="-128"/>
                <a:ea typeface="Meiryo UI" panose="020B0604030504040204" pitchFamily="50" charset="-128"/>
              </a:rPr>
              <a:t>件となることから、</a:t>
            </a:r>
            <a:r>
              <a:rPr lang="ja-JP" altLang="en-US" sz="1600" b="1" u="sng" dirty="0" smtClean="0">
                <a:solidFill>
                  <a:schemeClr val="tx1"/>
                </a:solidFill>
                <a:latin typeface="Meiryo UI" panose="020B0604030504040204" pitchFamily="50" charset="-128"/>
                <a:ea typeface="Meiryo UI" panose="020B0604030504040204" pitchFamily="50" charset="-128"/>
              </a:rPr>
              <a:t>少なくとも２万件の検査体制拡充</a:t>
            </a:r>
            <a:r>
              <a:rPr lang="ja-JP" altLang="en-US" sz="1600" dirty="0" smtClean="0">
                <a:solidFill>
                  <a:schemeClr val="tx1"/>
                </a:solidFill>
                <a:latin typeface="Meiryo UI" panose="020B0604030504040204" pitchFamily="50" charset="-128"/>
                <a:ea typeface="Meiryo UI" panose="020B0604030504040204" pitchFamily="50" charset="-128"/>
              </a:rPr>
              <a:t>が必要。</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新規陽性者数の想定</a:t>
            </a:r>
            <a:r>
              <a:rPr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陽性率２％：</a:t>
            </a:r>
            <a:r>
              <a:rPr kumimoji="1" lang="en-US" altLang="ja-JP" sz="1600" dirty="0" smtClean="0">
                <a:solidFill>
                  <a:schemeClr val="tx1"/>
                </a:solidFill>
                <a:latin typeface="Meiryo UI" panose="020B0604030504040204" pitchFamily="50" charset="-128"/>
                <a:ea typeface="Meiryo UI" panose="020B0604030504040204" pitchFamily="50" charset="-128"/>
              </a:rPr>
              <a:t>400</a:t>
            </a:r>
            <a:r>
              <a:rPr kumimoji="1" lang="ja-JP" altLang="en-US" sz="1600" dirty="0" smtClean="0">
                <a:solidFill>
                  <a:schemeClr val="tx1"/>
                </a:solidFill>
                <a:latin typeface="Meiryo UI" panose="020B0604030504040204" pitchFamily="50" charset="-128"/>
                <a:ea typeface="Meiryo UI" panose="020B0604030504040204" pitchFamily="50" charset="-128"/>
              </a:rPr>
              <a:t>名／日</a:t>
            </a:r>
            <a:r>
              <a:rPr lang="ja-JP" altLang="en-US" sz="1600" dirty="0" smtClean="0">
                <a:solidFill>
                  <a:schemeClr val="tx1"/>
                </a:solidFill>
                <a:latin typeface="Meiryo UI" panose="020B0604030504040204" pitchFamily="50" charset="-128"/>
                <a:ea typeface="Meiryo UI" panose="020B0604030504040204" pitchFamily="50" charset="-128"/>
              </a:rPr>
              <a:t>（濃厚接触者　</a:t>
            </a:r>
            <a:r>
              <a:rPr lang="en-US" altLang="ja-JP" sz="1600" dirty="0" smtClean="0">
                <a:solidFill>
                  <a:schemeClr val="tx1"/>
                </a:solidFill>
                <a:latin typeface="Meiryo UI" panose="020B0604030504040204" pitchFamily="50" charset="-128"/>
                <a:ea typeface="Meiryo UI" panose="020B0604030504040204" pitchFamily="50" charset="-128"/>
              </a:rPr>
              <a:t>2,000</a:t>
            </a:r>
            <a:r>
              <a:rPr lang="ja-JP" altLang="en-US" sz="1600" dirty="0" smtClean="0">
                <a:solidFill>
                  <a:schemeClr val="tx1"/>
                </a:solidFill>
                <a:latin typeface="Meiryo UI" panose="020B0604030504040204" pitchFamily="50" charset="-128"/>
                <a:ea typeface="Meiryo UI" panose="020B0604030504040204" pitchFamily="50" charset="-128"/>
              </a:rPr>
              <a:t>名）</a:t>
            </a:r>
            <a:r>
              <a:rPr lang="zh-TW"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陽性率５％：</a:t>
            </a:r>
            <a:r>
              <a:rPr lang="en-US" altLang="ja-JP" sz="1600" dirty="0" smtClean="0">
                <a:solidFill>
                  <a:schemeClr val="tx1"/>
                </a:solidFill>
                <a:latin typeface="Meiryo UI" panose="020B0604030504040204" pitchFamily="50" charset="-128"/>
                <a:ea typeface="Meiryo UI" panose="020B0604030504040204" pitchFamily="50" charset="-128"/>
              </a:rPr>
              <a:t>1,000</a:t>
            </a:r>
            <a:r>
              <a:rPr lang="ja-JP" altLang="en-US" sz="1600" dirty="0" smtClean="0">
                <a:solidFill>
                  <a:schemeClr val="tx1"/>
                </a:solidFill>
                <a:latin typeface="Meiryo UI" panose="020B0604030504040204" pitchFamily="50" charset="-128"/>
                <a:ea typeface="Meiryo UI" panose="020B0604030504040204" pitchFamily="50" charset="-128"/>
              </a:rPr>
              <a:t>名／日（濃厚接触者</a:t>
            </a:r>
            <a:r>
              <a:rPr lang="en-US" altLang="ja-JP" sz="1600" dirty="0" smtClean="0">
                <a:solidFill>
                  <a:schemeClr val="tx1"/>
                </a:solidFill>
                <a:latin typeface="Meiryo UI" panose="020B0604030504040204" pitchFamily="50" charset="-128"/>
                <a:ea typeface="Meiryo UI" panose="020B0604030504040204" pitchFamily="50" charset="-128"/>
              </a:rPr>
              <a:t>5,000</a:t>
            </a:r>
            <a:r>
              <a:rPr lang="ja-JP" altLang="en-US" sz="1600" dirty="0" smtClean="0">
                <a:solidFill>
                  <a:schemeClr val="tx1"/>
                </a:solidFill>
                <a:latin typeface="Meiryo UI" panose="020B0604030504040204" pitchFamily="50" charset="-128"/>
                <a:ea typeface="Meiryo UI" panose="020B0604030504040204" pitchFamily="50" charset="-128"/>
              </a:rPr>
              <a:t>名）</a:t>
            </a:r>
            <a:endParaRPr lang="en-US" altLang="zh-TW"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陽性率７％：</a:t>
            </a:r>
            <a:r>
              <a:rPr kumimoji="1" lang="en-US" altLang="ja-JP" sz="1600" dirty="0" smtClean="0">
                <a:solidFill>
                  <a:schemeClr val="tx1"/>
                </a:solidFill>
                <a:latin typeface="Meiryo UI" panose="020B0604030504040204" pitchFamily="50" charset="-128"/>
                <a:ea typeface="Meiryo UI" panose="020B0604030504040204" pitchFamily="50" charset="-128"/>
              </a:rPr>
              <a:t>1,400</a:t>
            </a:r>
            <a:r>
              <a:rPr kumimoji="1" lang="ja-JP" altLang="en-US" sz="1600" dirty="0" smtClean="0">
                <a:solidFill>
                  <a:schemeClr val="tx1"/>
                </a:solidFill>
                <a:latin typeface="Meiryo UI" panose="020B0604030504040204" pitchFamily="50" charset="-128"/>
                <a:ea typeface="Meiryo UI" panose="020B0604030504040204" pitchFamily="50" charset="-128"/>
              </a:rPr>
              <a:t>名</a:t>
            </a:r>
            <a:r>
              <a:rPr lang="ja-JP" altLang="en-US" sz="1600" dirty="0" smtClean="0">
                <a:solidFill>
                  <a:schemeClr val="tx1"/>
                </a:solidFill>
                <a:latin typeface="Meiryo UI" panose="020B0604030504040204" pitchFamily="50" charset="-128"/>
                <a:ea typeface="Meiryo UI" panose="020B0604030504040204" pitchFamily="50" charset="-128"/>
              </a:rPr>
              <a:t>／日（濃厚接触者　</a:t>
            </a:r>
            <a:r>
              <a:rPr lang="en-US" altLang="ja-JP" sz="1600" dirty="0" smtClean="0">
                <a:solidFill>
                  <a:schemeClr val="tx1"/>
                </a:solidFill>
                <a:latin typeface="Meiryo UI" panose="020B0604030504040204" pitchFamily="50" charset="-128"/>
                <a:ea typeface="Meiryo UI" panose="020B0604030504040204" pitchFamily="50" charset="-128"/>
              </a:rPr>
              <a:t>7,000</a:t>
            </a:r>
            <a:r>
              <a:rPr lang="ja-JP" altLang="en-US" sz="1600" dirty="0" smtClean="0">
                <a:solidFill>
                  <a:schemeClr val="tx1"/>
                </a:solidFill>
                <a:latin typeface="Meiryo UI" panose="020B0604030504040204" pitchFamily="50" charset="-128"/>
                <a:ea typeface="Meiryo UI" panose="020B0604030504040204" pitchFamily="50" charset="-128"/>
              </a:rPr>
              <a:t>名）</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cxnSp>
        <p:nvCxnSpPr>
          <p:cNvPr id="83" name="直線コネクタ 82"/>
          <p:cNvCxnSpPr/>
          <p:nvPr/>
        </p:nvCxnSpPr>
        <p:spPr>
          <a:xfrm>
            <a:off x="6064001" y="2232571"/>
            <a:ext cx="954985" cy="3198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大かっこ 92"/>
          <p:cNvSpPr/>
          <p:nvPr/>
        </p:nvSpPr>
        <p:spPr>
          <a:xfrm>
            <a:off x="1031048" y="1090946"/>
            <a:ext cx="9775065" cy="5533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6" name="テキスト ボックス 95">
            <a:extLst>
              <a:ext uri="{FF2B5EF4-FFF2-40B4-BE49-F238E27FC236}">
                <a16:creationId xmlns:a16="http://schemas.microsoft.com/office/drawing/2014/main" id="{CF792255-531D-4AF1-8FDB-A148495F6BE1}"/>
              </a:ext>
            </a:extLst>
          </p:cNvPr>
          <p:cNvSpPr txBox="1"/>
          <p:nvPr/>
        </p:nvSpPr>
        <p:spPr>
          <a:xfrm>
            <a:off x="1822668" y="2081212"/>
            <a:ext cx="1578729" cy="230832"/>
          </a:xfrm>
          <a:prstGeom prst="rect">
            <a:avLst/>
          </a:prstGeom>
          <a:noFill/>
        </p:spPr>
        <p:txBody>
          <a:bodyPr wrap="square" rtlCol="0">
            <a:spAutoFit/>
          </a:bodyPr>
          <a:lstStyle/>
          <a:p>
            <a:r>
              <a:rPr kumimoji="1" lang="ja-JP" altLang="en-US" sz="900" dirty="0"/>
              <a:t>府の検査体制（見込み）</a:t>
            </a:r>
          </a:p>
        </p:txBody>
      </p:sp>
      <p:cxnSp>
        <p:nvCxnSpPr>
          <p:cNvPr id="97" name="直線コネクタ 96"/>
          <p:cNvCxnSpPr/>
          <p:nvPr/>
        </p:nvCxnSpPr>
        <p:spPr>
          <a:xfrm flipV="1">
            <a:off x="1112388" y="2193934"/>
            <a:ext cx="648000" cy="5388"/>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860130" y="4793228"/>
            <a:ext cx="2024738" cy="198259"/>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p>
        </p:txBody>
      </p:sp>
      <p:sp>
        <p:nvSpPr>
          <p:cNvPr id="99" name="正方形/長方形 98"/>
          <p:cNvSpPr/>
          <p:nvPr/>
        </p:nvSpPr>
        <p:spPr>
          <a:xfrm>
            <a:off x="2884868" y="4787901"/>
            <a:ext cx="1787060" cy="203586"/>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a:t>
            </a:r>
          </a:p>
        </p:txBody>
      </p:sp>
      <p:sp>
        <p:nvSpPr>
          <p:cNvPr id="100" name="正方形/長方形 99"/>
          <p:cNvSpPr/>
          <p:nvPr/>
        </p:nvSpPr>
        <p:spPr>
          <a:xfrm>
            <a:off x="4671928" y="4793229"/>
            <a:ext cx="1922054" cy="201094"/>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a:t>
            </a:r>
          </a:p>
        </p:txBody>
      </p:sp>
      <p:sp>
        <p:nvSpPr>
          <p:cNvPr id="101" name="正方形/長方形 100"/>
          <p:cNvSpPr/>
          <p:nvPr/>
        </p:nvSpPr>
        <p:spPr>
          <a:xfrm>
            <a:off x="6593983" y="4793228"/>
            <a:ext cx="2009104" cy="198258"/>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月</a:t>
            </a:r>
          </a:p>
        </p:txBody>
      </p:sp>
      <p:sp>
        <p:nvSpPr>
          <p:cNvPr id="102" name="正方形/長方形 101"/>
          <p:cNvSpPr/>
          <p:nvPr/>
        </p:nvSpPr>
        <p:spPr>
          <a:xfrm>
            <a:off x="8603088" y="4793228"/>
            <a:ext cx="1698056" cy="198793"/>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月</a:t>
            </a:r>
          </a:p>
        </p:txBody>
      </p:sp>
      <p:sp>
        <p:nvSpPr>
          <p:cNvPr id="103" name="正方形/長方形 102"/>
          <p:cNvSpPr/>
          <p:nvPr/>
        </p:nvSpPr>
        <p:spPr>
          <a:xfrm>
            <a:off x="10297469" y="4793228"/>
            <a:ext cx="1589731" cy="198793"/>
          </a:xfrm>
          <a:prstGeom prst="rect">
            <a:avLst/>
          </a:prstGeom>
          <a:solidFill>
            <a:schemeClr val="accent6">
              <a:lumMod val="20000"/>
              <a:lumOff val="80000"/>
            </a:schemeClr>
          </a:solidFill>
          <a:ln>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月</a:t>
            </a:r>
          </a:p>
        </p:txBody>
      </p:sp>
      <p:sp>
        <p:nvSpPr>
          <p:cNvPr id="104" name="テキスト ボックス 103">
            <a:extLst>
              <a:ext uri="{FF2B5EF4-FFF2-40B4-BE49-F238E27FC236}">
                <a16:creationId xmlns:a16="http://schemas.microsoft.com/office/drawing/2014/main" id="{2E4B7ECD-CC2B-40AF-AC9B-A2A961F44738}"/>
              </a:ext>
            </a:extLst>
          </p:cNvPr>
          <p:cNvSpPr txBox="1"/>
          <p:nvPr/>
        </p:nvSpPr>
        <p:spPr>
          <a:xfrm>
            <a:off x="11268134" y="2406712"/>
            <a:ext cx="1014316" cy="221234"/>
          </a:xfrm>
          <a:prstGeom prst="rect">
            <a:avLst/>
          </a:prstGeom>
          <a:noFill/>
        </p:spPr>
        <p:txBody>
          <a:bodyPr wrap="square" rtlCol="0">
            <a:spAutoFit/>
          </a:bodyPr>
          <a:lstStyle/>
          <a:p>
            <a:r>
              <a:rPr lang="en-US" altLang="ja-JP" sz="1050" b="1" dirty="0" smtClean="0"/>
              <a:t>20</a:t>
            </a:r>
            <a:r>
              <a:rPr kumimoji="1" lang="en-US" altLang="ja-JP" sz="1050" b="1" dirty="0" smtClean="0"/>
              <a:t>,000</a:t>
            </a:r>
            <a:r>
              <a:rPr kumimoji="1" lang="ja-JP" altLang="en-US" sz="1050" b="1" dirty="0"/>
              <a:t>件</a:t>
            </a:r>
          </a:p>
        </p:txBody>
      </p:sp>
      <p:cxnSp>
        <p:nvCxnSpPr>
          <p:cNvPr id="105" name="直線コネクタ 104"/>
          <p:cNvCxnSpPr/>
          <p:nvPr/>
        </p:nvCxnSpPr>
        <p:spPr>
          <a:xfrm flipV="1">
            <a:off x="922057" y="3816386"/>
            <a:ext cx="2181752" cy="165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06" name="フリーフォーム 105"/>
          <p:cNvSpPr/>
          <p:nvPr/>
        </p:nvSpPr>
        <p:spPr>
          <a:xfrm>
            <a:off x="6152426" y="2132866"/>
            <a:ext cx="5734774" cy="335033"/>
          </a:xfrm>
          <a:custGeom>
            <a:avLst/>
            <a:gdLst>
              <a:gd name="connsiteX0" fmla="*/ 0 w 11577799"/>
              <a:gd name="connsiteY0" fmla="*/ 734100 h 802259"/>
              <a:gd name="connsiteX1" fmla="*/ 721216 w 11577799"/>
              <a:gd name="connsiteY1" fmla="*/ 25762 h 802259"/>
              <a:gd name="connsiteX2" fmla="*/ 1442433 w 11577799"/>
              <a:gd name="connsiteY2" fmla="*/ 734100 h 802259"/>
              <a:gd name="connsiteX3" fmla="*/ 2150771 w 11577799"/>
              <a:gd name="connsiteY3" fmla="*/ 25762 h 802259"/>
              <a:gd name="connsiteX4" fmla="*/ 2871988 w 11577799"/>
              <a:gd name="connsiteY4" fmla="*/ 734100 h 802259"/>
              <a:gd name="connsiteX5" fmla="*/ 3593205 w 11577799"/>
              <a:gd name="connsiteY5" fmla="*/ 4 h 802259"/>
              <a:gd name="connsiteX6" fmla="*/ 4314422 w 11577799"/>
              <a:gd name="connsiteY6" fmla="*/ 746979 h 802259"/>
              <a:gd name="connsiteX7" fmla="*/ 5035639 w 11577799"/>
              <a:gd name="connsiteY7" fmla="*/ 25762 h 802259"/>
              <a:gd name="connsiteX8" fmla="*/ 5743977 w 11577799"/>
              <a:gd name="connsiteY8" fmla="*/ 746979 h 802259"/>
              <a:gd name="connsiteX9" fmla="*/ 6452315 w 11577799"/>
              <a:gd name="connsiteY9" fmla="*/ 25762 h 802259"/>
              <a:gd name="connsiteX10" fmla="*/ 7186411 w 11577799"/>
              <a:gd name="connsiteY10" fmla="*/ 734100 h 802259"/>
              <a:gd name="connsiteX11" fmla="*/ 7907628 w 11577799"/>
              <a:gd name="connsiteY11" fmla="*/ 25762 h 802259"/>
              <a:gd name="connsiteX12" fmla="*/ 8628845 w 11577799"/>
              <a:gd name="connsiteY12" fmla="*/ 734100 h 802259"/>
              <a:gd name="connsiteX13" fmla="*/ 9350062 w 11577799"/>
              <a:gd name="connsiteY13" fmla="*/ 12883 h 802259"/>
              <a:gd name="connsiteX14" fmla="*/ 10071278 w 11577799"/>
              <a:gd name="connsiteY14" fmla="*/ 734100 h 802259"/>
              <a:gd name="connsiteX15" fmla="*/ 10805374 w 11577799"/>
              <a:gd name="connsiteY15" fmla="*/ 25762 h 802259"/>
              <a:gd name="connsiteX16" fmla="*/ 11513712 w 11577799"/>
              <a:gd name="connsiteY16" fmla="*/ 734100 h 802259"/>
              <a:gd name="connsiteX17" fmla="*/ 11500833 w 11577799"/>
              <a:gd name="connsiteY17" fmla="*/ 734100 h 802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77799" h="802259">
                <a:moveTo>
                  <a:pt x="0" y="734100"/>
                </a:moveTo>
                <a:cubicBezTo>
                  <a:pt x="240405" y="379931"/>
                  <a:pt x="480811" y="25762"/>
                  <a:pt x="721216" y="25762"/>
                </a:cubicBezTo>
                <a:cubicBezTo>
                  <a:pt x="961621" y="25762"/>
                  <a:pt x="1204174" y="734100"/>
                  <a:pt x="1442433" y="734100"/>
                </a:cubicBezTo>
                <a:cubicBezTo>
                  <a:pt x="1680692" y="734100"/>
                  <a:pt x="1912512" y="25762"/>
                  <a:pt x="2150771" y="25762"/>
                </a:cubicBezTo>
                <a:cubicBezTo>
                  <a:pt x="2389030" y="25762"/>
                  <a:pt x="2631582" y="738393"/>
                  <a:pt x="2871988" y="734100"/>
                </a:cubicBezTo>
                <a:cubicBezTo>
                  <a:pt x="3112394" y="729807"/>
                  <a:pt x="3352799" y="-2142"/>
                  <a:pt x="3593205" y="4"/>
                </a:cubicBezTo>
                <a:cubicBezTo>
                  <a:pt x="3833611" y="2150"/>
                  <a:pt x="4074016" y="742686"/>
                  <a:pt x="4314422" y="746979"/>
                </a:cubicBezTo>
                <a:cubicBezTo>
                  <a:pt x="4554828" y="751272"/>
                  <a:pt x="4797380" y="25762"/>
                  <a:pt x="5035639" y="25762"/>
                </a:cubicBezTo>
                <a:cubicBezTo>
                  <a:pt x="5273898" y="25762"/>
                  <a:pt x="5507864" y="746979"/>
                  <a:pt x="5743977" y="746979"/>
                </a:cubicBezTo>
                <a:cubicBezTo>
                  <a:pt x="5980090" y="746979"/>
                  <a:pt x="6211909" y="27908"/>
                  <a:pt x="6452315" y="25762"/>
                </a:cubicBezTo>
                <a:cubicBezTo>
                  <a:pt x="6692721" y="23616"/>
                  <a:pt x="6943859" y="734100"/>
                  <a:pt x="7186411" y="734100"/>
                </a:cubicBezTo>
                <a:cubicBezTo>
                  <a:pt x="7428963" y="734100"/>
                  <a:pt x="7667222" y="25762"/>
                  <a:pt x="7907628" y="25762"/>
                </a:cubicBezTo>
                <a:cubicBezTo>
                  <a:pt x="8148034" y="25762"/>
                  <a:pt x="8388439" y="736246"/>
                  <a:pt x="8628845" y="734100"/>
                </a:cubicBezTo>
                <a:cubicBezTo>
                  <a:pt x="8869251" y="731954"/>
                  <a:pt x="9109657" y="12883"/>
                  <a:pt x="9350062" y="12883"/>
                </a:cubicBezTo>
                <a:cubicBezTo>
                  <a:pt x="9590467" y="12883"/>
                  <a:pt x="9828726" y="731954"/>
                  <a:pt x="10071278" y="734100"/>
                </a:cubicBezTo>
                <a:cubicBezTo>
                  <a:pt x="10313830" y="736246"/>
                  <a:pt x="10564968" y="25762"/>
                  <a:pt x="10805374" y="25762"/>
                </a:cubicBezTo>
                <a:cubicBezTo>
                  <a:pt x="11045780" y="25762"/>
                  <a:pt x="11513712" y="734100"/>
                  <a:pt x="11513712" y="734100"/>
                </a:cubicBezTo>
                <a:cubicBezTo>
                  <a:pt x="11629622" y="852156"/>
                  <a:pt x="11565227" y="793128"/>
                  <a:pt x="11500833" y="734100"/>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38">
            <a:extLst>
              <a:ext uri="{FF2B5EF4-FFF2-40B4-BE49-F238E27FC236}">
                <a16:creationId xmlns:a16="http://schemas.microsoft.com/office/drawing/2014/main" id="{6F021E4F-6A69-455C-8994-8E49B3C2A7B5}"/>
              </a:ext>
            </a:extLst>
          </p:cNvPr>
          <p:cNvSpPr txBox="1"/>
          <p:nvPr/>
        </p:nvSpPr>
        <p:spPr>
          <a:xfrm>
            <a:off x="5279693" y="1927328"/>
            <a:ext cx="871785" cy="406652"/>
          </a:xfrm>
          <a:prstGeom prst="rect">
            <a:avLst/>
          </a:prstGeom>
          <a:noFill/>
          <a:ln>
            <a:noFill/>
          </a:ln>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dirty="0"/>
              <a:t>コロナ検査需要数</a:t>
            </a:r>
            <a:r>
              <a:rPr kumimoji="1" lang="en-US" altLang="ja-JP" sz="900" dirty="0" smtClean="0"/>
              <a:t>6,300</a:t>
            </a:r>
            <a:r>
              <a:rPr kumimoji="1" lang="ja-JP" altLang="en-US" sz="900" dirty="0"/>
              <a:t>件</a:t>
            </a:r>
            <a:endParaRPr kumimoji="1" lang="en-US" altLang="ja-JP" sz="900" dirty="0"/>
          </a:p>
          <a:p>
            <a:r>
              <a:rPr kumimoji="1" lang="ja-JP" altLang="en-US" sz="900" dirty="0"/>
              <a:t>（以降</a:t>
            </a:r>
            <a:r>
              <a:rPr kumimoji="1" lang="ja-JP" altLang="en-US" sz="900" dirty="0" smtClean="0"/>
              <a:t>同じ）</a:t>
            </a:r>
            <a:endParaRPr kumimoji="1" lang="ja-JP" altLang="en-US" sz="900" dirty="0"/>
          </a:p>
        </p:txBody>
      </p:sp>
      <p:sp>
        <p:nvSpPr>
          <p:cNvPr id="108" name="テキスト ボックス 38">
            <a:extLst>
              <a:ext uri="{FF2B5EF4-FFF2-40B4-BE49-F238E27FC236}">
                <a16:creationId xmlns:a16="http://schemas.microsoft.com/office/drawing/2014/main" id="{6F021E4F-6A69-455C-8994-8E49B3C2A7B5}"/>
              </a:ext>
            </a:extLst>
          </p:cNvPr>
          <p:cNvSpPr txBox="1"/>
          <p:nvPr/>
        </p:nvSpPr>
        <p:spPr>
          <a:xfrm>
            <a:off x="1408572" y="3038312"/>
            <a:ext cx="684000" cy="507831"/>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dirty="0"/>
              <a:t>コロナ検査需要数</a:t>
            </a:r>
            <a:r>
              <a:rPr kumimoji="1" lang="en-US" altLang="ja-JP" sz="900" dirty="0"/>
              <a:t>3,500</a:t>
            </a:r>
            <a:r>
              <a:rPr kumimoji="1" lang="ja-JP" altLang="en-US" sz="900" dirty="0"/>
              <a:t>件</a:t>
            </a:r>
          </a:p>
        </p:txBody>
      </p:sp>
      <p:cxnSp>
        <p:nvCxnSpPr>
          <p:cNvPr id="109" name="直線コネクタ 108"/>
          <p:cNvCxnSpPr/>
          <p:nvPr/>
        </p:nvCxnSpPr>
        <p:spPr>
          <a:xfrm flipH="1">
            <a:off x="984895" y="3336532"/>
            <a:ext cx="427695" cy="4038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テキスト ボックス 38">
            <a:extLst>
              <a:ext uri="{FF2B5EF4-FFF2-40B4-BE49-F238E27FC236}">
                <a16:creationId xmlns:a16="http://schemas.microsoft.com/office/drawing/2014/main" id="{6F021E4F-6A69-455C-8994-8E49B3C2A7B5}"/>
              </a:ext>
            </a:extLst>
          </p:cNvPr>
          <p:cNvSpPr txBox="1"/>
          <p:nvPr/>
        </p:nvSpPr>
        <p:spPr>
          <a:xfrm>
            <a:off x="4262774" y="2367725"/>
            <a:ext cx="684000" cy="507831"/>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dirty="0"/>
              <a:t>コロナ検査需要数</a:t>
            </a:r>
            <a:r>
              <a:rPr kumimoji="1" lang="en-US" altLang="ja-JP" sz="900" dirty="0"/>
              <a:t>5,000</a:t>
            </a:r>
            <a:r>
              <a:rPr kumimoji="1" lang="ja-JP" altLang="en-US" sz="900" dirty="0"/>
              <a:t>件</a:t>
            </a:r>
          </a:p>
        </p:txBody>
      </p:sp>
      <p:sp>
        <p:nvSpPr>
          <p:cNvPr id="111" name="テキスト ボックス 38">
            <a:extLst>
              <a:ext uri="{FF2B5EF4-FFF2-40B4-BE49-F238E27FC236}">
                <a16:creationId xmlns:a16="http://schemas.microsoft.com/office/drawing/2014/main" id="{6F021E4F-6A69-455C-8994-8E49B3C2A7B5}"/>
              </a:ext>
            </a:extLst>
          </p:cNvPr>
          <p:cNvSpPr txBox="1"/>
          <p:nvPr/>
        </p:nvSpPr>
        <p:spPr>
          <a:xfrm>
            <a:off x="3345518" y="2934342"/>
            <a:ext cx="684000" cy="507831"/>
          </a:xfrm>
          <a:prstGeom prst="rect">
            <a:avLst/>
          </a:prstGeom>
          <a:noFill/>
          <a:ln>
            <a:no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900" dirty="0"/>
              <a:t>コロナ検査需要数</a:t>
            </a:r>
            <a:r>
              <a:rPr kumimoji="1" lang="en-US" altLang="ja-JP" sz="900" dirty="0"/>
              <a:t>4,000</a:t>
            </a:r>
            <a:r>
              <a:rPr kumimoji="1" lang="ja-JP" altLang="en-US" sz="900" dirty="0"/>
              <a:t>件</a:t>
            </a:r>
          </a:p>
        </p:txBody>
      </p:sp>
      <p:cxnSp>
        <p:nvCxnSpPr>
          <p:cNvPr id="112" name="直線コネクタ 111"/>
          <p:cNvCxnSpPr>
            <a:endCxn id="106" idx="0"/>
          </p:cNvCxnSpPr>
          <p:nvPr/>
        </p:nvCxnSpPr>
        <p:spPr>
          <a:xfrm flipV="1">
            <a:off x="3103809" y="2439435"/>
            <a:ext cx="3048617" cy="1374114"/>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3962772" y="3172380"/>
            <a:ext cx="436366" cy="5812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4786385" y="2781794"/>
            <a:ext cx="493308" cy="5412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楕円 41"/>
          <p:cNvSpPr/>
          <p:nvPr/>
        </p:nvSpPr>
        <p:spPr>
          <a:xfrm>
            <a:off x="6697364" y="1938086"/>
            <a:ext cx="502323" cy="283321"/>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sp>
        <p:nvSpPr>
          <p:cNvPr id="3" name="テキスト ボックス 2"/>
          <p:cNvSpPr txBox="1"/>
          <p:nvPr/>
        </p:nvSpPr>
        <p:spPr>
          <a:xfrm>
            <a:off x="10729617" y="27714"/>
            <a:ext cx="1326524" cy="369332"/>
          </a:xfrm>
          <a:prstGeom prst="rect">
            <a:avLst/>
          </a:prstGeom>
          <a:solidFill>
            <a:schemeClr val="bg1"/>
          </a:solidFill>
        </p:spPr>
        <p:txBody>
          <a:bodyPr wrap="square" rtlCol="0">
            <a:spAutoFit/>
          </a:bodyPr>
          <a:lstStyle/>
          <a:p>
            <a:r>
              <a:rPr kumimoji="1" lang="ja-JP" altLang="en-US" dirty="0" smtClean="0"/>
              <a:t>資料３－１</a:t>
            </a:r>
            <a:endParaRPr kumimoji="1" lang="ja-JP" altLang="en-US" dirty="0"/>
          </a:p>
        </p:txBody>
      </p:sp>
      <p:sp>
        <p:nvSpPr>
          <p:cNvPr id="31" name="スライド番号プレースホルダー 1"/>
          <p:cNvSpPr>
            <a:spLocks noGrp="1"/>
          </p:cNvSpPr>
          <p:nvPr>
            <p:ph type="sldNum" sz="quarter" idx="12"/>
          </p:nvPr>
        </p:nvSpPr>
        <p:spPr>
          <a:xfrm>
            <a:off x="11676846" y="6476775"/>
            <a:ext cx="489395" cy="365125"/>
          </a:xfrm>
        </p:spPr>
        <p:txBody>
          <a:bodyPr/>
          <a:lstStyle/>
          <a:p>
            <a:fld id="{5B3AB334-9460-47F4-929A-E43F291F1423}" type="slidenum">
              <a:rPr kumimoji="1" lang="ja-JP" altLang="en-US" sz="1600" smtClean="0">
                <a:solidFill>
                  <a:schemeClr val="tx1"/>
                </a:solidFill>
              </a:rPr>
              <a:t>1</a:t>
            </a:fld>
            <a:endParaRPr kumimoji="1" lang="ja-JP" altLang="en-US" sz="1600">
              <a:solidFill>
                <a:schemeClr val="tx1"/>
              </a:solidFill>
            </a:endParaRPr>
          </a:p>
        </p:txBody>
      </p:sp>
    </p:spTree>
    <p:extLst>
      <p:ext uri="{BB962C8B-B14F-4D97-AF65-F5344CB8AC3E}">
        <p14:creationId xmlns:p14="http://schemas.microsoft.com/office/powerpoint/2010/main" val="1795066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254" y="0"/>
            <a:ext cx="12191999" cy="461665"/>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インフルエンザ流行期に備えた体制整備の取組みにおける検討内容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03031" y="526060"/>
            <a:ext cx="12093222"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国の方針を踏まえ、季節性インフルエンザの流行期に備えた体制整備を行っていく。</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CE4B1F-31D2-40A4-A703-4BC8BE10C790}"/>
              </a:ext>
            </a:extLst>
          </p:cNvPr>
          <p:cNvSpPr txBox="1"/>
          <p:nvPr/>
        </p:nvSpPr>
        <p:spPr>
          <a:xfrm>
            <a:off x="75126" y="1237590"/>
            <a:ext cx="4071871" cy="369332"/>
          </a:xfrm>
          <a:prstGeom prst="rect">
            <a:avLst/>
          </a:prstGeom>
          <a:solidFill>
            <a:schemeClr val="accent1">
              <a:lumMod val="20000"/>
              <a:lumOff val="80000"/>
            </a:schemeClr>
          </a:solidFill>
        </p:spPr>
        <p:txBody>
          <a:bodyPr wrap="square" rtlCol="0">
            <a:spAutoFit/>
          </a:bodyPr>
          <a:lstStyle/>
          <a:p>
            <a:r>
              <a:rPr kumimoji="1" lang="ja-JP" altLang="en-US" b="1" dirty="0" smtClean="0"/>
              <a:t>取組み①　検査</a:t>
            </a:r>
            <a:r>
              <a:rPr kumimoji="1" lang="ja-JP" altLang="en-US" b="1" dirty="0"/>
              <a:t>体制等の抜本的な拡充</a:t>
            </a:r>
          </a:p>
        </p:txBody>
      </p:sp>
      <p:sp>
        <p:nvSpPr>
          <p:cNvPr id="13" name="テキスト ボックス 12">
            <a:extLst>
              <a:ext uri="{FF2B5EF4-FFF2-40B4-BE49-F238E27FC236}">
                <a16:creationId xmlns:a16="http://schemas.microsoft.com/office/drawing/2014/main" id="{78CE4B1F-31D2-40A4-A703-4BC8BE10C790}"/>
              </a:ext>
            </a:extLst>
          </p:cNvPr>
          <p:cNvSpPr txBox="1"/>
          <p:nvPr/>
        </p:nvSpPr>
        <p:spPr>
          <a:xfrm>
            <a:off x="75126" y="3565520"/>
            <a:ext cx="4071871" cy="369332"/>
          </a:xfrm>
          <a:prstGeom prst="rect">
            <a:avLst/>
          </a:prstGeom>
          <a:solidFill>
            <a:schemeClr val="accent1">
              <a:lumMod val="20000"/>
              <a:lumOff val="80000"/>
            </a:schemeClr>
          </a:solidFill>
        </p:spPr>
        <p:txBody>
          <a:bodyPr wrap="square" rtlCol="0">
            <a:spAutoFit/>
          </a:bodyPr>
          <a:lstStyle/>
          <a:p>
            <a:r>
              <a:rPr kumimoji="1" lang="ja-JP" altLang="en-US" b="1" dirty="0" smtClean="0"/>
              <a:t>取組み</a:t>
            </a:r>
            <a:r>
              <a:rPr lang="ja-JP" altLang="en-US" b="1" dirty="0" smtClean="0"/>
              <a:t>③　</a:t>
            </a:r>
            <a:r>
              <a:rPr kumimoji="1" lang="ja-JP" altLang="en-US" b="1" dirty="0" smtClean="0"/>
              <a:t>医療</a:t>
            </a:r>
            <a:r>
              <a:rPr kumimoji="1" lang="ja-JP" altLang="en-US" b="1" dirty="0"/>
              <a:t>提供体制の確保</a:t>
            </a:r>
          </a:p>
        </p:txBody>
      </p:sp>
      <p:sp>
        <p:nvSpPr>
          <p:cNvPr id="14" name="テキスト ボックス 13">
            <a:extLst>
              <a:ext uri="{FF2B5EF4-FFF2-40B4-BE49-F238E27FC236}">
                <a16:creationId xmlns:a16="http://schemas.microsoft.com/office/drawing/2014/main" id="{4B25EA9E-56AA-4DE1-AE6B-D38F1C108E8C}"/>
              </a:ext>
            </a:extLst>
          </p:cNvPr>
          <p:cNvSpPr txBox="1"/>
          <p:nvPr/>
        </p:nvSpPr>
        <p:spPr>
          <a:xfrm>
            <a:off x="4185633" y="3572941"/>
            <a:ext cx="7961655" cy="1415772"/>
          </a:xfrm>
          <a:prstGeom prst="rect">
            <a:avLst/>
          </a:prstGeom>
          <a:noFill/>
          <a:ln>
            <a:solidFill>
              <a:schemeClr val="tx1">
                <a:lumMod val="50000"/>
                <a:lumOff val="50000"/>
              </a:schemeClr>
            </a:solidFill>
          </a:ln>
        </p:spPr>
        <p:txBody>
          <a:bodyPr wrap="square" rtlCol="0">
            <a:spAutoFit/>
          </a:bodyPr>
          <a:lstStyle/>
          <a:p>
            <a:r>
              <a:rPr lang="ja-JP" altLang="en-US" dirty="0">
                <a:latin typeface="HGPｺﾞｼｯｸM" panose="020B0600000000000000" pitchFamily="50" charset="-128"/>
                <a:ea typeface="HGPｺﾞｼｯｸM" panose="020B0600000000000000" pitchFamily="50" charset="-128"/>
              </a:rPr>
              <a:t>・検査体制拡充に伴う患者（重症者等）発生予測</a:t>
            </a:r>
            <a:endParaRPr lang="en-US" altLang="ja-JP" dirty="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・入院・療養支援体制</a:t>
            </a:r>
            <a:endParaRPr lang="en-US" altLang="ja-JP" dirty="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　　入院・療養のトリアージ基準、入院・宿泊・自宅</a:t>
            </a:r>
            <a:r>
              <a:rPr lang="ja-JP" altLang="en-US" dirty="0" smtClean="0">
                <a:latin typeface="HGPｺﾞｼｯｸM" panose="020B0600000000000000" pitchFamily="50" charset="-128"/>
                <a:ea typeface="HGPｺﾞｼｯｸM" panose="020B0600000000000000" pitchFamily="50" charset="-128"/>
              </a:rPr>
              <a:t>療養体制</a:t>
            </a:r>
            <a:endParaRPr lang="en-US" altLang="ja-JP" dirty="0">
              <a:latin typeface="HGPｺﾞｼｯｸM" panose="020B0600000000000000" pitchFamily="50" charset="-128"/>
              <a:ea typeface="HGPｺﾞｼｯｸM" panose="020B0600000000000000" pitchFamily="50" charset="-128"/>
            </a:endParaRPr>
          </a:p>
          <a:p>
            <a:r>
              <a:rPr lang="ja-JP" altLang="en-US" smtClean="0">
                <a:latin typeface="HGPｺﾞｼｯｸM" panose="020B0600000000000000" pitchFamily="50" charset="-128"/>
                <a:ea typeface="HGPｺﾞｼｯｸM" panose="020B0600000000000000" pitchFamily="50" charset="-128"/>
              </a:rPr>
              <a:t>・（必要に応じ）病床</a:t>
            </a:r>
            <a:r>
              <a:rPr lang="ja-JP" altLang="en-US" dirty="0">
                <a:latin typeface="HGPｺﾞｼｯｸM" panose="020B0600000000000000" pitchFamily="50" charset="-128"/>
                <a:ea typeface="HGPｺﾞｼｯｸM" panose="020B0600000000000000" pitchFamily="50" charset="-128"/>
              </a:rPr>
              <a:t>確保</a:t>
            </a:r>
            <a:r>
              <a:rPr lang="ja-JP" altLang="en-US">
                <a:latin typeface="HGPｺﾞｼｯｸM" panose="020B0600000000000000" pitchFamily="50" charset="-128"/>
                <a:ea typeface="HGPｺﾞｼｯｸM" panose="020B0600000000000000" pitchFamily="50" charset="-128"/>
              </a:rPr>
              <a:t>計画</a:t>
            </a:r>
            <a:r>
              <a:rPr lang="ja-JP" altLang="en-US" smtClean="0">
                <a:latin typeface="HGPｺﾞｼｯｸM" panose="020B0600000000000000" pitchFamily="50" charset="-128"/>
                <a:ea typeface="HGPｺﾞｼｯｸM" panose="020B0600000000000000" pitchFamily="50" charset="-128"/>
              </a:rPr>
              <a:t>の運用見直し</a:t>
            </a:r>
            <a:endParaRPr lang="en-US" altLang="ja-JP" dirty="0">
              <a:latin typeface="HGPｺﾞｼｯｸM" panose="020B0600000000000000" pitchFamily="50" charset="-128"/>
              <a:ea typeface="HGPｺﾞｼｯｸM" panose="020B0600000000000000" pitchFamily="50" charset="-128"/>
            </a:endParaRPr>
          </a:p>
          <a:p>
            <a:r>
              <a:rPr lang="en-US" altLang="ja-JP" sz="1400" dirty="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いずれも大阪府新型コロナウイルス感染症対策協議会で協議予定（</a:t>
            </a:r>
            <a:r>
              <a:rPr lang="en-US" altLang="ja-JP" sz="1400" dirty="0">
                <a:latin typeface="HGPｺﾞｼｯｸM" panose="020B0600000000000000" pitchFamily="50" charset="-128"/>
                <a:ea typeface="HGPｺﾞｼｯｸM" panose="020B0600000000000000" pitchFamily="50" charset="-128"/>
              </a:rPr>
              <a:t>10</a:t>
            </a:r>
            <a:r>
              <a:rPr lang="ja-JP" altLang="en-US" sz="1400" dirty="0">
                <a:latin typeface="HGPｺﾞｼｯｸM" panose="020B0600000000000000" pitchFamily="50" charset="-128"/>
                <a:ea typeface="HGPｺﾞｼｯｸM" panose="020B0600000000000000" pitchFamily="50" charset="-128"/>
              </a:rPr>
              <a:t>月中旬を目途に開催）</a:t>
            </a:r>
          </a:p>
        </p:txBody>
      </p:sp>
      <p:sp>
        <p:nvSpPr>
          <p:cNvPr id="15" name="テキスト ボックス 14">
            <a:extLst>
              <a:ext uri="{FF2B5EF4-FFF2-40B4-BE49-F238E27FC236}">
                <a16:creationId xmlns:a16="http://schemas.microsoft.com/office/drawing/2014/main" id="{4B25EA9E-56AA-4DE1-AE6B-D38F1C108E8C}"/>
              </a:ext>
            </a:extLst>
          </p:cNvPr>
          <p:cNvSpPr txBox="1"/>
          <p:nvPr/>
        </p:nvSpPr>
        <p:spPr>
          <a:xfrm>
            <a:off x="4172754" y="1218621"/>
            <a:ext cx="7948777" cy="1138773"/>
          </a:xfrm>
          <a:prstGeom prst="rect">
            <a:avLst/>
          </a:prstGeom>
          <a:noFill/>
          <a:ln>
            <a:solidFill>
              <a:schemeClr val="tx1">
                <a:lumMod val="50000"/>
                <a:lumOff val="50000"/>
              </a:schemeClr>
            </a:solidFill>
          </a:ln>
        </p:spPr>
        <p:txBody>
          <a:bodyPr wrap="square" rtlCol="0">
            <a:spAutoFit/>
          </a:bodyPr>
          <a:lstStyle/>
          <a:p>
            <a:r>
              <a:rPr lang="ja-JP" altLang="en-US" dirty="0">
                <a:latin typeface="HGPｺﾞｼｯｸM" panose="020B0600000000000000" pitchFamily="50" charset="-128"/>
                <a:ea typeface="HGPｺﾞｼｯｸM" panose="020B0600000000000000" pitchFamily="50" charset="-128"/>
              </a:rPr>
              <a:t>・地域の医療機関における相談、診療・検査</a:t>
            </a:r>
            <a:r>
              <a:rPr lang="ja-JP" altLang="en-US" dirty="0" smtClean="0">
                <a:latin typeface="HGPｺﾞｼｯｸM" panose="020B0600000000000000" pitchFamily="50" charset="-128"/>
                <a:ea typeface="HGPｺﾞｼｯｸM" panose="020B0600000000000000" pitchFamily="50" charset="-128"/>
              </a:rPr>
              <a:t>体制の構築</a:t>
            </a:r>
            <a:r>
              <a:rPr lang="ja-JP" altLang="en-US" dirty="0">
                <a:latin typeface="HGPｺﾞｼｯｸM" panose="020B0600000000000000" pitchFamily="50" charset="-128"/>
                <a:ea typeface="HGPｺﾞｼｯｸM" panose="020B0600000000000000" pitchFamily="50" charset="-128"/>
              </a:rPr>
              <a:t>（ピーク時</a:t>
            </a:r>
            <a:r>
              <a:rPr lang="ja-JP" altLang="en-US" dirty="0" smtClean="0">
                <a:latin typeface="HGPｺﾞｼｯｸM" panose="020B0600000000000000" pitchFamily="50" charset="-128"/>
                <a:ea typeface="HGPｺﾞｼｯｸM" panose="020B0600000000000000" pitchFamily="50" charset="-128"/>
              </a:rPr>
              <a:t>１日約</a:t>
            </a:r>
            <a:r>
              <a:rPr lang="en-US" altLang="ja-JP" dirty="0" smtClean="0">
                <a:latin typeface="HGPｺﾞｼｯｸM" panose="020B0600000000000000" pitchFamily="50" charset="-128"/>
                <a:ea typeface="HGPｺﾞｼｯｸM" panose="020B0600000000000000" pitchFamily="50" charset="-128"/>
              </a:rPr>
              <a:t>22,000</a:t>
            </a:r>
            <a:r>
              <a:rPr lang="ja-JP" altLang="en-US" dirty="0" smtClean="0">
                <a:latin typeface="HGPｺﾞｼｯｸM" panose="020B0600000000000000" pitchFamily="50" charset="-128"/>
                <a:ea typeface="HGPｺﾞｼｯｸM" panose="020B0600000000000000" pitchFamily="50" charset="-128"/>
              </a:rPr>
              <a:t>件</a:t>
            </a:r>
            <a:r>
              <a:rPr lang="en-US" altLang="ja-JP" dirty="0">
                <a:latin typeface="HGPｺﾞｼｯｸM" panose="020B0600000000000000" pitchFamily="50" charset="-128"/>
                <a:ea typeface="HGPｺﾞｼｯｸM" panose="020B0600000000000000" pitchFamily="50" charset="-128"/>
              </a:rPr>
              <a:t>)</a:t>
            </a:r>
          </a:p>
          <a:p>
            <a:r>
              <a:rPr lang="ja-JP" altLang="en-US" dirty="0" smtClean="0">
                <a:latin typeface="HGPｺﾞｼｯｸM" panose="020B0600000000000000" pitchFamily="50" charset="-128"/>
                <a:ea typeface="HGPｺﾞｼｯｸM" panose="020B0600000000000000" pitchFamily="50" charset="-128"/>
              </a:rPr>
              <a:t>　（資料３－２）</a:t>
            </a:r>
            <a:endParaRPr lang="en-US" altLang="ja-JP" dirty="0" smtClean="0">
              <a:latin typeface="HGPｺﾞｼｯｸM" panose="020B0600000000000000" pitchFamily="50" charset="-128"/>
              <a:ea typeface="HGPｺﾞｼｯｸM" panose="020B0600000000000000" pitchFamily="50" charset="-128"/>
            </a:endParaRPr>
          </a:p>
          <a:p>
            <a:r>
              <a:rPr lang="ja-JP" altLang="en-US" dirty="0" smtClean="0">
                <a:latin typeface="HGPｺﾞｼｯｸM" panose="020B0600000000000000" pitchFamily="50" charset="-128"/>
                <a:ea typeface="HGPｺﾞｼｯｸM" panose="020B0600000000000000" pitchFamily="50" charset="-128"/>
              </a:rPr>
              <a:t>・検査体制整備計画の策定（</a:t>
            </a:r>
            <a:r>
              <a:rPr lang="en-US" altLang="ja-JP" dirty="0" smtClean="0">
                <a:latin typeface="HGPｺﾞｼｯｸM" panose="020B0600000000000000" pitchFamily="50" charset="-128"/>
                <a:ea typeface="HGPｺﾞｼｯｸM" panose="020B0600000000000000" pitchFamily="50" charset="-128"/>
              </a:rPr>
              <a:t>10</a:t>
            </a:r>
            <a:r>
              <a:rPr lang="ja-JP" altLang="en-US" dirty="0" smtClean="0">
                <a:latin typeface="HGPｺﾞｼｯｸM" panose="020B0600000000000000" pitchFamily="50" charset="-128"/>
                <a:ea typeface="HGPｺﾞｼｯｸM" panose="020B0600000000000000" pitchFamily="50" charset="-128"/>
              </a:rPr>
              <a:t>月中旬目途）</a:t>
            </a:r>
            <a:endParaRPr lang="en-US" altLang="ja-JP"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en-US" altLang="ja-JP" sz="1400" dirty="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大阪府新型コロナウイルス感染症対策協議会で協議予定（</a:t>
            </a:r>
            <a:r>
              <a:rPr lang="en-US" altLang="ja-JP" sz="1400" dirty="0">
                <a:latin typeface="HGPｺﾞｼｯｸM" panose="020B0600000000000000" pitchFamily="50" charset="-128"/>
                <a:ea typeface="HGPｺﾞｼｯｸM" panose="020B0600000000000000" pitchFamily="50" charset="-128"/>
              </a:rPr>
              <a:t>10</a:t>
            </a:r>
            <a:r>
              <a:rPr lang="ja-JP" altLang="en-US" sz="1400" dirty="0">
                <a:latin typeface="HGPｺﾞｼｯｸM" panose="020B0600000000000000" pitchFamily="50" charset="-128"/>
                <a:ea typeface="HGPｺﾞｼｯｸM" panose="020B0600000000000000" pitchFamily="50" charset="-128"/>
              </a:rPr>
              <a:t>月中旬を目途に開催）</a:t>
            </a:r>
            <a:endParaRPr lang="en-US" altLang="ja-JP" sz="2400" dirty="0">
              <a:latin typeface="HGPｺﾞｼｯｸM" panose="020B0600000000000000" pitchFamily="50" charset="-128"/>
              <a:ea typeface="HGPｺﾞｼｯｸM" panose="020B0600000000000000" pitchFamily="50" charset="-128"/>
            </a:endParaRPr>
          </a:p>
        </p:txBody>
      </p:sp>
      <p:sp>
        <p:nvSpPr>
          <p:cNvPr id="19" name="テキスト ボックス 18">
            <a:extLst>
              <a:ext uri="{FF2B5EF4-FFF2-40B4-BE49-F238E27FC236}">
                <a16:creationId xmlns:a16="http://schemas.microsoft.com/office/drawing/2014/main" id="{4B25EA9E-56AA-4DE1-AE6B-D38F1C108E8C}"/>
              </a:ext>
            </a:extLst>
          </p:cNvPr>
          <p:cNvSpPr txBox="1"/>
          <p:nvPr/>
        </p:nvSpPr>
        <p:spPr>
          <a:xfrm>
            <a:off x="4198511" y="2603498"/>
            <a:ext cx="7948777" cy="646331"/>
          </a:xfrm>
          <a:prstGeom prst="rect">
            <a:avLst/>
          </a:prstGeom>
          <a:noFill/>
          <a:ln>
            <a:solidFill>
              <a:schemeClr val="tx1">
                <a:lumMod val="50000"/>
                <a:lumOff val="50000"/>
              </a:schemeClr>
            </a:solidFill>
          </a:ln>
        </p:spPr>
        <p:txBody>
          <a:bodyPr wrap="square" rtlCol="0">
            <a:spAutoFit/>
          </a:bodyPr>
          <a:lstStyle/>
          <a:p>
            <a:r>
              <a:rPr lang="ja-JP" altLang="en-US" dirty="0">
                <a:latin typeface="HGPｺﾞｼｯｸM" panose="020B0600000000000000" pitchFamily="50" charset="-128"/>
                <a:ea typeface="HGPｺﾞｼｯｸM" panose="020B0600000000000000" pitchFamily="50" charset="-128"/>
              </a:rPr>
              <a:t>・検査体制拡充に伴う感染者増を踏まえた、積極的疫学調査や濃厚接触者　</a:t>
            </a:r>
            <a:endParaRPr lang="en-US" altLang="ja-JP" dirty="0">
              <a:latin typeface="HGPｺﾞｼｯｸM" panose="020B0600000000000000" pitchFamily="50" charset="-128"/>
              <a:ea typeface="HGPｺﾞｼｯｸM" panose="020B0600000000000000" pitchFamily="50" charset="-128"/>
            </a:endParaRPr>
          </a:p>
          <a:p>
            <a:r>
              <a:rPr lang="ja-JP" altLang="en-US" dirty="0">
                <a:latin typeface="HGPｺﾞｼｯｸM" panose="020B0600000000000000" pitchFamily="50" charset="-128"/>
                <a:ea typeface="HGPｺﾞｼｯｸM" panose="020B0600000000000000" pitchFamily="50" charset="-128"/>
              </a:rPr>
              <a:t>　対応、クラスター対策等の保健所業務の</a:t>
            </a:r>
            <a:r>
              <a:rPr lang="ja-JP" altLang="en-US" dirty="0" smtClean="0">
                <a:latin typeface="HGPｺﾞｼｯｸM" panose="020B0600000000000000" pitchFamily="50" charset="-128"/>
                <a:ea typeface="HGPｺﾞｼｯｸM" panose="020B0600000000000000" pitchFamily="50" charset="-128"/>
              </a:rPr>
              <a:t>重点化（資料３－３）</a:t>
            </a:r>
            <a:endParaRPr lang="en-US" altLang="ja-JP" dirty="0">
              <a:latin typeface="HGPｺﾞｼｯｸM" panose="020B0600000000000000" pitchFamily="50" charset="-128"/>
              <a:ea typeface="HGPｺﾞｼｯｸM" panose="020B0600000000000000" pitchFamily="50" charset="-128"/>
            </a:endParaRPr>
          </a:p>
        </p:txBody>
      </p:sp>
      <p:sp>
        <p:nvSpPr>
          <p:cNvPr id="20" name="テキスト ボックス 19">
            <a:extLst>
              <a:ext uri="{FF2B5EF4-FFF2-40B4-BE49-F238E27FC236}">
                <a16:creationId xmlns:a16="http://schemas.microsoft.com/office/drawing/2014/main" id="{78CE4B1F-31D2-40A4-A703-4BC8BE10C790}"/>
              </a:ext>
            </a:extLst>
          </p:cNvPr>
          <p:cNvSpPr txBox="1"/>
          <p:nvPr/>
        </p:nvSpPr>
        <p:spPr>
          <a:xfrm>
            <a:off x="47222" y="2603498"/>
            <a:ext cx="4071871" cy="369332"/>
          </a:xfrm>
          <a:prstGeom prst="rect">
            <a:avLst/>
          </a:prstGeom>
          <a:solidFill>
            <a:schemeClr val="accent1">
              <a:lumMod val="20000"/>
              <a:lumOff val="80000"/>
            </a:schemeClr>
          </a:solidFill>
        </p:spPr>
        <p:txBody>
          <a:bodyPr wrap="square" rtlCol="0">
            <a:spAutoFit/>
          </a:bodyPr>
          <a:lstStyle/>
          <a:p>
            <a:r>
              <a:rPr kumimoji="1" lang="ja-JP" altLang="en-US" b="1" dirty="0" smtClean="0"/>
              <a:t>取組み②　</a:t>
            </a:r>
            <a:r>
              <a:rPr kumimoji="1" lang="ja-JP" altLang="en-US" sz="1800" b="1" dirty="0" smtClean="0"/>
              <a:t>保健所</a:t>
            </a:r>
            <a:r>
              <a:rPr kumimoji="1" lang="ja-JP" altLang="en-US" sz="1800" b="1" dirty="0"/>
              <a:t>業務の重点化</a:t>
            </a:r>
            <a:endParaRPr kumimoji="1" lang="ja-JP" altLang="en-US" b="1" dirty="0"/>
          </a:p>
        </p:txBody>
      </p:sp>
      <p:sp>
        <p:nvSpPr>
          <p:cNvPr id="2" name="スライド番号プレースホルダー 1"/>
          <p:cNvSpPr>
            <a:spLocks noGrp="1"/>
          </p:cNvSpPr>
          <p:nvPr>
            <p:ph type="sldNum" sz="quarter" idx="12"/>
          </p:nvPr>
        </p:nvSpPr>
        <p:spPr>
          <a:xfrm>
            <a:off x="11578106" y="6430392"/>
            <a:ext cx="489395" cy="365125"/>
          </a:xfrm>
        </p:spPr>
        <p:txBody>
          <a:bodyPr/>
          <a:lstStyle/>
          <a:p>
            <a:fld id="{5B3AB334-9460-47F4-929A-E43F291F1423}" type="slidenum">
              <a:rPr kumimoji="1" lang="ja-JP" altLang="en-US" sz="1600" smtClean="0">
                <a:solidFill>
                  <a:schemeClr val="tx1"/>
                </a:solidFill>
              </a:rPr>
              <a:t>2</a:t>
            </a:fld>
            <a:endParaRPr kumimoji="1" lang="ja-JP" altLang="en-US" sz="1600">
              <a:solidFill>
                <a:schemeClr val="tx1"/>
              </a:solidFill>
            </a:endParaRPr>
          </a:p>
        </p:txBody>
      </p:sp>
      <p:sp>
        <p:nvSpPr>
          <p:cNvPr id="5" name="テキスト ボックス 4">
            <a:extLst>
              <a:ext uri="{FF2B5EF4-FFF2-40B4-BE49-F238E27FC236}">
                <a16:creationId xmlns:a16="http://schemas.microsoft.com/office/drawing/2014/main" id="{3C2B650E-2819-4146-90E2-4B26938A3B0D}"/>
              </a:ext>
            </a:extLst>
          </p:cNvPr>
          <p:cNvSpPr txBox="1"/>
          <p:nvPr/>
        </p:nvSpPr>
        <p:spPr>
          <a:xfrm>
            <a:off x="76382" y="5309836"/>
            <a:ext cx="4057736" cy="646331"/>
          </a:xfrm>
          <a:prstGeom prst="rect">
            <a:avLst/>
          </a:prstGeom>
          <a:solidFill>
            <a:schemeClr val="accent1">
              <a:lumMod val="20000"/>
              <a:lumOff val="80000"/>
            </a:schemeClr>
          </a:solidFill>
        </p:spPr>
        <p:txBody>
          <a:bodyPr wrap="square" rtlCol="0">
            <a:spAutoFit/>
          </a:bodyPr>
          <a:lstStyle/>
          <a:p>
            <a:r>
              <a:rPr kumimoji="1" lang="ja-JP" altLang="en-US" b="1" dirty="0" smtClean="0"/>
              <a:t>取組み</a:t>
            </a:r>
            <a:r>
              <a:rPr lang="ja-JP" altLang="en-US" b="1" dirty="0" smtClean="0"/>
              <a:t>④　大阪</a:t>
            </a:r>
            <a:r>
              <a:rPr lang="ja-JP" altLang="en-US" b="1" dirty="0"/>
              <a:t>モデルに</a:t>
            </a:r>
            <a:r>
              <a:rPr lang="ja-JP" altLang="en-US" b="1" dirty="0" smtClean="0"/>
              <a:t>よる</a:t>
            </a:r>
            <a:endParaRPr lang="en-US" altLang="ja-JP" b="1" dirty="0" smtClean="0"/>
          </a:p>
          <a:p>
            <a:r>
              <a:rPr lang="ja-JP" altLang="en-US" b="1" dirty="0"/>
              <a:t>　</a:t>
            </a:r>
            <a:r>
              <a:rPr lang="ja-JP" altLang="en-US" b="1" dirty="0" smtClean="0"/>
              <a:t>　　　　府民</a:t>
            </a:r>
            <a:r>
              <a:rPr lang="ja-JP" altLang="en-US" b="1" dirty="0"/>
              <a:t>の行動変容の推進</a:t>
            </a:r>
          </a:p>
        </p:txBody>
      </p:sp>
      <p:sp>
        <p:nvSpPr>
          <p:cNvPr id="6" name="テキスト ボックス 5">
            <a:extLst>
              <a:ext uri="{FF2B5EF4-FFF2-40B4-BE49-F238E27FC236}">
                <a16:creationId xmlns:a16="http://schemas.microsoft.com/office/drawing/2014/main" id="{945D3C43-F617-40FB-9EC3-0D2C2CACC8FD}"/>
              </a:ext>
            </a:extLst>
          </p:cNvPr>
          <p:cNvSpPr txBox="1"/>
          <p:nvPr/>
        </p:nvSpPr>
        <p:spPr>
          <a:xfrm>
            <a:off x="4198512" y="5309836"/>
            <a:ext cx="7961654" cy="1077218"/>
          </a:xfrm>
          <a:prstGeom prst="rect">
            <a:avLst/>
          </a:prstGeom>
          <a:noFill/>
          <a:ln>
            <a:solidFill>
              <a:schemeClr val="tx1">
                <a:lumMod val="50000"/>
                <a:lumOff val="50000"/>
              </a:schemeClr>
            </a:solidFill>
          </a:ln>
        </p:spPr>
        <p:txBody>
          <a:bodyPr wrap="square" rtlCol="0">
            <a:spAutoFit/>
          </a:bodyPr>
          <a:lstStyle/>
          <a:p>
            <a:r>
              <a:rPr lang="ja-JP" altLang="en-US" dirty="0">
                <a:latin typeface="HGPｺﾞｼｯｸM" panose="020B0600000000000000" pitchFamily="50" charset="-128"/>
                <a:ea typeface="HGPｺﾞｼｯｸM" panose="020B0600000000000000" pitchFamily="50" charset="-128"/>
              </a:rPr>
              <a:t>医療提供体制の確保（医療資源を重症者に重点化）と保健所業務の重点化に伴う、大阪モデルの指標等の再検討</a:t>
            </a:r>
            <a:endParaRPr lang="en-US" altLang="ja-JP" dirty="0">
              <a:latin typeface="HGPｺﾞｼｯｸM" panose="020B0600000000000000" pitchFamily="50" charset="-128"/>
              <a:ea typeface="HGPｺﾞｼｯｸM" panose="020B0600000000000000" pitchFamily="50" charset="-128"/>
            </a:endParaRPr>
          </a:p>
          <a:p>
            <a:r>
              <a:rPr lang="en-US" altLang="ja-JP" sz="1400" dirty="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今後、保健所業務の重点化や医療提供体制の確保内容を踏まえ、専門家の意見を適宜聴取</a:t>
            </a:r>
            <a:r>
              <a:rPr lang="ja-JP" altLang="en-US" sz="1400" dirty="0" smtClean="0">
                <a:latin typeface="HGPｺﾞｼｯｸM" panose="020B0600000000000000" pitchFamily="50" charset="-128"/>
                <a:ea typeface="HGPｺﾞｼｯｸM" panose="020B0600000000000000" pitchFamily="50" charset="-128"/>
              </a:rPr>
              <a:t>しながら、</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対策本部会議で議論予定</a:t>
            </a:r>
            <a:endParaRPr lang="ja-JP" altLang="en-US" sz="1400" dirty="0">
              <a:latin typeface="HGPｺﾞｼｯｸM" panose="020B0600000000000000" pitchFamily="50" charset="-128"/>
              <a:ea typeface="HGPｺﾞｼｯｸM" panose="020B0600000000000000" pitchFamily="50" charset="-128"/>
            </a:endParaRPr>
          </a:p>
        </p:txBody>
      </p:sp>
      <p:sp>
        <p:nvSpPr>
          <p:cNvPr id="3" name="角丸四角形 2"/>
          <p:cNvSpPr/>
          <p:nvPr/>
        </p:nvSpPr>
        <p:spPr>
          <a:xfrm>
            <a:off x="4198511" y="1240906"/>
            <a:ext cx="7910141" cy="574070"/>
          </a:xfrm>
          <a:prstGeom prst="round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4198511" y="2621373"/>
            <a:ext cx="7935897" cy="612000"/>
          </a:xfrm>
          <a:prstGeom prst="round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角丸四角形 16"/>
          <p:cNvSpPr/>
          <p:nvPr/>
        </p:nvSpPr>
        <p:spPr>
          <a:xfrm>
            <a:off x="8684856" y="532913"/>
            <a:ext cx="1120462" cy="303508"/>
          </a:xfrm>
          <a:prstGeom prst="roundRect">
            <a:avLst/>
          </a:prstGeom>
          <a:noFill/>
          <a:ln w="381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9796896" y="532140"/>
            <a:ext cx="2895234" cy="276999"/>
          </a:xfrm>
          <a:prstGeom prst="rect">
            <a:avLst/>
          </a:prstGeom>
          <a:noFill/>
        </p:spPr>
        <p:txBody>
          <a:bodyPr wrap="square" rtlCol="0">
            <a:spAutoFit/>
          </a:bodyPr>
          <a:lstStyle/>
          <a:p>
            <a:r>
              <a:rPr kumimoji="1" lang="en-US" altLang="ja-JP" sz="1200" dirty="0" smtClean="0"/>
              <a:t>…</a:t>
            </a:r>
            <a:r>
              <a:rPr kumimoji="1" lang="ja-JP" altLang="en-US" sz="1200" dirty="0" smtClean="0"/>
              <a:t>専門家会議で意見聴取した事項</a:t>
            </a:r>
            <a:endParaRPr kumimoji="1" lang="ja-JP" altLang="en-US" sz="1200" dirty="0"/>
          </a:p>
        </p:txBody>
      </p:sp>
      <p:sp>
        <p:nvSpPr>
          <p:cNvPr id="8" name="テキスト ボックス 7"/>
          <p:cNvSpPr txBox="1"/>
          <p:nvPr/>
        </p:nvSpPr>
        <p:spPr>
          <a:xfrm>
            <a:off x="8147142" y="816456"/>
            <a:ext cx="1970468" cy="369332"/>
          </a:xfrm>
          <a:prstGeom prst="rect">
            <a:avLst/>
          </a:prstGeom>
          <a:noFill/>
        </p:spPr>
        <p:txBody>
          <a:bodyPr wrap="square" rtlCol="0">
            <a:spAutoFit/>
          </a:bodyPr>
          <a:lstStyle/>
          <a:p>
            <a:r>
              <a:rPr kumimoji="1" lang="ja-JP" altLang="en-US" b="1" dirty="0" smtClean="0"/>
              <a:t>検討内容</a:t>
            </a:r>
            <a:endParaRPr kumimoji="1" lang="ja-JP" altLang="en-US" b="1" dirty="0"/>
          </a:p>
        </p:txBody>
      </p:sp>
      <p:sp>
        <p:nvSpPr>
          <p:cNvPr id="18" name="テキスト ボックス 17"/>
          <p:cNvSpPr txBox="1"/>
          <p:nvPr/>
        </p:nvSpPr>
        <p:spPr>
          <a:xfrm>
            <a:off x="1865290" y="839290"/>
            <a:ext cx="1970468" cy="369332"/>
          </a:xfrm>
          <a:prstGeom prst="rect">
            <a:avLst/>
          </a:prstGeom>
          <a:noFill/>
        </p:spPr>
        <p:txBody>
          <a:bodyPr wrap="square" rtlCol="0">
            <a:spAutoFit/>
          </a:bodyPr>
          <a:lstStyle/>
          <a:p>
            <a:r>
              <a:rPr kumimoji="1" lang="ja-JP" altLang="en-US" b="1" dirty="0" smtClean="0"/>
              <a:t>取組み</a:t>
            </a:r>
            <a:endParaRPr kumimoji="1" lang="ja-JP" altLang="en-US" b="1" dirty="0"/>
          </a:p>
        </p:txBody>
      </p:sp>
    </p:spTree>
    <p:extLst>
      <p:ext uri="{BB962C8B-B14F-4D97-AF65-F5344CB8AC3E}">
        <p14:creationId xmlns:p14="http://schemas.microsoft.com/office/powerpoint/2010/main" val="204855945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974</TotalTime>
  <Words>821</Words>
  <PresentationFormat>ワイド画面</PresentationFormat>
  <Paragraphs>54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Meiryo UI</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2020-10-01T02:17:59Z</cp:lastPrinted>
  <dcterms:created xsi:type="dcterms:W3CDTF">2020-09-24T16:07:13Z</dcterms:created>
  <dcterms:modified xsi:type="dcterms:W3CDTF">2020-10-08T04:36:25Z</dcterms:modified>
</cp:coreProperties>
</file>