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6" r:id="rId2"/>
    <p:sldId id="267" r:id="rId3"/>
    <p:sldId id="268" r:id="rId4"/>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74" d="100"/>
          <a:sy n="74" d="100"/>
        </p:scale>
        <p:origin x="1110" y="66"/>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dLblPos val="inEnd"/>
          <c:showLegendKey val="0"/>
          <c:showVal val="0"/>
          <c:showCatName val="1"/>
          <c:showSerName val="0"/>
          <c:showPercent val="0"/>
          <c:showBubbleSize val="0"/>
          <c:showLeaderLines val="0"/>
        </c:dLbls>
        <c:firstSliceAng val="0"/>
      </c:pieChart>
      <c:spPr>
        <a:noFill/>
        <a:ln w="25400">
          <a:noFill/>
        </a:ln>
        <a:effectLst/>
      </c:spPr>
    </c:plotArea>
    <c:plotVisOnly val="1"/>
    <c:dispBlanksAs val="gap"/>
    <c:showDLblsOverMax val="0"/>
  </c:chart>
  <c:spPr>
    <a:noFill/>
    <a:ln w="6350" cap="flat" cmpd="sng" algn="ctr">
      <a:noFill/>
      <a:round/>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0">
  <cs:axisTitle>
    <cs:lnRef idx="0"/>
    <cs:fillRef idx="0"/>
    <cs:effectRef idx="0"/>
    <cs:fontRef idx="minor">
      <a:schemeClr val="lt1"/>
    </cs:fontRef>
    <cs:defRPr sz="900" b="1" kern="1200"/>
  </cs:axisTitle>
  <cs:categoryAxis>
    <cs:lnRef idx="0">
      <cs:styleClr val="0"/>
    </cs:lnRef>
    <cs:fillRef idx="0"/>
    <cs:effectRef idx="0"/>
    <cs:fontRef idx="minor">
      <a:schemeClr val="lt1"/>
    </cs:fontRef>
    <cs:spPr>
      <a:ln w="3175" cap="flat" cmpd="sng" algn="ctr">
        <a:solidFill>
          <a:schemeClr val="phClr">
            <a:lumMod val="60000"/>
            <a:lumOff val="40000"/>
          </a:schemeClr>
        </a:solidFill>
        <a:round/>
      </a:ln>
    </cs:spPr>
    <cs:defRPr sz="800" kern="1200" cap="all" spc="150" normalizeH="0" baseline="0"/>
  </cs:categoryAxis>
  <cs:chartArea>
    <cs:lnRef idx="0">
      <cs:styleClr val="0"/>
    </cs:lnRef>
    <cs:fillRef idx="0">
      <cs:styleClr val="0"/>
    </cs:fillRef>
    <cs:effectRef idx="0"/>
    <cs:fontRef idx="minor">
      <a:schemeClr val="dk1"/>
    </cs:fontRef>
    <cs:spPr>
      <a:solidFill>
        <a:schemeClr val="phClr"/>
      </a:solidFill>
      <a:ln w="9525" cap="flat" cmpd="sng" algn="ctr">
        <a:solidFill>
          <a:schemeClr val="phClr"/>
        </a:solidFill>
        <a:round/>
      </a:ln>
    </cs:spPr>
    <cs:defRPr sz="1000" kern="1200"/>
  </cs:chartArea>
  <cs:dataLabel>
    <cs:lnRef idx="0">
      <cs:styleClr val="0"/>
    </cs:lnRef>
    <cs:fillRef idx="0"/>
    <cs:effectRef idx="0"/>
    <cs:fontRef idx="minor">
      <cs:styleClr val="0"/>
    </cs:fontRef>
    <cs:defRPr sz="900" b="1" kern="1200"/>
  </cs:dataLabel>
  <cs:dataLabelCallout>
    <cs:lnRef idx="0">
      <cs:styleClr val="0"/>
    </cs:lnRef>
    <cs:fillRef idx="0"/>
    <cs:effectRef idx="0"/>
    <cs:fontRef idx="minor">
      <cs:styleClr val="0"/>
    </cs:fontRef>
    <cs:spPr>
      <a:solidFill>
        <a:schemeClr val="lt1"/>
      </a:solidFill>
      <a:ln>
        <a:solidFill>
          <a:schemeClr val="phClr"/>
        </a:solidFill>
      </a:ln>
    </cs:spPr>
    <cs:defRPr sz="900" b="1" kern="1200"/>
    <cs:bodyPr rot="0" spcFirstLastPara="1" vertOverflow="clip" horzOverflow="clip" vert="horz" wrap="square" lIns="36576" tIns="18288" rIns="36576" bIns="18288" anchor="ctr" anchorCtr="1">
      <a:spAutoFit/>
    </cs:bodyPr>
  </cs:dataLabelCallout>
  <cs:dataPoint>
    <cs:lnRef idx="0">
      <cs:styleClr val="0"/>
    </cs:lnRef>
    <cs:fillRef idx="0"/>
    <cs:effectRef idx="0"/>
    <cs:fontRef idx="minor">
      <a:schemeClr val="dk1"/>
    </cs:fontRef>
    <cs:spPr>
      <a:solidFill>
        <a:schemeClr val="lt1"/>
      </a:solidFill>
      <a:ln w="19050">
        <a:solidFill>
          <a:schemeClr val="phClr"/>
        </a:solidFill>
      </a:ln>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styleClr val="auto"/>
    </cs:effectRef>
    <cs:fontRef idx="minor">
      <a:schemeClr val="dk1"/>
    </cs:fontRef>
    <cs:spPr>
      <a:ln w="34925" cap="rnd">
        <a:solidFill>
          <a:schemeClr val="lt1"/>
        </a:solidFill>
        <a:round/>
      </a:ln>
      <a:effectLst>
        <a:outerShdw dist="25400" dir="2700000" algn="tl" rotWithShape="0">
          <a:schemeClr val="phClr"/>
        </a:outerShdw>
      </a:effectLst>
    </cs:spPr>
  </cs:dataPointLine>
  <cs:dataPointMarker>
    <cs:lnRef idx="0"/>
    <cs:fillRef idx="0">
      <cs:styleClr val="auto"/>
    </cs:fillRef>
    <cs:effectRef idx="0"/>
    <cs:fontRef idx="minor">
      <a:schemeClr val="dk1"/>
    </cs:fontRef>
    <cs:spPr>
      <a:solidFill>
        <a:schemeClr val="phClr"/>
      </a:solidFill>
      <a:ln w="22225">
        <a:solidFill>
          <a:schemeClr val="lt1"/>
        </a:solidFill>
        <a:round/>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styleClr val="0"/>
    </cs:lnRef>
    <cs:fillRef idx="0"/>
    <cs:effectRef idx="0"/>
    <cs:fontRef idx="minor">
      <a:schemeClr val="lt1"/>
    </cs:fontRef>
    <cs:spPr>
      <a:ln w="9525">
        <a:solidFill>
          <a:schemeClr val="phClr">
            <a:lumMod val="60000"/>
            <a:lumOff val="40000"/>
          </a:schemeClr>
        </a:solidFill>
      </a:ln>
    </cs:spPr>
    <cs:defRPr sz="900" kern="1200"/>
  </cs:dataTable>
  <cs:downBar>
    <cs:lnRef idx="0">
      <cs:styleClr val="0"/>
    </cs:lnRef>
    <cs:fillRef idx="0"/>
    <cs:effectRef idx="0"/>
    <cs:fontRef idx="minor">
      <a:schemeClr val="dk1"/>
    </cs:fontRef>
    <cs:spPr>
      <a:solidFill>
        <a:schemeClr val="dk1">
          <a:lumMod val="35000"/>
          <a:lumOff val="65000"/>
        </a:schemeClr>
      </a:solidFill>
      <a:ln w="9525">
        <a:solidFill>
          <a:schemeClr val="phClr">
            <a:lumMod val="60000"/>
            <a:lumOff val="40000"/>
          </a:schemeClr>
        </a:solidFill>
      </a:ln>
    </cs:spPr>
  </cs:downBar>
  <cs:dropLine>
    <cs:lnRef idx="0">
      <cs:styleClr val="0"/>
    </cs:lnRef>
    <cs:fillRef idx="0"/>
    <cs:effectRef idx="0"/>
    <cs:fontRef idx="minor">
      <a:schemeClr val="dk1"/>
    </cs:fontRef>
    <cs:spPr>
      <a:ln w="9525">
        <a:solidFill>
          <a:schemeClr val="phClr">
            <a:lumMod val="60000"/>
            <a:lumOff val="40000"/>
          </a:schemeClr>
        </a:solidFill>
        <a:prstDash val="dash"/>
      </a:ln>
    </cs:spPr>
  </cs:dropLine>
  <cs:errorBar>
    <cs:lnRef idx="0">
      <cs:styleClr val="0"/>
    </cs:lnRef>
    <cs:fillRef idx="0"/>
    <cs:effectRef idx="0"/>
    <cs:fontRef idx="minor">
      <a:schemeClr val="dk1"/>
    </cs:fontRef>
    <cs:spPr>
      <a:ln w="9525">
        <a:solidFill>
          <a:schemeClr val="phClr">
            <a:lumMod val="60000"/>
            <a:lumOff val="40000"/>
          </a:schemeClr>
        </a:solidFill>
        <a:round/>
      </a:ln>
      <a:effectLst>
        <a:glow rad="25400">
          <a:schemeClr val="lt1"/>
        </a:glow>
      </a:effectLst>
    </cs:spPr>
  </cs:errorBar>
  <cs:floor>
    <cs:lnRef idx="0"/>
    <cs:fillRef idx="0"/>
    <cs:effectRef idx="0"/>
    <cs:fontRef idx="minor">
      <a:schemeClr val="dk1"/>
    </cs:fontRef>
  </cs:floor>
  <cs:gridlineMajor>
    <cs:lnRef idx="0">
      <cs:styleClr val="0"/>
    </cs:lnRef>
    <cs:fillRef idx="0"/>
    <cs:effectRef idx="0"/>
    <cs:fontRef idx="minor">
      <a:schemeClr val="dk1"/>
    </cs:fontRef>
    <cs:spPr>
      <a:ln w="9525" cap="flat" cmpd="sng" algn="ctr">
        <a:solidFill>
          <a:schemeClr val="lt1">
            <a:alpha val="25000"/>
          </a:schemeClr>
        </a:solidFill>
        <a:round/>
      </a:ln>
    </cs:spPr>
  </cs:gridlineMajor>
  <cs:gridlineMinor>
    <cs:lnRef idx="0">
      <cs:styleClr val="0"/>
    </cs:lnRef>
    <cs:fillRef idx="0"/>
    <cs:effectRef idx="0"/>
    <cs:fontRef idx="minor">
      <a:schemeClr val="dk1"/>
    </cs:fontRef>
    <cs:spPr>
      <a:ln>
        <a:solidFill>
          <a:schemeClr val="lt1">
            <a:alpha val="10000"/>
          </a:schemeClr>
        </a:solidFill>
      </a:ln>
    </cs:spPr>
  </cs:gridlineMinor>
  <cs:hiLoLine>
    <cs:lnRef idx="0">
      <cs:styleClr val="0"/>
    </cs:lnRef>
    <cs:fillRef idx="0"/>
    <cs:effectRef idx="0"/>
    <cs:fontRef idx="minor">
      <a:schemeClr val="dk1"/>
    </cs:fontRef>
    <cs:spPr>
      <a:ln w="9525">
        <a:solidFill>
          <a:schemeClr val="phClr">
            <a:lumMod val="60000"/>
            <a:lumOff val="40000"/>
          </a:schemeClr>
        </a:solidFill>
        <a:prstDash val="dash"/>
      </a:ln>
    </cs:spPr>
  </cs:hiLoLine>
  <cs:leaderLine>
    <cs:lnRef idx="0">
      <cs:styleClr val="0"/>
    </cs:lnRef>
    <cs:fillRef idx="0"/>
    <cs:effectRef idx="0"/>
    <cs:fontRef idx="minor">
      <a:schemeClr val="dk1"/>
    </cs:fontRef>
    <cs:spPr>
      <a:ln w="9525">
        <a:solidFill>
          <a:schemeClr val="phClr">
            <a:lumMod val="60000"/>
            <a:lumOff val="40000"/>
          </a:schemeClr>
        </a:solidFill>
      </a:ln>
    </cs:spPr>
  </cs:leaderLine>
  <cs:legend>
    <cs:lnRef idx="0"/>
    <cs:fillRef idx="0"/>
    <cs:effectRef idx="0"/>
    <cs:fontRef idx="minor">
      <a:schemeClr val="lt1"/>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styleClr val="0"/>
    </cs:lnRef>
    <cs:fillRef idx="0"/>
    <cs:effectRef idx="0"/>
    <cs:fontRef idx="minor">
      <a:schemeClr val="lt1"/>
    </cs:fontRef>
    <cs:spPr>
      <a:ln w="3175" cap="flat" cmpd="sng" algn="ctr">
        <a:solidFill>
          <a:schemeClr val="phClr">
            <a:lumMod val="60000"/>
            <a:lumOff val="40000"/>
          </a:schemeClr>
        </a:solidFill>
        <a:round/>
      </a:ln>
    </cs:spPr>
    <cs:defRPr sz="900" kern="1200"/>
  </cs:seriesAxis>
  <cs:seriesLine>
    <cs:lnRef idx="0">
      <cs:styleClr val="0"/>
    </cs:lnRef>
    <cs:fillRef idx="0"/>
    <cs:effectRef idx="0"/>
    <cs:fontRef idx="minor">
      <a:schemeClr val="dk1"/>
    </cs:fontRef>
    <cs:spPr>
      <a:ln w="9525">
        <a:solidFill>
          <a:schemeClr val="phClr">
            <a:lumMod val="60000"/>
            <a:lumOff val="40000"/>
            <a:tint val="50000"/>
          </a:schemeClr>
        </a:solidFill>
        <a:prstDash val="dash"/>
      </a:ln>
    </cs:spPr>
  </cs:seriesLine>
  <cs:title>
    <cs:lnRef idx="0"/>
    <cs:fillRef idx="0"/>
    <cs:effectRef idx="0"/>
    <cs:fontRef idx="minor">
      <a:schemeClr val="lt1"/>
    </cs:fontRef>
    <cs:defRPr sz="1500" b="1" kern="1200" cap="all" spc="100" normalizeH="0" baseline="0"/>
  </cs:title>
  <cs:trendline>
    <cs:lnRef idx="0"/>
    <cs:fillRef idx="0"/>
    <cs:effectRef idx="0"/>
    <cs:fontRef idx="minor">
      <a:schemeClr val="dk1"/>
    </cs:fontRef>
    <cs:spPr>
      <a:ln w="28575" cap="rnd">
        <a:solidFill>
          <a:schemeClr val="lt1">
            <a:alpha val="50000"/>
          </a:schemeClr>
        </a:solidFill>
        <a:round/>
      </a:ln>
    </cs:spPr>
  </cs:trendline>
  <cs:trendlineLabel>
    <cs:lnRef idx="0"/>
    <cs:fillRef idx="0"/>
    <cs:effectRef idx="0"/>
    <cs:fontRef idx="minor">
      <a:schemeClr val="lt1"/>
    </cs:fontRef>
    <cs:defRPr sz="900" kern="1200"/>
  </cs:trendlineLabel>
  <cs:upBar>
    <cs:lnRef idx="0">
      <cs:styleClr val="0"/>
    </cs:lnRef>
    <cs:fillRef idx="0"/>
    <cs:effectRef idx="0"/>
    <cs:fontRef idx="minor">
      <a:schemeClr val="dk1"/>
    </cs:fontRef>
    <cs:spPr>
      <a:solidFill>
        <a:schemeClr val="lt1">
          <a:lumMod val="95000"/>
        </a:schemeClr>
      </a:solidFill>
      <a:ln w="9525">
        <a:solidFill>
          <a:schemeClr val="phClr">
            <a:lumMod val="60000"/>
            <a:lumOff val="40000"/>
          </a:schemeClr>
        </a:solidFill>
      </a:ln>
    </cs:spPr>
  </cs:upBar>
  <cs:valueAxis>
    <cs:lnRef idx="0"/>
    <cs:fillRef idx="0"/>
    <cs:effectRef idx="0"/>
    <cs:fontRef idx="minor">
      <a:schemeClr val="lt1"/>
    </cs:fontRef>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9F641C0A-B0F4-4B51-883D-BBCF4B858CDD}" type="datetimeFigureOut">
              <a:rPr kumimoji="1" lang="ja-JP" altLang="en-US" smtClean="0"/>
              <a:t>2020/10/8</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8DADA8A1-F702-44BE-881A-1A8C70669AFB}" type="slidenum">
              <a:rPr kumimoji="1" lang="ja-JP" altLang="en-US" smtClean="0"/>
              <a:t>‹#›</a:t>
            </a:fld>
            <a:endParaRPr kumimoji="1" lang="ja-JP" altLang="en-US"/>
          </a:p>
        </p:txBody>
      </p:sp>
    </p:spTree>
    <p:extLst>
      <p:ext uri="{BB962C8B-B14F-4D97-AF65-F5344CB8AC3E}">
        <p14:creationId xmlns:p14="http://schemas.microsoft.com/office/powerpoint/2010/main" val="361846745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D59A65A0-5E4D-431E-B30B-7148E3715C35}" type="datetime1">
              <a:rPr kumimoji="1" lang="ja-JP" altLang="en-US" smtClean="0"/>
              <a:t>2020/10/8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1B32F94-71F0-4F70-8C2E-1DDD4E0F2666}"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FC54E8C-0228-40F1-96AA-FB9598769BCB}" type="datetime1">
              <a:rPr kumimoji="1" lang="ja-JP" altLang="en-US" smtClean="0"/>
              <a:t>2020/10/8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1B32F94-71F0-4F70-8C2E-1DDD4E0F2666}"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1A29B2B-6604-446E-BC3A-742D2611C567}" type="datetime1">
              <a:rPr kumimoji="1" lang="ja-JP" altLang="en-US" smtClean="0"/>
              <a:t>2020/10/8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1B32F94-71F0-4F70-8C2E-1DDD4E0F2666}"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CFBE342-EFB5-4748-AD13-90F05695BB28}" type="datetime1">
              <a:rPr kumimoji="1" lang="ja-JP" altLang="en-US" smtClean="0"/>
              <a:t>2020/10/8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1B32F94-71F0-4F70-8C2E-1DDD4E0F2666}"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82773653-CCE3-4268-98DE-AAAD0008898D}" type="datetime1">
              <a:rPr kumimoji="1" lang="ja-JP" altLang="en-US" smtClean="0"/>
              <a:t>2020/10/8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1B32F94-71F0-4F70-8C2E-1DDD4E0F2666}"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CB8A63AE-ED38-4948-A1B7-5A28C6EF89C3}" type="datetime1">
              <a:rPr kumimoji="1" lang="ja-JP" altLang="en-US" smtClean="0"/>
              <a:t>2020/10/8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1B32F94-71F0-4F70-8C2E-1DDD4E0F2666}"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3"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3"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1E4857D1-6FF6-4404-9C62-9DF0D0DE2DA9}" type="datetime1">
              <a:rPr kumimoji="1" lang="ja-JP" altLang="en-US" smtClean="0"/>
              <a:t>2020/10/8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21B32F94-71F0-4F70-8C2E-1DDD4E0F2666}"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6FD021F3-CB78-42C5-B09F-D29AEB21B079}" type="datetime1">
              <a:rPr kumimoji="1" lang="ja-JP" altLang="en-US" smtClean="0"/>
              <a:t>2020/10/8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21B32F94-71F0-4F70-8C2E-1DDD4E0F2666}"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560E1221-CE26-4D68-8627-BA29D255D42F}" type="datetime1">
              <a:rPr kumimoji="1" lang="ja-JP" altLang="en-US" smtClean="0"/>
              <a:t>2020/10/8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21B32F94-71F0-4F70-8C2E-1DDD4E0F2666}"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2"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7A25B66-5D33-4FD3-9D2E-976592B13A66}" type="datetime1">
              <a:rPr kumimoji="1" lang="ja-JP" altLang="en-US" smtClean="0"/>
              <a:t>2020/10/8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1B32F94-71F0-4F70-8C2E-1DDD4E0F2666}"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7C8F419E-5BE1-4892-803D-C51458B9AEF1}" type="datetime1">
              <a:rPr kumimoji="1" lang="ja-JP" altLang="en-US" smtClean="0"/>
              <a:t>2020/10/8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1B32F94-71F0-4F70-8C2E-1DDD4E0F2666}"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5"/>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9AFC3-5214-45A8-A06D-2A7CACA004B6}" type="datetime1">
              <a:rPr kumimoji="1" lang="ja-JP" altLang="en-US" smtClean="0"/>
              <a:t>2020/10/8</a:t>
            </a:fld>
            <a:endParaRPr kumimoji="1" lang="ja-JP" altLang="en-US"/>
          </a:p>
        </p:txBody>
      </p:sp>
      <p:sp>
        <p:nvSpPr>
          <p:cNvPr id="5" name="フッター プレースホルダ 4"/>
          <p:cNvSpPr>
            <a:spLocks noGrp="1"/>
          </p:cNvSpPr>
          <p:nvPr>
            <p:ph type="ftr" sz="quarter" idx="3"/>
          </p:nvPr>
        </p:nvSpPr>
        <p:spPr>
          <a:xfrm>
            <a:off x="3384550"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B32F94-71F0-4F70-8C2E-1DDD4E0F2666}"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chart" Target="../charts/chart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3321"/>
            <a:ext cx="9906000" cy="490257"/>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kumimoji="1" sz="1600" b="1">
                <a:solidFill>
                  <a:schemeClr val="tx1"/>
                </a:solidFill>
                <a:latin typeface="Malgun Gothic" pitchFamily="34" charset="-127"/>
                <a:ea typeface="ＭＳ Ｐゴシック" charset="-128"/>
              </a:defRPr>
            </a:lvl1pPr>
            <a:lvl2pPr marL="742950" indent="-285750" eaLnBrk="0" hangingPunct="0">
              <a:defRPr kumimoji="1" sz="1600" b="1">
                <a:solidFill>
                  <a:schemeClr val="tx1"/>
                </a:solidFill>
                <a:latin typeface="Malgun Gothic" pitchFamily="34" charset="-127"/>
                <a:ea typeface="ＭＳ Ｐゴシック" charset="-128"/>
              </a:defRPr>
            </a:lvl2pPr>
            <a:lvl3pPr marL="1143000" indent="-228600" eaLnBrk="0" hangingPunct="0">
              <a:defRPr kumimoji="1" sz="1600" b="1">
                <a:solidFill>
                  <a:schemeClr val="tx1"/>
                </a:solidFill>
                <a:latin typeface="Malgun Gothic" pitchFamily="34" charset="-127"/>
                <a:ea typeface="ＭＳ Ｐゴシック" charset="-128"/>
              </a:defRPr>
            </a:lvl3pPr>
            <a:lvl4pPr marL="1600200" indent="-228600" eaLnBrk="0" hangingPunct="0">
              <a:defRPr kumimoji="1" sz="1600" b="1">
                <a:solidFill>
                  <a:schemeClr val="tx1"/>
                </a:solidFill>
                <a:latin typeface="Malgun Gothic" pitchFamily="34" charset="-127"/>
                <a:ea typeface="ＭＳ Ｐゴシック" charset="-128"/>
              </a:defRPr>
            </a:lvl4pPr>
            <a:lvl5pPr marL="2057400" indent="-228600" eaLnBrk="0" hangingPunct="0">
              <a:defRPr kumimoji="1" sz="1600" b="1">
                <a:solidFill>
                  <a:schemeClr val="tx1"/>
                </a:solidFill>
                <a:latin typeface="Malgun Gothic" pitchFamily="34" charset="-127"/>
                <a:ea typeface="ＭＳ Ｐゴシック"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9pPr>
          </a:lstStyle>
          <a:p>
            <a:pPr algn="ctr" eaLnBrk="1" hangingPunct="1"/>
            <a:r>
              <a:rPr lang="ja-JP" altLang="en-US" sz="2200" dirty="0" smtClean="0">
                <a:latin typeface="ＭＳ Ｐゴシック" charset="-128"/>
                <a:ea typeface="Meiryo UI" pitchFamily="50" charset="-128"/>
                <a:cs typeface="Meiryo UI" pitchFamily="50" charset="-128"/>
              </a:rPr>
              <a:t>高齢者施設等・</a:t>
            </a:r>
            <a:r>
              <a:rPr lang="zh-TW" altLang="en-US" sz="2200" dirty="0" smtClean="0">
                <a:latin typeface="ＭＳ Ｐゴシック" charset="-128"/>
                <a:ea typeface="Meiryo UI" pitchFamily="50" charset="-128"/>
                <a:cs typeface="Meiryo UI" pitchFamily="50" charset="-128"/>
              </a:rPr>
              <a:t>医療</a:t>
            </a:r>
            <a:r>
              <a:rPr lang="zh-TW" altLang="en-US" sz="2200" dirty="0">
                <a:latin typeface="ＭＳ Ｐゴシック" charset="-128"/>
                <a:ea typeface="Meiryo UI" pitchFamily="50" charset="-128"/>
                <a:cs typeface="Meiryo UI" pitchFamily="50" charset="-128"/>
              </a:rPr>
              <a:t>機関（療養病床等</a:t>
            </a:r>
            <a:r>
              <a:rPr lang="zh-TW" altLang="en-US" sz="2200" dirty="0" smtClean="0">
                <a:latin typeface="ＭＳ Ｐゴシック" charset="-128"/>
                <a:ea typeface="Meiryo UI" pitchFamily="50" charset="-128"/>
                <a:cs typeface="Meiryo UI" pitchFamily="50" charset="-128"/>
              </a:rPr>
              <a:t>）</a:t>
            </a:r>
            <a:r>
              <a:rPr lang="ja-JP" altLang="en-US" sz="2200" dirty="0" smtClean="0">
                <a:latin typeface="ＭＳ Ｐゴシック" charset="-128"/>
                <a:ea typeface="Meiryo UI" pitchFamily="50" charset="-128"/>
                <a:cs typeface="Meiryo UI" pitchFamily="50" charset="-128"/>
              </a:rPr>
              <a:t>への対応強化について　</a:t>
            </a:r>
            <a:endParaRPr lang="ja-JP" altLang="en-US" sz="2200" dirty="0">
              <a:latin typeface="ＭＳ Ｐゴシック" charset="-128"/>
              <a:ea typeface="Meiryo UI" pitchFamily="50" charset="-128"/>
              <a:cs typeface="Meiryo UI" pitchFamily="50" charset="-128"/>
            </a:endParaRPr>
          </a:p>
        </p:txBody>
      </p:sp>
      <p:sp>
        <p:nvSpPr>
          <p:cNvPr id="40" name="テキスト ボックス 39"/>
          <p:cNvSpPr txBox="1"/>
          <p:nvPr/>
        </p:nvSpPr>
        <p:spPr>
          <a:xfrm>
            <a:off x="156760" y="1453619"/>
            <a:ext cx="8986532" cy="528350"/>
          </a:xfrm>
          <a:prstGeom prst="rect">
            <a:avLst/>
          </a:prstGeom>
          <a:noFill/>
        </p:spPr>
        <p:txBody>
          <a:bodyPr wrap="square" rtlCol="0">
            <a:spAutoFit/>
          </a:bodyPr>
          <a:lstStyle/>
          <a:p>
            <a:pPr>
              <a:lnSpc>
                <a:spcPts val="1700"/>
              </a:lnSpc>
            </a:pPr>
            <a:r>
              <a:rPr kumimoji="1" lang="ja-JP" altLang="en-US" sz="1200" dirty="0" smtClean="0"/>
              <a:t>○</a:t>
            </a:r>
            <a:r>
              <a:rPr kumimoji="1" lang="zh-TW" altLang="en-US" sz="1200" dirty="0" smtClean="0"/>
              <a:t>医療機関（療養病床等）</a:t>
            </a:r>
            <a:r>
              <a:rPr kumimoji="1" lang="ja-JP" altLang="en-US" sz="1200" dirty="0" smtClean="0"/>
              <a:t>・高齢者施設でのクラスター発生が多い。</a:t>
            </a:r>
            <a:endParaRPr kumimoji="1" lang="en-US" altLang="ja-JP" sz="1200" dirty="0" smtClean="0"/>
          </a:p>
          <a:p>
            <a:pPr>
              <a:lnSpc>
                <a:spcPts val="1700"/>
              </a:lnSpc>
            </a:pPr>
            <a:r>
              <a:rPr kumimoji="1" lang="ja-JP" altLang="en-US" sz="1200" dirty="0" smtClean="0"/>
              <a:t>○</a:t>
            </a:r>
            <a:r>
              <a:rPr kumimoji="1" lang="zh-TW" altLang="en-US" sz="1200" dirty="0" smtClean="0"/>
              <a:t>医療機関（療養病床等）</a:t>
            </a:r>
            <a:r>
              <a:rPr kumimoji="1" lang="ja-JP" altLang="en-US" sz="1200" dirty="0" smtClean="0"/>
              <a:t>・高齢者施設</a:t>
            </a:r>
            <a:r>
              <a:rPr lang="ja-JP" altLang="en-US" sz="1200" dirty="0" smtClean="0"/>
              <a:t>での発生は、重症者及び 死亡者の増加につながっている。</a:t>
            </a:r>
            <a:endParaRPr lang="en-US" altLang="ja-JP" sz="1200" dirty="0" smtClean="0"/>
          </a:p>
        </p:txBody>
      </p:sp>
      <p:sp>
        <p:nvSpPr>
          <p:cNvPr id="41" name="角丸四角形 40"/>
          <p:cNvSpPr/>
          <p:nvPr/>
        </p:nvSpPr>
        <p:spPr>
          <a:xfrm>
            <a:off x="96764" y="1117622"/>
            <a:ext cx="4601449" cy="31694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t>第二波におけるクラスターの発生状況（</a:t>
            </a:r>
            <a:r>
              <a:rPr lang="en-US" altLang="ja-JP" sz="1400" dirty="0" smtClean="0"/>
              <a:t>10</a:t>
            </a:r>
            <a:r>
              <a:rPr lang="ja-JP" altLang="en-US" sz="1400" dirty="0" smtClean="0"/>
              <a:t>月</a:t>
            </a:r>
            <a:r>
              <a:rPr lang="en-US" altLang="ja-JP" sz="1400" dirty="0" smtClean="0"/>
              <a:t>5</a:t>
            </a:r>
            <a:r>
              <a:rPr lang="ja-JP" altLang="en-US" sz="1400" dirty="0" smtClean="0"/>
              <a:t>日現在）</a:t>
            </a:r>
            <a:endParaRPr kumimoji="1" lang="ja-JP" altLang="en-US" sz="1400" dirty="0"/>
          </a:p>
        </p:txBody>
      </p:sp>
      <p:sp>
        <p:nvSpPr>
          <p:cNvPr id="16" name="テキスト ボックス 15"/>
          <p:cNvSpPr txBox="1"/>
          <p:nvPr/>
        </p:nvSpPr>
        <p:spPr>
          <a:xfrm>
            <a:off x="96764" y="529136"/>
            <a:ext cx="9676234" cy="511487"/>
          </a:xfrm>
          <a:prstGeom prst="rect">
            <a:avLst/>
          </a:prstGeom>
          <a:noFill/>
        </p:spPr>
        <p:txBody>
          <a:bodyPr wrap="square" rtlCol="0">
            <a:spAutoFit/>
          </a:bodyPr>
          <a:lstStyle/>
          <a:p>
            <a:pPr>
              <a:lnSpc>
                <a:spcPts val="1700"/>
              </a:lnSpc>
            </a:pPr>
            <a:r>
              <a:rPr lang="ja-JP" altLang="en-US" sz="1200" dirty="0" smtClean="0"/>
              <a:t>主に重症化リスクが高い高齢者が入院・入所する医療機関（療養病床等）や高齢者施設等において、早期から幅広く検査を実施することで、施設内の感染状況を把握し、ハイリスク者層における感染拡大を防止する。</a:t>
            </a:r>
            <a:endParaRPr lang="en-US" altLang="ja-JP" sz="1200" dirty="0" smtClean="0"/>
          </a:p>
        </p:txBody>
      </p:sp>
      <p:graphicFrame>
        <p:nvGraphicFramePr>
          <p:cNvPr id="19" name="グラフ 18"/>
          <p:cNvGraphicFramePr>
            <a:graphicFrameLocks/>
          </p:cNvGraphicFramePr>
          <p:nvPr>
            <p:extLst>
              <p:ext uri="{D42A27DB-BD31-4B8C-83A1-F6EECF244321}">
                <p14:modId xmlns:p14="http://schemas.microsoft.com/office/powerpoint/2010/main" val="2128069936"/>
              </p:ext>
            </p:extLst>
          </p:nvPr>
        </p:nvGraphicFramePr>
        <p:xfrm>
          <a:off x="57695" y="4473705"/>
          <a:ext cx="2059936" cy="1732234"/>
        </p:xfrm>
        <a:graphic>
          <a:graphicData uri="http://schemas.openxmlformats.org/drawingml/2006/chart">
            <c:chart xmlns:c="http://schemas.openxmlformats.org/drawingml/2006/chart" xmlns:r="http://schemas.openxmlformats.org/officeDocument/2006/relationships" r:id="rId2"/>
          </a:graphicData>
        </a:graphic>
      </p:graphicFrame>
      <p:sp>
        <p:nvSpPr>
          <p:cNvPr id="29" name="テキスト ボックス 28"/>
          <p:cNvSpPr txBox="1"/>
          <p:nvPr/>
        </p:nvSpPr>
        <p:spPr>
          <a:xfrm>
            <a:off x="93895" y="3880405"/>
            <a:ext cx="7121548" cy="310341"/>
          </a:xfrm>
          <a:prstGeom prst="rect">
            <a:avLst/>
          </a:prstGeom>
          <a:noFill/>
        </p:spPr>
        <p:txBody>
          <a:bodyPr wrap="square" rtlCol="0">
            <a:spAutoFit/>
          </a:bodyPr>
          <a:lstStyle/>
          <a:p>
            <a:pPr>
              <a:lnSpc>
                <a:spcPts val="1700"/>
              </a:lnSpc>
            </a:pPr>
            <a:r>
              <a:rPr lang="ja-JP" altLang="en-US" sz="1400" dirty="0" smtClean="0"/>
              <a:t>（高齢者施設・</a:t>
            </a:r>
            <a:r>
              <a:rPr lang="ja-JP" altLang="en-US" sz="1400" dirty="0" err="1" smtClean="0"/>
              <a:t>障がい</a:t>
            </a:r>
            <a:r>
              <a:rPr lang="ja-JP" altLang="en-US" sz="1400" dirty="0" smtClean="0"/>
              <a:t>者施設（</a:t>
            </a:r>
            <a:r>
              <a:rPr lang="en-US" altLang="ja-JP" sz="1400" dirty="0" smtClean="0"/>
              <a:t>23</a:t>
            </a:r>
            <a:r>
              <a:rPr lang="ja-JP" altLang="en-US" sz="1400" dirty="0" smtClean="0"/>
              <a:t>施設）及び医療機関（</a:t>
            </a:r>
            <a:r>
              <a:rPr lang="en-US" altLang="ja-JP" sz="1400" dirty="0" smtClean="0"/>
              <a:t>9</a:t>
            </a:r>
            <a:r>
              <a:rPr lang="ja-JP" altLang="en-US" sz="1400" dirty="0" smtClean="0"/>
              <a:t>施設）でのクラスター発生状況）</a:t>
            </a:r>
            <a:endParaRPr lang="en-US" altLang="ja-JP" sz="1400" dirty="0" smtClean="0"/>
          </a:p>
        </p:txBody>
      </p:sp>
      <p:sp>
        <p:nvSpPr>
          <p:cNvPr id="2" name="テキスト ボックス 1"/>
          <p:cNvSpPr txBox="1"/>
          <p:nvPr/>
        </p:nvSpPr>
        <p:spPr>
          <a:xfrm>
            <a:off x="1349444" y="6377900"/>
            <a:ext cx="768761" cy="230832"/>
          </a:xfrm>
          <a:prstGeom prst="rect">
            <a:avLst/>
          </a:prstGeom>
          <a:noFill/>
        </p:spPr>
        <p:txBody>
          <a:bodyPr wrap="square" rtlCol="0">
            <a:spAutoFit/>
          </a:bodyPr>
          <a:lstStyle/>
          <a:p>
            <a:r>
              <a:rPr kumimoji="1" lang="ja-JP" altLang="en-US" sz="900" dirty="0" smtClean="0"/>
              <a:t>単位：施設</a:t>
            </a:r>
            <a:endParaRPr kumimoji="1" lang="ja-JP" altLang="en-US" sz="900" dirty="0"/>
          </a:p>
        </p:txBody>
      </p:sp>
      <p:sp>
        <p:nvSpPr>
          <p:cNvPr id="30" name="テキスト ボックス 29"/>
          <p:cNvSpPr txBox="1"/>
          <p:nvPr/>
        </p:nvSpPr>
        <p:spPr>
          <a:xfrm>
            <a:off x="3748270" y="6397121"/>
            <a:ext cx="768761" cy="230832"/>
          </a:xfrm>
          <a:prstGeom prst="rect">
            <a:avLst/>
          </a:prstGeom>
          <a:noFill/>
        </p:spPr>
        <p:txBody>
          <a:bodyPr wrap="square" rtlCol="0">
            <a:spAutoFit/>
          </a:bodyPr>
          <a:lstStyle/>
          <a:p>
            <a:r>
              <a:rPr kumimoji="1" lang="ja-JP" altLang="en-US" sz="900" dirty="0" smtClean="0"/>
              <a:t>単位：施設</a:t>
            </a:r>
            <a:endParaRPr kumimoji="1" lang="ja-JP" altLang="en-US" sz="900" dirty="0"/>
          </a:p>
        </p:txBody>
      </p:sp>
      <p:sp>
        <p:nvSpPr>
          <p:cNvPr id="31" name="テキスト ボックス 30"/>
          <p:cNvSpPr txBox="1"/>
          <p:nvPr/>
        </p:nvSpPr>
        <p:spPr>
          <a:xfrm>
            <a:off x="6186633" y="6348947"/>
            <a:ext cx="1902075" cy="230832"/>
          </a:xfrm>
          <a:prstGeom prst="rect">
            <a:avLst/>
          </a:prstGeom>
          <a:noFill/>
        </p:spPr>
        <p:txBody>
          <a:bodyPr wrap="square" rtlCol="0">
            <a:spAutoFit/>
          </a:bodyPr>
          <a:lstStyle/>
          <a:p>
            <a:r>
              <a:rPr kumimoji="1" lang="ja-JP" altLang="en-US" sz="900" dirty="0" smtClean="0"/>
              <a:t>単位：人</a:t>
            </a:r>
            <a:endParaRPr kumimoji="1" lang="en-US" altLang="ja-JP" sz="900" dirty="0" smtClean="0"/>
          </a:p>
        </p:txBody>
      </p:sp>
      <p:sp>
        <p:nvSpPr>
          <p:cNvPr id="9" name="テキスト ボックス 8"/>
          <p:cNvSpPr txBox="1"/>
          <p:nvPr/>
        </p:nvSpPr>
        <p:spPr>
          <a:xfrm>
            <a:off x="6559431" y="4456966"/>
            <a:ext cx="936104" cy="276999"/>
          </a:xfrm>
          <a:prstGeom prst="rect">
            <a:avLst/>
          </a:prstGeom>
          <a:noFill/>
        </p:spPr>
        <p:txBody>
          <a:bodyPr wrap="square" rtlCol="0">
            <a:spAutoFit/>
          </a:bodyPr>
          <a:lstStyle/>
          <a:p>
            <a:r>
              <a:rPr kumimoji="1" lang="ja-JP" altLang="en-US" sz="1200" dirty="0" smtClean="0">
                <a:latin typeface="+mn-ea"/>
              </a:rPr>
              <a:t>（</a:t>
            </a:r>
            <a:r>
              <a:rPr kumimoji="1" lang="en-US" altLang="ja-JP" sz="1200" dirty="0" smtClean="0">
                <a:latin typeface="+mn-ea"/>
              </a:rPr>
              <a:t>N=</a:t>
            </a:r>
            <a:r>
              <a:rPr lang="en-US" altLang="ja-JP" sz="1200" dirty="0">
                <a:latin typeface="+mn-ea"/>
              </a:rPr>
              <a:t>32</a:t>
            </a:r>
            <a:r>
              <a:rPr kumimoji="1" lang="ja-JP" altLang="en-US" sz="1200" dirty="0" smtClean="0">
                <a:latin typeface="+mn-ea"/>
              </a:rPr>
              <a:t>）</a:t>
            </a:r>
            <a:endParaRPr kumimoji="1" lang="ja-JP" altLang="en-US" sz="1200" dirty="0">
              <a:latin typeface="+mn-ea"/>
            </a:endParaRPr>
          </a:p>
        </p:txBody>
      </p:sp>
      <p:sp>
        <p:nvSpPr>
          <p:cNvPr id="32" name="テキスト ボックス 31"/>
          <p:cNvSpPr txBox="1"/>
          <p:nvPr/>
        </p:nvSpPr>
        <p:spPr>
          <a:xfrm>
            <a:off x="9093446" y="6368457"/>
            <a:ext cx="2142207" cy="230832"/>
          </a:xfrm>
          <a:prstGeom prst="rect">
            <a:avLst/>
          </a:prstGeom>
          <a:noFill/>
        </p:spPr>
        <p:txBody>
          <a:bodyPr wrap="square" rtlCol="0">
            <a:spAutoFit/>
          </a:bodyPr>
          <a:lstStyle/>
          <a:p>
            <a:r>
              <a:rPr kumimoji="1" lang="ja-JP" altLang="en-US" sz="900" dirty="0" smtClean="0"/>
              <a:t>単位：人</a:t>
            </a:r>
            <a:endParaRPr kumimoji="1" lang="en-US" altLang="ja-JP" sz="900" dirty="0" smtClean="0"/>
          </a:p>
        </p:txBody>
      </p:sp>
      <p:sp>
        <p:nvSpPr>
          <p:cNvPr id="3" name="スライド番号プレースホルダー 2"/>
          <p:cNvSpPr>
            <a:spLocks noGrp="1"/>
          </p:cNvSpPr>
          <p:nvPr>
            <p:ph type="sldNum" sz="quarter" idx="12"/>
          </p:nvPr>
        </p:nvSpPr>
        <p:spPr>
          <a:xfrm>
            <a:off x="7555443" y="6532974"/>
            <a:ext cx="2311400" cy="365125"/>
          </a:xfrm>
        </p:spPr>
        <p:txBody>
          <a:bodyPr/>
          <a:lstStyle/>
          <a:p>
            <a:fld id="{21B32F94-71F0-4F70-8C2E-1DDD4E0F2666}" type="slidenum">
              <a:rPr kumimoji="1" lang="ja-JP" altLang="en-US" smtClean="0"/>
              <a:pPr/>
              <a:t>1</a:t>
            </a:fld>
            <a:endParaRPr kumimoji="1" lang="ja-JP" altLang="en-US" dirty="0"/>
          </a:p>
        </p:txBody>
      </p:sp>
      <p:sp>
        <p:nvSpPr>
          <p:cNvPr id="20" name="テキスト ボックス 19"/>
          <p:cNvSpPr txBox="1"/>
          <p:nvPr/>
        </p:nvSpPr>
        <p:spPr>
          <a:xfrm>
            <a:off x="8781574" y="113728"/>
            <a:ext cx="1006912" cy="307777"/>
          </a:xfrm>
          <a:prstGeom prst="rect">
            <a:avLst/>
          </a:prstGeom>
          <a:solidFill>
            <a:schemeClr val="bg1"/>
          </a:solidFill>
        </p:spPr>
        <p:txBody>
          <a:bodyPr wrap="square" rtlCol="0">
            <a:spAutoFit/>
          </a:bodyPr>
          <a:lstStyle/>
          <a:p>
            <a:r>
              <a:rPr kumimoji="1" lang="ja-JP" altLang="en-US" sz="1400" dirty="0" smtClean="0"/>
              <a:t>資料１－７</a:t>
            </a:r>
            <a:endParaRPr kumimoji="1" lang="ja-JP" altLang="en-US" sz="1400" dirty="0"/>
          </a:p>
        </p:txBody>
      </p:sp>
      <p:sp>
        <p:nvSpPr>
          <p:cNvPr id="5" name="テキスト ボックス 4"/>
          <p:cNvSpPr txBox="1"/>
          <p:nvPr/>
        </p:nvSpPr>
        <p:spPr>
          <a:xfrm>
            <a:off x="4675539" y="6639163"/>
            <a:ext cx="3040377" cy="246221"/>
          </a:xfrm>
          <a:prstGeom prst="rect">
            <a:avLst/>
          </a:prstGeom>
          <a:noFill/>
        </p:spPr>
        <p:txBody>
          <a:bodyPr wrap="square" rtlCol="0">
            <a:spAutoFit/>
          </a:bodyPr>
          <a:lstStyle/>
          <a:p>
            <a:r>
              <a:rPr kumimoji="1" lang="en-US" altLang="ja-JP" sz="1000" dirty="0" smtClean="0"/>
              <a:t>※</a:t>
            </a:r>
            <a:r>
              <a:rPr kumimoji="1" lang="ja-JP" altLang="en-US" sz="1000" dirty="0" smtClean="0"/>
              <a:t>確認された</a:t>
            </a:r>
            <a:r>
              <a:rPr lang="ja-JP" altLang="en-US" sz="1000" dirty="0" smtClean="0"/>
              <a:t>陽性者の中で最も発症日が早い者</a:t>
            </a:r>
            <a:endParaRPr kumimoji="1" lang="ja-JP" altLang="en-US" sz="1000" dirty="0"/>
          </a:p>
        </p:txBody>
      </p:sp>
      <p:sp>
        <p:nvSpPr>
          <p:cNvPr id="6" name="テキスト ボックス 5"/>
          <p:cNvSpPr txBox="1"/>
          <p:nvPr/>
        </p:nvSpPr>
        <p:spPr>
          <a:xfrm>
            <a:off x="4643538" y="4239133"/>
            <a:ext cx="2859930" cy="276999"/>
          </a:xfrm>
          <a:prstGeom prst="rect">
            <a:avLst/>
          </a:prstGeom>
          <a:noFill/>
        </p:spPr>
        <p:txBody>
          <a:bodyPr wrap="square" rtlCol="0">
            <a:spAutoFit/>
          </a:bodyPr>
          <a:lstStyle/>
          <a:p>
            <a:r>
              <a:rPr kumimoji="1" lang="ja-JP" altLang="en-US" sz="1200" dirty="0" smtClean="0"/>
              <a:t>初発患者</a:t>
            </a:r>
            <a:r>
              <a:rPr kumimoji="1" lang="en-US" altLang="ja-JP" sz="1200" dirty="0" smtClean="0"/>
              <a:t>(※)</a:t>
            </a:r>
            <a:r>
              <a:rPr kumimoji="1" lang="ja-JP" altLang="en-US" sz="1200" dirty="0" smtClean="0"/>
              <a:t>の職員・利用者の別</a:t>
            </a:r>
            <a:endParaRPr kumimoji="1" lang="ja-JP" altLang="en-US" sz="1200" dirty="0"/>
          </a:p>
        </p:txBody>
      </p:sp>
      <p:sp>
        <p:nvSpPr>
          <p:cNvPr id="24" name="テキスト ボックス 23"/>
          <p:cNvSpPr txBox="1"/>
          <p:nvPr/>
        </p:nvSpPr>
        <p:spPr>
          <a:xfrm>
            <a:off x="4998109" y="6351805"/>
            <a:ext cx="1902075" cy="230832"/>
          </a:xfrm>
          <a:prstGeom prst="rect">
            <a:avLst/>
          </a:prstGeom>
          <a:noFill/>
        </p:spPr>
        <p:txBody>
          <a:bodyPr wrap="square" rtlCol="0">
            <a:spAutoFit/>
          </a:bodyPr>
          <a:lstStyle/>
          <a:p>
            <a:r>
              <a:rPr lang="ja-JP" altLang="en-US" sz="900" dirty="0" smtClean="0"/>
              <a:t>利用者</a:t>
            </a:r>
            <a:r>
              <a:rPr lang="en-US" altLang="ja-JP" sz="900" dirty="0" smtClean="0"/>
              <a:t>18</a:t>
            </a:r>
            <a:r>
              <a:rPr lang="ja-JP" altLang="en-US" sz="900" dirty="0" smtClean="0"/>
              <a:t>人、職員</a:t>
            </a:r>
            <a:r>
              <a:rPr lang="en-US" altLang="ja-JP" sz="900" dirty="0" smtClean="0"/>
              <a:t>14</a:t>
            </a:r>
            <a:r>
              <a:rPr lang="ja-JP" altLang="en-US" sz="900" dirty="0" smtClean="0"/>
              <a:t>人</a:t>
            </a:r>
            <a:endParaRPr kumimoji="1" lang="en-US" altLang="ja-JP" sz="900" dirty="0" smtClean="0"/>
          </a:p>
        </p:txBody>
      </p:sp>
      <p:sp>
        <p:nvSpPr>
          <p:cNvPr id="26" name="テキスト ボックス 25"/>
          <p:cNvSpPr txBox="1"/>
          <p:nvPr/>
        </p:nvSpPr>
        <p:spPr>
          <a:xfrm>
            <a:off x="7799865" y="6368457"/>
            <a:ext cx="1902075" cy="230832"/>
          </a:xfrm>
          <a:prstGeom prst="rect">
            <a:avLst/>
          </a:prstGeom>
          <a:noFill/>
        </p:spPr>
        <p:txBody>
          <a:bodyPr wrap="square" rtlCol="0">
            <a:spAutoFit/>
          </a:bodyPr>
          <a:lstStyle/>
          <a:p>
            <a:r>
              <a:rPr lang="ja-JP" altLang="en-US" sz="900" dirty="0" smtClean="0"/>
              <a:t>利用者</a:t>
            </a:r>
            <a:r>
              <a:rPr lang="en-US" altLang="ja-JP" sz="900" dirty="0"/>
              <a:t>467</a:t>
            </a:r>
            <a:r>
              <a:rPr lang="ja-JP" altLang="en-US" sz="900" dirty="0" smtClean="0"/>
              <a:t>人、職員</a:t>
            </a:r>
            <a:r>
              <a:rPr lang="en-US" altLang="ja-JP" sz="900" dirty="0"/>
              <a:t>208</a:t>
            </a:r>
            <a:r>
              <a:rPr lang="ja-JP" altLang="en-US" sz="900" dirty="0" smtClean="0"/>
              <a:t>人</a:t>
            </a:r>
            <a:endParaRPr kumimoji="1" lang="en-US" altLang="ja-JP" sz="900" dirty="0" smtClean="0"/>
          </a:p>
        </p:txBody>
      </p:sp>
      <p:pic>
        <p:nvPicPr>
          <p:cNvPr id="7" name="図 6"/>
          <p:cNvPicPr>
            <a:picLocks noChangeAspect="1"/>
          </p:cNvPicPr>
          <p:nvPr/>
        </p:nvPicPr>
        <p:blipFill>
          <a:blip r:embed="rId3"/>
          <a:stretch>
            <a:fillRect/>
          </a:stretch>
        </p:blipFill>
        <p:spPr>
          <a:xfrm>
            <a:off x="504691" y="1916087"/>
            <a:ext cx="9138696" cy="1896020"/>
          </a:xfrm>
          <a:prstGeom prst="rect">
            <a:avLst/>
          </a:prstGeom>
        </p:spPr>
      </p:pic>
      <p:pic>
        <p:nvPicPr>
          <p:cNvPr id="8" name="図 7"/>
          <p:cNvPicPr>
            <a:picLocks noChangeAspect="1"/>
          </p:cNvPicPr>
          <p:nvPr/>
        </p:nvPicPr>
        <p:blipFill>
          <a:blip r:embed="rId4"/>
          <a:stretch>
            <a:fillRect/>
          </a:stretch>
        </p:blipFill>
        <p:spPr>
          <a:xfrm>
            <a:off x="-204333" y="4199974"/>
            <a:ext cx="2621507" cy="2249619"/>
          </a:xfrm>
          <a:prstGeom prst="rect">
            <a:avLst/>
          </a:prstGeom>
        </p:spPr>
      </p:pic>
      <p:pic>
        <p:nvPicPr>
          <p:cNvPr id="10" name="図 9"/>
          <p:cNvPicPr>
            <a:picLocks noChangeAspect="1"/>
          </p:cNvPicPr>
          <p:nvPr/>
        </p:nvPicPr>
        <p:blipFill>
          <a:blip r:embed="rId5"/>
          <a:stretch>
            <a:fillRect/>
          </a:stretch>
        </p:blipFill>
        <p:spPr>
          <a:xfrm>
            <a:off x="1908079" y="4206453"/>
            <a:ext cx="2688569" cy="2182557"/>
          </a:xfrm>
          <a:prstGeom prst="rect">
            <a:avLst/>
          </a:prstGeom>
        </p:spPr>
      </p:pic>
      <p:pic>
        <p:nvPicPr>
          <p:cNvPr id="11" name="図 10"/>
          <p:cNvPicPr>
            <a:picLocks noChangeAspect="1"/>
          </p:cNvPicPr>
          <p:nvPr/>
        </p:nvPicPr>
        <p:blipFill>
          <a:blip r:embed="rId6"/>
          <a:stretch>
            <a:fillRect/>
          </a:stretch>
        </p:blipFill>
        <p:spPr>
          <a:xfrm>
            <a:off x="4517031" y="4209622"/>
            <a:ext cx="2615411" cy="2164268"/>
          </a:xfrm>
          <a:prstGeom prst="rect">
            <a:avLst/>
          </a:prstGeom>
        </p:spPr>
      </p:pic>
      <p:pic>
        <p:nvPicPr>
          <p:cNvPr id="12" name="図 11"/>
          <p:cNvPicPr>
            <a:picLocks noChangeAspect="1"/>
          </p:cNvPicPr>
          <p:nvPr/>
        </p:nvPicPr>
        <p:blipFill>
          <a:blip r:embed="rId7"/>
          <a:stretch>
            <a:fillRect/>
          </a:stretch>
        </p:blipFill>
        <p:spPr>
          <a:xfrm>
            <a:off x="7210491" y="4212381"/>
            <a:ext cx="2420322" cy="2060627"/>
          </a:xfrm>
          <a:prstGeom prst="rect">
            <a:avLst/>
          </a:prstGeom>
        </p:spPr>
      </p:pic>
    </p:spTree>
    <p:extLst>
      <p:ext uri="{BB962C8B-B14F-4D97-AF65-F5344CB8AC3E}">
        <p14:creationId xmlns:p14="http://schemas.microsoft.com/office/powerpoint/2010/main" val="25167961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角丸四角形 40"/>
          <p:cNvSpPr/>
          <p:nvPr/>
        </p:nvSpPr>
        <p:spPr>
          <a:xfrm>
            <a:off x="71907" y="572787"/>
            <a:ext cx="4960818" cy="38633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t>今後の対応策～感染拡大</a:t>
            </a:r>
            <a:r>
              <a:rPr lang="ja-JP" altLang="en-US" sz="2000" b="1" dirty="0"/>
              <a:t>期</a:t>
            </a:r>
            <a:r>
              <a:rPr lang="ja-JP" altLang="en-US" sz="2000" b="1" dirty="0" smtClean="0"/>
              <a:t>に向けて～</a:t>
            </a:r>
            <a:endParaRPr kumimoji="1" lang="ja-JP" altLang="en-US" sz="2000" b="1" dirty="0"/>
          </a:p>
        </p:txBody>
      </p:sp>
      <p:sp>
        <p:nvSpPr>
          <p:cNvPr id="2" name="テキスト ボックス 1"/>
          <p:cNvSpPr txBox="1"/>
          <p:nvPr/>
        </p:nvSpPr>
        <p:spPr>
          <a:xfrm>
            <a:off x="78544" y="1004428"/>
            <a:ext cx="9516938" cy="646331"/>
          </a:xfrm>
          <a:prstGeom prst="rect">
            <a:avLst/>
          </a:prstGeom>
          <a:noFill/>
          <a:ln w="12700">
            <a:solidFill>
              <a:schemeClr val="tx1"/>
            </a:solidFill>
          </a:ln>
        </p:spPr>
        <p:txBody>
          <a:bodyPr wrap="square" rtlCol="0">
            <a:spAutoFit/>
          </a:bodyPr>
          <a:lstStyle/>
          <a:p>
            <a:r>
              <a:rPr lang="en-US" altLang="ja-JP" dirty="0" smtClean="0">
                <a:latin typeface="Meiryo UI" panose="020B0604030504040204" pitchFamily="50" charset="-128"/>
                <a:ea typeface="Meiryo UI" panose="020B0604030504040204" pitchFamily="50" charset="-128"/>
              </a:rPr>
              <a:t>【1】</a:t>
            </a:r>
            <a:r>
              <a:rPr lang="ja-JP" altLang="en-US" dirty="0" smtClean="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濃厚接触者への検査に加えて</a:t>
            </a:r>
            <a:r>
              <a:rPr lang="ja-JP" altLang="en-US" dirty="0" smtClean="0">
                <a:latin typeface="Meiryo UI" panose="020B0604030504040204" pitchFamily="50" charset="-128"/>
                <a:ea typeface="Meiryo UI" panose="020B0604030504040204" pitchFamily="50" charset="-128"/>
              </a:rPr>
              <a:t>、職員</a:t>
            </a:r>
            <a:r>
              <a:rPr lang="ja-JP" altLang="en-US" dirty="0">
                <a:latin typeface="Meiryo UI" panose="020B0604030504040204" pitchFamily="50" charset="-128"/>
                <a:ea typeface="Meiryo UI" panose="020B0604030504040204" pitchFamily="50" charset="-128"/>
              </a:rPr>
              <a:t>及</a:t>
            </a:r>
            <a:r>
              <a:rPr lang="ja-JP" altLang="en-US" dirty="0" smtClean="0">
                <a:latin typeface="Meiryo UI" panose="020B0604030504040204" pitchFamily="50" charset="-128"/>
                <a:ea typeface="Meiryo UI" panose="020B0604030504040204" pitchFamily="50" charset="-128"/>
              </a:rPr>
              <a:t>び入院患者・入所者全数</a:t>
            </a:r>
            <a:r>
              <a:rPr lang="en-US" altLang="ja-JP" b="1" baseline="30000" dirty="0" smtClean="0">
                <a:latin typeface="Meiryo UI" panose="020B0604030504040204" pitchFamily="50" charset="-128"/>
                <a:ea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rPr>
              <a:t>を検査するなど、対象を拡大　　</a:t>
            </a:r>
            <a:endParaRPr lang="en-US" altLang="ja-JP" dirty="0" smtClean="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して積極的に検査を実施</a:t>
            </a:r>
            <a:endParaRPr lang="en-US" altLang="ja-JP" dirty="0" smtClean="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65749" y="1701953"/>
            <a:ext cx="9516937" cy="1815882"/>
          </a:xfrm>
          <a:prstGeom prst="rect">
            <a:avLst/>
          </a:prstGeom>
          <a:noFill/>
        </p:spPr>
        <p:txBody>
          <a:bodyPr wrap="square" rtlCol="0">
            <a:spAutoFit/>
          </a:bodyPr>
          <a:lstStyle/>
          <a:p>
            <a:r>
              <a:rPr kumimoji="1" lang="ja-JP" altLang="en-US" sz="1400" dirty="0" smtClean="0"/>
              <a:t>○従来、積極的疫学調査により、濃厚接触者を特定の上、検査を実施していたが、それに加えて、濃厚接触はないが、感染の</a:t>
            </a:r>
            <a:endParaRPr kumimoji="1" lang="en-US" altLang="ja-JP" sz="1400" dirty="0" smtClean="0"/>
          </a:p>
          <a:p>
            <a:r>
              <a:rPr lang="ja-JP" altLang="en-US" sz="1400" dirty="0"/>
              <a:t>　</a:t>
            </a:r>
            <a:r>
              <a:rPr lang="ja-JP" altLang="en-US" sz="1400" dirty="0" smtClean="0"/>
              <a:t> </a:t>
            </a:r>
            <a:r>
              <a:rPr kumimoji="1" lang="ja-JP" altLang="en-US" sz="1400" dirty="0" smtClean="0"/>
              <a:t>可能性を否定できない者も対象として積極的に検査を実施する。</a:t>
            </a:r>
            <a:endParaRPr kumimoji="1" lang="en-US" altLang="ja-JP" sz="1400" dirty="0" smtClean="0"/>
          </a:p>
          <a:p>
            <a:r>
              <a:rPr lang="ja-JP" altLang="en-US" sz="1400" dirty="0"/>
              <a:t>　</a:t>
            </a:r>
            <a:r>
              <a:rPr lang="ja-JP" altLang="en-US" sz="1400" dirty="0" smtClean="0"/>
              <a:t>　　</a:t>
            </a:r>
            <a:r>
              <a:rPr lang="en-US" altLang="ja-JP" sz="1400" dirty="0" smtClean="0"/>
              <a:t>※</a:t>
            </a:r>
            <a:r>
              <a:rPr lang="ja-JP" altLang="en-US" sz="1400" dirty="0" smtClean="0"/>
              <a:t>「全数」の定義については、施設の構造や職員等の動線などを踏まえ、建物単位やフロア全体など感染拡大の可能性</a:t>
            </a:r>
            <a:endParaRPr lang="en-US" altLang="ja-JP" sz="1400" dirty="0" smtClean="0"/>
          </a:p>
          <a:p>
            <a:r>
              <a:rPr lang="ja-JP" altLang="en-US" sz="1400" dirty="0"/>
              <a:t>　</a:t>
            </a:r>
            <a:r>
              <a:rPr lang="ja-JP" altLang="en-US" sz="1400" dirty="0" smtClean="0"/>
              <a:t>　　　 のある範囲を保健所長が設定するものとする</a:t>
            </a:r>
            <a:r>
              <a:rPr lang="ja-JP" altLang="en-US" sz="1400" dirty="0"/>
              <a:t>。　</a:t>
            </a:r>
            <a:endParaRPr lang="en-US" altLang="ja-JP" sz="1400" dirty="0" smtClean="0"/>
          </a:p>
          <a:p>
            <a:r>
              <a:rPr lang="ja-JP" altLang="en-US" sz="1400" dirty="0" smtClean="0"/>
              <a:t>　　　　　　　例</a:t>
            </a:r>
            <a:r>
              <a:rPr lang="ja-JP" altLang="en-US" sz="1400" dirty="0"/>
              <a:t>）　陽性者が発生した当該フロアの濃厚接触者に加えて、当該フロアを担当する職員及び当該フロアの</a:t>
            </a:r>
            <a:r>
              <a:rPr lang="ja-JP" altLang="en-US" sz="1400" dirty="0" smtClean="0"/>
              <a:t>全入所者</a:t>
            </a:r>
            <a:endParaRPr lang="en-US" altLang="ja-JP" sz="1400" dirty="0" smtClean="0"/>
          </a:p>
          <a:p>
            <a:r>
              <a:rPr lang="ja-JP" altLang="en-US" sz="1400" dirty="0"/>
              <a:t>　</a:t>
            </a:r>
            <a:r>
              <a:rPr lang="ja-JP" altLang="en-US" sz="1400" dirty="0" smtClean="0"/>
              <a:t>　　　　　　　　　（全入院</a:t>
            </a:r>
            <a:r>
              <a:rPr lang="ja-JP" altLang="en-US" sz="1400" dirty="0"/>
              <a:t>患者）を対象として検査を実施する。さらに、職員は更衣室や食堂を共有していたため、職員全員を</a:t>
            </a:r>
            <a:r>
              <a:rPr lang="ja-JP" altLang="en-US" sz="1400" dirty="0" smtClean="0"/>
              <a:t>対</a:t>
            </a:r>
            <a:endParaRPr lang="en-US" altLang="ja-JP" sz="1400" dirty="0" smtClean="0"/>
          </a:p>
          <a:p>
            <a:r>
              <a:rPr lang="ja-JP" altLang="en-US" sz="1400" dirty="0"/>
              <a:t>　</a:t>
            </a:r>
            <a:r>
              <a:rPr lang="ja-JP" altLang="en-US" sz="1400" dirty="0" smtClean="0"/>
              <a:t>　　　　　　　　　 象</a:t>
            </a:r>
            <a:r>
              <a:rPr lang="ja-JP" altLang="en-US" sz="1400" dirty="0"/>
              <a:t>と</a:t>
            </a:r>
            <a:r>
              <a:rPr lang="ja-JP" altLang="en-US" sz="1400" dirty="0" smtClean="0"/>
              <a:t>して検査</a:t>
            </a:r>
            <a:r>
              <a:rPr lang="ja-JP" altLang="en-US" sz="1400" dirty="0"/>
              <a:t>を実施する</a:t>
            </a:r>
            <a:r>
              <a:rPr lang="ja-JP" altLang="en-US" sz="1400" dirty="0" smtClean="0"/>
              <a:t>。</a:t>
            </a:r>
            <a:endParaRPr lang="en-US" altLang="ja-JP" sz="1400" dirty="0"/>
          </a:p>
          <a:p>
            <a:r>
              <a:rPr lang="ja-JP" altLang="en-US" sz="1400" dirty="0" smtClean="0"/>
              <a:t>○</a:t>
            </a:r>
            <a:r>
              <a:rPr lang="ja-JP" altLang="en-US" sz="1400" dirty="0"/>
              <a:t>検体：唾液検査を基本とする</a:t>
            </a:r>
            <a:r>
              <a:rPr lang="ja-JP" altLang="en-US" sz="1400" dirty="0" smtClean="0"/>
              <a:t>。</a:t>
            </a:r>
            <a:endParaRPr lang="en-US" altLang="ja-JP" sz="1400" dirty="0"/>
          </a:p>
        </p:txBody>
      </p:sp>
      <p:sp>
        <p:nvSpPr>
          <p:cNvPr id="12" name="テキスト ボックス 11"/>
          <p:cNvSpPr txBox="1"/>
          <p:nvPr/>
        </p:nvSpPr>
        <p:spPr>
          <a:xfrm>
            <a:off x="91416" y="3614340"/>
            <a:ext cx="9503398" cy="646331"/>
          </a:xfrm>
          <a:prstGeom prst="rect">
            <a:avLst/>
          </a:prstGeom>
          <a:noFill/>
          <a:ln w="12700">
            <a:solidFill>
              <a:schemeClr val="tx1"/>
            </a:solidFill>
          </a:ln>
        </p:spPr>
        <p:txBody>
          <a:bodyPr wrap="square" rtlCol="0">
            <a:spAutoFit/>
          </a:bodyPr>
          <a:lstStyle/>
          <a:p>
            <a:r>
              <a:rPr lang="en-US" altLang="ja-JP" dirty="0" smtClean="0">
                <a:latin typeface="Meiryo UI" panose="020B0604030504040204" pitchFamily="50" charset="-128"/>
                <a:ea typeface="Meiryo UI" panose="020B0604030504040204" pitchFamily="50" charset="-128"/>
              </a:rPr>
              <a:t>【2】</a:t>
            </a:r>
            <a:r>
              <a:rPr lang="ja-JP" altLang="en-US" dirty="0" smtClean="0">
                <a:latin typeface="Meiryo UI" panose="020B0604030504040204" pitchFamily="50" charset="-128"/>
                <a:ea typeface="Meiryo UI" panose="020B0604030504040204" pitchFamily="50" charset="-128"/>
              </a:rPr>
              <a:t>　高齢者施設等への対応において、自力</a:t>
            </a:r>
            <a:r>
              <a:rPr lang="ja-JP" altLang="en-US" dirty="0">
                <a:latin typeface="Meiryo UI" panose="020B0604030504040204" pitchFamily="50" charset="-128"/>
                <a:ea typeface="Meiryo UI" panose="020B0604030504040204" pitchFamily="50" charset="-128"/>
              </a:rPr>
              <a:t>で唾液が採取できない対象者に対して、鼻咽頭ぬぐい</a:t>
            </a:r>
            <a:r>
              <a:rPr lang="ja-JP" altLang="en-US" dirty="0" smtClean="0">
                <a:latin typeface="Meiryo UI" panose="020B0604030504040204" pitchFamily="50" charset="-128"/>
                <a:ea typeface="Meiryo UI" panose="020B0604030504040204" pitchFamily="50" charset="-128"/>
              </a:rPr>
              <a:t>液の</a:t>
            </a:r>
            <a:endParaRPr lang="en-US" altLang="ja-JP" dirty="0" smtClean="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検体</a:t>
            </a:r>
            <a:r>
              <a:rPr lang="ja-JP" altLang="en-US" dirty="0">
                <a:latin typeface="Meiryo UI" panose="020B0604030504040204" pitchFamily="50" charset="-128"/>
                <a:ea typeface="Meiryo UI" panose="020B0604030504040204" pitchFamily="50" charset="-128"/>
              </a:rPr>
              <a:t>採取ができる体制</a:t>
            </a:r>
            <a:r>
              <a:rPr lang="ja-JP" altLang="en-US" dirty="0" smtClean="0">
                <a:latin typeface="Meiryo UI" panose="020B0604030504040204" pitchFamily="50" charset="-128"/>
                <a:ea typeface="Meiryo UI" panose="020B0604030504040204" pitchFamily="50" charset="-128"/>
              </a:rPr>
              <a:t>を構築</a:t>
            </a:r>
            <a:r>
              <a:rPr lang="en-US" altLang="ja-JP" dirty="0" smtClean="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（検体採取支援チームの編成）</a:t>
            </a:r>
            <a:endParaRPr lang="en-US" altLang="ja-JP" sz="1100" dirty="0">
              <a:solidFill>
                <a:srgbClr val="FF0000"/>
              </a:solidFill>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128975" y="4437291"/>
            <a:ext cx="4873913" cy="1815882"/>
          </a:xfrm>
          <a:prstGeom prst="rect">
            <a:avLst/>
          </a:prstGeom>
          <a:noFill/>
        </p:spPr>
        <p:txBody>
          <a:bodyPr wrap="square" rtlCol="0">
            <a:spAutoFit/>
          </a:bodyPr>
          <a:lstStyle/>
          <a:p>
            <a:r>
              <a:rPr lang="ja-JP" altLang="en-US" sz="1400" dirty="0" smtClean="0"/>
              <a:t>○鼻咽頭ぬぐい液の検体採取に特化したチームを組織する。</a:t>
            </a:r>
            <a:endParaRPr lang="en-US" altLang="ja-JP" sz="1400" dirty="0" smtClean="0"/>
          </a:p>
          <a:p>
            <a:r>
              <a:rPr lang="ja-JP" altLang="en-US" sz="1400" dirty="0" smtClean="0"/>
              <a:t>○大阪府保健所からの依頼に基づき、保健所と共に現地に</a:t>
            </a:r>
            <a:endParaRPr lang="en-US" altLang="ja-JP" sz="1400" dirty="0" smtClean="0"/>
          </a:p>
          <a:p>
            <a:r>
              <a:rPr lang="ja-JP" altLang="en-US" sz="1400" dirty="0"/>
              <a:t>　</a:t>
            </a:r>
            <a:r>
              <a:rPr lang="ja-JP" altLang="en-US" sz="1400" dirty="0" smtClean="0"/>
              <a:t> 出動し、鼻咽頭ぬぐい液での検体採取を行う。</a:t>
            </a:r>
            <a:endParaRPr lang="en-US" altLang="ja-JP" sz="1400" dirty="0" smtClean="0"/>
          </a:p>
          <a:p>
            <a:r>
              <a:rPr lang="ja-JP" altLang="en-US" sz="1400" dirty="0" smtClean="0"/>
              <a:t>○構成イメージ：医師</a:t>
            </a:r>
            <a:r>
              <a:rPr lang="en-US" altLang="ja-JP" sz="1400" dirty="0" smtClean="0"/>
              <a:t>1</a:t>
            </a:r>
            <a:r>
              <a:rPr lang="ja-JP" altLang="en-US" sz="1400" dirty="0" smtClean="0"/>
              <a:t>名、看護師</a:t>
            </a:r>
            <a:r>
              <a:rPr lang="en-US" altLang="ja-JP" sz="1400" dirty="0" smtClean="0"/>
              <a:t>1</a:t>
            </a:r>
            <a:r>
              <a:rPr lang="ja-JP" altLang="en-US" sz="1400" dirty="0" smtClean="0"/>
              <a:t>名、補助員</a:t>
            </a:r>
            <a:r>
              <a:rPr lang="en-US" altLang="ja-JP" sz="1400" dirty="0" smtClean="0"/>
              <a:t>1</a:t>
            </a:r>
            <a:r>
              <a:rPr lang="ja-JP" altLang="en-US" sz="1400" dirty="0" smtClean="0"/>
              <a:t>～</a:t>
            </a:r>
            <a:r>
              <a:rPr lang="en-US" altLang="ja-JP" sz="1400" dirty="0" smtClean="0"/>
              <a:t>2</a:t>
            </a:r>
            <a:r>
              <a:rPr lang="ja-JP" altLang="en-US" sz="1400" dirty="0" smtClean="0"/>
              <a:t>名</a:t>
            </a:r>
            <a:endParaRPr lang="en-US" altLang="ja-JP" sz="1400" dirty="0" smtClean="0"/>
          </a:p>
          <a:p>
            <a:r>
              <a:rPr lang="ja-JP" altLang="en-US" sz="1400" dirty="0">
                <a:solidFill>
                  <a:srgbClr val="FF0000"/>
                </a:solidFill>
              </a:rPr>
              <a:t>　</a:t>
            </a:r>
            <a:r>
              <a:rPr lang="ja-JP" altLang="en-US" sz="1400" dirty="0" smtClean="0"/>
              <a:t>　（保健所間の相互応援体制等を含む）</a:t>
            </a:r>
            <a:endParaRPr lang="en-US" altLang="ja-JP" sz="1400" dirty="0" smtClean="0"/>
          </a:p>
          <a:p>
            <a:r>
              <a:rPr lang="ja-JP" altLang="en-US" sz="1400" dirty="0" smtClean="0"/>
              <a:t>○メリット：自力で唾液が採取できない対象者に対して、迅速か</a:t>
            </a:r>
            <a:endParaRPr lang="en-US" altLang="ja-JP" sz="1400" dirty="0" smtClean="0"/>
          </a:p>
          <a:p>
            <a:r>
              <a:rPr lang="en-US" altLang="ja-JP" sz="1400" dirty="0"/>
              <a:t> </a:t>
            </a:r>
            <a:r>
              <a:rPr lang="en-US" altLang="ja-JP" sz="1400" dirty="0" smtClean="0"/>
              <a:t>                  </a:t>
            </a:r>
            <a:r>
              <a:rPr lang="ja-JP" altLang="en-US" sz="1400" dirty="0" smtClean="0"/>
              <a:t>つ効率的な検体採取が可能となる。　</a:t>
            </a:r>
            <a:endParaRPr lang="en-US" altLang="ja-JP" sz="1400" dirty="0" smtClean="0"/>
          </a:p>
          <a:p>
            <a:r>
              <a:rPr lang="ja-JP" altLang="en-US" sz="1400" dirty="0"/>
              <a:t>　</a:t>
            </a:r>
            <a:r>
              <a:rPr lang="ja-JP" altLang="en-US" sz="1400" dirty="0" smtClean="0"/>
              <a:t>　　　　　 また、保健所の業務負担軽減が見込まれる。</a:t>
            </a:r>
            <a:endParaRPr lang="en-US" altLang="ja-JP" sz="1400" dirty="0" smtClean="0"/>
          </a:p>
        </p:txBody>
      </p:sp>
      <p:sp>
        <p:nvSpPr>
          <p:cNvPr id="10" name="正方形/長方形 9"/>
          <p:cNvSpPr/>
          <p:nvPr/>
        </p:nvSpPr>
        <p:spPr>
          <a:xfrm>
            <a:off x="0" y="-13975"/>
            <a:ext cx="9906000" cy="490257"/>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kumimoji="1" sz="1600" b="1">
                <a:solidFill>
                  <a:schemeClr val="tx1"/>
                </a:solidFill>
                <a:latin typeface="Malgun Gothic" pitchFamily="34" charset="-127"/>
                <a:ea typeface="ＭＳ Ｐゴシック" charset="-128"/>
              </a:defRPr>
            </a:lvl1pPr>
            <a:lvl2pPr marL="742950" indent="-285750" eaLnBrk="0" hangingPunct="0">
              <a:defRPr kumimoji="1" sz="1600" b="1">
                <a:solidFill>
                  <a:schemeClr val="tx1"/>
                </a:solidFill>
                <a:latin typeface="Malgun Gothic" pitchFamily="34" charset="-127"/>
                <a:ea typeface="ＭＳ Ｐゴシック" charset="-128"/>
              </a:defRPr>
            </a:lvl2pPr>
            <a:lvl3pPr marL="1143000" indent="-228600" eaLnBrk="0" hangingPunct="0">
              <a:defRPr kumimoji="1" sz="1600" b="1">
                <a:solidFill>
                  <a:schemeClr val="tx1"/>
                </a:solidFill>
                <a:latin typeface="Malgun Gothic" pitchFamily="34" charset="-127"/>
                <a:ea typeface="ＭＳ Ｐゴシック" charset="-128"/>
              </a:defRPr>
            </a:lvl3pPr>
            <a:lvl4pPr marL="1600200" indent="-228600" eaLnBrk="0" hangingPunct="0">
              <a:defRPr kumimoji="1" sz="1600" b="1">
                <a:solidFill>
                  <a:schemeClr val="tx1"/>
                </a:solidFill>
                <a:latin typeface="Malgun Gothic" pitchFamily="34" charset="-127"/>
                <a:ea typeface="ＭＳ Ｐゴシック" charset="-128"/>
              </a:defRPr>
            </a:lvl4pPr>
            <a:lvl5pPr marL="2057400" indent="-228600" eaLnBrk="0" hangingPunct="0">
              <a:defRPr kumimoji="1" sz="1600" b="1">
                <a:solidFill>
                  <a:schemeClr val="tx1"/>
                </a:solidFill>
                <a:latin typeface="Malgun Gothic" pitchFamily="34" charset="-127"/>
                <a:ea typeface="ＭＳ Ｐゴシック"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9pPr>
          </a:lstStyle>
          <a:p>
            <a:pPr algn="ctr" eaLnBrk="1" hangingPunct="1"/>
            <a:r>
              <a:rPr lang="ja-JP" altLang="en-US" sz="2200" dirty="0" smtClean="0">
                <a:latin typeface="ＭＳ Ｐゴシック" charset="-128"/>
                <a:ea typeface="Meiryo UI" pitchFamily="50" charset="-128"/>
                <a:cs typeface="Meiryo UI" pitchFamily="50" charset="-128"/>
              </a:rPr>
              <a:t>高齢者施設等・</a:t>
            </a:r>
            <a:r>
              <a:rPr lang="zh-TW" altLang="en-US" sz="2200" dirty="0" smtClean="0">
                <a:latin typeface="ＭＳ Ｐゴシック" charset="-128"/>
                <a:ea typeface="Meiryo UI" pitchFamily="50" charset="-128"/>
                <a:cs typeface="Meiryo UI" pitchFamily="50" charset="-128"/>
              </a:rPr>
              <a:t>医療</a:t>
            </a:r>
            <a:r>
              <a:rPr lang="zh-TW" altLang="en-US" sz="2200" dirty="0">
                <a:latin typeface="ＭＳ Ｐゴシック" charset="-128"/>
                <a:ea typeface="Meiryo UI" pitchFamily="50" charset="-128"/>
                <a:cs typeface="Meiryo UI" pitchFamily="50" charset="-128"/>
              </a:rPr>
              <a:t>機関（療養病床等</a:t>
            </a:r>
            <a:r>
              <a:rPr lang="zh-TW" altLang="en-US" sz="2200" dirty="0" smtClean="0">
                <a:latin typeface="ＭＳ Ｐゴシック" charset="-128"/>
                <a:ea typeface="Meiryo UI" pitchFamily="50" charset="-128"/>
                <a:cs typeface="Meiryo UI" pitchFamily="50" charset="-128"/>
              </a:rPr>
              <a:t>）</a:t>
            </a:r>
            <a:r>
              <a:rPr lang="ja-JP" altLang="en-US" sz="2200" dirty="0" err="1" smtClean="0">
                <a:latin typeface="ＭＳ Ｐゴシック" charset="-128"/>
                <a:ea typeface="Meiryo UI" pitchFamily="50" charset="-128"/>
                <a:cs typeface="Meiryo UI" pitchFamily="50" charset="-128"/>
              </a:rPr>
              <a:t>への</a:t>
            </a:r>
            <a:r>
              <a:rPr lang="ja-JP" altLang="en-US" sz="2200" dirty="0" smtClean="0">
                <a:latin typeface="ＭＳ Ｐゴシック" charset="-128"/>
                <a:ea typeface="Meiryo UI" pitchFamily="50" charset="-128"/>
                <a:cs typeface="Meiryo UI" pitchFamily="50" charset="-128"/>
              </a:rPr>
              <a:t>対応強化について　</a:t>
            </a:r>
            <a:endParaRPr lang="ja-JP" altLang="en-US" sz="2200" dirty="0">
              <a:latin typeface="ＭＳ Ｐゴシック" charset="-128"/>
              <a:ea typeface="Meiryo UI" pitchFamily="50" charset="-128"/>
              <a:cs typeface="Meiryo UI" pitchFamily="50" charset="-128"/>
            </a:endParaRPr>
          </a:p>
        </p:txBody>
      </p:sp>
      <p:sp>
        <p:nvSpPr>
          <p:cNvPr id="13" name="角丸四角形 12"/>
          <p:cNvSpPr/>
          <p:nvPr/>
        </p:nvSpPr>
        <p:spPr>
          <a:xfrm>
            <a:off x="7505386" y="4356314"/>
            <a:ext cx="1260627" cy="335612"/>
          </a:xfrm>
          <a:prstGeom prst="round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大阪府保健所</a:t>
            </a:r>
            <a:endParaRPr kumimoji="1" lang="en-US" altLang="ja-JP" sz="1200" dirty="0">
              <a:solidFill>
                <a:schemeClr val="tx1"/>
              </a:solidFill>
            </a:endParaRPr>
          </a:p>
        </p:txBody>
      </p:sp>
      <p:sp>
        <p:nvSpPr>
          <p:cNvPr id="15" name="角丸四角形 14"/>
          <p:cNvSpPr/>
          <p:nvPr/>
        </p:nvSpPr>
        <p:spPr>
          <a:xfrm>
            <a:off x="7402452" y="5517096"/>
            <a:ext cx="1296110" cy="421269"/>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検体採取</a:t>
            </a:r>
            <a:endParaRPr kumimoji="1" lang="en-US" altLang="ja-JP" sz="1200" b="1" dirty="0" smtClean="0">
              <a:solidFill>
                <a:schemeClr val="tx1"/>
              </a:solidFill>
            </a:endParaRPr>
          </a:p>
          <a:p>
            <a:pPr algn="ctr"/>
            <a:r>
              <a:rPr kumimoji="1" lang="ja-JP" altLang="en-US" sz="1200" b="1" dirty="0" smtClean="0">
                <a:solidFill>
                  <a:schemeClr val="tx1"/>
                </a:solidFill>
              </a:rPr>
              <a:t>支援チーム</a:t>
            </a:r>
            <a:endParaRPr kumimoji="1" lang="en-US" altLang="ja-JP" sz="1200" b="1" dirty="0">
              <a:solidFill>
                <a:schemeClr val="tx1"/>
              </a:solidFill>
            </a:endParaRPr>
          </a:p>
        </p:txBody>
      </p:sp>
      <p:sp>
        <p:nvSpPr>
          <p:cNvPr id="16" name="角丸四角形 15"/>
          <p:cNvSpPr/>
          <p:nvPr/>
        </p:nvSpPr>
        <p:spPr>
          <a:xfrm>
            <a:off x="5156056" y="4760646"/>
            <a:ext cx="1260627" cy="358787"/>
          </a:xfrm>
          <a:prstGeom prst="round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高齢者施設等</a:t>
            </a:r>
            <a:endParaRPr kumimoji="1" lang="en-US" altLang="ja-JP" sz="1200" dirty="0" smtClean="0">
              <a:solidFill>
                <a:schemeClr val="tx1"/>
              </a:solidFill>
            </a:endParaRPr>
          </a:p>
        </p:txBody>
      </p:sp>
      <p:sp>
        <p:nvSpPr>
          <p:cNvPr id="18" name="右矢印 17"/>
          <p:cNvSpPr/>
          <p:nvPr/>
        </p:nvSpPr>
        <p:spPr>
          <a:xfrm rot="5400000">
            <a:off x="7733050" y="5058172"/>
            <a:ext cx="699569" cy="218278"/>
          </a:xfrm>
          <a:prstGeom prst="rightArrow">
            <a:avLst>
              <a:gd name="adj1" fmla="val 50000"/>
              <a:gd name="adj2" fmla="val 42600"/>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8125596" y="4888600"/>
            <a:ext cx="1280834" cy="461665"/>
          </a:xfrm>
          <a:prstGeom prst="rect">
            <a:avLst/>
          </a:prstGeom>
          <a:noFill/>
        </p:spPr>
        <p:txBody>
          <a:bodyPr wrap="square" rtlCol="0">
            <a:spAutoFit/>
          </a:bodyPr>
          <a:lstStyle/>
          <a:p>
            <a:r>
              <a:rPr kumimoji="1" lang="ja-JP" altLang="en-US" sz="1200" dirty="0" smtClean="0"/>
              <a:t>①必要に応じて　</a:t>
            </a:r>
            <a:endParaRPr kumimoji="1" lang="en-US" altLang="ja-JP" sz="1200" dirty="0" smtClean="0"/>
          </a:p>
          <a:p>
            <a:r>
              <a:rPr lang="ja-JP" altLang="en-US" sz="1200" dirty="0"/>
              <a:t>　 </a:t>
            </a:r>
            <a:r>
              <a:rPr kumimoji="1" lang="ja-JP" altLang="en-US" sz="1200" dirty="0" smtClean="0"/>
              <a:t>出動要請</a:t>
            </a:r>
            <a:endParaRPr kumimoji="1" lang="ja-JP" altLang="en-US" sz="1200" dirty="0"/>
          </a:p>
        </p:txBody>
      </p:sp>
      <p:sp>
        <p:nvSpPr>
          <p:cNvPr id="20" name="テキスト ボックス 19"/>
          <p:cNvSpPr txBox="1"/>
          <p:nvPr/>
        </p:nvSpPr>
        <p:spPr>
          <a:xfrm>
            <a:off x="6571929" y="5460807"/>
            <a:ext cx="830523" cy="276999"/>
          </a:xfrm>
          <a:prstGeom prst="rect">
            <a:avLst/>
          </a:prstGeom>
          <a:noFill/>
        </p:spPr>
        <p:txBody>
          <a:bodyPr wrap="square" rtlCol="0">
            <a:spAutoFit/>
          </a:bodyPr>
          <a:lstStyle/>
          <a:p>
            <a:r>
              <a:rPr kumimoji="1" lang="ja-JP" altLang="en-US" sz="1200" dirty="0"/>
              <a:t>②</a:t>
            </a:r>
            <a:r>
              <a:rPr kumimoji="1" lang="ja-JP" altLang="en-US" sz="1200" dirty="0" smtClean="0"/>
              <a:t>出動</a:t>
            </a:r>
            <a:endParaRPr kumimoji="1" lang="ja-JP" altLang="en-US" sz="1200" dirty="0"/>
          </a:p>
        </p:txBody>
      </p:sp>
      <p:sp>
        <p:nvSpPr>
          <p:cNvPr id="21" name="右矢印 20"/>
          <p:cNvSpPr/>
          <p:nvPr/>
        </p:nvSpPr>
        <p:spPr>
          <a:xfrm rot="12855556">
            <a:off x="6481172" y="5177482"/>
            <a:ext cx="947534" cy="266728"/>
          </a:xfrm>
          <a:prstGeom prst="rightArrow">
            <a:avLst>
              <a:gd name="adj1" fmla="val 50000"/>
              <a:gd name="adj2" fmla="val 42600"/>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5511281" y="5856485"/>
            <a:ext cx="1360002" cy="276999"/>
          </a:xfrm>
          <a:prstGeom prst="rect">
            <a:avLst/>
          </a:prstGeom>
          <a:noFill/>
        </p:spPr>
        <p:txBody>
          <a:bodyPr wrap="square" rtlCol="0">
            <a:spAutoFit/>
          </a:bodyPr>
          <a:lstStyle/>
          <a:p>
            <a:r>
              <a:rPr kumimoji="1" lang="ja-JP" altLang="en-US" sz="1200" dirty="0" smtClean="0"/>
              <a:t>③検体</a:t>
            </a:r>
            <a:r>
              <a:rPr kumimoji="1" lang="ja-JP" altLang="en-US" sz="1200" dirty="0"/>
              <a:t>採取</a:t>
            </a:r>
          </a:p>
        </p:txBody>
      </p:sp>
      <p:pic>
        <p:nvPicPr>
          <p:cNvPr id="24" name="図 2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38694" y="5176848"/>
            <a:ext cx="945174" cy="945174"/>
          </a:xfrm>
          <a:prstGeom prst="rect">
            <a:avLst/>
          </a:prstGeom>
        </p:spPr>
      </p:pic>
      <p:pic>
        <p:nvPicPr>
          <p:cNvPr id="29" name="図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8784498" y="5089754"/>
            <a:ext cx="973407" cy="1019104"/>
          </a:xfrm>
          <a:prstGeom prst="rect">
            <a:avLst/>
          </a:prstGeom>
        </p:spPr>
      </p:pic>
      <p:sp>
        <p:nvSpPr>
          <p:cNvPr id="3" name="テキスト ボックス 2"/>
          <p:cNvSpPr txBox="1"/>
          <p:nvPr/>
        </p:nvSpPr>
        <p:spPr>
          <a:xfrm>
            <a:off x="6625327" y="5949280"/>
            <a:ext cx="2164247" cy="377725"/>
          </a:xfrm>
          <a:prstGeom prst="rect">
            <a:avLst/>
          </a:prstGeom>
          <a:noFill/>
        </p:spPr>
        <p:txBody>
          <a:bodyPr wrap="square" rtlCol="0">
            <a:spAutoFit/>
          </a:bodyPr>
          <a:lstStyle/>
          <a:p>
            <a:r>
              <a:rPr kumimoji="1" lang="ja-JP" altLang="en-US" sz="1050" dirty="0" smtClean="0"/>
              <a:t>医療機関（療養病床等）においても状況に応じて活用可能</a:t>
            </a:r>
            <a:endParaRPr kumimoji="1" lang="ja-JP" altLang="en-US" sz="1050" dirty="0"/>
          </a:p>
        </p:txBody>
      </p:sp>
      <p:sp>
        <p:nvSpPr>
          <p:cNvPr id="5" name="大かっこ 4"/>
          <p:cNvSpPr/>
          <p:nvPr/>
        </p:nvSpPr>
        <p:spPr>
          <a:xfrm>
            <a:off x="6625327" y="6002401"/>
            <a:ext cx="2068250" cy="317858"/>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2" name="右矢印 21"/>
          <p:cNvSpPr/>
          <p:nvPr/>
        </p:nvSpPr>
        <p:spPr>
          <a:xfrm rot="9694171">
            <a:off x="6480513" y="4558561"/>
            <a:ext cx="947534" cy="266728"/>
          </a:xfrm>
          <a:prstGeom prst="rightArrow">
            <a:avLst>
              <a:gd name="adj1" fmla="val 50000"/>
              <a:gd name="adj2" fmla="val 42600"/>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p:cNvSpPr txBox="1"/>
          <p:nvPr/>
        </p:nvSpPr>
        <p:spPr>
          <a:xfrm>
            <a:off x="6645125" y="4389814"/>
            <a:ext cx="830523" cy="276999"/>
          </a:xfrm>
          <a:prstGeom prst="rect">
            <a:avLst/>
          </a:prstGeom>
          <a:noFill/>
        </p:spPr>
        <p:txBody>
          <a:bodyPr wrap="square" rtlCol="0">
            <a:spAutoFit/>
          </a:bodyPr>
          <a:lstStyle/>
          <a:p>
            <a:r>
              <a:rPr kumimoji="1" lang="ja-JP" altLang="en-US" sz="1200" dirty="0"/>
              <a:t>②</a:t>
            </a:r>
            <a:r>
              <a:rPr kumimoji="1" lang="ja-JP" altLang="en-US" sz="1200" dirty="0" smtClean="0"/>
              <a:t>出動</a:t>
            </a:r>
            <a:endParaRPr kumimoji="1" lang="ja-JP" altLang="en-US" sz="1200" dirty="0"/>
          </a:p>
        </p:txBody>
      </p:sp>
      <p:sp>
        <p:nvSpPr>
          <p:cNvPr id="4" name="スライド番号プレースホルダー 3"/>
          <p:cNvSpPr>
            <a:spLocks noGrp="1"/>
          </p:cNvSpPr>
          <p:nvPr>
            <p:ph type="sldNum" sz="quarter" idx="12"/>
          </p:nvPr>
        </p:nvSpPr>
        <p:spPr>
          <a:xfrm>
            <a:off x="7594600" y="6522305"/>
            <a:ext cx="2311400" cy="365125"/>
          </a:xfrm>
        </p:spPr>
        <p:txBody>
          <a:bodyPr/>
          <a:lstStyle/>
          <a:p>
            <a:fld id="{21B32F94-71F0-4F70-8C2E-1DDD4E0F2666}" type="slidenum">
              <a:rPr kumimoji="1" lang="ja-JP" altLang="en-US" smtClean="0"/>
              <a:pPr/>
              <a:t>2</a:t>
            </a:fld>
            <a:endParaRPr kumimoji="1" lang="ja-JP" altLang="en-US" dirty="0"/>
          </a:p>
        </p:txBody>
      </p:sp>
      <p:sp>
        <p:nvSpPr>
          <p:cNvPr id="26" name="テキスト ボックス 25"/>
          <p:cNvSpPr txBox="1"/>
          <p:nvPr/>
        </p:nvSpPr>
        <p:spPr>
          <a:xfrm>
            <a:off x="91416" y="6424169"/>
            <a:ext cx="9516938" cy="369332"/>
          </a:xfrm>
          <a:prstGeom prst="rect">
            <a:avLst/>
          </a:prstGeom>
          <a:noFill/>
          <a:ln w="12700">
            <a:solidFill>
              <a:schemeClr val="tx1"/>
            </a:solidFill>
          </a:ln>
        </p:spPr>
        <p:txBody>
          <a:bodyPr wrap="square" rtlCol="0">
            <a:spAutoFit/>
          </a:bodyPr>
          <a:lstStyle/>
          <a:p>
            <a:r>
              <a:rPr lang="en-US" altLang="ja-JP" dirty="0" smtClean="0">
                <a:latin typeface="Meiryo UI" panose="020B0604030504040204" pitchFamily="50" charset="-128"/>
                <a:ea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rPr>
              <a:t>３</a:t>
            </a:r>
            <a:r>
              <a:rPr lang="en-US" altLang="ja-JP" dirty="0" smtClean="0">
                <a:latin typeface="Meiryo UI" panose="020B0604030504040204" pitchFamily="50" charset="-128"/>
                <a:ea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rPr>
              <a:t>　これまでの施設内クラスターの教訓をケーススタディとして関係者及び関係機関と共有</a:t>
            </a:r>
            <a:endParaRPr lang="en-US" altLang="ja-JP"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627907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83728" y="1266129"/>
            <a:ext cx="9693807" cy="4768582"/>
          </a:xfrm>
          <a:prstGeom prst="round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テキスト ボックス 53"/>
          <p:cNvSpPr txBox="1"/>
          <p:nvPr/>
        </p:nvSpPr>
        <p:spPr>
          <a:xfrm>
            <a:off x="216792" y="584550"/>
            <a:ext cx="9577064" cy="584775"/>
          </a:xfrm>
          <a:prstGeom prst="rect">
            <a:avLst/>
          </a:prstGeom>
          <a:noFill/>
        </p:spPr>
        <p:txBody>
          <a:bodyPr wrap="square" rtlCol="0">
            <a:spAutoFit/>
          </a:bodyPr>
          <a:lstStyle/>
          <a:p>
            <a:r>
              <a:rPr kumimoji="1" lang="ja-JP" altLang="en-US" sz="1600" dirty="0" smtClean="0"/>
              <a:t>重症化リスクが高い高齢者等</a:t>
            </a:r>
            <a:r>
              <a:rPr lang="ja-JP" altLang="en-US" sz="1600" dirty="0" smtClean="0"/>
              <a:t>が入所し、</a:t>
            </a:r>
            <a:r>
              <a:rPr kumimoji="1" lang="ja-JP" altLang="en-US" sz="1600" dirty="0" smtClean="0"/>
              <a:t>感染症対策の徹底を図ることが難しい高齢者施設等において、早期から幅広く検査を実施することで施設内の感染状況を把握し、ハイリスク者層における感染拡大を防止する。</a:t>
            </a:r>
            <a:endParaRPr kumimoji="1" lang="ja-JP" altLang="en-US" sz="1600" dirty="0"/>
          </a:p>
        </p:txBody>
      </p:sp>
      <p:grpSp>
        <p:nvGrpSpPr>
          <p:cNvPr id="6" name="グループ化 5"/>
          <p:cNvGrpSpPr/>
          <p:nvPr/>
        </p:nvGrpSpPr>
        <p:grpSpPr>
          <a:xfrm>
            <a:off x="4914230" y="1447861"/>
            <a:ext cx="4590769" cy="2214318"/>
            <a:chOff x="4914230" y="1447861"/>
            <a:chExt cx="4590769" cy="2214318"/>
          </a:xfrm>
        </p:grpSpPr>
        <p:sp>
          <p:nvSpPr>
            <p:cNvPr id="77" name="角丸四角形 76"/>
            <p:cNvSpPr/>
            <p:nvPr/>
          </p:nvSpPr>
          <p:spPr>
            <a:xfrm>
              <a:off x="4914230" y="1723358"/>
              <a:ext cx="4590769" cy="1938821"/>
            </a:xfrm>
            <a:prstGeom prst="roundRect">
              <a:avLst/>
            </a:prstGeom>
            <a:ln w="3175"/>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sz="2000" dirty="0"/>
            </a:p>
          </p:txBody>
        </p:sp>
        <p:sp>
          <p:nvSpPr>
            <p:cNvPr id="42" name="テキスト ボックス 41"/>
            <p:cNvSpPr txBox="1"/>
            <p:nvPr/>
          </p:nvSpPr>
          <p:spPr>
            <a:xfrm>
              <a:off x="5997823" y="1447861"/>
              <a:ext cx="2179670" cy="40011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2000" dirty="0" smtClean="0">
                  <a:latin typeface="Meiryo UI" panose="020B0604030504040204" pitchFamily="50" charset="-128"/>
                  <a:ea typeface="Meiryo UI" panose="020B0604030504040204" pitchFamily="50" charset="-128"/>
                </a:rPr>
                <a:t>大阪府保健所</a:t>
              </a:r>
              <a:endParaRPr lang="en-US" altLang="ja-JP" sz="2000" dirty="0">
                <a:latin typeface="Meiryo UI" panose="020B0604030504040204" pitchFamily="50" charset="-128"/>
                <a:ea typeface="Meiryo UI" panose="020B0604030504040204" pitchFamily="50" charset="-128"/>
              </a:endParaRPr>
            </a:p>
          </p:txBody>
        </p:sp>
        <p:sp>
          <p:nvSpPr>
            <p:cNvPr id="58" name="角丸四角形 57"/>
            <p:cNvSpPr/>
            <p:nvPr/>
          </p:nvSpPr>
          <p:spPr>
            <a:xfrm>
              <a:off x="5076059" y="1919986"/>
              <a:ext cx="4267110" cy="393444"/>
            </a:xfrm>
            <a:prstGeom prst="roundRect">
              <a:avLst/>
            </a:prstGeom>
            <a:ln w="9525"/>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dirty="0"/>
                <a:t>積極的疫学調査に</a:t>
              </a:r>
              <a:r>
                <a:rPr lang="ja-JP" altLang="en-US" sz="1400" dirty="0" smtClean="0"/>
                <a:t>よる濃厚</a:t>
              </a:r>
              <a:r>
                <a:rPr lang="ja-JP" altLang="en-US" sz="1400" dirty="0"/>
                <a:t>接触者の特定・</a:t>
              </a:r>
              <a:r>
                <a:rPr lang="ja-JP" altLang="en-US" sz="1400" dirty="0" smtClean="0"/>
                <a:t>検査実施</a:t>
              </a:r>
              <a:endParaRPr lang="en-US" altLang="ja-JP" sz="1400" dirty="0"/>
            </a:p>
          </p:txBody>
        </p:sp>
        <p:sp>
          <p:nvSpPr>
            <p:cNvPr id="61" name="角丸四角形 60"/>
            <p:cNvSpPr/>
            <p:nvPr/>
          </p:nvSpPr>
          <p:spPr>
            <a:xfrm>
              <a:off x="5092947" y="2624247"/>
              <a:ext cx="4250222" cy="947627"/>
            </a:xfrm>
            <a:prstGeom prst="roundRect">
              <a:avLst/>
            </a:prstGeom>
            <a:ln w="9525"/>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smtClean="0"/>
                <a:t>濃厚接触者の検査に加え、</a:t>
              </a:r>
              <a:r>
                <a:rPr lang="ja-JP" altLang="en-US" sz="1400" b="1" dirty="0" smtClean="0"/>
                <a:t>施設</a:t>
              </a:r>
              <a:r>
                <a:rPr lang="ja-JP" altLang="en-US" sz="1400" b="1" dirty="0"/>
                <a:t>職員及び入所者の全数</a:t>
              </a:r>
              <a:r>
                <a:rPr lang="en-US" altLang="ja-JP" sz="1400" b="1" baseline="30000" dirty="0" smtClean="0">
                  <a:solidFill>
                    <a:schemeClr val="tx1"/>
                  </a:solidFill>
                </a:rPr>
                <a:t>※</a:t>
              </a:r>
              <a:r>
                <a:rPr lang="ja-JP" altLang="en-US" sz="1400" b="1" dirty="0" smtClean="0"/>
                <a:t>を対象</a:t>
              </a:r>
              <a:r>
                <a:rPr lang="ja-JP" altLang="en-US" sz="1400" dirty="0" smtClean="0"/>
                <a:t>とするなど</a:t>
              </a:r>
              <a:r>
                <a:rPr lang="ja-JP" altLang="en-US" sz="1400" b="1" dirty="0" smtClean="0"/>
                <a:t>、</a:t>
              </a:r>
              <a:r>
                <a:rPr lang="ja-JP" altLang="en-US" sz="1400" dirty="0" smtClean="0"/>
                <a:t>濃厚</a:t>
              </a:r>
              <a:r>
                <a:rPr lang="ja-JP" altLang="en-US" sz="1400" dirty="0"/>
                <a:t>接触はないが、感染</a:t>
              </a:r>
              <a:r>
                <a:rPr lang="ja-JP" altLang="en-US" sz="1400" dirty="0" smtClean="0"/>
                <a:t>の可能性</a:t>
              </a:r>
              <a:r>
                <a:rPr lang="ja-JP" altLang="en-US" sz="1400" dirty="0"/>
                <a:t>を否定できない者も対象と</a:t>
              </a:r>
              <a:r>
                <a:rPr lang="ja-JP" altLang="en-US" sz="1400" dirty="0" smtClean="0"/>
                <a:t>して積極的に検査を実施</a:t>
              </a:r>
              <a:r>
                <a:rPr lang="ja-JP" altLang="en-US" sz="1400" dirty="0"/>
                <a:t>する</a:t>
              </a:r>
              <a:r>
                <a:rPr lang="ja-JP" altLang="en-US" sz="1400" dirty="0" smtClean="0"/>
                <a:t>。</a:t>
              </a:r>
              <a:endParaRPr lang="en-US" altLang="ja-JP" sz="1400" dirty="0"/>
            </a:p>
          </p:txBody>
        </p:sp>
        <p:sp>
          <p:nvSpPr>
            <p:cNvPr id="7" name="加算 6"/>
            <p:cNvSpPr/>
            <p:nvPr/>
          </p:nvSpPr>
          <p:spPr>
            <a:xfrm>
              <a:off x="6997109" y="2323634"/>
              <a:ext cx="311382" cy="305521"/>
            </a:xfrm>
            <a:prstGeom prst="mathPlus">
              <a:avLst/>
            </a:prstGeom>
            <a:ln w="952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grpSp>
        <p:nvGrpSpPr>
          <p:cNvPr id="5" name="グループ化 4"/>
          <p:cNvGrpSpPr/>
          <p:nvPr/>
        </p:nvGrpSpPr>
        <p:grpSpPr>
          <a:xfrm>
            <a:off x="2529598" y="6043498"/>
            <a:ext cx="5176388" cy="726371"/>
            <a:chOff x="2529598" y="6043498"/>
            <a:chExt cx="5176388" cy="726371"/>
          </a:xfrm>
        </p:grpSpPr>
        <p:sp>
          <p:nvSpPr>
            <p:cNvPr id="8" name="テキスト ボックス 7"/>
            <p:cNvSpPr txBox="1"/>
            <p:nvPr/>
          </p:nvSpPr>
          <p:spPr>
            <a:xfrm>
              <a:off x="2529598" y="6369759"/>
              <a:ext cx="5176388" cy="400110"/>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2000" dirty="0" smtClean="0">
                  <a:latin typeface="Meiryo UI" panose="020B0604030504040204" pitchFamily="50" charset="-128"/>
                  <a:ea typeface="Meiryo UI" panose="020B0604030504040204" pitchFamily="50" charset="-128"/>
                </a:rPr>
                <a:t>　　　　ハイリスク者層における感染拡大防止</a:t>
              </a:r>
              <a:endParaRPr lang="en-US" altLang="ja-JP" sz="2000" dirty="0">
                <a:latin typeface="Meiryo UI" panose="020B0604030504040204" pitchFamily="50" charset="-128"/>
                <a:ea typeface="Meiryo UI" panose="020B0604030504040204" pitchFamily="50" charset="-128"/>
              </a:endParaRPr>
            </a:p>
          </p:txBody>
        </p:sp>
        <p:sp>
          <p:nvSpPr>
            <p:cNvPr id="9" name="二等辺三角形 8"/>
            <p:cNvSpPr/>
            <p:nvPr/>
          </p:nvSpPr>
          <p:spPr>
            <a:xfrm rot="10800000">
              <a:off x="4541727" y="6043498"/>
              <a:ext cx="1152129" cy="317473"/>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 name="グループ化 1"/>
          <p:cNvGrpSpPr/>
          <p:nvPr/>
        </p:nvGrpSpPr>
        <p:grpSpPr>
          <a:xfrm>
            <a:off x="352984" y="4592125"/>
            <a:ext cx="3425828" cy="1366926"/>
            <a:chOff x="578858" y="1770070"/>
            <a:chExt cx="3425828" cy="999120"/>
          </a:xfrm>
        </p:grpSpPr>
        <p:sp>
          <p:nvSpPr>
            <p:cNvPr id="87" name="角丸四角形 86"/>
            <p:cNvSpPr/>
            <p:nvPr/>
          </p:nvSpPr>
          <p:spPr>
            <a:xfrm>
              <a:off x="578858" y="1770070"/>
              <a:ext cx="3425828" cy="999120"/>
            </a:xfrm>
            <a:prstGeom prst="roundRect">
              <a:avLst/>
            </a:prstGeom>
            <a:ln w="3175"/>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sz="2000" dirty="0"/>
            </a:p>
          </p:txBody>
        </p:sp>
        <p:sp>
          <p:nvSpPr>
            <p:cNvPr id="84" name="テキスト ボックス 83"/>
            <p:cNvSpPr txBox="1"/>
            <p:nvPr/>
          </p:nvSpPr>
          <p:spPr>
            <a:xfrm>
              <a:off x="728500" y="1981593"/>
              <a:ext cx="3154230" cy="697380"/>
            </a:xfrm>
            <a:prstGeom prst="rect">
              <a:avLst/>
            </a:prstGeom>
            <a:noFill/>
          </p:spPr>
          <p:txBody>
            <a:bodyPr wrap="square" rtlCol="0">
              <a:spAutoFit/>
            </a:bodyPr>
            <a:lstStyle/>
            <a:p>
              <a:r>
                <a:rPr lang="ja-JP" altLang="en-US" sz="1400" dirty="0"/>
                <a:t>施設に</a:t>
              </a:r>
              <a:r>
                <a:rPr lang="ja-JP" altLang="en-US" sz="1400" dirty="0" smtClean="0"/>
                <a:t>対する日ごろからの感染症対策の周知徹底、研修、指導等を行う。疫学調査等に施設等が協力するようサポートする。必要に応じて指導、助言を行う。</a:t>
              </a:r>
              <a:endParaRPr kumimoji="1" lang="en-US" altLang="ja-JP" sz="1400" dirty="0" smtClean="0"/>
            </a:p>
          </p:txBody>
        </p:sp>
      </p:grpSp>
      <p:sp>
        <p:nvSpPr>
          <p:cNvPr id="90" name="右矢印 89"/>
          <p:cNvSpPr/>
          <p:nvPr/>
        </p:nvSpPr>
        <p:spPr>
          <a:xfrm rot="5400000">
            <a:off x="5933371" y="3754497"/>
            <a:ext cx="622742" cy="512179"/>
          </a:xfrm>
          <a:prstGeom prst="rightArrow">
            <a:avLst>
              <a:gd name="adj1" fmla="val 50000"/>
              <a:gd name="adj2" fmla="val 39942"/>
            </a:avLst>
          </a:prstGeom>
          <a:solidFill>
            <a:schemeClr val="accent5">
              <a:lumMod val="60000"/>
              <a:lumOff val="4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テキスト ボックス 94"/>
          <p:cNvSpPr txBox="1"/>
          <p:nvPr/>
        </p:nvSpPr>
        <p:spPr>
          <a:xfrm>
            <a:off x="5514855" y="3708620"/>
            <a:ext cx="591497" cy="523220"/>
          </a:xfrm>
          <a:prstGeom prst="rect">
            <a:avLst/>
          </a:prstGeom>
          <a:noFill/>
          <a:ln>
            <a:noFill/>
          </a:ln>
        </p:spPr>
        <p:txBody>
          <a:bodyPr wrap="square" rtlCol="0">
            <a:spAutoFit/>
          </a:bodyPr>
          <a:lstStyle/>
          <a:p>
            <a:r>
              <a:rPr kumimoji="1" lang="ja-JP" altLang="en-US" sz="1400" dirty="0" smtClean="0"/>
              <a:t>出動</a:t>
            </a:r>
            <a:endParaRPr kumimoji="1" lang="en-US" altLang="ja-JP" sz="1400" dirty="0" smtClean="0"/>
          </a:p>
          <a:p>
            <a:r>
              <a:rPr kumimoji="1" lang="ja-JP" altLang="en-US" sz="1400" dirty="0" smtClean="0"/>
              <a:t>依頼</a:t>
            </a:r>
            <a:endParaRPr kumimoji="1" lang="ja-JP" altLang="en-US" sz="1400" dirty="0"/>
          </a:p>
        </p:txBody>
      </p:sp>
      <p:sp>
        <p:nvSpPr>
          <p:cNvPr id="28" name="左右矢印 27"/>
          <p:cNvSpPr/>
          <p:nvPr/>
        </p:nvSpPr>
        <p:spPr>
          <a:xfrm rot="19683236">
            <a:off x="3085334" y="3605884"/>
            <a:ext cx="1947210" cy="454471"/>
          </a:xfrm>
          <a:prstGeom prst="leftRightArrow">
            <a:avLst>
              <a:gd name="adj1" fmla="val 47509"/>
              <a:gd name="adj2" fmla="val 50000"/>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b="1" dirty="0">
              <a:solidFill>
                <a:schemeClr val="tx1"/>
              </a:solidFill>
            </a:endParaRPr>
          </a:p>
        </p:txBody>
      </p:sp>
      <p:grpSp>
        <p:nvGrpSpPr>
          <p:cNvPr id="3" name="グループ化 2"/>
          <p:cNvGrpSpPr/>
          <p:nvPr/>
        </p:nvGrpSpPr>
        <p:grpSpPr>
          <a:xfrm>
            <a:off x="352984" y="1447861"/>
            <a:ext cx="3463961" cy="1473048"/>
            <a:chOff x="272609" y="4202736"/>
            <a:chExt cx="3463961" cy="1473048"/>
          </a:xfrm>
        </p:grpSpPr>
        <p:sp>
          <p:nvSpPr>
            <p:cNvPr id="27" name="角丸四角形 26"/>
            <p:cNvSpPr/>
            <p:nvPr/>
          </p:nvSpPr>
          <p:spPr>
            <a:xfrm>
              <a:off x="272609" y="4447202"/>
              <a:ext cx="3442118" cy="1228582"/>
            </a:xfrm>
            <a:prstGeom prst="roundRect">
              <a:avLst/>
            </a:prstGeom>
            <a:ln w="3175"/>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sz="2000" dirty="0"/>
            </a:p>
          </p:txBody>
        </p:sp>
        <p:sp>
          <p:nvSpPr>
            <p:cNvPr id="25" name="テキスト ボックス 24"/>
            <p:cNvSpPr txBox="1"/>
            <p:nvPr/>
          </p:nvSpPr>
          <p:spPr>
            <a:xfrm>
              <a:off x="908306" y="4202736"/>
              <a:ext cx="2162221" cy="40011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2000" dirty="0" smtClean="0">
                  <a:latin typeface="Meiryo UI" panose="020B0604030504040204" pitchFamily="50" charset="-128"/>
                  <a:ea typeface="Meiryo UI" panose="020B0604030504040204" pitchFamily="50" charset="-128"/>
                </a:rPr>
                <a:t>高齢者施設等</a:t>
              </a:r>
              <a:endParaRPr lang="en-US" altLang="ja-JP" sz="2000" dirty="0">
                <a:latin typeface="Meiryo UI" panose="020B0604030504040204" pitchFamily="50" charset="-128"/>
                <a:ea typeface="Meiryo UI" panose="020B0604030504040204" pitchFamily="50" charset="-128"/>
              </a:endParaRPr>
            </a:p>
          </p:txBody>
        </p:sp>
        <p:sp>
          <p:nvSpPr>
            <p:cNvPr id="29" name="テキスト ボックス 28"/>
            <p:cNvSpPr txBox="1"/>
            <p:nvPr/>
          </p:nvSpPr>
          <p:spPr>
            <a:xfrm>
              <a:off x="422251" y="4659659"/>
              <a:ext cx="3314319" cy="954107"/>
            </a:xfrm>
            <a:prstGeom prst="rect">
              <a:avLst/>
            </a:prstGeom>
            <a:noFill/>
          </p:spPr>
          <p:txBody>
            <a:bodyPr wrap="square" rtlCol="0">
              <a:spAutoFit/>
            </a:bodyPr>
            <a:lstStyle/>
            <a:p>
              <a:r>
                <a:rPr kumimoji="1" lang="ja-JP" altLang="en-US" sz="1400" dirty="0" smtClean="0"/>
                <a:t>・陽性者発生の連絡（市町村・保健所）</a:t>
              </a:r>
              <a:endParaRPr kumimoji="1" lang="en-US" altLang="ja-JP" sz="1400" dirty="0" smtClean="0"/>
            </a:p>
            <a:p>
              <a:r>
                <a:rPr kumimoji="1" lang="ja-JP" altLang="en-US" sz="1400" dirty="0" smtClean="0"/>
                <a:t>・積極的疫学調査・必要な検査への協力</a:t>
              </a:r>
              <a:endParaRPr kumimoji="1" lang="en-US" altLang="ja-JP" sz="1400" dirty="0" smtClean="0"/>
            </a:p>
            <a:p>
              <a:r>
                <a:rPr lang="ja-JP" altLang="en-US" sz="1400" dirty="0" smtClean="0"/>
                <a:t>・施設内感染防止</a:t>
              </a:r>
              <a:r>
                <a:rPr lang="ja-JP" altLang="en-US" sz="1400" dirty="0"/>
                <a:t>対策</a:t>
              </a:r>
              <a:r>
                <a:rPr lang="ja-JP" altLang="en-US" sz="1400" dirty="0" smtClean="0"/>
                <a:t>の徹底</a:t>
              </a:r>
              <a:endParaRPr lang="en-US" altLang="ja-JP" sz="1400" dirty="0" smtClean="0"/>
            </a:p>
            <a:p>
              <a:r>
                <a:rPr kumimoji="1" lang="ja-JP" altLang="en-US" sz="1400" dirty="0" smtClean="0"/>
                <a:t>・協力医療機関等との連携</a:t>
              </a:r>
              <a:endParaRPr kumimoji="1" lang="en-US" altLang="ja-JP" sz="1400" dirty="0" smtClean="0"/>
            </a:p>
          </p:txBody>
        </p:sp>
      </p:grpSp>
      <p:sp>
        <p:nvSpPr>
          <p:cNvPr id="31" name="右矢印 30"/>
          <p:cNvSpPr/>
          <p:nvPr/>
        </p:nvSpPr>
        <p:spPr>
          <a:xfrm rot="5400000">
            <a:off x="354056" y="3345785"/>
            <a:ext cx="1269546" cy="512179"/>
          </a:xfrm>
          <a:prstGeom prst="rightArrow">
            <a:avLst>
              <a:gd name="adj1" fmla="val 50000"/>
              <a:gd name="adj2" fmla="val 39942"/>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右矢印 31"/>
          <p:cNvSpPr/>
          <p:nvPr/>
        </p:nvSpPr>
        <p:spPr>
          <a:xfrm rot="16200000">
            <a:off x="1672082" y="3340977"/>
            <a:ext cx="1269546" cy="512179"/>
          </a:xfrm>
          <a:prstGeom prst="rightArrow">
            <a:avLst>
              <a:gd name="adj1" fmla="val 50000"/>
              <a:gd name="adj2" fmla="val 39942"/>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397098" y="3545327"/>
            <a:ext cx="936104" cy="307777"/>
          </a:xfrm>
          <a:prstGeom prst="rect">
            <a:avLst/>
          </a:prstGeom>
          <a:noFill/>
          <a:ln>
            <a:noFill/>
          </a:ln>
        </p:spPr>
        <p:txBody>
          <a:bodyPr wrap="square" rtlCol="0">
            <a:spAutoFit/>
          </a:bodyPr>
          <a:lstStyle/>
          <a:p>
            <a:r>
              <a:rPr kumimoji="1" lang="ja-JP" altLang="en-US" sz="1400" dirty="0" smtClean="0"/>
              <a:t>報告</a:t>
            </a:r>
            <a:endParaRPr kumimoji="1" lang="ja-JP" altLang="en-US" sz="1400" dirty="0"/>
          </a:p>
        </p:txBody>
      </p:sp>
      <p:sp>
        <p:nvSpPr>
          <p:cNvPr id="34" name="右矢印 33"/>
          <p:cNvSpPr/>
          <p:nvPr/>
        </p:nvSpPr>
        <p:spPr>
          <a:xfrm rot="10800000">
            <a:off x="3816945" y="2050102"/>
            <a:ext cx="1097284" cy="512179"/>
          </a:xfrm>
          <a:prstGeom prst="rightArrow">
            <a:avLst>
              <a:gd name="adj1" fmla="val 50000"/>
              <a:gd name="adj2" fmla="val 39942"/>
            </a:avLst>
          </a:prstGeom>
          <a:solidFill>
            <a:schemeClr val="bg1"/>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p:cNvSpPr txBox="1"/>
          <p:nvPr/>
        </p:nvSpPr>
        <p:spPr>
          <a:xfrm>
            <a:off x="3528044" y="3841662"/>
            <a:ext cx="936104" cy="307777"/>
          </a:xfrm>
          <a:prstGeom prst="rect">
            <a:avLst/>
          </a:prstGeom>
          <a:noFill/>
          <a:ln>
            <a:noFill/>
          </a:ln>
        </p:spPr>
        <p:txBody>
          <a:bodyPr wrap="square" rtlCol="0">
            <a:spAutoFit/>
          </a:bodyPr>
          <a:lstStyle/>
          <a:p>
            <a:r>
              <a:rPr kumimoji="1" lang="ja-JP" altLang="en-US" sz="1400" dirty="0" smtClean="0"/>
              <a:t>連携</a:t>
            </a:r>
            <a:endParaRPr kumimoji="1" lang="ja-JP" altLang="en-US" sz="1400" dirty="0"/>
          </a:p>
        </p:txBody>
      </p:sp>
      <p:sp>
        <p:nvSpPr>
          <p:cNvPr id="30" name="テキスト ボックス 29"/>
          <p:cNvSpPr txBox="1"/>
          <p:nvPr/>
        </p:nvSpPr>
        <p:spPr>
          <a:xfrm>
            <a:off x="2370690" y="3390444"/>
            <a:ext cx="1157354" cy="738664"/>
          </a:xfrm>
          <a:prstGeom prst="rect">
            <a:avLst/>
          </a:prstGeom>
          <a:noFill/>
          <a:ln>
            <a:noFill/>
          </a:ln>
        </p:spPr>
        <p:txBody>
          <a:bodyPr wrap="square" rtlCol="0">
            <a:spAutoFit/>
          </a:bodyPr>
          <a:lstStyle/>
          <a:p>
            <a:r>
              <a:rPr lang="ja-JP" altLang="en-US" sz="1400" dirty="0" smtClean="0"/>
              <a:t>指導</a:t>
            </a:r>
            <a:endParaRPr lang="en-US" altLang="ja-JP" sz="1400" dirty="0" smtClean="0"/>
          </a:p>
          <a:p>
            <a:r>
              <a:rPr lang="ja-JP" altLang="en-US" sz="1400" dirty="0" smtClean="0"/>
              <a:t>助言</a:t>
            </a:r>
            <a:endParaRPr lang="en-US" altLang="ja-JP" sz="1400" dirty="0" smtClean="0"/>
          </a:p>
          <a:p>
            <a:r>
              <a:rPr lang="ja-JP" altLang="en-US" sz="1400" dirty="0" smtClean="0"/>
              <a:t>サポート</a:t>
            </a:r>
            <a:endParaRPr kumimoji="1" lang="ja-JP" altLang="en-US" sz="1400" dirty="0"/>
          </a:p>
        </p:txBody>
      </p:sp>
      <p:sp>
        <p:nvSpPr>
          <p:cNvPr id="10" name="右矢印 9"/>
          <p:cNvSpPr/>
          <p:nvPr/>
        </p:nvSpPr>
        <p:spPr>
          <a:xfrm rot="13108481">
            <a:off x="3309610" y="3473542"/>
            <a:ext cx="2293001" cy="512179"/>
          </a:xfrm>
          <a:prstGeom prst="rightArrow">
            <a:avLst/>
          </a:prstGeom>
          <a:solidFill>
            <a:schemeClr val="accent5">
              <a:lumMod val="60000"/>
              <a:lumOff val="4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テキスト ボックス 95"/>
          <p:cNvSpPr txBox="1"/>
          <p:nvPr/>
        </p:nvSpPr>
        <p:spPr>
          <a:xfrm>
            <a:off x="4259769" y="4092497"/>
            <a:ext cx="936104" cy="307777"/>
          </a:xfrm>
          <a:prstGeom prst="rect">
            <a:avLst/>
          </a:prstGeom>
          <a:noFill/>
          <a:ln>
            <a:noFill/>
          </a:ln>
        </p:spPr>
        <p:txBody>
          <a:bodyPr wrap="square" rtlCol="0">
            <a:spAutoFit/>
          </a:bodyPr>
          <a:lstStyle/>
          <a:p>
            <a:r>
              <a:rPr kumimoji="1" lang="ja-JP" altLang="en-US" sz="1400" dirty="0" smtClean="0"/>
              <a:t>出動</a:t>
            </a:r>
            <a:endParaRPr kumimoji="1" lang="ja-JP" altLang="en-US" sz="1400" dirty="0"/>
          </a:p>
        </p:txBody>
      </p:sp>
      <p:sp>
        <p:nvSpPr>
          <p:cNvPr id="41" name="テキスト ボックス 40"/>
          <p:cNvSpPr txBox="1"/>
          <p:nvPr/>
        </p:nvSpPr>
        <p:spPr>
          <a:xfrm>
            <a:off x="6615121" y="3669335"/>
            <a:ext cx="3206226" cy="707886"/>
          </a:xfrm>
          <a:prstGeom prst="rect">
            <a:avLst/>
          </a:prstGeom>
          <a:noFill/>
        </p:spPr>
        <p:txBody>
          <a:bodyPr wrap="square" rtlCol="0">
            <a:spAutoFit/>
          </a:bodyPr>
          <a:lstStyle/>
          <a:p>
            <a:r>
              <a:rPr lang="en-US" altLang="ja-JP" sz="1000" dirty="0" smtClean="0"/>
              <a:t>※</a:t>
            </a:r>
            <a:r>
              <a:rPr lang="ja-JP" altLang="en-US" sz="1000" dirty="0" smtClean="0"/>
              <a:t>「</a:t>
            </a:r>
            <a:r>
              <a:rPr lang="ja-JP" altLang="en-US" sz="1000" dirty="0"/>
              <a:t>全数」の定義については、施設の構造や職員等</a:t>
            </a:r>
            <a:r>
              <a:rPr lang="ja-JP" altLang="en-US" sz="1000" dirty="0" smtClean="0"/>
              <a:t>の</a:t>
            </a:r>
            <a:endParaRPr lang="en-US" altLang="ja-JP" sz="1000" dirty="0" smtClean="0"/>
          </a:p>
          <a:p>
            <a:r>
              <a:rPr lang="ja-JP" altLang="en-US" sz="1000" dirty="0"/>
              <a:t>　</a:t>
            </a:r>
            <a:r>
              <a:rPr lang="ja-JP" altLang="en-US" sz="1000" dirty="0" smtClean="0"/>
              <a:t> 動</a:t>
            </a:r>
            <a:r>
              <a:rPr lang="ja-JP" altLang="en-US" sz="1000" dirty="0"/>
              <a:t>線などを踏まえ、建物単位やフロア全体など</a:t>
            </a:r>
            <a:r>
              <a:rPr lang="ja-JP" altLang="en-US" sz="1000" dirty="0" smtClean="0"/>
              <a:t>感染</a:t>
            </a:r>
            <a:endParaRPr lang="en-US" altLang="ja-JP" sz="1000" dirty="0" smtClean="0"/>
          </a:p>
          <a:p>
            <a:r>
              <a:rPr lang="en-US" altLang="ja-JP" sz="1000" dirty="0"/>
              <a:t> </a:t>
            </a:r>
            <a:r>
              <a:rPr lang="en-US" altLang="ja-JP" sz="1000" dirty="0" smtClean="0"/>
              <a:t>   </a:t>
            </a:r>
            <a:r>
              <a:rPr lang="ja-JP" altLang="en-US" sz="1000" dirty="0" smtClean="0"/>
              <a:t>拡大</a:t>
            </a:r>
            <a:r>
              <a:rPr lang="ja-JP" altLang="en-US" sz="1000" dirty="0"/>
              <a:t>の</a:t>
            </a:r>
            <a:r>
              <a:rPr lang="ja-JP" altLang="en-US" sz="1000" dirty="0" smtClean="0"/>
              <a:t>可能性 </a:t>
            </a:r>
            <a:r>
              <a:rPr lang="ja-JP" altLang="en-US" sz="1000" dirty="0"/>
              <a:t>のある範囲を保健所長が設定する</a:t>
            </a:r>
            <a:r>
              <a:rPr lang="ja-JP" altLang="en-US" sz="1000" dirty="0" smtClean="0"/>
              <a:t>も</a:t>
            </a:r>
            <a:endParaRPr lang="en-US" altLang="ja-JP" sz="1000" dirty="0" smtClean="0"/>
          </a:p>
          <a:p>
            <a:r>
              <a:rPr lang="en-US" altLang="ja-JP" sz="1000" dirty="0"/>
              <a:t> </a:t>
            </a:r>
            <a:r>
              <a:rPr lang="en-US" altLang="ja-JP" sz="1000" dirty="0" smtClean="0"/>
              <a:t>   </a:t>
            </a:r>
            <a:r>
              <a:rPr lang="ja-JP" altLang="en-US" sz="1000" dirty="0" smtClean="0"/>
              <a:t>の</a:t>
            </a:r>
            <a:r>
              <a:rPr lang="ja-JP" altLang="en-US" sz="1000" dirty="0"/>
              <a:t>とする。　</a:t>
            </a:r>
            <a:endParaRPr kumimoji="1" lang="ja-JP" altLang="en-US" sz="1000" dirty="0"/>
          </a:p>
        </p:txBody>
      </p:sp>
      <p:grpSp>
        <p:nvGrpSpPr>
          <p:cNvPr id="14" name="グループ化 13"/>
          <p:cNvGrpSpPr/>
          <p:nvPr/>
        </p:nvGrpSpPr>
        <p:grpSpPr>
          <a:xfrm>
            <a:off x="4873862" y="4399364"/>
            <a:ext cx="4614253" cy="1578280"/>
            <a:chOff x="4873862" y="4281439"/>
            <a:chExt cx="4614253" cy="1578280"/>
          </a:xfrm>
        </p:grpSpPr>
        <p:sp>
          <p:nvSpPr>
            <p:cNvPr id="88" name="角丸四角形 87"/>
            <p:cNvSpPr/>
            <p:nvPr/>
          </p:nvSpPr>
          <p:spPr>
            <a:xfrm>
              <a:off x="4873862" y="4764158"/>
              <a:ext cx="4614253" cy="1095561"/>
            </a:xfrm>
            <a:prstGeom prst="roundRect">
              <a:avLst/>
            </a:prstGeom>
            <a:ln w="3175"/>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sz="2000" dirty="0"/>
            </a:p>
          </p:txBody>
        </p:sp>
        <p:sp>
          <p:nvSpPr>
            <p:cNvPr id="65" name="テキスト ボックス 64"/>
            <p:cNvSpPr txBox="1"/>
            <p:nvPr/>
          </p:nvSpPr>
          <p:spPr>
            <a:xfrm>
              <a:off x="5534861" y="4281439"/>
              <a:ext cx="3235879" cy="58477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2000" dirty="0" smtClean="0">
                  <a:latin typeface="Meiryo UI" panose="020B0604030504040204" pitchFamily="50" charset="-128"/>
                  <a:ea typeface="Meiryo UI" panose="020B0604030504040204" pitchFamily="50" charset="-128"/>
                </a:rPr>
                <a:t>検体採取支援チーム</a:t>
              </a:r>
              <a:endParaRPr lang="en-US" altLang="ja-JP" sz="2000" dirty="0" smtClean="0">
                <a:latin typeface="Meiryo UI" panose="020B0604030504040204" pitchFamily="50" charset="-128"/>
                <a:ea typeface="Meiryo UI" panose="020B0604030504040204" pitchFamily="50" charset="-128"/>
              </a:endParaRPr>
            </a:p>
            <a:p>
              <a:pPr algn="ct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体制検討中</a:t>
              </a:r>
              <a:endParaRPr lang="en-US" altLang="ja-JP" sz="1200" dirty="0">
                <a:latin typeface="Meiryo UI" panose="020B0604030504040204" pitchFamily="50" charset="-128"/>
                <a:ea typeface="Meiryo UI" panose="020B0604030504040204" pitchFamily="50" charset="-128"/>
              </a:endParaRPr>
            </a:p>
          </p:txBody>
        </p:sp>
        <p:sp>
          <p:nvSpPr>
            <p:cNvPr id="52" name="テキスト ボックス 51"/>
            <p:cNvSpPr txBox="1"/>
            <p:nvPr/>
          </p:nvSpPr>
          <p:spPr>
            <a:xfrm>
              <a:off x="5046357" y="4854218"/>
              <a:ext cx="4343402" cy="954107"/>
            </a:xfrm>
            <a:prstGeom prst="rect">
              <a:avLst/>
            </a:prstGeom>
            <a:noFill/>
          </p:spPr>
          <p:txBody>
            <a:bodyPr wrap="square" rtlCol="0">
              <a:spAutoFit/>
            </a:bodyPr>
            <a:lstStyle/>
            <a:p>
              <a:r>
                <a:rPr kumimoji="1" lang="ja-JP" altLang="en-US" sz="1400" dirty="0" smtClean="0"/>
                <a:t>迅速かつ効率的に検体採取を行うため、（鼻咽頭検体の）検体採取に特化したチームを</a:t>
              </a:r>
              <a:r>
                <a:rPr lang="ja-JP" altLang="en-US" sz="1400" dirty="0" smtClean="0"/>
                <a:t>組織する。保健所からの依頼に応じて</a:t>
              </a:r>
              <a:r>
                <a:rPr kumimoji="1" lang="ja-JP" altLang="en-US" sz="1400" dirty="0" smtClean="0"/>
                <a:t>現地に出動し、検体を採取する。</a:t>
              </a:r>
              <a:endParaRPr kumimoji="1" lang="en-US" altLang="ja-JP" sz="1400" dirty="0" smtClean="0"/>
            </a:p>
            <a:p>
              <a:r>
                <a:rPr lang="ja-JP" altLang="en-US" sz="1400" dirty="0" smtClean="0"/>
                <a:t>構成イメージ：医師・看護師・補助員等　</a:t>
              </a:r>
              <a:endParaRPr kumimoji="1" lang="en-US" altLang="ja-JP" sz="1400" dirty="0" smtClean="0"/>
            </a:p>
          </p:txBody>
        </p:sp>
      </p:grpSp>
      <p:sp>
        <p:nvSpPr>
          <p:cNvPr id="43" name="正方形/長方形 42"/>
          <p:cNvSpPr/>
          <p:nvPr/>
        </p:nvSpPr>
        <p:spPr>
          <a:xfrm>
            <a:off x="0" y="-32034"/>
            <a:ext cx="9906000" cy="535642"/>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kumimoji="1" sz="1600" b="1">
                <a:solidFill>
                  <a:schemeClr val="tx1"/>
                </a:solidFill>
                <a:latin typeface="Malgun Gothic" pitchFamily="34" charset="-127"/>
                <a:ea typeface="ＭＳ Ｐゴシック" charset="-128"/>
              </a:defRPr>
            </a:lvl1pPr>
            <a:lvl2pPr marL="742950" indent="-285750" eaLnBrk="0" hangingPunct="0">
              <a:defRPr kumimoji="1" sz="1600" b="1">
                <a:solidFill>
                  <a:schemeClr val="tx1"/>
                </a:solidFill>
                <a:latin typeface="Malgun Gothic" pitchFamily="34" charset="-127"/>
                <a:ea typeface="ＭＳ Ｐゴシック" charset="-128"/>
              </a:defRPr>
            </a:lvl2pPr>
            <a:lvl3pPr marL="1143000" indent="-228600" eaLnBrk="0" hangingPunct="0">
              <a:defRPr kumimoji="1" sz="1600" b="1">
                <a:solidFill>
                  <a:schemeClr val="tx1"/>
                </a:solidFill>
                <a:latin typeface="Malgun Gothic" pitchFamily="34" charset="-127"/>
                <a:ea typeface="ＭＳ Ｐゴシック" charset="-128"/>
              </a:defRPr>
            </a:lvl3pPr>
            <a:lvl4pPr marL="1600200" indent="-228600" eaLnBrk="0" hangingPunct="0">
              <a:defRPr kumimoji="1" sz="1600" b="1">
                <a:solidFill>
                  <a:schemeClr val="tx1"/>
                </a:solidFill>
                <a:latin typeface="Malgun Gothic" pitchFamily="34" charset="-127"/>
                <a:ea typeface="ＭＳ Ｐゴシック" charset="-128"/>
              </a:defRPr>
            </a:lvl4pPr>
            <a:lvl5pPr marL="2057400" indent="-228600" eaLnBrk="0" hangingPunct="0">
              <a:defRPr kumimoji="1" sz="1600" b="1">
                <a:solidFill>
                  <a:schemeClr val="tx1"/>
                </a:solidFill>
                <a:latin typeface="Malgun Gothic" pitchFamily="34" charset="-127"/>
                <a:ea typeface="ＭＳ Ｐゴシック"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9pPr>
          </a:lstStyle>
          <a:p>
            <a:pPr algn="ctr" eaLnBrk="1" hangingPunct="1"/>
            <a:r>
              <a:rPr lang="ja-JP" altLang="en-US" sz="2200" dirty="0" smtClean="0">
                <a:latin typeface="ＭＳ Ｐゴシック" charset="-128"/>
                <a:ea typeface="Meiryo UI" pitchFamily="50" charset="-128"/>
                <a:cs typeface="Meiryo UI" pitchFamily="50" charset="-128"/>
              </a:rPr>
              <a:t>高齢者施設等への対応強化について　</a:t>
            </a:r>
            <a:endParaRPr lang="ja-JP" altLang="en-US" sz="2200" dirty="0">
              <a:latin typeface="ＭＳ Ｐゴシック" charset="-128"/>
              <a:ea typeface="Meiryo UI" pitchFamily="50" charset="-128"/>
              <a:cs typeface="Meiryo UI" pitchFamily="50" charset="-128"/>
            </a:endParaRPr>
          </a:p>
        </p:txBody>
      </p:sp>
      <p:sp>
        <p:nvSpPr>
          <p:cNvPr id="44" name="テキスト ボックス 43"/>
          <p:cNvSpPr txBox="1"/>
          <p:nvPr/>
        </p:nvSpPr>
        <p:spPr>
          <a:xfrm>
            <a:off x="1212665" y="3087647"/>
            <a:ext cx="936104" cy="1077218"/>
          </a:xfrm>
          <a:prstGeom prst="rect">
            <a:avLst/>
          </a:prstGeom>
          <a:noFill/>
          <a:ln>
            <a:noFill/>
          </a:ln>
        </p:spPr>
        <p:txBody>
          <a:bodyPr wrap="square" rtlCol="0">
            <a:spAutoFit/>
          </a:bodyPr>
          <a:lstStyle/>
          <a:p>
            <a:r>
              <a:rPr lang="ja-JP" altLang="en-US" sz="800" dirty="0"/>
              <a:t>社会福祉</a:t>
            </a:r>
            <a:r>
              <a:rPr lang="ja-JP" altLang="en-US" sz="800" dirty="0" smtClean="0"/>
              <a:t>施設等の利用者等に新型コロナウイルス感染症が発生した場合等の対応について（令和</a:t>
            </a:r>
            <a:r>
              <a:rPr lang="en-US" altLang="ja-JP" sz="800" dirty="0" smtClean="0"/>
              <a:t>2</a:t>
            </a:r>
            <a:r>
              <a:rPr lang="ja-JP" altLang="en-US" sz="800" dirty="0" smtClean="0"/>
              <a:t>年</a:t>
            </a:r>
            <a:r>
              <a:rPr lang="en-US" altLang="ja-JP" sz="800" dirty="0" smtClean="0"/>
              <a:t>2</a:t>
            </a:r>
            <a:r>
              <a:rPr lang="ja-JP" altLang="en-US" sz="800" dirty="0" smtClean="0"/>
              <a:t>月</a:t>
            </a:r>
            <a:r>
              <a:rPr lang="en-US" altLang="ja-JP" sz="800" dirty="0" smtClean="0"/>
              <a:t>18</a:t>
            </a:r>
            <a:r>
              <a:rPr lang="ja-JP" altLang="en-US" sz="800" dirty="0" smtClean="0"/>
              <a:t>日付事務連絡）など</a:t>
            </a:r>
            <a:endParaRPr kumimoji="1" lang="ja-JP" altLang="en-US" sz="800" dirty="0"/>
          </a:p>
        </p:txBody>
      </p:sp>
      <p:sp>
        <p:nvSpPr>
          <p:cNvPr id="45" name="テキスト ボックス 44"/>
          <p:cNvSpPr txBox="1"/>
          <p:nvPr/>
        </p:nvSpPr>
        <p:spPr>
          <a:xfrm>
            <a:off x="937081" y="4405746"/>
            <a:ext cx="2363361" cy="40011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2000" dirty="0" smtClean="0">
                <a:latin typeface="Meiryo UI" panose="020B0604030504040204" pitchFamily="50" charset="-128"/>
                <a:ea typeface="Meiryo UI" panose="020B0604030504040204" pitchFamily="50" charset="-128"/>
              </a:rPr>
              <a:t>府・市町村福祉部局</a:t>
            </a:r>
            <a:endParaRPr lang="en-US" altLang="ja-JP" sz="20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7482456" y="6473510"/>
            <a:ext cx="2311400" cy="365125"/>
          </a:xfrm>
        </p:spPr>
        <p:txBody>
          <a:bodyPr/>
          <a:lstStyle/>
          <a:p>
            <a:fld id="{21B32F94-71F0-4F70-8C2E-1DDD4E0F2666}" type="slidenum">
              <a:rPr kumimoji="1" lang="ja-JP" altLang="en-US" smtClean="0"/>
              <a:pPr/>
              <a:t>3</a:t>
            </a:fld>
            <a:endParaRPr kumimoji="1" lang="ja-JP" altLang="en-US"/>
          </a:p>
        </p:txBody>
      </p:sp>
    </p:spTree>
    <p:extLst>
      <p:ext uri="{BB962C8B-B14F-4D97-AF65-F5344CB8AC3E}">
        <p14:creationId xmlns:p14="http://schemas.microsoft.com/office/powerpoint/2010/main" val="4287479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6718</TotalTime>
  <Words>1081</Words>
  <PresentationFormat>A4 210 x 297 mm</PresentationFormat>
  <Paragraphs>82</Paragraphs>
  <Slides>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Meiryo UI</vt:lpstr>
      <vt:lpstr>ＭＳ Ｐゴシック</vt:lpstr>
      <vt:lpstr>新細明體</vt:lpstr>
      <vt:lpstr>游ゴシック</vt:lpstr>
      <vt:lpstr>Arial</vt:lpstr>
      <vt:lpstr>Calibri</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2020-10-07T00:28:30Z</cp:lastPrinted>
  <dcterms:created xsi:type="dcterms:W3CDTF">2017-05-11T04:16:25Z</dcterms:created>
  <dcterms:modified xsi:type="dcterms:W3CDTF">2020-10-08T04:35:27Z</dcterms:modified>
</cp:coreProperties>
</file>