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39" r:id="rId2"/>
    <p:sldId id="340" r:id="rId3"/>
    <p:sldId id="341" r:id="rId4"/>
    <p:sldId id="342" r:id="rId5"/>
    <p:sldId id="343" r:id="rId6"/>
    <p:sldId id="348" r:id="rId7"/>
    <p:sldId id="349" r:id="rId8"/>
    <p:sldId id="350" r:id="rId9"/>
    <p:sldId id="351" r:id="rId10"/>
    <p:sldId id="352" r:id="rId1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B28B"/>
    <a:srgbClr val="99FF66"/>
    <a:srgbClr val="33CC33"/>
    <a:srgbClr val="CCFF99"/>
    <a:srgbClr val="FF99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24B-3581-4302-A2F9-B8782FBC78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60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24B-3581-4302-A2F9-B8782FBC780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7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944B-0874-F44C-9035-28513D3B2DC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43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4058-D1AF-4E4C-9F44-B7B87447FE96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01D4-3AA6-4C66-AAC1-58E1AB2F0912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067A-938F-46ED-9788-3503CB0B8EC2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95BF-BF73-4CB3-9C47-8FA5B6CA4B69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0CF1-4B73-4778-9B17-FB5C7D46A13B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252A-A46D-4C1A-80B1-557E0C678380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5283-49C8-4412-B9D2-6B3F00ACA26E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193F-4FA0-4F03-BE9B-18FC3ECA167A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41C7-D35D-404C-B331-7E7DF0A451D7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9E88-F21D-4442-80F6-B0427C7EE2BB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3DB2-2BB1-43E1-A0E9-0702DA938D28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979E-71B5-4A8F-9545-57B8BC4EAA40}" type="datetime1">
              <a:rPr kumimoji="1" lang="ja-JP" altLang="en-US" smtClean="0"/>
              <a:t>2020/10/8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15449" y="6492875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2423"/>
            <a:ext cx="12192000" cy="43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新型コロナウイルスの府内発生状況①（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153" y="461049"/>
            <a:ext cx="385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＜大阪府内の検査陽性者の状況＞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153" y="3136347"/>
            <a:ext cx="417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＜新型コロナウイルスの発生状況等＞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243525" y="3717257"/>
            <a:ext cx="948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10,950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243525" y="3986036"/>
            <a:ext cx="948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10,266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43523" y="5916319"/>
            <a:ext cx="948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463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43522" y="6147596"/>
            <a:ext cx="948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5</a:t>
            </a:r>
            <a:r>
              <a:rPr lang="en-US" altLang="ja-JP" sz="1400" dirty="0" smtClean="0"/>
              <a:t>1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687049" y="40870"/>
            <a:ext cx="13265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資料１－１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96" y="887567"/>
            <a:ext cx="10208188" cy="21915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3" y="3267436"/>
            <a:ext cx="1082133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4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2ECF4A89-DDB1-5D4E-A2B2-0888C07D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64" y="1534662"/>
            <a:ext cx="6858000" cy="43434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3E91AE-D11C-1143-911F-0E38F7CC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76" y="369058"/>
            <a:ext cx="9028090" cy="1325563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大阪</a:t>
            </a:r>
            <a:r>
              <a:rPr kumimoji="1"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の新規感染者数の</a:t>
            </a:r>
            <a:r>
              <a:rPr kumimoji="1" lang="ja-JP" altLang="en-US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推移　</a:t>
            </a:r>
            <a:r>
              <a:rPr kumimoji="1" lang="ja-JP" altLang="en-US" sz="20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（</a:t>
            </a:r>
            <a:r>
              <a:rPr kumimoji="1" lang="en-US" altLang="ja-JP" sz="20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10</a:t>
            </a:r>
            <a:r>
              <a:rPr kumimoji="1" lang="ja-JP" altLang="en-US" sz="20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月</a:t>
            </a:r>
            <a:r>
              <a:rPr kumimoji="1" lang="en-US" altLang="ja-JP" sz="20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7</a:t>
            </a:r>
            <a:r>
              <a:rPr kumimoji="1" lang="ja-JP" altLang="en-US" sz="20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日時点）</a:t>
            </a:r>
            <a:endParaRPr kumimoji="1" lang="ja-JP" altLang="en-US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1D6A83-FE38-8747-B1B0-3569005A9756}"/>
              </a:ext>
            </a:extLst>
          </p:cNvPr>
          <p:cNvSpPr txBox="1"/>
          <p:nvPr/>
        </p:nvSpPr>
        <p:spPr>
          <a:xfrm>
            <a:off x="8727654" y="5407082"/>
            <a:ext cx="7231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256C0B9-0510-D545-9285-1F3CA2349C21}"/>
              </a:ext>
            </a:extLst>
          </p:cNvPr>
          <p:cNvSpPr txBox="1"/>
          <p:nvPr/>
        </p:nvSpPr>
        <p:spPr>
          <a:xfrm>
            <a:off x="2037876" y="1529564"/>
            <a:ext cx="147014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新規感染者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97607" y="2444241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実線：新規感染者数予測</a:t>
            </a:r>
            <a:endParaRPr lang="en-US" altLang="ja-JP" sz="1200" dirty="0"/>
          </a:p>
          <a:p>
            <a:r>
              <a:rPr lang="ja-JP" altLang="en-US" sz="1200" dirty="0"/>
              <a:t>点　：新規感染者数実績</a:t>
            </a:r>
            <a:endParaRPr lang="en-US" altLang="ja-JP" sz="1200" dirty="0"/>
          </a:p>
          <a:p>
            <a:r>
              <a:rPr lang="ja-JP" altLang="en-US" sz="1200" dirty="0"/>
              <a:t>点線：個別の感染流行曲線</a:t>
            </a:r>
          </a:p>
        </p:txBody>
      </p:sp>
      <p:sp>
        <p:nvSpPr>
          <p:cNvPr id="20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170264" y="6257722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5656" y="200658"/>
            <a:ext cx="11747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大阪府新型コロナウイルス対策本部専門家会議中野オブザーバー（大阪大学核物理研究センター教授）による新規感染者数の推移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4738255" y="2864899"/>
            <a:ext cx="10801" cy="270028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4721613" y="2018458"/>
            <a:ext cx="595745" cy="851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6C76A3D-568B-B144-8179-85AE76F59430}"/>
              </a:ext>
            </a:extLst>
          </p:cNvPr>
          <p:cNvSpPr txBox="1"/>
          <p:nvPr/>
        </p:nvSpPr>
        <p:spPr>
          <a:xfrm>
            <a:off x="4896156" y="1764878"/>
            <a:ext cx="991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8/5</a:t>
            </a:r>
            <a:r>
              <a:rPr lang="ja-JP" altLang="en-US" sz="1600" dirty="0" smtClean="0">
                <a:latin typeface="MS PGothic" panose="020B0600070205080204" pitchFamily="34" charset="-128"/>
                <a:ea typeface="MS PGothic" panose="020B0600070205080204" pitchFamily="34" charset="-128"/>
              </a:rPr>
              <a:t>頃</a:t>
            </a:r>
            <a:endParaRPr kumimoji="1" lang="ja-JP" altLang="en-US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90793F-0D60-FF4B-95B6-97CAFE8C4E91}"/>
              </a:ext>
            </a:extLst>
          </p:cNvPr>
          <p:cNvSpPr txBox="1"/>
          <p:nvPr/>
        </p:nvSpPr>
        <p:spPr>
          <a:xfrm>
            <a:off x="2344877" y="5545293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6/24</a:t>
            </a:r>
            <a:endParaRPr kumimoji="1" lang="ja-JP" altLang="en-US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1E808A4-A5D3-F145-A306-3DA00C308652}"/>
              </a:ext>
            </a:extLst>
          </p:cNvPr>
          <p:cNvSpPr txBox="1"/>
          <p:nvPr/>
        </p:nvSpPr>
        <p:spPr>
          <a:xfrm>
            <a:off x="3402513" y="5562734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7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/14</a:t>
            </a:r>
            <a:endParaRPr kumimoji="1"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39D157-1628-6B49-BABF-5C2025F9B883}"/>
              </a:ext>
            </a:extLst>
          </p:cNvPr>
          <p:cNvSpPr txBox="1"/>
          <p:nvPr/>
        </p:nvSpPr>
        <p:spPr>
          <a:xfrm>
            <a:off x="4399596" y="5562734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8/3</a:t>
            </a:r>
            <a:endParaRPr kumimoji="1"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9EE7B65-27BF-794A-9753-DE9807429F7D}"/>
              </a:ext>
            </a:extLst>
          </p:cNvPr>
          <p:cNvSpPr txBox="1"/>
          <p:nvPr/>
        </p:nvSpPr>
        <p:spPr>
          <a:xfrm>
            <a:off x="5369753" y="5562734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8/23</a:t>
            </a:r>
            <a:endParaRPr kumimoji="1"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0210B3-B809-C64B-B1D8-180DF7D5C87A}"/>
              </a:ext>
            </a:extLst>
          </p:cNvPr>
          <p:cNvSpPr txBox="1"/>
          <p:nvPr/>
        </p:nvSpPr>
        <p:spPr>
          <a:xfrm>
            <a:off x="6366836" y="5570285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9</a:t>
            </a:r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/12</a:t>
            </a:r>
            <a:endParaRPr kumimoji="1" lang="ja-JP" altLang="en-US" sz="1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DFB1156-82EE-1842-85D4-59E2FAD0717A}"/>
              </a:ext>
            </a:extLst>
          </p:cNvPr>
          <p:cNvSpPr txBox="1"/>
          <p:nvPr/>
        </p:nvSpPr>
        <p:spPr>
          <a:xfrm>
            <a:off x="7308574" y="5570285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10/2</a:t>
            </a:r>
            <a:endParaRPr kumimoji="1"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7338C35-F96E-8C48-A14F-E8DF7E2A8090}"/>
              </a:ext>
            </a:extLst>
          </p:cNvPr>
          <p:cNvSpPr txBox="1"/>
          <p:nvPr/>
        </p:nvSpPr>
        <p:spPr>
          <a:xfrm>
            <a:off x="8221642" y="5570499"/>
            <a:ext cx="723154" cy="311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10/22</a:t>
            </a:r>
            <a:endParaRPr kumimoji="1"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45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2" y="3978853"/>
            <a:ext cx="11498053" cy="27678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4" y="671346"/>
            <a:ext cx="11113971" cy="309094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15449" y="6492875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2423"/>
            <a:ext cx="12192000" cy="43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新型コロナウイルスの府内発生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状況②（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153" y="461049"/>
            <a:ext cx="385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＜陽性者数の推移＞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0153" y="3762286"/>
            <a:ext cx="414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＜７日間ごとの新規陽性者数の推移＞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279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15449" y="6492875"/>
            <a:ext cx="2743200" cy="365125"/>
          </a:xfrm>
        </p:spPr>
        <p:txBody>
          <a:bodyPr/>
          <a:lstStyle/>
          <a:p>
            <a:fld id="{F216AE56-EAD3-4706-B860-3EC2C2952B4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2423"/>
            <a:ext cx="12192000" cy="43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新型コロナウイルスの府内発生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状況③（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589837"/>
            <a:ext cx="50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＜検査件数（陰性確認除く）と陽性率の推移＞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9" y="959169"/>
            <a:ext cx="11412701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81" y="679209"/>
            <a:ext cx="5907536" cy="60233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17" y="675737"/>
            <a:ext cx="5602710" cy="5809992"/>
          </a:xfrm>
          <a:prstGeom prst="rect">
            <a:avLst/>
          </a:prstGeom>
        </p:spPr>
      </p:pic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2423"/>
            <a:ext cx="12192000" cy="43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入院・療養状況　大阪府が試算した数値との比較①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124400" y="1272704"/>
            <a:ext cx="4427949" cy="499259"/>
            <a:chOff x="0" y="-499259"/>
            <a:chExt cx="5769429" cy="499259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0" y="0"/>
              <a:ext cx="5769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角丸四角形吹き出し 25"/>
            <p:cNvSpPr/>
            <p:nvPr/>
          </p:nvSpPr>
          <p:spPr>
            <a:xfrm>
              <a:off x="2754495" y="-499259"/>
              <a:ext cx="2835698" cy="314607"/>
            </a:xfrm>
            <a:prstGeom prst="wedgeRoundRectCallout">
              <a:avLst>
                <a:gd name="adj1" fmla="val -40006"/>
                <a:gd name="adj2" fmla="val 95685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kumimoji="1" lang="ja-JP" altLang="en-US" sz="1000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確保病床数</a:t>
              </a: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215</a:t>
              </a: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床</a:t>
              </a:r>
              <a:endParaRPr kumimoji="1" lang="ja-JP" altLang="en-US" sz="1000" baseline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011" y="751065"/>
            <a:ext cx="5627096" cy="507231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61" y="751065"/>
            <a:ext cx="5883150" cy="5072312"/>
          </a:xfrm>
          <a:prstGeom prst="rect">
            <a:avLst/>
          </a:prstGeom>
        </p:spPr>
      </p:pic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2423"/>
            <a:ext cx="12192000" cy="436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入院・療養状況　大阪府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が試算した数値との比較②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962" y="6037034"/>
            <a:ext cx="11186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大阪府試算に関する補足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○軽症中等症入院患者及び宿泊療養者の「条件変更後」は、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日府専門家会議で提示した患者の療養期間から、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日までに判明した患者の退院・解除までの日数に条件を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変更したも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464004" y="1281148"/>
            <a:ext cx="4510966" cy="461990"/>
            <a:chOff x="32950" y="225083"/>
            <a:chExt cx="5769429" cy="403355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32950" y="225083"/>
              <a:ext cx="5769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吹き出し 11"/>
            <p:cNvSpPr/>
            <p:nvPr/>
          </p:nvSpPr>
          <p:spPr>
            <a:xfrm>
              <a:off x="1035831" y="356110"/>
              <a:ext cx="3267277" cy="272328"/>
            </a:xfrm>
            <a:prstGeom prst="wedgeRoundRectCallout">
              <a:avLst>
                <a:gd name="adj1" fmla="val -7991"/>
                <a:gd name="adj2" fmla="val -8283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確保部屋数：</a:t>
              </a:r>
              <a:r>
                <a:rPr lang="en-US" altLang="ja-JP" sz="1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1,400</a:t>
              </a: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床</a:t>
              </a:r>
              <a:endParaRPr kumimoji="1" lang="ja-JP" altLang="en-US" sz="100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7109402" y="1694701"/>
            <a:ext cx="4442948" cy="504294"/>
            <a:chOff x="32950" y="-215206"/>
            <a:chExt cx="5769429" cy="440289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32950" y="225083"/>
              <a:ext cx="5769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角丸四角形吹き出し 15"/>
            <p:cNvSpPr/>
            <p:nvPr/>
          </p:nvSpPr>
          <p:spPr>
            <a:xfrm>
              <a:off x="2432201" y="-215206"/>
              <a:ext cx="3267277" cy="321956"/>
            </a:xfrm>
            <a:prstGeom prst="wedgeRoundRectCallout">
              <a:avLst>
                <a:gd name="adj1" fmla="val -605"/>
                <a:gd name="adj2" fmla="val 7717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確保部屋数：</a:t>
              </a:r>
              <a:r>
                <a:rPr lang="en-US" altLang="ja-JP" sz="1000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1,015</a:t>
              </a:r>
              <a:r>
                <a:rPr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室</a:t>
              </a:r>
              <a:endParaRPr kumimoji="1" lang="ja-JP" altLang="en-US" sz="1000" baseline="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7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462" y="1267957"/>
            <a:ext cx="5877053" cy="540152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9" y="1267957"/>
            <a:ext cx="5877053" cy="538933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夜の街の関係者及び滞在者の状況（陽性者全体における該当者）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18931" y="6380002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653304" y="753913"/>
            <a:ext cx="5538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（ 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14</a:t>
            </a:r>
            <a:r>
              <a:rPr lang="ja-JP" altLang="en-US" sz="1600" dirty="0"/>
              <a:t>日</a:t>
            </a:r>
            <a:r>
              <a:rPr lang="ja-JP" altLang="en-US" sz="1600" dirty="0" smtClean="0"/>
              <a:t>以降</a:t>
            </a:r>
            <a:r>
              <a:rPr lang="en-US" altLang="ja-JP" sz="1600" dirty="0"/>
              <a:t>10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>3</a:t>
            </a:r>
            <a:r>
              <a:rPr lang="ja-JP" altLang="en-US" sz="1600" dirty="0" smtClean="0"/>
              <a:t>日</a:t>
            </a:r>
            <a:r>
              <a:rPr lang="ja-JP" altLang="en-US" sz="1600" dirty="0"/>
              <a:t>までに判明</a:t>
            </a:r>
            <a:r>
              <a:rPr lang="ja-JP" altLang="en-US" sz="1600" dirty="0" smtClean="0"/>
              <a:t>した</a:t>
            </a:r>
            <a:r>
              <a:rPr lang="en-US" altLang="ja-JP" sz="1600" dirty="0" smtClean="0"/>
              <a:t>8,984</a:t>
            </a:r>
            <a:r>
              <a:rPr lang="ja-JP" altLang="en-US" sz="1600" dirty="0" smtClean="0"/>
              <a:t>事例</a:t>
            </a:r>
            <a:r>
              <a:rPr lang="ja-JP" altLang="en-US" sz="1600" dirty="0"/>
              <a:t>の状況）</a:t>
            </a:r>
          </a:p>
        </p:txBody>
      </p:sp>
    </p:spTree>
    <p:extLst>
      <p:ext uri="{BB962C8B-B14F-4D97-AF65-F5344CB8AC3E}">
        <p14:creationId xmlns:p14="http://schemas.microsoft.com/office/powerpoint/2010/main" val="41055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84" y="1141687"/>
            <a:ext cx="5834378" cy="576731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0" y="1090684"/>
            <a:ext cx="6047756" cy="576731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夜の街の関係者及び滞在者の状況（感染経路不明者における</a:t>
            </a: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該当者）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226632" y="728126"/>
            <a:ext cx="6965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（ 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14</a:t>
            </a:r>
            <a:r>
              <a:rPr lang="ja-JP" altLang="en-US" sz="1600" dirty="0"/>
              <a:t>日</a:t>
            </a:r>
            <a:r>
              <a:rPr lang="ja-JP" altLang="en-US" sz="1600" dirty="0" smtClean="0"/>
              <a:t>以降</a:t>
            </a:r>
            <a:r>
              <a:rPr lang="en-US" altLang="ja-JP" sz="1600" dirty="0"/>
              <a:t>10</a:t>
            </a:r>
            <a:r>
              <a:rPr lang="ja-JP" altLang="en-US" sz="1600" dirty="0" smtClean="0"/>
              <a:t>月</a:t>
            </a:r>
            <a:r>
              <a:rPr lang="ja-JP" altLang="en-US" sz="1600" dirty="0"/>
              <a:t>３</a:t>
            </a:r>
            <a:r>
              <a:rPr lang="ja-JP" altLang="en-US" sz="1600" dirty="0" smtClean="0"/>
              <a:t>日</a:t>
            </a:r>
            <a:r>
              <a:rPr lang="ja-JP" altLang="en-US" sz="1600" dirty="0"/>
              <a:t>までに判明</a:t>
            </a:r>
            <a:r>
              <a:rPr lang="ja-JP" altLang="en-US" sz="1600" dirty="0" smtClean="0"/>
              <a:t>した感染経路不明者</a:t>
            </a:r>
            <a:r>
              <a:rPr lang="en-US" altLang="ja-JP" sz="1600" dirty="0" smtClean="0"/>
              <a:t>5,147</a:t>
            </a:r>
            <a:r>
              <a:rPr lang="ja-JP" altLang="en-US" sz="1600" dirty="0" smtClean="0"/>
              <a:t>事例の</a:t>
            </a:r>
            <a:r>
              <a:rPr lang="ja-JP" altLang="en-US" sz="1600" dirty="0"/>
              <a:t>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17362" y="635907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49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1147103"/>
            <a:ext cx="11967485" cy="560880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夜の街の滞在分類別の状況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46603" y="701938"/>
            <a:ext cx="5428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（ 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14</a:t>
            </a:r>
            <a:r>
              <a:rPr lang="ja-JP" altLang="en-US" sz="1600" dirty="0"/>
              <a:t>日</a:t>
            </a:r>
            <a:r>
              <a:rPr lang="ja-JP" altLang="en-US" sz="1600" dirty="0" smtClean="0"/>
              <a:t>以降</a:t>
            </a:r>
            <a:r>
              <a:rPr lang="en-US" altLang="ja-JP" sz="1600" dirty="0"/>
              <a:t>10</a:t>
            </a:r>
            <a:r>
              <a:rPr lang="ja-JP" altLang="en-US" sz="1600" dirty="0" smtClean="0"/>
              <a:t>月</a:t>
            </a:r>
            <a:r>
              <a:rPr lang="en-US" altLang="ja-JP" sz="1600" dirty="0"/>
              <a:t>3</a:t>
            </a:r>
            <a:r>
              <a:rPr lang="ja-JP" altLang="en-US" sz="1600" dirty="0" smtClean="0"/>
              <a:t>日</a:t>
            </a:r>
            <a:r>
              <a:rPr lang="ja-JP" altLang="en-US" sz="1600" dirty="0"/>
              <a:t>までに判明</a:t>
            </a:r>
            <a:r>
              <a:rPr lang="ja-JP" altLang="en-US" sz="1600" dirty="0" smtClean="0"/>
              <a:t>した</a:t>
            </a:r>
            <a:r>
              <a:rPr lang="en-US" altLang="ja-JP" sz="1600" dirty="0"/>
              <a:t>2,004</a:t>
            </a:r>
            <a:r>
              <a:rPr lang="ja-JP" altLang="en-US" sz="1600" dirty="0" smtClean="0"/>
              <a:t>事例</a:t>
            </a:r>
            <a:r>
              <a:rPr lang="ja-JP" altLang="en-US" sz="1600" dirty="0"/>
              <a:t>の状況）</a:t>
            </a:r>
          </a:p>
        </p:txBody>
      </p:sp>
      <p:sp>
        <p:nvSpPr>
          <p:cNvPr id="17" name="テキスト ボックス 10"/>
          <p:cNvSpPr txBox="1"/>
          <p:nvPr/>
        </p:nvSpPr>
        <p:spPr>
          <a:xfrm>
            <a:off x="6096000" y="3657076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0"/>
          <p:cNvSpPr txBox="1"/>
          <p:nvPr/>
        </p:nvSpPr>
        <p:spPr>
          <a:xfrm>
            <a:off x="6232296" y="3852442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テキスト ボックス 10"/>
          <p:cNvSpPr txBox="1"/>
          <p:nvPr/>
        </p:nvSpPr>
        <p:spPr>
          <a:xfrm>
            <a:off x="6337796" y="4231287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8/16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テキスト ボックス 10"/>
          <p:cNvSpPr txBox="1"/>
          <p:nvPr/>
        </p:nvSpPr>
        <p:spPr>
          <a:xfrm>
            <a:off x="6472329" y="4472759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テキスト ボックス 10"/>
          <p:cNvSpPr txBox="1"/>
          <p:nvPr/>
        </p:nvSpPr>
        <p:spPr>
          <a:xfrm>
            <a:off x="6557004" y="4709960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8/30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テキスト ボックス 10"/>
          <p:cNvSpPr txBox="1"/>
          <p:nvPr/>
        </p:nvSpPr>
        <p:spPr>
          <a:xfrm>
            <a:off x="6662261" y="4998733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テキスト ボックス 7"/>
          <p:cNvSpPr txBox="1"/>
          <p:nvPr/>
        </p:nvSpPr>
        <p:spPr>
          <a:xfrm>
            <a:off x="6736415" y="5195602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9/13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テキスト ボックス 10"/>
          <p:cNvSpPr txBox="1"/>
          <p:nvPr/>
        </p:nvSpPr>
        <p:spPr>
          <a:xfrm>
            <a:off x="7444457" y="4789575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テキスト ボックス 10"/>
          <p:cNvSpPr txBox="1"/>
          <p:nvPr/>
        </p:nvSpPr>
        <p:spPr>
          <a:xfrm>
            <a:off x="7597377" y="4474280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テキスト ボックス 10"/>
          <p:cNvSpPr txBox="1"/>
          <p:nvPr/>
        </p:nvSpPr>
        <p:spPr>
          <a:xfrm>
            <a:off x="7836525" y="4193460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8/16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テキスト ボックス 10"/>
          <p:cNvSpPr txBox="1"/>
          <p:nvPr/>
        </p:nvSpPr>
        <p:spPr>
          <a:xfrm>
            <a:off x="8044341" y="4462119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テキスト ボックス 10"/>
          <p:cNvSpPr txBox="1"/>
          <p:nvPr/>
        </p:nvSpPr>
        <p:spPr>
          <a:xfrm>
            <a:off x="8173123" y="4691409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8/30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テキスト ボックス 10"/>
          <p:cNvSpPr txBox="1"/>
          <p:nvPr/>
        </p:nvSpPr>
        <p:spPr>
          <a:xfrm>
            <a:off x="8351282" y="4904991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テキスト ボックス 7"/>
          <p:cNvSpPr txBox="1"/>
          <p:nvPr/>
        </p:nvSpPr>
        <p:spPr>
          <a:xfrm>
            <a:off x="8453800" y="5114016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9/13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テキスト ボックス 10"/>
          <p:cNvSpPr txBox="1"/>
          <p:nvPr/>
        </p:nvSpPr>
        <p:spPr>
          <a:xfrm>
            <a:off x="9014422" y="4722323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テキスト ボックス 10"/>
          <p:cNvSpPr txBox="1"/>
          <p:nvPr/>
        </p:nvSpPr>
        <p:spPr>
          <a:xfrm>
            <a:off x="9126731" y="4443327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テキスト ボックス 10"/>
          <p:cNvSpPr txBox="1"/>
          <p:nvPr/>
        </p:nvSpPr>
        <p:spPr>
          <a:xfrm>
            <a:off x="9307257" y="4181090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8/16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テキスト ボックス 10"/>
          <p:cNvSpPr txBox="1"/>
          <p:nvPr/>
        </p:nvSpPr>
        <p:spPr>
          <a:xfrm>
            <a:off x="9610522" y="4321898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テキスト ボックス 10"/>
          <p:cNvSpPr txBox="1"/>
          <p:nvPr/>
        </p:nvSpPr>
        <p:spPr>
          <a:xfrm>
            <a:off x="9789242" y="4537674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8/30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テキスト ボックス 10"/>
          <p:cNvSpPr txBox="1"/>
          <p:nvPr/>
        </p:nvSpPr>
        <p:spPr>
          <a:xfrm>
            <a:off x="9976931" y="4767780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テキスト ボックス 7"/>
          <p:cNvSpPr txBox="1"/>
          <p:nvPr/>
        </p:nvSpPr>
        <p:spPr>
          <a:xfrm>
            <a:off x="10107832" y="4982783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9/13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テキスト ボックス 10"/>
          <p:cNvSpPr txBox="1"/>
          <p:nvPr/>
        </p:nvSpPr>
        <p:spPr>
          <a:xfrm>
            <a:off x="10841023" y="3225189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テキスト ボックス 10"/>
          <p:cNvSpPr txBox="1"/>
          <p:nvPr/>
        </p:nvSpPr>
        <p:spPr>
          <a:xfrm>
            <a:off x="11038600" y="3360488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テキスト ボックス 10"/>
          <p:cNvSpPr txBox="1"/>
          <p:nvPr/>
        </p:nvSpPr>
        <p:spPr>
          <a:xfrm>
            <a:off x="11172057" y="3528785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8/16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テキスト ボックス 10"/>
          <p:cNvSpPr txBox="1"/>
          <p:nvPr/>
        </p:nvSpPr>
        <p:spPr>
          <a:xfrm>
            <a:off x="11266615" y="3737833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テキスト ボックス 10"/>
          <p:cNvSpPr txBox="1"/>
          <p:nvPr/>
        </p:nvSpPr>
        <p:spPr>
          <a:xfrm>
            <a:off x="11371679" y="3951506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8/30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テキスト ボックス 10"/>
          <p:cNvSpPr txBox="1"/>
          <p:nvPr/>
        </p:nvSpPr>
        <p:spPr>
          <a:xfrm>
            <a:off x="11501884" y="4177789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テキスト ボックス 7"/>
          <p:cNvSpPr txBox="1"/>
          <p:nvPr/>
        </p:nvSpPr>
        <p:spPr>
          <a:xfrm>
            <a:off x="11594069" y="4347266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9/13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4905375" y="4749203"/>
            <a:ext cx="11948" cy="12896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6634275" y="4940792"/>
            <a:ext cx="37850" cy="726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>
            <a:off x="8179147" y="4653090"/>
            <a:ext cx="37660" cy="121247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8283189" y="4882311"/>
            <a:ext cx="114427" cy="10882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9625048" y="4405558"/>
            <a:ext cx="128430" cy="15951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11322390" y="3726619"/>
            <a:ext cx="68769" cy="165471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1417795" y="3922490"/>
            <a:ext cx="67553" cy="145884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1649498" y="4403441"/>
            <a:ext cx="24374" cy="10905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11725275" y="4533900"/>
            <a:ext cx="45248" cy="10951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3067419" y="4389251"/>
            <a:ext cx="87694" cy="4556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10023988" y="4998366"/>
            <a:ext cx="88462" cy="978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1083237" y="3440289"/>
            <a:ext cx="132991" cy="14043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95496" y="6411292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5" name="テキスト ボックス 1"/>
          <p:cNvSpPr txBox="1"/>
          <p:nvPr/>
        </p:nvSpPr>
        <p:spPr>
          <a:xfrm>
            <a:off x="1920160" y="3890386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直線コネクタ 58"/>
          <p:cNvCxnSpPr/>
          <p:nvPr/>
        </p:nvCxnSpPr>
        <p:spPr>
          <a:xfrm flipH="1">
            <a:off x="1951557" y="4099536"/>
            <a:ext cx="83703" cy="649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1"/>
          <p:cNvSpPr txBox="1"/>
          <p:nvPr/>
        </p:nvSpPr>
        <p:spPr>
          <a:xfrm>
            <a:off x="3588413" y="5233714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テキスト ボックス 1"/>
          <p:cNvSpPr txBox="1"/>
          <p:nvPr/>
        </p:nvSpPr>
        <p:spPr>
          <a:xfrm>
            <a:off x="5207086" y="5349130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テキスト ボックス 1"/>
          <p:cNvSpPr txBox="1"/>
          <p:nvPr/>
        </p:nvSpPr>
        <p:spPr>
          <a:xfrm>
            <a:off x="6811550" y="5494016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flipH="1">
            <a:off x="6811550" y="5413089"/>
            <a:ext cx="50635" cy="1710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1"/>
          <p:cNvSpPr txBox="1"/>
          <p:nvPr/>
        </p:nvSpPr>
        <p:spPr>
          <a:xfrm>
            <a:off x="8539662" y="5323041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0" name="直線コネクタ 69"/>
          <p:cNvCxnSpPr/>
          <p:nvPr/>
        </p:nvCxnSpPr>
        <p:spPr>
          <a:xfrm flipH="1">
            <a:off x="8575007" y="5553873"/>
            <a:ext cx="87477" cy="3787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1"/>
          <p:cNvSpPr txBox="1"/>
          <p:nvPr/>
        </p:nvSpPr>
        <p:spPr>
          <a:xfrm>
            <a:off x="10269190" y="5188688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 flipH="1">
            <a:off x="10136019" y="5178018"/>
            <a:ext cx="143557" cy="7417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1"/>
          <p:cNvSpPr txBox="1"/>
          <p:nvPr/>
        </p:nvSpPr>
        <p:spPr>
          <a:xfrm>
            <a:off x="11685345" y="4559583"/>
            <a:ext cx="639276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>
            <a:off x="11828836" y="4767780"/>
            <a:ext cx="0" cy="103349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>
            <a:off x="6913844" y="5686932"/>
            <a:ext cx="19938" cy="280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8705100" y="5704531"/>
            <a:ext cx="63528" cy="1526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>
            <a:off x="10212220" y="5393021"/>
            <a:ext cx="143205" cy="5775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H="1">
            <a:off x="10340793" y="5724848"/>
            <a:ext cx="75848" cy="2721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1"/>
          <p:cNvSpPr txBox="1"/>
          <p:nvPr/>
        </p:nvSpPr>
        <p:spPr>
          <a:xfrm>
            <a:off x="11763482" y="5373997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9/27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4" y="1476079"/>
            <a:ext cx="11955292" cy="517595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2548"/>
            <a:ext cx="12192000" cy="57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夜の街の滞在エリア別の状況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600336" y="718477"/>
            <a:ext cx="5529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（ 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14</a:t>
            </a:r>
            <a:r>
              <a:rPr lang="ja-JP" altLang="en-US" sz="1600" dirty="0"/>
              <a:t>日</a:t>
            </a:r>
            <a:r>
              <a:rPr lang="ja-JP" altLang="en-US" sz="1600" dirty="0" smtClean="0"/>
              <a:t>以降</a:t>
            </a:r>
            <a:r>
              <a:rPr lang="en-US" altLang="ja-JP" sz="1600" dirty="0"/>
              <a:t>10</a:t>
            </a:r>
            <a:r>
              <a:rPr lang="ja-JP" altLang="en-US" sz="1600" dirty="0" smtClean="0"/>
              <a:t>月</a:t>
            </a:r>
            <a:r>
              <a:rPr lang="ja-JP" altLang="en-US" sz="1600" dirty="0"/>
              <a:t>３</a:t>
            </a:r>
            <a:r>
              <a:rPr lang="ja-JP" altLang="en-US" sz="1600" dirty="0" smtClean="0"/>
              <a:t>日</a:t>
            </a:r>
            <a:r>
              <a:rPr lang="ja-JP" altLang="en-US" sz="1600" dirty="0"/>
              <a:t>までに判明</a:t>
            </a:r>
            <a:r>
              <a:rPr lang="ja-JP" altLang="en-US" sz="1600" dirty="0" smtClean="0"/>
              <a:t>した</a:t>
            </a:r>
            <a:r>
              <a:rPr lang="en-US" altLang="ja-JP" sz="1600" dirty="0" smtClean="0"/>
              <a:t>2,004</a:t>
            </a:r>
            <a:r>
              <a:rPr lang="ja-JP" altLang="en-US" sz="1600" dirty="0" smtClean="0"/>
              <a:t>事例</a:t>
            </a:r>
            <a:r>
              <a:rPr lang="ja-JP" altLang="en-US" sz="1600" dirty="0"/>
              <a:t>の状況）</a:t>
            </a:r>
          </a:p>
        </p:txBody>
      </p:sp>
      <p:sp>
        <p:nvSpPr>
          <p:cNvPr id="16" name="テキスト ボックス 10"/>
          <p:cNvSpPr txBox="1"/>
          <p:nvPr/>
        </p:nvSpPr>
        <p:spPr>
          <a:xfrm>
            <a:off x="1178052" y="4393315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テキスト ボックス 10"/>
          <p:cNvSpPr txBox="1"/>
          <p:nvPr/>
        </p:nvSpPr>
        <p:spPr>
          <a:xfrm>
            <a:off x="1495556" y="5036486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0"/>
          <p:cNvSpPr txBox="1"/>
          <p:nvPr/>
        </p:nvSpPr>
        <p:spPr>
          <a:xfrm>
            <a:off x="1808185" y="4825754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テキスト ボックス 10"/>
          <p:cNvSpPr txBox="1"/>
          <p:nvPr/>
        </p:nvSpPr>
        <p:spPr>
          <a:xfrm>
            <a:off x="1878282" y="5377541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>
            <a:off x="1847722" y="5054574"/>
            <a:ext cx="154548" cy="6679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0"/>
          <p:cNvSpPr txBox="1"/>
          <p:nvPr/>
        </p:nvSpPr>
        <p:spPr>
          <a:xfrm>
            <a:off x="4993377" y="5236071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テキスト ボックス 10"/>
          <p:cNvSpPr txBox="1"/>
          <p:nvPr/>
        </p:nvSpPr>
        <p:spPr>
          <a:xfrm>
            <a:off x="5333344" y="5661251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テキスト ボックス 10"/>
          <p:cNvSpPr txBox="1"/>
          <p:nvPr/>
        </p:nvSpPr>
        <p:spPr>
          <a:xfrm>
            <a:off x="5591789" y="5262125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テキスト ボックス 10"/>
          <p:cNvSpPr txBox="1"/>
          <p:nvPr/>
        </p:nvSpPr>
        <p:spPr>
          <a:xfrm>
            <a:off x="5817772" y="5558097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テキスト ボックス 10"/>
          <p:cNvSpPr txBox="1"/>
          <p:nvPr/>
        </p:nvSpPr>
        <p:spPr>
          <a:xfrm>
            <a:off x="6848578" y="5007251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テキスト ボックス 10"/>
          <p:cNvSpPr txBox="1"/>
          <p:nvPr/>
        </p:nvSpPr>
        <p:spPr>
          <a:xfrm>
            <a:off x="7207212" y="5388567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テキスト ボックス 10"/>
          <p:cNvSpPr txBox="1"/>
          <p:nvPr/>
        </p:nvSpPr>
        <p:spPr>
          <a:xfrm>
            <a:off x="7647527" y="4849034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テキスト ボックス 10"/>
          <p:cNvSpPr txBox="1"/>
          <p:nvPr/>
        </p:nvSpPr>
        <p:spPr>
          <a:xfrm>
            <a:off x="7638206" y="5473677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テキスト ボックス 10"/>
          <p:cNvSpPr txBox="1"/>
          <p:nvPr/>
        </p:nvSpPr>
        <p:spPr>
          <a:xfrm>
            <a:off x="8690019" y="5607117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テキスト ボックス 10"/>
          <p:cNvSpPr txBox="1"/>
          <p:nvPr/>
        </p:nvSpPr>
        <p:spPr>
          <a:xfrm>
            <a:off x="9099354" y="5837949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テキスト ボックス 10"/>
          <p:cNvSpPr txBox="1"/>
          <p:nvPr/>
        </p:nvSpPr>
        <p:spPr>
          <a:xfrm>
            <a:off x="9409376" y="5235505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テキスト ボックス 10"/>
          <p:cNvSpPr txBox="1"/>
          <p:nvPr/>
        </p:nvSpPr>
        <p:spPr>
          <a:xfrm>
            <a:off x="9613835" y="5577822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テキスト ボックス 10"/>
          <p:cNvSpPr txBox="1"/>
          <p:nvPr/>
        </p:nvSpPr>
        <p:spPr>
          <a:xfrm>
            <a:off x="10612511" y="2806251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/26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テキスト ボックス 10"/>
          <p:cNvSpPr txBox="1"/>
          <p:nvPr/>
        </p:nvSpPr>
        <p:spPr>
          <a:xfrm>
            <a:off x="11056713" y="3833224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8/9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テキスト ボックス 10"/>
          <p:cNvSpPr txBox="1"/>
          <p:nvPr/>
        </p:nvSpPr>
        <p:spPr>
          <a:xfrm>
            <a:off x="11266867" y="4415068"/>
            <a:ext cx="54854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8/23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テキスト ボックス 10"/>
          <p:cNvSpPr txBox="1"/>
          <p:nvPr/>
        </p:nvSpPr>
        <p:spPr>
          <a:xfrm>
            <a:off x="11644986" y="4144201"/>
            <a:ext cx="484428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9/6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flipH="1">
            <a:off x="7649447" y="5080665"/>
            <a:ext cx="169286" cy="54164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9532223" y="5433570"/>
            <a:ext cx="123941" cy="6127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53915" y="6340389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44" name="テキスト ボックス 10"/>
          <p:cNvSpPr txBox="1"/>
          <p:nvPr/>
        </p:nvSpPr>
        <p:spPr>
          <a:xfrm>
            <a:off x="4072256" y="5262125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テキスト ボックス 10"/>
          <p:cNvSpPr txBox="1"/>
          <p:nvPr/>
        </p:nvSpPr>
        <p:spPr>
          <a:xfrm>
            <a:off x="5915767" y="5818788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テキスト ボックス 10"/>
          <p:cNvSpPr txBox="1"/>
          <p:nvPr/>
        </p:nvSpPr>
        <p:spPr>
          <a:xfrm>
            <a:off x="7898199" y="5607117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H="1">
            <a:off x="9679679" y="5782687"/>
            <a:ext cx="54983" cy="26367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10"/>
          <p:cNvSpPr txBox="1"/>
          <p:nvPr/>
        </p:nvSpPr>
        <p:spPr>
          <a:xfrm>
            <a:off x="9698878" y="5886079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テキスト ボックス 10"/>
          <p:cNvSpPr txBox="1"/>
          <p:nvPr/>
        </p:nvSpPr>
        <p:spPr>
          <a:xfrm>
            <a:off x="11673909" y="4753912"/>
            <a:ext cx="51809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9/20</a:t>
            </a:r>
            <a:r>
              <a:rPr kumimoji="1" lang="ja-JP" altLang="en-US" sz="9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～</a:t>
            </a:r>
            <a:endParaRPr kumimoji="1" lang="ja-JP" altLang="en-US" sz="9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532</Words>
  <PresentationFormat>ワイド画面</PresentationFormat>
  <Paragraphs>117</Paragraphs>
  <Slides>10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MS PGothic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大阪の新規感染者数の推移　（10月7日時点）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2020-10-08T01:12:17Z</cp:lastPrinted>
  <dcterms:created xsi:type="dcterms:W3CDTF">2020-08-11T02:27:27Z</dcterms:created>
  <dcterms:modified xsi:type="dcterms:W3CDTF">2020-10-08T04:34:05Z</dcterms:modified>
</cp:coreProperties>
</file>