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86" r:id="rId2"/>
    <p:sldId id="287"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7C80"/>
    <a:srgbClr val="CCFF66"/>
    <a:srgbClr val="FF9900"/>
    <a:srgbClr val="FF9999"/>
    <a:srgbClr val="FFCC00"/>
    <a:srgbClr val="62AC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p:cViewPr varScale="1">
        <p:scale>
          <a:sx n="70" d="100"/>
          <a:sy n="70" d="100"/>
        </p:scale>
        <p:origin x="73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570782B-E359-4ED2-B4D6-93FEF695D744}" type="datetimeFigureOut">
              <a:rPr kumimoji="1" lang="ja-JP" altLang="en-US" smtClean="0"/>
              <a:t>2020/9/17</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E4455730-9B4C-407D-A5AF-52CDCDEEA3EB}" type="slidenum">
              <a:rPr kumimoji="1" lang="ja-JP" altLang="en-US" smtClean="0"/>
              <a:t>‹#›</a:t>
            </a:fld>
            <a:endParaRPr kumimoji="1" lang="ja-JP" altLang="en-US"/>
          </a:p>
        </p:txBody>
      </p:sp>
    </p:spTree>
    <p:extLst>
      <p:ext uri="{BB962C8B-B14F-4D97-AF65-F5344CB8AC3E}">
        <p14:creationId xmlns:p14="http://schemas.microsoft.com/office/powerpoint/2010/main" val="414808507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9CEAEEC-C5EE-4161-81DB-3F9B4A7086AE}" type="datetimeFigureOut">
              <a:rPr kumimoji="1" lang="ja-JP" altLang="en-US" smtClean="0"/>
              <a:t>2020/9/17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8F37D2-DC9C-4F66-845C-B27D67D87A0B}" type="slidenum">
              <a:rPr kumimoji="1" lang="ja-JP" altLang="en-US" smtClean="0"/>
              <a:t>‹#›</a:t>
            </a:fld>
            <a:endParaRPr kumimoji="1" lang="ja-JP" altLang="en-US"/>
          </a:p>
        </p:txBody>
      </p:sp>
    </p:spTree>
    <p:extLst>
      <p:ext uri="{BB962C8B-B14F-4D97-AF65-F5344CB8AC3E}">
        <p14:creationId xmlns:p14="http://schemas.microsoft.com/office/powerpoint/2010/main" val="1524015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9CEAEEC-C5EE-4161-81DB-3F9B4A7086AE}" type="datetimeFigureOut">
              <a:rPr kumimoji="1" lang="ja-JP" altLang="en-US" smtClean="0"/>
              <a:t>2020/9/17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8F37D2-DC9C-4F66-845C-B27D67D87A0B}" type="slidenum">
              <a:rPr kumimoji="1" lang="ja-JP" altLang="en-US" smtClean="0"/>
              <a:t>‹#›</a:t>
            </a:fld>
            <a:endParaRPr kumimoji="1" lang="ja-JP" altLang="en-US"/>
          </a:p>
        </p:txBody>
      </p:sp>
    </p:spTree>
    <p:extLst>
      <p:ext uri="{BB962C8B-B14F-4D97-AF65-F5344CB8AC3E}">
        <p14:creationId xmlns:p14="http://schemas.microsoft.com/office/powerpoint/2010/main" val="2625752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9CEAEEC-C5EE-4161-81DB-3F9B4A7086AE}" type="datetimeFigureOut">
              <a:rPr kumimoji="1" lang="ja-JP" altLang="en-US" smtClean="0"/>
              <a:t>2020/9/17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8F37D2-DC9C-4F66-845C-B27D67D87A0B}" type="slidenum">
              <a:rPr kumimoji="1" lang="ja-JP" altLang="en-US" smtClean="0"/>
              <a:t>‹#›</a:t>
            </a:fld>
            <a:endParaRPr kumimoji="1" lang="ja-JP" altLang="en-US"/>
          </a:p>
        </p:txBody>
      </p:sp>
    </p:spTree>
    <p:extLst>
      <p:ext uri="{BB962C8B-B14F-4D97-AF65-F5344CB8AC3E}">
        <p14:creationId xmlns:p14="http://schemas.microsoft.com/office/powerpoint/2010/main" val="1099965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9CEAEEC-C5EE-4161-81DB-3F9B4A7086AE}" type="datetimeFigureOut">
              <a:rPr kumimoji="1" lang="ja-JP" altLang="en-US" smtClean="0"/>
              <a:t>2020/9/17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8F37D2-DC9C-4F66-845C-B27D67D87A0B}" type="slidenum">
              <a:rPr kumimoji="1" lang="ja-JP" altLang="en-US" smtClean="0"/>
              <a:t>‹#›</a:t>
            </a:fld>
            <a:endParaRPr kumimoji="1" lang="ja-JP" altLang="en-US"/>
          </a:p>
        </p:txBody>
      </p:sp>
    </p:spTree>
    <p:extLst>
      <p:ext uri="{BB962C8B-B14F-4D97-AF65-F5344CB8AC3E}">
        <p14:creationId xmlns:p14="http://schemas.microsoft.com/office/powerpoint/2010/main" val="1970554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9CEAEEC-C5EE-4161-81DB-3F9B4A7086AE}" type="datetimeFigureOut">
              <a:rPr kumimoji="1" lang="ja-JP" altLang="en-US" smtClean="0"/>
              <a:t>2020/9/17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8F37D2-DC9C-4F66-845C-B27D67D87A0B}" type="slidenum">
              <a:rPr kumimoji="1" lang="ja-JP" altLang="en-US" smtClean="0"/>
              <a:t>‹#›</a:t>
            </a:fld>
            <a:endParaRPr kumimoji="1" lang="ja-JP" altLang="en-US"/>
          </a:p>
        </p:txBody>
      </p:sp>
    </p:spTree>
    <p:extLst>
      <p:ext uri="{BB962C8B-B14F-4D97-AF65-F5344CB8AC3E}">
        <p14:creationId xmlns:p14="http://schemas.microsoft.com/office/powerpoint/2010/main" val="1286443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9CEAEEC-C5EE-4161-81DB-3F9B4A7086AE}" type="datetimeFigureOut">
              <a:rPr kumimoji="1" lang="ja-JP" altLang="en-US" smtClean="0"/>
              <a:t>2020/9/17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98F37D2-DC9C-4F66-845C-B27D67D87A0B}" type="slidenum">
              <a:rPr kumimoji="1" lang="ja-JP" altLang="en-US" smtClean="0"/>
              <a:t>‹#›</a:t>
            </a:fld>
            <a:endParaRPr kumimoji="1" lang="ja-JP" altLang="en-US"/>
          </a:p>
        </p:txBody>
      </p:sp>
    </p:spTree>
    <p:extLst>
      <p:ext uri="{BB962C8B-B14F-4D97-AF65-F5344CB8AC3E}">
        <p14:creationId xmlns:p14="http://schemas.microsoft.com/office/powerpoint/2010/main" val="2458370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9CEAEEC-C5EE-4161-81DB-3F9B4A7086AE}" type="datetimeFigureOut">
              <a:rPr kumimoji="1" lang="ja-JP" altLang="en-US" smtClean="0"/>
              <a:t>2020/9/17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98F37D2-DC9C-4F66-845C-B27D67D87A0B}" type="slidenum">
              <a:rPr kumimoji="1" lang="ja-JP" altLang="en-US" smtClean="0"/>
              <a:t>‹#›</a:t>
            </a:fld>
            <a:endParaRPr kumimoji="1" lang="ja-JP" altLang="en-US"/>
          </a:p>
        </p:txBody>
      </p:sp>
    </p:spTree>
    <p:extLst>
      <p:ext uri="{BB962C8B-B14F-4D97-AF65-F5344CB8AC3E}">
        <p14:creationId xmlns:p14="http://schemas.microsoft.com/office/powerpoint/2010/main" val="2532046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9CEAEEC-C5EE-4161-81DB-3F9B4A7086AE}" type="datetimeFigureOut">
              <a:rPr kumimoji="1" lang="ja-JP" altLang="en-US" smtClean="0"/>
              <a:t>2020/9/17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98F37D2-DC9C-4F66-845C-B27D67D87A0B}" type="slidenum">
              <a:rPr kumimoji="1" lang="ja-JP" altLang="en-US" smtClean="0"/>
              <a:t>‹#›</a:t>
            </a:fld>
            <a:endParaRPr kumimoji="1" lang="ja-JP" altLang="en-US"/>
          </a:p>
        </p:txBody>
      </p:sp>
    </p:spTree>
    <p:extLst>
      <p:ext uri="{BB962C8B-B14F-4D97-AF65-F5344CB8AC3E}">
        <p14:creationId xmlns:p14="http://schemas.microsoft.com/office/powerpoint/2010/main" val="653608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9CEAEEC-C5EE-4161-81DB-3F9B4A7086AE}" type="datetimeFigureOut">
              <a:rPr kumimoji="1" lang="ja-JP" altLang="en-US" smtClean="0"/>
              <a:t>2020/9/17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98F37D2-DC9C-4F66-845C-B27D67D87A0B}" type="slidenum">
              <a:rPr kumimoji="1" lang="ja-JP" altLang="en-US" smtClean="0"/>
              <a:t>‹#›</a:t>
            </a:fld>
            <a:endParaRPr kumimoji="1" lang="ja-JP" altLang="en-US"/>
          </a:p>
        </p:txBody>
      </p:sp>
    </p:spTree>
    <p:extLst>
      <p:ext uri="{BB962C8B-B14F-4D97-AF65-F5344CB8AC3E}">
        <p14:creationId xmlns:p14="http://schemas.microsoft.com/office/powerpoint/2010/main" val="96165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9CEAEEC-C5EE-4161-81DB-3F9B4A7086AE}" type="datetimeFigureOut">
              <a:rPr kumimoji="1" lang="ja-JP" altLang="en-US" smtClean="0"/>
              <a:t>2020/9/17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98F37D2-DC9C-4F66-845C-B27D67D87A0B}" type="slidenum">
              <a:rPr kumimoji="1" lang="ja-JP" altLang="en-US" smtClean="0"/>
              <a:t>‹#›</a:t>
            </a:fld>
            <a:endParaRPr kumimoji="1" lang="ja-JP" altLang="en-US"/>
          </a:p>
        </p:txBody>
      </p:sp>
    </p:spTree>
    <p:extLst>
      <p:ext uri="{BB962C8B-B14F-4D97-AF65-F5344CB8AC3E}">
        <p14:creationId xmlns:p14="http://schemas.microsoft.com/office/powerpoint/2010/main" val="3849231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9CEAEEC-C5EE-4161-81DB-3F9B4A7086AE}" type="datetimeFigureOut">
              <a:rPr kumimoji="1" lang="ja-JP" altLang="en-US" smtClean="0"/>
              <a:t>2020/9/17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98F37D2-DC9C-4F66-845C-B27D67D87A0B}" type="slidenum">
              <a:rPr kumimoji="1" lang="ja-JP" altLang="en-US" smtClean="0"/>
              <a:t>‹#›</a:t>
            </a:fld>
            <a:endParaRPr kumimoji="1" lang="ja-JP" altLang="en-US"/>
          </a:p>
        </p:txBody>
      </p:sp>
    </p:spTree>
    <p:extLst>
      <p:ext uri="{BB962C8B-B14F-4D97-AF65-F5344CB8AC3E}">
        <p14:creationId xmlns:p14="http://schemas.microsoft.com/office/powerpoint/2010/main" val="3622621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CEAEEC-C5EE-4161-81DB-3F9B4A7086AE}" type="datetimeFigureOut">
              <a:rPr kumimoji="1" lang="ja-JP" altLang="en-US" smtClean="0"/>
              <a:t>2020/9/17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8F37D2-DC9C-4F66-845C-B27D67D87A0B}" type="slidenum">
              <a:rPr kumimoji="1" lang="ja-JP" altLang="en-US" smtClean="0"/>
              <a:t>‹#›</a:t>
            </a:fld>
            <a:endParaRPr kumimoji="1" lang="ja-JP" altLang="en-US"/>
          </a:p>
        </p:txBody>
      </p:sp>
    </p:spTree>
    <p:extLst>
      <p:ext uri="{BB962C8B-B14F-4D97-AF65-F5344CB8AC3E}">
        <p14:creationId xmlns:p14="http://schemas.microsoft.com/office/powerpoint/2010/main" val="1991617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0" y="505776"/>
            <a:ext cx="9054790" cy="369332"/>
          </a:xfrm>
          <a:prstGeom prst="rect">
            <a:avLst/>
          </a:prstGeom>
          <a:noFill/>
        </p:spPr>
        <p:txBody>
          <a:bodyPr wrap="square" rtlCol="0">
            <a:spAutoFit/>
          </a:bodyPr>
          <a:lstStyle/>
          <a:p>
            <a:r>
              <a:rPr kumimoji="1" lang="en-US" altLang="ja-JP" dirty="0" smtClean="0"/>
              <a:t>【</a:t>
            </a:r>
            <a:r>
              <a:rPr kumimoji="1" lang="ja-JP" altLang="en-US" dirty="0" smtClean="0"/>
              <a:t>国の方針</a:t>
            </a:r>
            <a:r>
              <a:rPr kumimoji="1" lang="en-US" altLang="ja-JP" dirty="0" smtClean="0"/>
              <a:t>】</a:t>
            </a:r>
            <a:endParaRPr kumimoji="1" lang="ja-JP" altLang="en-US" sz="1200" dirty="0"/>
          </a:p>
        </p:txBody>
      </p:sp>
      <p:sp>
        <p:nvSpPr>
          <p:cNvPr id="21" name="テキスト ボックス 20"/>
          <p:cNvSpPr txBox="1"/>
          <p:nvPr/>
        </p:nvSpPr>
        <p:spPr>
          <a:xfrm>
            <a:off x="0" y="875108"/>
            <a:ext cx="12192000" cy="5539978"/>
          </a:xfrm>
          <a:prstGeom prst="rect">
            <a:avLst/>
          </a:prstGeom>
          <a:noFill/>
        </p:spPr>
        <p:txBody>
          <a:bodyPr wrap="square" rtlCol="0">
            <a:spAutoFit/>
          </a:bodyPr>
          <a:lstStyle/>
          <a:p>
            <a:pPr lvl="0"/>
            <a:r>
              <a:rPr lang="ja-JP" altLang="en-US" b="1" dirty="0" smtClean="0">
                <a:solidFill>
                  <a:prstClr val="black"/>
                </a:solidFill>
              </a:rPr>
              <a:t>「</a:t>
            </a:r>
            <a:r>
              <a:rPr lang="ja-JP" altLang="en-US" b="1" dirty="0">
                <a:solidFill>
                  <a:prstClr val="black"/>
                </a:solidFill>
              </a:rPr>
              <a:t>新型コロナウイルス感染症に関する今後の取組」</a:t>
            </a:r>
            <a:r>
              <a:rPr lang="ja-JP" altLang="en-US" sz="1600" dirty="0" smtClean="0">
                <a:solidFill>
                  <a:prstClr val="black"/>
                </a:solidFill>
              </a:rPr>
              <a:t>（新型</a:t>
            </a:r>
            <a:r>
              <a:rPr lang="ja-JP" altLang="en-US" sz="1600" dirty="0">
                <a:solidFill>
                  <a:prstClr val="black"/>
                </a:solidFill>
              </a:rPr>
              <a:t>コロナウイルス感染症対策推進本部決定　８月</a:t>
            </a:r>
            <a:r>
              <a:rPr lang="en-US" altLang="ja-JP" sz="1600" dirty="0">
                <a:solidFill>
                  <a:prstClr val="black"/>
                </a:solidFill>
              </a:rPr>
              <a:t>28</a:t>
            </a:r>
            <a:r>
              <a:rPr lang="ja-JP" altLang="en-US" sz="1600" dirty="0">
                <a:solidFill>
                  <a:prstClr val="black"/>
                </a:solidFill>
              </a:rPr>
              <a:t>日付より抜粋</a:t>
            </a:r>
            <a:r>
              <a:rPr lang="ja-JP" altLang="en-US" sz="1600" dirty="0" smtClean="0">
                <a:solidFill>
                  <a:prstClr val="black"/>
                </a:solidFill>
              </a:rPr>
              <a:t>）</a:t>
            </a:r>
            <a:endParaRPr kumimoji="1" lang="en-US" altLang="ja-JP" dirty="0" smtClean="0">
              <a:solidFill>
                <a:prstClr val="black"/>
              </a:solidFill>
            </a:endParaRPr>
          </a:p>
          <a:p>
            <a:pPr lvl="0"/>
            <a:r>
              <a:rPr kumimoji="1" lang="ja-JP" altLang="en-US" dirty="0" smtClean="0">
                <a:solidFill>
                  <a:prstClr val="black"/>
                </a:solidFill>
              </a:rPr>
              <a:t>○　重症化するリスクが高い高齢者や基礎疾患のある者への感染防止を徹底するとともに、</a:t>
            </a:r>
            <a:r>
              <a:rPr kumimoji="1" lang="ja-JP" altLang="en-US" u="sng" dirty="0" smtClean="0">
                <a:solidFill>
                  <a:prstClr val="black"/>
                </a:solidFill>
              </a:rPr>
              <a:t>医療資源を重症者に</a:t>
            </a:r>
            <a:endParaRPr kumimoji="1" lang="en-US" altLang="ja-JP" u="sng" dirty="0" smtClean="0">
              <a:solidFill>
                <a:prstClr val="black"/>
              </a:solidFill>
            </a:endParaRPr>
          </a:p>
          <a:p>
            <a:pPr lvl="0"/>
            <a:r>
              <a:rPr lang="ja-JP" altLang="en-US" dirty="0">
                <a:solidFill>
                  <a:prstClr val="black"/>
                </a:solidFill>
              </a:rPr>
              <a:t>　</a:t>
            </a:r>
            <a:r>
              <a:rPr lang="ja-JP" altLang="en-US" dirty="0" smtClean="0">
                <a:solidFill>
                  <a:prstClr val="black"/>
                </a:solidFill>
              </a:rPr>
              <a:t>　</a:t>
            </a:r>
            <a:r>
              <a:rPr kumimoji="1" lang="ja-JP" altLang="en-US" u="sng" dirty="0" smtClean="0">
                <a:solidFill>
                  <a:prstClr val="black"/>
                </a:solidFill>
              </a:rPr>
              <a:t>重点化。</a:t>
            </a:r>
            <a:endParaRPr kumimoji="1" lang="en-US" altLang="ja-JP" u="sng" dirty="0" smtClean="0">
              <a:solidFill>
                <a:prstClr val="black"/>
              </a:solidFill>
            </a:endParaRPr>
          </a:p>
          <a:p>
            <a:pPr lvl="0"/>
            <a:r>
              <a:rPr lang="ja-JP" altLang="en-US" dirty="0" smtClean="0">
                <a:solidFill>
                  <a:prstClr val="black"/>
                </a:solidFill>
              </a:rPr>
              <a:t>○　</a:t>
            </a:r>
            <a:r>
              <a:rPr kumimoji="1" lang="ja-JP" altLang="en-US" dirty="0" smtClean="0">
                <a:solidFill>
                  <a:prstClr val="black"/>
                </a:solidFill>
              </a:rPr>
              <a:t>季節性インフルエンザの流行期に備え、</a:t>
            </a:r>
            <a:r>
              <a:rPr kumimoji="1" lang="ja-JP" altLang="en-US" u="sng" dirty="0" smtClean="0">
                <a:solidFill>
                  <a:prstClr val="black"/>
                </a:solidFill>
              </a:rPr>
              <a:t>検査体制、医療提供体制の確保・拡充。</a:t>
            </a:r>
            <a:endParaRPr lang="en-US" altLang="ja-JP" dirty="0">
              <a:solidFill>
                <a:prstClr val="black"/>
              </a:solidFill>
            </a:endParaRPr>
          </a:p>
          <a:p>
            <a:pPr lvl="0"/>
            <a:endParaRPr lang="en-US" altLang="ja-JP" b="1" dirty="0" smtClean="0">
              <a:solidFill>
                <a:prstClr val="black"/>
              </a:solidFill>
            </a:endParaRPr>
          </a:p>
          <a:p>
            <a:pPr lvl="0"/>
            <a:r>
              <a:rPr lang="ja-JP" altLang="en-US" b="1" dirty="0" smtClean="0">
                <a:solidFill>
                  <a:prstClr val="black"/>
                </a:solidFill>
              </a:rPr>
              <a:t>「</a:t>
            </a:r>
            <a:r>
              <a:rPr lang="ja-JP" altLang="en-US" b="1" dirty="0">
                <a:solidFill>
                  <a:prstClr val="black"/>
                </a:solidFill>
              </a:rPr>
              <a:t>次のインフルエンザ流行に備えた体制整備について</a:t>
            </a:r>
            <a:r>
              <a:rPr lang="ja-JP" altLang="en-US" b="1" dirty="0" smtClean="0">
                <a:solidFill>
                  <a:prstClr val="black"/>
                </a:solidFill>
              </a:rPr>
              <a:t>」</a:t>
            </a:r>
            <a:r>
              <a:rPr lang="ja-JP" altLang="en-US" sz="1400" dirty="0" smtClean="0">
                <a:solidFill>
                  <a:prstClr val="black"/>
                </a:solidFill>
              </a:rPr>
              <a:t>（新型</a:t>
            </a:r>
            <a:r>
              <a:rPr lang="ja-JP" altLang="en-US" sz="1400" dirty="0">
                <a:solidFill>
                  <a:prstClr val="black"/>
                </a:solidFill>
              </a:rPr>
              <a:t>コロナウイルス感染症対策推進本部  ９月４日付事務連絡より抜粋</a:t>
            </a:r>
            <a:r>
              <a:rPr lang="ja-JP" altLang="en-US" sz="1400" dirty="0" smtClean="0">
                <a:solidFill>
                  <a:prstClr val="black"/>
                </a:solidFill>
              </a:rPr>
              <a:t>）</a:t>
            </a:r>
            <a:endParaRPr lang="en-US" altLang="ja-JP" sz="1400" dirty="0" smtClean="0">
              <a:solidFill>
                <a:prstClr val="black"/>
              </a:solidFill>
            </a:endParaRPr>
          </a:p>
          <a:p>
            <a:pPr lvl="0"/>
            <a:r>
              <a:rPr lang="ja-JP" altLang="en-US" dirty="0" smtClean="0">
                <a:solidFill>
                  <a:prstClr val="black"/>
                </a:solidFill>
              </a:rPr>
              <a:t>○　都道府県は、発熱患者等が、帰国者・接触者相談センターを介することなく、</a:t>
            </a:r>
            <a:r>
              <a:rPr lang="ja-JP" altLang="en-US" u="sng" dirty="0" smtClean="0">
                <a:solidFill>
                  <a:prstClr val="black"/>
                </a:solidFill>
              </a:rPr>
              <a:t>かかりつけ医等の地域で身近な</a:t>
            </a:r>
            <a:endParaRPr lang="en-US" altLang="ja-JP" u="sng" dirty="0" smtClean="0">
              <a:solidFill>
                <a:prstClr val="black"/>
              </a:solidFill>
            </a:endParaRPr>
          </a:p>
          <a:p>
            <a:pPr lvl="0"/>
            <a:r>
              <a:rPr lang="ja-JP" altLang="en-US" dirty="0">
                <a:solidFill>
                  <a:prstClr val="black"/>
                </a:solidFill>
              </a:rPr>
              <a:t>　</a:t>
            </a:r>
            <a:r>
              <a:rPr lang="ja-JP" altLang="en-US" dirty="0" smtClean="0">
                <a:solidFill>
                  <a:prstClr val="black"/>
                </a:solidFill>
              </a:rPr>
              <a:t>　</a:t>
            </a:r>
            <a:r>
              <a:rPr lang="ja-JP" altLang="en-US" u="sng" dirty="0" smtClean="0">
                <a:solidFill>
                  <a:prstClr val="black"/>
                </a:solidFill>
              </a:rPr>
              <a:t>医療機関等を相談・受診し、必要に応じて検査を受けられる体制について、本年</a:t>
            </a:r>
            <a:r>
              <a:rPr lang="en-US" altLang="ja-JP" u="sng" dirty="0" smtClean="0">
                <a:solidFill>
                  <a:prstClr val="black"/>
                </a:solidFill>
              </a:rPr>
              <a:t>10</a:t>
            </a:r>
            <a:r>
              <a:rPr lang="ja-JP" altLang="en-US" u="sng" dirty="0" smtClean="0">
                <a:solidFill>
                  <a:prstClr val="black"/>
                </a:solidFill>
              </a:rPr>
              <a:t>月中を目途に整備</a:t>
            </a:r>
            <a:r>
              <a:rPr lang="ja-JP" altLang="en-US" dirty="0" smtClean="0">
                <a:solidFill>
                  <a:prstClr val="black"/>
                </a:solidFill>
              </a:rPr>
              <a:t>。</a:t>
            </a:r>
            <a:endParaRPr lang="en-US" altLang="ja-JP" dirty="0" smtClean="0">
              <a:solidFill>
                <a:prstClr val="black"/>
              </a:solidFill>
            </a:endParaRPr>
          </a:p>
          <a:p>
            <a:pPr lvl="0"/>
            <a:r>
              <a:rPr lang="ja-JP" altLang="en-US" dirty="0">
                <a:solidFill>
                  <a:prstClr val="black"/>
                </a:solidFill>
              </a:rPr>
              <a:t>　</a:t>
            </a:r>
            <a:r>
              <a:rPr lang="ja-JP" altLang="en-US" dirty="0" smtClean="0">
                <a:solidFill>
                  <a:prstClr val="black"/>
                </a:solidFill>
              </a:rPr>
              <a:t>　</a:t>
            </a:r>
            <a:r>
              <a:rPr lang="ja-JP" altLang="en-US" u="sng" dirty="0" smtClean="0">
                <a:solidFill>
                  <a:prstClr val="black"/>
                </a:solidFill>
              </a:rPr>
              <a:t>発熱患者等が電話等で相談を行い、看護職員等が適切な医療機関を案内</a:t>
            </a:r>
            <a:r>
              <a:rPr lang="ja-JP" altLang="en-US" dirty="0" smtClean="0">
                <a:solidFill>
                  <a:prstClr val="black"/>
                </a:solidFill>
              </a:rPr>
              <a:t>するとともに、</a:t>
            </a:r>
            <a:r>
              <a:rPr lang="ja-JP" altLang="en-US" u="sng" dirty="0" smtClean="0">
                <a:solidFill>
                  <a:prstClr val="black"/>
                </a:solidFill>
              </a:rPr>
              <a:t>家庭内での感染対策や</a:t>
            </a:r>
            <a:endParaRPr lang="en-US" altLang="ja-JP" u="sng" dirty="0" smtClean="0">
              <a:solidFill>
                <a:prstClr val="black"/>
              </a:solidFill>
            </a:endParaRPr>
          </a:p>
          <a:p>
            <a:pPr lvl="0"/>
            <a:r>
              <a:rPr lang="ja-JP" altLang="en-US" dirty="0">
                <a:solidFill>
                  <a:prstClr val="black"/>
                </a:solidFill>
              </a:rPr>
              <a:t>　</a:t>
            </a:r>
            <a:r>
              <a:rPr lang="ja-JP" altLang="en-US" dirty="0" smtClean="0">
                <a:solidFill>
                  <a:prstClr val="black"/>
                </a:solidFill>
              </a:rPr>
              <a:t>　</a:t>
            </a:r>
            <a:r>
              <a:rPr lang="ja-JP" altLang="en-US" u="sng" dirty="0" smtClean="0">
                <a:solidFill>
                  <a:prstClr val="black"/>
                </a:solidFill>
              </a:rPr>
              <a:t>受診にあたっての留意事項などの指導を行える相談体制を整備した医療機関を指定</a:t>
            </a:r>
            <a:r>
              <a:rPr lang="ja-JP" altLang="en-US" dirty="0" smtClean="0">
                <a:solidFill>
                  <a:prstClr val="black"/>
                </a:solidFill>
              </a:rPr>
              <a:t>し、速やかに増やすこと。</a:t>
            </a:r>
            <a:endParaRPr lang="en-US" altLang="ja-JP" dirty="0" smtClean="0">
              <a:solidFill>
                <a:prstClr val="black"/>
              </a:solidFill>
            </a:endParaRPr>
          </a:p>
          <a:p>
            <a:pPr lvl="0"/>
            <a:r>
              <a:rPr lang="ja-JP" altLang="en-US" dirty="0">
                <a:solidFill>
                  <a:prstClr val="black"/>
                </a:solidFill>
              </a:rPr>
              <a:t>　</a:t>
            </a:r>
            <a:r>
              <a:rPr lang="ja-JP" altLang="en-US" dirty="0" smtClean="0">
                <a:solidFill>
                  <a:prstClr val="black"/>
                </a:solidFill>
              </a:rPr>
              <a:t>　</a:t>
            </a:r>
            <a:r>
              <a:rPr lang="ja-JP" altLang="en-US" u="sng" dirty="0" smtClean="0">
                <a:solidFill>
                  <a:prstClr val="black"/>
                </a:solidFill>
              </a:rPr>
              <a:t>地域においてかかりつけ医等の身近な多くの医療機関で発熱患者等の相談を受ける体制を整備。</a:t>
            </a:r>
            <a:endParaRPr lang="en-US" altLang="ja-JP" u="sng" dirty="0" smtClean="0">
              <a:solidFill>
                <a:prstClr val="black"/>
              </a:solidFill>
            </a:endParaRPr>
          </a:p>
          <a:p>
            <a:pPr lvl="0"/>
            <a:r>
              <a:rPr lang="ja-JP" altLang="en-US" dirty="0" smtClean="0">
                <a:solidFill>
                  <a:prstClr val="black"/>
                </a:solidFill>
              </a:rPr>
              <a:t>○　</a:t>
            </a:r>
            <a:r>
              <a:rPr lang="ja-JP" altLang="en-US" u="sng" dirty="0" smtClean="0">
                <a:solidFill>
                  <a:prstClr val="black"/>
                </a:solidFill>
              </a:rPr>
              <a:t>帰国者・接触者相談センターは、症状のある患者の相談を受け、帰国者・接触者外来を案内するという従前の</a:t>
            </a:r>
            <a:endParaRPr lang="en-US" altLang="ja-JP" u="sng" dirty="0" smtClean="0">
              <a:solidFill>
                <a:prstClr val="black"/>
              </a:solidFill>
            </a:endParaRPr>
          </a:p>
          <a:p>
            <a:pPr lvl="0"/>
            <a:r>
              <a:rPr lang="ja-JP" altLang="en-US" dirty="0">
                <a:solidFill>
                  <a:prstClr val="black"/>
                </a:solidFill>
              </a:rPr>
              <a:t>　</a:t>
            </a:r>
            <a:r>
              <a:rPr lang="ja-JP" altLang="en-US" dirty="0" smtClean="0">
                <a:solidFill>
                  <a:prstClr val="black"/>
                </a:solidFill>
              </a:rPr>
              <a:t>　</a:t>
            </a:r>
            <a:r>
              <a:rPr lang="ja-JP" altLang="en-US" u="sng" dirty="0" smtClean="0">
                <a:solidFill>
                  <a:prstClr val="black"/>
                </a:solidFill>
              </a:rPr>
              <a:t>役割を解消</a:t>
            </a:r>
            <a:r>
              <a:rPr lang="ja-JP" altLang="en-US" dirty="0" smtClean="0">
                <a:solidFill>
                  <a:prstClr val="black"/>
                </a:solidFill>
              </a:rPr>
              <a:t>。今後は、急に症状が悪化して夜間・休日に受信可能な医療機関を探す方のように、</a:t>
            </a:r>
            <a:r>
              <a:rPr lang="ja-JP" altLang="en-US" u="sng" dirty="0" smtClean="0">
                <a:solidFill>
                  <a:prstClr val="black"/>
                </a:solidFill>
              </a:rPr>
              <a:t>住民が相談する</a:t>
            </a:r>
            <a:endParaRPr lang="en-US" altLang="ja-JP" u="sng" dirty="0" smtClean="0">
              <a:solidFill>
                <a:prstClr val="black"/>
              </a:solidFill>
            </a:endParaRPr>
          </a:p>
          <a:p>
            <a:pPr lvl="0"/>
            <a:r>
              <a:rPr lang="ja-JP" altLang="en-US" i="1" dirty="0">
                <a:solidFill>
                  <a:prstClr val="black"/>
                </a:solidFill>
              </a:rPr>
              <a:t>　</a:t>
            </a:r>
            <a:r>
              <a:rPr lang="ja-JP" altLang="en-US" i="1" dirty="0" smtClean="0">
                <a:solidFill>
                  <a:prstClr val="black"/>
                </a:solidFill>
              </a:rPr>
              <a:t>　</a:t>
            </a:r>
            <a:r>
              <a:rPr lang="ja-JP" altLang="en-US" u="sng" dirty="0" smtClean="0">
                <a:solidFill>
                  <a:prstClr val="black"/>
                </a:solidFill>
              </a:rPr>
              <a:t>医療機関に迷った場合の相談先として、「受診・相談センター（仮称）」として、体制を維持・確保　　</a:t>
            </a:r>
            <a:endParaRPr lang="en-US" altLang="ja-JP" u="sng" dirty="0" smtClean="0">
              <a:solidFill>
                <a:prstClr val="black"/>
              </a:solidFill>
            </a:endParaRPr>
          </a:p>
          <a:p>
            <a:pPr lvl="0"/>
            <a:r>
              <a:rPr lang="ja-JP" altLang="en-US" dirty="0" smtClean="0">
                <a:solidFill>
                  <a:prstClr val="black"/>
                </a:solidFill>
              </a:rPr>
              <a:t>○　都道府県は、発熱患者等の相談体制を整備している医療機関を「診療・検査医療機関（仮称）」に指定。</a:t>
            </a:r>
            <a:endParaRPr lang="en-US" altLang="ja-JP" dirty="0" smtClean="0">
              <a:solidFill>
                <a:prstClr val="black"/>
              </a:solidFill>
            </a:endParaRPr>
          </a:p>
          <a:p>
            <a:pPr lvl="0"/>
            <a:r>
              <a:rPr lang="ja-JP" altLang="en-US" dirty="0" smtClean="0">
                <a:solidFill>
                  <a:prstClr val="black"/>
                </a:solidFill>
              </a:rPr>
              <a:t>○　都道府県等は、体制整備状況に応じて、本年</a:t>
            </a:r>
            <a:r>
              <a:rPr lang="en-US" altLang="ja-JP" dirty="0" smtClean="0">
                <a:solidFill>
                  <a:prstClr val="black"/>
                </a:solidFill>
              </a:rPr>
              <a:t>10</a:t>
            </a:r>
            <a:r>
              <a:rPr lang="ja-JP" altLang="en-US" dirty="0" smtClean="0">
                <a:solidFill>
                  <a:prstClr val="black"/>
                </a:solidFill>
              </a:rPr>
              <a:t>月以降の発熱患者等の医療機関の相談及び受診方法を広く住民に</a:t>
            </a:r>
            <a:endParaRPr lang="en-US" altLang="ja-JP" dirty="0" smtClean="0">
              <a:solidFill>
                <a:prstClr val="black"/>
              </a:solidFill>
            </a:endParaRPr>
          </a:p>
          <a:p>
            <a:pPr lvl="0"/>
            <a:r>
              <a:rPr lang="ja-JP" altLang="en-US" dirty="0">
                <a:solidFill>
                  <a:prstClr val="black"/>
                </a:solidFill>
              </a:rPr>
              <a:t>　</a:t>
            </a:r>
            <a:r>
              <a:rPr lang="ja-JP" altLang="en-US" dirty="0" smtClean="0">
                <a:solidFill>
                  <a:prstClr val="black"/>
                </a:solidFill>
              </a:rPr>
              <a:t>　周知。地域の医師会等とも協議・合意の上、「診療・検査医療機関（仮称）」を公表する場合は、自治体のホー</a:t>
            </a:r>
            <a:endParaRPr lang="en-US" altLang="ja-JP" dirty="0" smtClean="0">
              <a:solidFill>
                <a:prstClr val="black"/>
              </a:solidFill>
            </a:endParaRPr>
          </a:p>
          <a:p>
            <a:pPr lvl="0"/>
            <a:r>
              <a:rPr lang="ja-JP" altLang="en-US" dirty="0">
                <a:solidFill>
                  <a:prstClr val="black"/>
                </a:solidFill>
              </a:rPr>
              <a:t>　</a:t>
            </a:r>
            <a:r>
              <a:rPr lang="ja-JP" altLang="en-US" dirty="0" smtClean="0">
                <a:solidFill>
                  <a:prstClr val="black"/>
                </a:solidFill>
              </a:rPr>
              <a:t>　ムページ等でその医療期間と対応可能時間等を公表する等、患者が円滑に医療機関に受診できるよう更なる方策</a:t>
            </a:r>
            <a:endParaRPr lang="en-US" altLang="ja-JP" dirty="0" smtClean="0">
              <a:solidFill>
                <a:prstClr val="black"/>
              </a:solidFill>
            </a:endParaRPr>
          </a:p>
          <a:p>
            <a:pPr lvl="0"/>
            <a:r>
              <a:rPr lang="ja-JP" altLang="en-US" dirty="0" smtClean="0">
                <a:solidFill>
                  <a:prstClr val="black"/>
                </a:solidFill>
              </a:rPr>
              <a:t>　　を講じる。</a:t>
            </a:r>
            <a:endParaRPr lang="ja-JP" altLang="en-US" dirty="0">
              <a:solidFill>
                <a:prstClr val="black"/>
              </a:solidFill>
            </a:endParaRPr>
          </a:p>
          <a:p>
            <a:pPr lvl="0"/>
            <a:endParaRPr lang="en-US" altLang="ja-JP" sz="1200" dirty="0">
              <a:solidFill>
                <a:prstClr val="black"/>
              </a:solidFill>
            </a:endParaRPr>
          </a:p>
        </p:txBody>
      </p:sp>
      <p:sp>
        <p:nvSpPr>
          <p:cNvPr id="22" name="テキスト ボックス 21"/>
          <p:cNvSpPr txBox="1"/>
          <p:nvPr/>
        </p:nvSpPr>
        <p:spPr>
          <a:xfrm>
            <a:off x="4254" y="0"/>
            <a:ext cx="12191999" cy="523220"/>
          </a:xfrm>
          <a:prstGeom prst="rect">
            <a:avLst/>
          </a:prstGeom>
          <a:solidFill>
            <a:srgbClr val="00B050"/>
          </a:solidFill>
          <a:ln>
            <a:noFill/>
          </a:ln>
        </p:spPr>
        <p:txBody>
          <a:bodyPr wrap="square" rtlCol="0">
            <a:spAutoFit/>
          </a:bodyPr>
          <a:lstStyle/>
          <a:p>
            <a:pPr algn="ctr"/>
            <a:r>
              <a:rPr lang="ja-JP" altLang="en-US" sz="2800" b="1" dirty="0" smtClean="0">
                <a:solidFill>
                  <a:schemeClr val="bg1"/>
                </a:solidFill>
                <a:latin typeface="Meiryo UI" panose="020B0604030504040204" pitchFamily="50" charset="-128"/>
                <a:ea typeface="Meiryo UI" panose="020B0604030504040204" pitchFamily="50" charset="-128"/>
              </a:rPr>
              <a:t>秋冬</a:t>
            </a:r>
            <a:r>
              <a:rPr lang="ja-JP" altLang="en-US" sz="2800" b="1" dirty="0">
                <a:solidFill>
                  <a:schemeClr val="bg1"/>
                </a:solidFill>
                <a:latin typeface="Meiryo UI" panose="020B0604030504040204" pitchFamily="50" charset="-128"/>
                <a:ea typeface="Meiryo UI" panose="020B0604030504040204" pitchFamily="50" charset="-128"/>
              </a:rPr>
              <a:t>に向けた今後の検討課題</a:t>
            </a:r>
          </a:p>
        </p:txBody>
      </p:sp>
      <p:sp>
        <p:nvSpPr>
          <p:cNvPr id="5" name="正方形/長方形 4"/>
          <p:cNvSpPr/>
          <p:nvPr/>
        </p:nvSpPr>
        <p:spPr>
          <a:xfrm>
            <a:off x="10102546" y="76944"/>
            <a:ext cx="1867889" cy="369332"/>
          </a:xfrm>
          <a:prstGeom prst="rect">
            <a:avLst/>
          </a:prstGeom>
          <a:solidFill>
            <a:schemeClr val="bg1"/>
          </a:solid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dirty="0" smtClean="0">
                <a:latin typeface="Meiryo UI" panose="020B0604030504040204" pitchFamily="50" charset="-128"/>
                <a:ea typeface="Meiryo UI" panose="020B0604030504040204" pitchFamily="50" charset="-128"/>
              </a:rPr>
              <a:t>資料３－１</a:t>
            </a:r>
            <a:endParaRPr lang="ja-JP" altLang="en-US" dirty="0">
              <a:latin typeface="Meiryo UI" panose="020B0604030504040204" pitchFamily="50" charset="-128"/>
              <a:ea typeface="Meiryo UI" panose="020B0604030504040204" pitchFamily="50" charset="-128"/>
            </a:endParaRPr>
          </a:p>
        </p:txBody>
      </p:sp>
      <p:sp>
        <p:nvSpPr>
          <p:cNvPr id="6" name="スライド番号プレースホルダー 1"/>
          <p:cNvSpPr>
            <a:spLocks noGrp="1"/>
          </p:cNvSpPr>
          <p:nvPr>
            <p:ph type="sldNum" sz="quarter" idx="12"/>
          </p:nvPr>
        </p:nvSpPr>
        <p:spPr>
          <a:xfrm>
            <a:off x="11578106" y="6430392"/>
            <a:ext cx="489395" cy="365125"/>
          </a:xfrm>
        </p:spPr>
        <p:txBody>
          <a:bodyPr/>
          <a:lstStyle/>
          <a:p>
            <a:fld id="{5B3AB334-9460-47F4-929A-E43F291F1423}" type="slidenum">
              <a:rPr kumimoji="1" lang="ja-JP" altLang="en-US" sz="1600" smtClean="0">
                <a:solidFill>
                  <a:schemeClr val="tx1"/>
                </a:solidFill>
              </a:rPr>
              <a:t>1</a:t>
            </a:fld>
            <a:endParaRPr kumimoji="1" lang="ja-JP" altLang="en-US" sz="1600" dirty="0">
              <a:solidFill>
                <a:schemeClr val="tx1"/>
              </a:solidFill>
            </a:endParaRPr>
          </a:p>
        </p:txBody>
      </p:sp>
    </p:spTree>
    <p:extLst>
      <p:ext uri="{BB962C8B-B14F-4D97-AF65-F5344CB8AC3E}">
        <p14:creationId xmlns:p14="http://schemas.microsoft.com/office/powerpoint/2010/main" val="2059900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254" y="0"/>
            <a:ext cx="12191999" cy="523220"/>
          </a:xfrm>
          <a:prstGeom prst="rect">
            <a:avLst/>
          </a:prstGeom>
          <a:solidFill>
            <a:srgbClr val="00B050"/>
          </a:solidFill>
          <a:ln>
            <a:noFill/>
          </a:ln>
        </p:spPr>
        <p:txBody>
          <a:bodyPr wrap="square" rtlCol="0">
            <a:spAutoFit/>
          </a:bodyPr>
          <a:lstStyle/>
          <a:p>
            <a:pPr algn="ctr"/>
            <a:r>
              <a:rPr lang="ja-JP" altLang="en-US" sz="2800" b="1" dirty="0" smtClean="0">
                <a:solidFill>
                  <a:schemeClr val="bg1"/>
                </a:solidFill>
                <a:latin typeface="Meiryo UI" panose="020B0604030504040204" pitchFamily="50" charset="-128"/>
                <a:ea typeface="Meiryo UI" panose="020B0604030504040204" pitchFamily="50" charset="-128"/>
              </a:rPr>
              <a:t>秋冬</a:t>
            </a:r>
            <a:r>
              <a:rPr lang="ja-JP" altLang="en-US" sz="2800" b="1" dirty="0">
                <a:solidFill>
                  <a:schemeClr val="bg1"/>
                </a:solidFill>
                <a:latin typeface="Meiryo UI" panose="020B0604030504040204" pitchFamily="50" charset="-128"/>
                <a:ea typeface="Meiryo UI" panose="020B0604030504040204" pitchFamily="50" charset="-128"/>
              </a:rPr>
              <a:t>に向けた今後</a:t>
            </a:r>
            <a:r>
              <a:rPr lang="ja-JP" altLang="en-US" sz="2800" b="1" dirty="0" smtClean="0">
                <a:solidFill>
                  <a:schemeClr val="bg1"/>
                </a:solidFill>
                <a:latin typeface="Meiryo UI" panose="020B0604030504040204" pitchFamily="50" charset="-128"/>
                <a:ea typeface="Meiryo UI" panose="020B0604030504040204" pitchFamily="50" charset="-128"/>
              </a:rPr>
              <a:t>の主な検討</a:t>
            </a:r>
            <a:r>
              <a:rPr lang="ja-JP" altLang="en-US" sz="2800" b="1" dirty="0">
                <a:solidFill>
                  <a:schemeClr val="bg1"/>
                </a:solidFill>
                <a:latin typeface="Meiryo UI" panose="020B0604030504040204" pitchFamily="50" charset="-128"/>
                <a:ea typeface="Meiryo UI" panose="020B0604030504040204" pitchFamily="50" charset="-128"/>
              </a:rPr>
              <a:t>課題</a:t>
            </a:r>
          </a:p>
        </p:txBody>
      </p:sp>
      <p:sp>
        <p:nvSpPr>
          <p:cNvPr id="7" name="テキスト ボックス 6"/>
          <p:cNvSpPr txBox="1"/>
          <p:nvPr/>
        </p:nvSpPr>
        <p:spPr>
          <a:xfrm>
            <a:off x="-10770" y="555683"/>
            <a:ext cx="12202769" cy="369332"/>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rPr>
              <a:t>○６月</a:t>
            </a:r>
            <a:r>
              <a:rPr lang="en-US" altLang="ja-JP" dirty="0" smtClean="0">
                <a:latin typeface="Meiryo UI" panose="020B0604030504040204" pitchFamily="50" charset="-128"/>
                <a:ea typeface="Meiryo UI" panose="020B0604030504040204" pitchFamily="50" charset="-128"/>
              </a:rPr>
              <a:t>14</a:t>
            </a:r>
            <a:r>
              <a:rPr lang="ja-JP" altLang="en-US" dirty="0" smtClean="0">
                <a:latin typeface="Meiryo UI" panose="020B0604030504040204" pitchFamily="50" charset="-128"/>
                <a:ea typeface="Meiryo UI" panose="020B0604030504040204" pitchFamily="50" charset="-128"/>
              </a:rPr>
              <a:t>日以降の感染者発生状況を検証したうえで、国の方針を踏まえ、季節性インフルエンザの流行期に備えた体制整備が必要。</a:t>
            </a:r>
            <a:endParaRPr lang="en-US" altLang="ja-JP"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78CE4B1F-31D2-40A4-A703-4BC8BE10C790}"/>
              </a:ext>
            </a:extLst>
          </p:cNvPr>
          <p:cNvSpPr txBox="1"/>
          <p:nvPr/>
        </p:nvSpPr>
        <p:spPr>
          <a:xfrm>
            <a:off x="115907" y="2606477"/>
            <a:ext cx="11706896" cy="400110"/>
          </a:xfrm>
          <a:prstGeom prst="rect">
            <a:avLst/>
          </a:prstGeom>
          <a:solidFill>
            <a:schemeClr val="accent1">
              <a:lumMod val="20000"/>
              <a:lumOff val="80000"/>
            </a:schemeClr>
          </a:solidFill>
        </p:spPr>
        <p:txBody>
          <a:bodyPr wrap="square" rtlCol="0">
            <a:spAutoFit/>
          </a:bodyPr>
          <a:lstStyle/>
          <a:p>
            <a:r>
              <a:rPr kumimoji="1" lang="ja-JP" altLang="en-US" sz="2000" b="1" dirty="0" smtClean="0"/>
              <a:t>今後の検討課題②</a:t>
            </a:r>
            <a:r>
              <a:rPr lang="ja-JP" altLang="en-US" sz="2000" b="1" dirty="0"/>
              <a:t>　</a:t>
            </a:r>
            <a:r>
              <a:rPr lang="ja-JP" altLang="en-US" sz="2000" b="1" dirty="0" smtClean="0"/>
              <a:t>医療提供体制の確保</a:t>
            </a:r>
            <a:endParaRPr lang="en-US" altLang="ja-JP" sz="2000" b="1" dirty="0" smtClean="0"/>
          </a:p>
        </p:txBody>
      </p:sp>
      <p:sp>
        <p:nvSpPr>
          <p:cNvPr id="2" name="スライド番号プレースホルダー 1"/>
          <p:cNvSpPr>
            <a:spLocks noGrp="1"/>
          </p:cNvSpPr>
          <p:nvPr>
            <p:ph type="sldNum" sz="quarter" idx="12"/>
          </p:nvPr>
        </p:nvSpPr>
        <p:spPr>
          <a:xfrm>
            <a:off x="11578106" y="6430392"/>
            <a:ext cx="489395" cy="365125"/>
          </a:xfrm>
        </p:spPr>
        <p:txBody>
          <a:bodyPr/>
          <a:lstStyle/>
          <a:p>
            <a:fld id="{5B3AB334-9460-47F4-929A-E43F291F1423}" type="slidenum">
              <a:rPr kumimoji="1" lang="ja-JP" altLang="en-US" sz="1600" smtClean="0">
                <a:solidFill>
                  <a:schemeClr val="tx1"/>
                </a:solidFill>
              </a:rPr>
              <a:t>2</a:t>
            </a:fld>
            <a:endParaRPr kumimoji="1" lang="ja-JP" altLang="en-US" sz="1600" dirty="0">
              <a:solidFill>
                <a:schemeClr val="tx1"/>
              </a:solidFill>
            </a:endParaRPr>
          </a:p>
        </p:txBody>
      </p:sp>
      <p:sp>
        <p:nvSpPr>
          <p:cNvPr id="17" name="テキスト ボックス 16">
            <a:extLst>
              <a:ext uri="{FF2B5EF4-FFF2-40B4-BE49-F238E27FC236}">
                <a16:creationId xmlns:a16="http://schemas.microsoft.com/office/drawing/2014/main" id="{78CE4B1F-31D2-40A4-A703-4BC8BE10C790}"/>
              </a:ext>
            </a:extLst>
          </p:cNvPr>
          <p:cNvSpPr txBox="1"/>
          <p:nvPr/>
        </p:nvSpPr>
        <p:spPr>
          <a:xfrm>
            <a:off x="115907" y="916396"/>
            <a:ext cx="11706896" cy="400110"/>
          </a:xfrm>
          <a:prstGeom prst="rect">
            <a:avLst/>
          </a:prstGeom>
          <a:solidFill>
            <a:schemeClr val="accent1">
              <a:lumMod val="20000"/>
              <a:lumOff val="80000"/>
            </a:schemeClr>
          </a:solidFill>
        </p:spPr>
        <p:txBody>
          <a:bodyPr wrap="square" rtlCol="0">
            <a:spAutoFit/>
          </a:bodyPr>
          <a:lstStyle/>
          <a:p>
            <a:r>
              <a:rPr kumimoji="1" lang="ja-JP" altLang="en-US" sz="2000" b="1" dirty="0" smtClean="0"/>
              <a:t>今後の検討課題①</a:t>
            </a:r>
            <a:r>
              <a:rPr lang="ja-JP" altLang="en-US" sz="2000" b="1" dirty="0"/>
              <a:t>　</a:t>
            </a:r>
            <a:r>
              <a:rPr lang="ja-JP" altLang="en-US" sz="2000" b="1" dirty="0" smtClean="0"/>
              <a:t>検査体制等の抜本的な拡充</a:t>
            </a:r>
            <a:endParaRPr lang="en-US" altLang="ja-JP" sz="2000" b="1" dirty="0" smtClean="0"/>
          </a:p>
        </p:txBody>
      </p:sp>
      <p:sp>
        <p:nvSpPr>
          <p:cNvPr id="22" name="テキスト ボックス 21">
            <a:extLst>
              <a:ext uri="{FF2B5EF4-FFF2-40B4-BE49-F238E27FC236}">
                <a16:creationId xmlns:a16="http://schemas.microsoft.com/office/drawing/2014/main" id="{78CE4B1F-31D2-40A4-A703-4BC8BE10C790}"/>
              </a:ext>
            </a:extLst>
          </p:cNvPr>
          <p:cNvSpPr txBox="1"/>
          <p:nvPr/>
        </p:nvSpPr>
        <p:spPr>
          <a:xfrm>
            <a:off x="115907" y="4501157"/>
            <a:ext cx="11706896" cy="400110"/>
          </a:xfrm>
          <a:prstGeom prst="rect">
            <a:avLst/>
          </a:prstGeom>
          <a:solidFill>
            <a:schemeClr val="accent1">
              <a:lumMod val="20000"/>
              <a:lumOff val="80000"/>
            </a:schemeClr>
          </a:solidFill>
        </p:spPr>
        <p:txBody>
          <a:bodyPr wrap="square" rtlCol="0">
            <a:spAutoFit/>
          </a:bodyPr>
          <a:lstStyle/>
          <a:p>
            <a:r>
              <a:rPr kumimoji="1" lang="ja-JP" altLang="en-US" sz="2000" b="1" dirty="0" smtClean="0"/>
              <a:t>今後の検討課題③　保健所業務の重点化</a:t>
            </a:r>
            <a:endParaRPr kumimoji="1" lang="en-US" altLang="ja-JP" sz="2000" b="1" dirty="0" smtClean="0"/>
          </a:p>
        </p:txBody>
      </p:sp>
      <p:sp>
        <p:nvSpPr>
          <p:cNvPr id="10" name="テキスト ボックス 9">
            <a:extLst>
              <a:ext uri="{FF2B5EF4-FFF2-40B4-BE49-F238E27FC236}">
                <a16:creationId xmlns:a16="http://schemas.microsoft.com/office/drawing/2014/main" id="{78CE4B1F-31D2-40A4-A703-4BC8BE10C790}"/>
              </a:ext>
            </a:extLst>
          </p:cNvPr>
          <p:cNvSpPr txBox="1"/>
          <p:nvPr/>
        </p:nvSpPr>
        <p:spPr>
          <a:xfrm>
            <a:off x="115907" y="5649373"/>
            <a:ext cx="11706896" cy="400110"/>
          </a:xfrm>
          <a:prstGeom prst="rect">
            <a:avLst/>
          </a:prstGeom>
          <a:solidFill>
            <a:schemeClr val="accent1">
              <a:lumMod val="20000"/>
              <a:lumOff val="80000"/>
            </a:schemeClr>
          </a:solidFill>
        </p:spPr>
        <p:txBody>
          <a:bodyPr wrap="square" rtlCol="0">
            <a:spAutoFit/>
          </a:bodyPr>
          <a:lstStyle/>
          <a:p>
            <a:r>
              <a:rPr kumimoji="1" lang="ja-JP" altLang="en-US" sz="2000" b="1" dirty="0" smtClean="0"/>
              <a:t>今後の検討課題④　ハイリスクの「場」やリスク態様に応じた対策の徹底</a:t>
            </a:r>
            <a:endParaRPr kumimoji="1" lang="en-US" altLang="ja-JP" sz="2000" b="1" dirty="0" smtClean="0"/>
          </a:p>
        </p:txBody>
      </p:sp>
      <p:sp>
        <p:nvSpPr>
          <p:cNvPr id="11" name="テキスト ボックス 10">
            <a:extLst>
              <a:ext uri="{FF2B5EF4-FFF2-40B4-BE49-F238E27FC236}">
                <a16:creationId xmlns:a16="http://schemas.microsoft.com/office/drawing/2014/main" id="{78CE4B1F-31D2-40A4-A703-4BC8BE10C790}"/>
              </a:ext>
            </a:extLst>
          </p:cNvPr>
          <p:cNvSpPr txBox="1"/>
          <p:nvPr/>
        </p:nvSpPr>
        <p:spPr>
          <a:xfrm>
            <a:off x="62206" y="1387961"/>
            <a:ext cx="12076093" cy="923330"/>
          </a:xfrm>
          <a:prstGeom prst="rect">
            <a:avLst/>
          </a:prstGeom>
          <a:noFill/>
        </p:spPr>
        <p:txBody>
          <a:bodyPr wrap="square" rtlCol="0">
            <a:spAutoFit/>
          </a:bodyPr>
          <a:lstStyle/>
          <a:p>
            <a:r>
              <a:rPr lang="ja-JP" altLang="en-US" dirty="0" smtClean="0"/>
              <a:t> ・地域</a:t>
            </a:r>
            <a:r>
              <a:rPr lang="ja-JP" altLang="en-US" dirty="0"/>
              <a:t>の医療機関での</a:t>
            </a:r>
            <a:r>
              <a:rPr lang="ja-JP" altLang="en-US" dirty="0" smtClean="0"/>
              <a:t>簡易</a:t>
            </a:r>
            <a:r>
              <a:rPr lang="ja-JP" altLang="en-US" dirty="0"/>
              <a:t>・迅速な検査体制</a:t>
            </a:r>
            <a:r>
              <a:rPr lang="ja-JP" altLang="en-US" dirty="0" smtClean="0"/>
              <a:t>構築（国方針：１日平均</a:t>
            </a:r>
            <a:r>
              <a:rPr lang="en-US" altLang="ja-JP" dirty="0" smtClean="0"/>
              <a:t>20</a:t>
            </a:r>
            <a:r>
              <a:rPr lang="ja-JP" altLang="en-US" dirty="0"/>
              <a:t>万</a:t>
            </a:r>
            <a:r>
              <a:rPr lang="ja-JP" altLang="en-US" dirty="0" smtClean="0"/>
              <a:t>件の程度）</a:t>
            </a:r>
            <a:endParaRPr lang="en-US" altLang="ja-JP" dirty="0" smtClean="0"/>
          </a:p>
          <a:p>
            <a:r>
              <a:rPr lang="en-US" altLang="ja-JP" dirty="0" smtClean="0"/>
              <a:t> </a:t>
            </a:r>
            <a:r>
              <a:rPr lang="ja-JP" altLang="en-US" dirty="0" smtClean="0"/>
              <a:t>・感染拡大地域等における、その期間での医療機関や高齢者施設等に勤務する者全員を対象とする検査の実施</a:t>
            </a:r>
            <a:endParaRPr lang="en-US" altLang="ja-JP" dirty="0" smtClean="0"/>
          </a:p>
          <a:p>
            <a:r>
              <a:rPr lang="ja-JP" altLang="en-US" dirty="0" smtClean="0"/>
              <a:t>⇒</a:t>
            </a:r>
            <a:r>
              <a:rPr lang="ja-JP" altLang="en-US" dirty="0"/>
              <a:t>新</a:t>
            </a:r>
            <a:r>
              <a:rPr lang="ja-JP" altLang="en-US" dirty="0" smtClean="0"/>
              <a:t>たな検査体制整備計画の策定（</a:t>
            </a:r>
            <a:r>
              <a:rPr lang="en-US" altLang="ja-JP" dirty="0" smtClean="0"/>
              <a:t>10</a:t>
            </a:r>
            <a:r>
              <a:rPr lang="ja-JP" altLang="en-US" smtClean="0"/>
              <a:t>月上旬目途）</a:t>
            </a:r>
            <a:endParaRPr lang="en-US" altLang="ja-JP" dirty="0" smtClean="0"/>
          </a:p>
        </p:txBody>
      </p:sp>
      <p:sp>
        <p:nvSpPr>
          <p:cNvPr id="12" name="テキスト ボックス 11">
            <a:extLst>
              <a:ext uri="{FF2B5EF4-FFF2-40B4-BE49-F238E27FC236}">
                <a16:creationId xmlns:a16="http://schemas.microsoft.com/office/drawing/2014/main" id="{78CE4B1F-31D2-40A4-A703-4BC8BE10C790}"/>
              </a:ext>
            </a:extLst>
          </p:cNvPr>
          <p:cNvSpPr txBox="1"/>
          <p:nvPr/>
        </p:nvSpPr>
        <p:spPr>
          <a:xfrm>
            <a:off x="115907" y="3049919"/>
            <a:ext cx="11706896" cy="1415772"/>
          </a:xfrm>
          <a:prstGeom prst="rect">
            <a:avLst/>
          </a:prstGeom>
          <a:noFill/>
        </p:spPr>
        <p:txBody>
          <a:bodyPr wrap="square" rtlCol="0">
            <a:spAutoFit/>
          </a:bodyPr>
          <a:lstStyle/>
          <a:p>
            <a:r>
              <a:rPr lang="ja-JP" altLang="en-US" dirty="0" smtClean="0"/>
              <a:t>・検査体制拡充に伴う患者発生予測</a:t>
            </a:r>
            <a:endParaRPr lang="en-US" altLang="ja-JP" dirty="0" smtClean="0"/>
          </a:p>
          <a:p>
            <a:r>
              <a:rPr lang="ja-JP" altLang="en-US" dirty="0" smtClean="0"/>
              <a:t>・入院・療養支援体制（入院・療養のトリアージ、入院・宿泊・療養調整のあり方検討など）</a:t>
            </a:r>
            <a:endParaRPr lang="en-US" altLang="ja-JP" dirty="0" smtClean="0"/>
          </a:p>
          <a:p>
            <a:r>
              <a:rPr lang="ja-JP" altLang="en-US" dirty="0" smtClean="0"/>
              <a:t>・</a:t>
            </a:r>
            <a:r>
              <a:rPr lang="ja-JP" altLang="en-US" dirty="0"/>
              <a:t>「（仮称）大阪コロナ重症</a:t>
            </a:r>
            <a:r>
              <a:rPr lang="ja-JP" altLang="en-US" dirty="0" smtClean="0"/>
              <a:t>センター」設置に伴う重症患者の受入れ体制整備</a:t>
            </a:r>
            <a:endParaRPr lang="en-US" altLang="ja-JP" dirty="0" smtClean="0"/>
          </a:p>
          <a:p>
            <a:r>
              <a:rPr lang="en-US" altLang="ja-JP" sz="1600" dirty="0" smtClean="0"/>
              <a:t>※10</a:t>
            </a:r>
            <a:r>
              <a:rPr lang="ja-JP" altLang="en-US" sz="1600" dirty="0" smtClean="0"/>
              <a:t>月上旬に予定している感染症法における入院勧告等の権限の運用の見直しを踏まえて検討</a:t>
            </a:r>
            <a:endParaRPr lang="en-US" altLang="ja-JP" sz="1600" dirty="0"/>
          </a:p>
          <a:p>
            <a:r>
              <a:rPr lang="en-US" altLang="ja-JP" sz="1600" dirty="0" smtClean="0"/>
              <a:t>※</a:t>
            </a:r>
            <a:r>
              <a:rPr lang="ja-JP" altLang="en-US" sz="1600" dirty="0"/>
              <a:t>必要</a:t>
            </a:r>
            <a:r>
              <a:rPr lang="ja-JP" altLang="en-US" sz="1600" dirty="0" smtClean="0"/>
              <a:t>に応じ、病床確保計画の修正</a:t>
            </a:r>
            <a:endParaRPr lang="en-US" altLang="ja-JP" sz="1600" dirty="0"/>
          </a:p>
        </p:txBody>
      </p:sp>
      <p:sp>
        <p:nvSpPr>
          <p:cNvPr id="13" name="テキスト ボックス 12">
            <a:extLst>
              <a:ext uri="{FF2B5EF4-FFF2-40B4-BE49-F238E27FC236}">
                <a16:creationId xmlns:a16="http://schemas.microsoft.com/office/drawing/2014/main" id="{78CE4B1F-31D2-40A4-A703-4BC8BE10C790}"/>
              </a:ext>
            </a:extLst>
          </p:cNvPr>
          <p:cNvSpPr txBox="1"/>
          <p:nvPr/>
        </p:nvSpPr>
        <p:spPr>
          <a:xfrm>
            <a:off x="115907" y="4976308"/>
            <a:ext cx="11706896" cy="646331"/>
          </a:xfrm>
          <a:prstGeom prst="rect">
            <a:avLst/>
          </a:prstGeom>
          <a:noFill/>
        </p:spPr>
        <p:txBody>
          <a:bodyPr wrap="square" rtlCol="0">
            <a:spAutoFit/>
          </a:bodyPr>
          <a:lstStyle/>
          <a:p>
            <a:r>
              <a:rPr lang="ja-JP" altLang="en-US" dirty="0" smtClean="0"/>
              <a:t>・検査体制拡充に伴う感染者増を踏まえた、積極的疫学調査や濃厚接触者対応、クラスター把握等の保健所業務</a:t>
            </a:r>
            <a:endParaRPr lang="en-US" altLang="ja-JP" dirty="0" smtClean="0"/>
          </a:p>
          <a:p>
            <a:r>
              <a:rPr lang="ja-JP" altLang="en-US" dirty="0"/>
              <a:t>　</a:t>
            </a:r>
            <a:r>
              <a:rPr lang="ja-JP" altLang="en-US" dirty="0" smtClean="0"/>
              <a:t>の整理、重点化の検討</a:t>
            </a:r>
            <a:endParaRPr lang="en-US" altLang="ja-JP" sz="2000" dirty="0"/>
          </a:p>
        </p:txBody>
      </p:sp>
      <p:sp>
        <p:nvSpPr>
          <p:cNvPr id="14" name="テキスト ボックス 13">
            <a:extLst>
              <a:ext uri="{FF2B5EF4-FFF2-40B4-BE49-F238E27FC236}">
                <a16:creationId xmlns:a16="http://schemas.microsoft.com/office/drawing/2014/main" id="{78CE4B1F-31D2-40A4-A703-4BC8BE10C790}"/>
              </a:ext>
            </a:extLst>
          </p:cNvPr>
          <p:cNvSpPr txBox="1"/>
          <p:nvPr/>
        </p:nvSpPr>
        <p:spPr>
          <a:xfrm>
            <a:off x="115907" y="6072377"/>
            <a:ext cx="11706896" cy="369332"/>
          </a:xfrm>
          <a:prstGeom prst="rect">
            <a:avLst/>
          </a:prstGeom>
          <a:noFill/>
        </p:spPr>
        <p:txBody>
          <a:bodyPr wrap="square" rtlCol="0">
            <a:spAutoFit/>
          </a:bodyPr>
          <a:lstStyle/>
          <a:p>
            <a:r>
              <a:rPr lang="ja-JP" altLang="en-US" dirty="0" smtClean="0"/>
              <a:t>・</a:t>
            </a:r>
            <a:r>
              <a:rPr lang="ja-JP" altLang="en-US" dirty="0"/>
              <a:t>大都市の歓楽街における感染拡大防止</a:t>
            </a:r>
            <a:r>
              <a:rPr lang="ja-JP" altLang="en-US" dirty="0" smtClean="0"/>
              <a:t>対策や院内・施設内感染クラスター対策など</a:t>
            </a:r>
            <a:endParaRPr lang="en-US" altLang="ja-JP" dirty="0" smtClean="0"/>
          </a:p>
        </p:txBody>
      </p:sp>
    </p:spTree>
    <p:extLst>
      <p:ext uri="{BB962C8B-B14F-4D97-AF65-F5344CB8AC3E}">
        <p14:creationId xmlns:p14="http://schemas.microsoft.com/office/powerpoint/2010/main" val="233964167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3719</TotalTime>
  <Words>799</Words>
  <Application>Microsoft Office PowerPoint</Application>
  <PresentationFormat>ワイド画面</PresentationFormat>
  <Paragraphs>41</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游ゴシック</vt:lpstr>
      <vt:lpstr>游ゴシック Light</vt:lpstr>
      <vt:lpstr>Arial</vt:lpstr>
      <vt:lpstr>Office テーマ</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寶來　徳子</dc:creator>
  <cp:lastModifiedBy>上野　和樹</cp:lastModifiedBy>
  <cp:revision>247</cp:revision>
  <cp:lastPrinted>2020-06-11T06:50:35Z</cp:lastPrinted>
  <dcterms:created xsi:type="dcterms:W3CDTF">2020-05-31T05:39:35Z</dcterms:created>
  <dcterms:modified xsi:type="dcterms:W3CDTF">2020-09-17T05:32:27Z</dcterms:modified>
</cp:coreProperties>
</file>