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604" r:id="rId2"/>
  </p:sldIdLst>
  <p:sldSz cx="9906000" cy="6119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5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8583"/>
    <a:srgbClr val="291854"/>
    <a:srgbClr val="A8101B"/>
    <a:srgbClr val="0F0535"/>
    <a:srgbClr val="1A0957"/>
    <a:srgbClr val="5B090F"/>
    <a:srgbClr val="190F33"/>
    <a:srgbClr val="4F2EA2"/>
    <a:srgbClr val="CD313C"/>
    <a:srgbClr val="AFA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10" autoAdjust="0"/>
  </p:normalViewPr>
  <p:slideViewPr>
    <p:cSldViewPr snapToGrid="0" showGuides="1">
      <p:cViewPr varScale="1">
        <p:scale>
          <a:sx n="83" d="100"/>
          <a:sy n="83" d="100"/>
        </p:scale>
        <p:origin x="846" y="108"/>
      </p:cViewPr>
      <p:guideLst>
        <p:guide orient="horz" pos="1905"/>
        <p:guide pos="3143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400"/>
            </a:lvl1pPr>
          </a:lstStyle>
          <a:p>
            <a:fld id="{70CDA5F5-8C95-489A-B407-8BDA774F36F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400"/>
            </a:lvl1pPr>
          </a:lstStyle>
          <a:p>
            <a:fld id="{901F6261-C4FF-466F-9FE7-B417FEC7F4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6737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3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400"/>
            </a:lvl1pPr>
          </a:lstStyle>
          <a:p>
            <a:fld id="{3B6F54E9-9AB6-48CD-B33D-4178DC5B28DC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243013"/>
            <a:ext cx="54292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0"/>
            <a:ext cx="5445124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5"/>
            <a:ext cx="2949577" cy="498473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400"/>
            </a:lvl1pPr>
          </a:lstStyle>
          <a:p>
            <a:fld id="{59DF7B5F-848E-47E1-9557-369D1266A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3386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3" y="1001554"/>
            <a:ext cx="7429501" cy="2130602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3" y="3214320"/>
            <a:ext cx="7429501" cy="1477538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91" indent="0" algn="ctr">
              <a:buNone/>
              <a:defRPr sz="1626"/>
            </a:lvl2pPr>
            <a:lvl3pPr marL="742981" indent="0" algn="ctr">
              <a:buNone/>
              <a:defRPr sz="1463"/>
            </a:lvl3pPr>
            <a:lvl4pPr marL="1114473" indent="0" algn="ctr">
              <a:buNone/>
              <a:defRPr sz="1300"/>
            </a:lvl4pPr>
            <a:lvl5pPr marL="1485962" indent="0" algn="ctr">
              <a:buNone/>
              <a:defRPr sz="1300"/>
            </a:lvl5pPr>
            <a:lvl6pPr marL="1857453" indent="0" algn="ctr">
              <a:buNone/>
              <a:defRPr sz="1300"/>
            </a:lvl6pPr>
            <a:lvl7pPr marL="2228943" indent="0" algn="ctr">
              <a:buNone/>
              <a:defRPr sz="1300"/>
            </a:lvl7pPr>
            <a:lvl8pPr marL="2600432" indent="0" algn="ctr">
              <a:buNone/>
              <a:defRPr sz="1300"/>
            </a:lvl8pPr>
            <a:lvl9pPr marL="2971925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3C5E-F115-413A-B701-8302AD44D47F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06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5523-89F1-478F-BA53-1F04CEA592C0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9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1CA9-050A-4F5C-9591-F39B3BDE0C06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6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E17CB-BF97-4157-B382-50AE5ABF1D26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24967" y="5675047"/>
            <a:ext cx="561023" cy="325823"/>
          </a:xfrm>
        </p:spPr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6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6699-1A03-4D2A-8A33-C8C0A028E0F3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6A2-4437-46C4-8AB6-08015A7ADF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8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1" y="325827"/>
            <a:ext cx="8543925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1" y="1629120"/>
            <a:ext cx="8543925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5672165"/>
            <a:ext cx="2228850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D1DAE-A0A1-479E-A736-61C979EDAA49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6" y="5672165"/>
            <a:ext cx="3343275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4967" y="5675047"/>
            <a:ext cx="561023" cy="325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B6A2-4437-46C4-8AB6-08015A7ADF5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91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9" r:id="rId4"/>
    <p:sldLayoutId id="2147483682" r:id="rId5"/>
  </p:sldLayoutIdLst>
  <p:hf hdr="0" ftr="0" dt="0"/>
  <p:txStyles>
    <p:titleStyle>
      <a:lvl1pPr algn="l" defTabSz="74298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45" indent="-185745" algn="l" defTabSz="742981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35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727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3pPr>
      <a:lvl4pPr marL="1300218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708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99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689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180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669" indent="-185745" algn="l" defTabSz="742981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91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81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73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62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53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43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432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925" algn="l" defTabSz="742981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2"/>
          <a:srcRect b="22243"/>
          <a:stretch/>
        </p:blipFill>
        <p:spPr>
          <a:xfrm>
            <a:off x="3271301" y="2885632"/>
            <a:ext cx="2274005" cy="995497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/>
          <a:srcRect b="28646"/>
          <a:stretch/>
        </p:blipFill>
        <p:spPr>
          <a:xfrm>
            <a:off x="7415209" y="2747453"/>
            <a:ext cx="2274005" cy="103098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/>
          <a:srcRect b="23274"/>
          <a:stretch/>
        </p:blipFill>
        <p:spPr>
          <a:xfrm>
            <a:off x="3256182" y="1159023"/>
            <a:ext cx="2347164" cy="98229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/>
          <a:srcRect b="21466"/>
          <a:stretch/>
        </p:blipFill>
        <p:spPr>
          <a:xfrm>
            <a:off x="-124172" y="2999670"/>
            <a:ext cx="3255546" cy="113949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6"/>
          <a:srcRect b="21981"/>
          <a:stretch/>
        </p:blipFill>
        <p:spPr>
          <a:xfrm>
            <a:off x="-128589" y="1154014"/>
            <a:ext cx="3255546" cy="1132032"/>
          </a:xfrm>
          <a:prstGeom prst="rect">
            <a:avLst/>
          </a:prstGeom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" y="1"/>
            <a:ext cx="9906000" cy="522112"/>
          </a:xfrm>
          <a:prstGeom prst="rect">
            <a:avLst/>
          </a:prstGeom>
          <a:solidFill>
            <a:srgbClr val="1A0957"/>
          </a:solidFill>
        </p:spPr>
        <p:txBody>
          <a:bodyPr vert="horz" lIns="81598" tIns="40799" rIns="81598" bIns="40799" rtlCol="0" anchor="b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38"/>
            <a:r>
              <a:rPr lang="ja-JP" altLang="en-US" sz="150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府内企業におけるテレワーク等の</a:t>
            </a:r>
            <a:r>
              <a:rPr lang="en-US" altLang="ja-JP" sz="150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ICT</a:t>
            </a:r>
            <a:r>
              <a:rPr lang="ja-JP" altLang="en-US" sz="150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導入状況　　</a:t>
            </a:r>
            <a:endParaRPr lang="en-US" altLang="ja-JP" sz="150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defTabSz="914438"/>
            <a:endParaRPr lang="en-US" altLang="ja-JP" sz="12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defTabSz="914438"/>
            <a:r>
              <a:rPr lang="ja-JP" altLang="en-US" sz="1199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 新型コロナウイルス感染症に関する府内企業の実態調査（</a:t>
            </a:r>
            <a:r>
              <a:rPr lang="en-US" altLang="ja-JP" sz="1199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8/31</a:t>
            </a:r>
            <a:r>
              <a:rPr lang="ja-JP" altLang="en-US" sz="1199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報道提供資料）</a:t>
            </a:r>
            <a:r>
              <a:rPr lang="ja-JP" altLang="en-US" sz="105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 </a:t>
            </a:r>
            <a:r>
              <a:rPr lang="ja-JP" altLang="en-US" sz="1199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＞</a:t>
            </a:r>
            <a:r>
              <a:rPr lang="ja-JP" altLang="en-US" sz="140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　　　　</a:t>
            </a:r>
            <a:endParaRPr lang="ja-JP" altLang="en-US" sz="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66042" y="1592654"/>
            <a:ext cx="920472" cy="543139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4F2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14" name="下カーブ矢印 13"/>
          <p:cNvSpPr/>
          <p:nvPr/>
        </p:nvSpPr>
        <p:spPr>
          <a:xfrm rot="3336552">
            <a:off x="634258" y="1502911"/>
            <a:ext cx="390503" cy="198007"/>
          </a:xfrm>
          <a:prstGeom prst="curvedDownArrow">
            <a:avLst>
              <a:gd name="adj1" fmla="val 17399"/>
              <a:gd name="adj2" fmla="val 50000"/>
              <a:gd name="adj3" fmla="val 28876"/>
            </a:avLst>
          </a:prstGeom>
          <a:solidFill>
            <a:schemeClr val="bg1"/>
          </a:solidFill>
          <a:ln w="19050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93042" y="1403391"/>
            <a:ext cx="200684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導入率 </a:t>
            </a:r>
            <a:r>
              <a:rPr kumimoji="1" lang="ja-JP" altLang="en-US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kumimoji="1" lang="en-US" altLang="ja-JP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7.5</a:t>
            </a:r>
            <a:r>
              <a:rPr kumimoji="1" lang="ja-JP" altLang="en-US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倍</a:t>
            </a:r>
            <a:r>
              <a:rPr kumimoji="1" lang="en-US" altLang="ja-JP" sz="999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【41.0%】</a:t>
            </a:r>
            <a:endParaRPr kumimoji="1" lang="ja-JP" altLang="en-US" sz="999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94984" y="3314549"/>
            <a:ext cx="26276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導入率 </a:t>
            </a:r>
            <a:r>
              <a:rPr kumimoji="1" lang="ja-JP" altLang="en-US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kumimoji="1" lang="en-US" altLang="ja-JP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4.5</a:t>
            </a:r>
            <a:r>
              <a:rPr kumimoji="1" lang="ja-JP" altLang="en-US" sz="105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倍</a:t>
            </a:r>
            <a:r>
              <a:rPr kumimoji="1" lang="en-US" altLang="ja-JP" sz="999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【28.3%】</a:t>
            </a:r>
            <a:endParaRPr kumimoji="1" lang="ja-JP" altLang="en-US" sz="999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73177" y="3493293"/>
            <a:ext cx="582421" cy="570933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4F2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21" name="下カーブ矢印 20"/>
          <p:cNvSpPr/>
          <p:nvPr/>
        </p:nvSpPr>
        <p:spPr>
          <a:xfrm rot="3336552">
            <a:off x="645140" y="3416906"/>
            <a:ext cx="380016" cy="191515"/>
          </a:xfrm>
          <a:prstGeom prst="curvedDownArrow">
            <a:avLst>
              <a:gd name="adj1" fmla="val 17399"/>
              <a:gd name="adj2" fmla="val 50000"/>
              <a:gd name="adj3" fmla="val 28876"/>
            </a:avLst>
          </a:prstGeom>
          <a:solidFill>
            <a:schemeClr val="bg1"/>
          </a:solidFill>
          <a:ln w="19050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>
              <a:solidFill>
                <a:schemeClr val="tx1"/>
              </a:solidFill>
            </a:endParaRPr>
          </a:p>
        </p:txBody>
      </p: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076011"/>
              </p:ext>
            </p:extLst>
          </p:nvPr>
        </p:nvGraphicFramePr>
        <p:xfrm>
          <a:off x="5821085" y="1180444"/>
          <a:ext cx="1371600" cy="895350"/>
        </p:xfrm>
        <a:graphic>
          <a:graphicData uri="http://schemas.openxmlformats.org/drawingml/2006/table">
            <a:tbl>
              <a:tblPr/>
              <a:tblGrid>
                <a:gridCol w="903792">
                  <a:extLst>
                    <a:ext uri="{9D8B030D-6E8A-4147-A177-3AD203B41FA5}">
                      <a16:colId xmlns:a16="http://schemas.microsoft.com/office/drawing/2014/main" val="2663400845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3585069519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今回導入率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23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68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情報通信業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0794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学術研究、専門・　</a:t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技術サービス業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897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卸売業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700084"/>
                  </a:ext>
                </a:extLst>
              </a:tr>
            </a:tbl>
          </a:graphicData>
        </a:graphic>
      </p:graphicFrame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02772"/>
              </p:ext>
            </p:extLst>
          </p:nvPr>
        </p:nvGraphicFramePr>
        <p:xfrm>
          <a:off x="5812883" y="3011872"/>
          <a:ext cx="1371600" cy="781050"/>
        </p:xfrm>
        <a:graphic>
          <a:graphicData uri="http://schemas.openxmlformats.org/drawingml/2006/table">
            <a:tbl>
              <a:tblPr/>
              <a:tblGrid>
                <a:gridCol w="903792">
                  <a:extLst>
                    <a:ext uri="{9D8B030D-6E8A-4147-A177-3AD203B41FA5}">
                      <a16:colId xmlns:a16="http://schemas.microsoft.com/office/drawing/2014/main" val="3085967687"/>
                    </a:ext>
                  </a:extLst>
                </a:gridCol>
                <a:gridCol w="467808">
                  <a:extLst>
                    <a:ext uri="{9D8B030D-6E8A-4147-A177-3AD203B41FA5}">
                      <a16:colId xmlns:a16="http://schemas.microsoft.com/office/drawing/2014/main" val="1676380555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今回導入率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23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805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情報通信業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0699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卸売業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35485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製造業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AE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472794"/>
                  </a:ext>
                </a:extLst>
              </a:tr>
            </a:tbl>
          </a:graphicData>
        </a:graphic>
      </p:graphicFrame>
      <p:sp>
        <p:nvSpPr>
          <p:cNvPr id="42" name="正方形/長方形 41"/>
          <p:cNvSpPr/>
          <p:nvPr/>
        </p:nvSpPr>
        <p:spPr>
          <a:xfrm>
            <a:off x="3915366" y="935611"/>
            <a:ext cx="11721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企業規模別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035263" y="925485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業種別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17134" y="893675"/>
            <a:ext cx="9655124" cy="1518253"/>
          </a:xfrm>
          <a:prstGeom prst="rect">
            <a:avLst/>
          </a:prstGeom>
          <a:noFill/>
          <a:ln w="22225">
            <a:solidFill>
              <a:srgbClr val="0F05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2062" y="683777"/>
            <a:ext cx="1944000" cy="220889"/>
          </a:xfrm>
          <a:prstGeom prst="rect">
            <a:avLst/>
          </a:prstGeom>
          <a:solidFill>
            <a:srgbClr val="0F0535"/>
          </a:solidFill>
        </p:spPr>
        <p:txBody>
          <a:bodyPr wrap="square" lIns="18000" tIns="18000" bIns="18000" rtlCol="0" anchor="ctr" anchorCtr="0">
            <a:spAutoFit/>
          </a:bodyPr>
          <a:lstStyle/>
          <a:p>
            <a:pPr algn="ctr"/>
            <a:r>
              <a:rPr kumimoji="1" lang="ja-JP" altLang="en-US" sz="119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在宅勤務（テレワーク）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5804681" y="3576670"/>
            <a:ext cx="1388004" cy="216252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5B09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55" name="正方形/長方形 54"/>
          <p:cNvSpPr/>
          <p:nvPr/>
        </p:nvSpPr>
        <p:spPr>
          <a:xfrm>
            <a:off x="117134" y="2702557"/>
            <a:ext cx="9655124" cy="1605917"/>
          </a:xfrm>
          <a:prstGeom prst="rect">
            <a:avLst/>
          </a:prstGeom>
          <a:noFill/>
          <a:ln w="22225">
            <a:solidFill>
              <a:srgbClr val="0F05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7"/>
          <a:srcRect b="18860"/>
          <a:stretch/>
        </p:blipFill>
        <p:spPr>
          <a:xfrm>
            <a:off x="7412159" y="960029"/>
            <a:ext cx="2280102" cy="1177318"/>
          </a:xfrm>
          <a:prstGeom prst="rect">
            <a:avLst/>
          </a:prstGeom>
        </p:spPr>
      </p:pic>
      <p:sp>
        <p:nvSpPr>
          <p:cNvPr id="57" name="楕円 56"/>
          <p:cNvSpPr/>
          <p:nvPr/>
        </p:nvSpPr>
        <p:spPr>
          <a:xfrm>
            <a:off x="7440608" y="3675694"/>
            <a:ext cx="2223203" cy="561842"/>
          </a:xfrm>
          <a:prstGeom prst="ellipse">
            <a:avLst/>
          </a:prstGeom>
          <a:solidFill>
            <a:srgbClr val="A8101B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営業や</a:t>
            </a:r>
            <a:r>
              <a:rPr kumimoji="1" lang="en-US" altLang="ja-JP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ICT</a:t>
            </a:r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を新たに</a:t>
            </a:r>
            <a:endParaRPr kumimoji="1" lang="en-US" altLang="ja-JP" sz="9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9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導入した企業の</a:t>
            </a:r>
            <a:r>
              <a:rPr kumimoji="1" lang="en-US" altLang="ja-JP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kumimoji="1" lang="ja-JP" altLang="en-US" sz="9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割以上で活用が定着</a:t>
            </a:r>
            <a:r>
              <a:rPr kumimoji="1" lang="ja-JP" altLang="en-US" sz="999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3181705" y="3893204"/>
            <a:ext cx="4230455" cy="368496"/>
          </a:xfrm>
          <a:prstGeom prst="roundRect">
            <a:avLst/>
          </a:prstGeom>
          <a:solidFill>
            <a:srgbClr val="A8101B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特に導入が進展している大企業や情報通信業に比べ、中小企業や製造業では導入が遅れているが、今回のコロナ禍を契機に進展がみられた</a:t>
            </a:r>
            <a:endParaRPr kumimoji="1" lang="en-US" altLang="ja-JP" sz="9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95035" y="893931"/>
            <a:ext cx="21831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≪導入率≫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450287" y="887980"/>
            <a:ext cx="21831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≪今回導入企業の継続率≫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3967389" y="1204509"/>
            <a:ext cx="1101157" cy="280205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5B09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29" name="角丸四角形吹き出し 28"/>
          <p:cNvSpPr/>
          <p:nvPr/>
        </p:nvSpPr>
        <p:spPr>
          <a:xfrm>
            <a:off x="4964272" y="911983"/>
            <a:ext cx="768137" cy="219825"/>
          </a:xfrm>
          <a:prstGeom prst="wedgeRoundRectCallout">
            <a:avLst>
              <a:gd name="adj1" fmla="val -44769"/>
              <a:gd name="adj2" fmla="val 95339"/>
              <a:gd name="adj3" fmla="val 16667"/>
            </a:avLst>
          </a:prstGeom>
          <a:solidFill>
            <a:srgbClr val="A81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84.7%</a:t>
            </a:r>
            <a:endParaRPr kumimoji="1" lang="ja-JP" altLang="en-US" sz="10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915366" y="2739861"/>
            <a:ext cx="11721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企業規模別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6035263" y="2723354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業種別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035611" y="661787"/>
            <a:ext cx="80515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◇コロナ禍を契機として、府内企業のテレワーク導入率は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7.5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倍の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41.0%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に増加、特に大企業は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倍超の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84.7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％に急増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752216" y="2427018"/>
            <a:ext cx="796696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◇テレワーク以外にも、営業活動（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4.5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倍）などの事業活動における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ICT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導入が加速</a:t>
            </a:r>
            <a:endParaRPr kumimoji="1"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2062" y="2486870"/>
            <a:ext cx="2662321" cy="220889"/>
          </a:xfrm>
          <a:prstGeom prst="rect">
            <a:avLst/>
          </a:prstGeom>
          <a:solidFill>
            <a:srgbClr val="0F0535"/>
          </a:solidFill>
        </p:spPr>
        <p:txBody>
          <a:bodyPr wrap="square" lIns="18000" tIns="18000" bIns="18000" rtlCol="0" anchor="ctr" anchorCtr="0">
            <a:spAutoFit/>
          </a:bodyPr>
          <a:lstStyle/>
          <a:p>
            <a:pPr algn="ctr"/>
            <a:r>
              <a:rPr kumimoji="1" lang="ja-JP" altLang="en-US" sz="119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オンラインでの商談等の営業活動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17137" y="2730717"/>
            <a:ext cx="2183183" cy="276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99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≪導入率≫</a:t>
            </a:r>
            <a:endParaRPr kumimoji="1" lang="en-US" altLang="ja-JP" sz="1199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426602" y="2726404"/>
            <a:ext cx="2183183" cy="276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99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≪今回導入企業の継続率≫</a:t>
            </a:r>
            <a:endParaRPr kumimoji="1" lang="en-US" altLang="ja-JP" sz="1199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128593"/>
              </p:ext>
            </p:extLst>
          </p:nvPr>
        </p:nvGraphicFramePr>
        <p:xfrm>
          <a:off x="5799284" y="4712951"/>
          <a:ext cx="3302000" cy="698766"/>
        </p:xfrm>
        <a:graphic>
          <a:graphicData uri="http://schemas.openxmlformats.org/drawingml/2006/table">
            <a:tbl>
              <a:tblPr/>
              <a:tblGrid>
                <a:gridCol w="977900">
                  <a:extLst>
                    <a:ext uri="{9D8B030D-6E8A-4147-A177-3AD203B41FA5}">
                      <a16:colId xmlns:a16="http://schemas.microsoft.com/office/drawing/2014/main" val="408490759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238333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81411101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155912750"/>
                    </a:ext>
                  </a:extLst>
                </a:gridCol>
              </a:tblGrid>
              <a:tr h="232922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大企業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7F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中小企業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7F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小規模事業者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7F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78295"/>
                  </a:ext>
                </a:extLst>
              </a:tr>
              <a:tr h="2329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ＡＩ/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IoT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271271"/>
                  </a:ext>
                </a:extLst>
              </a:tr>
              <a:tr h="2329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資金力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10205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96594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3444150" y="1411330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(n=216)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365605" y="1681021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(n=2,057)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427974" y="1959671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(n=405)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9893" y="4373580"/>
            <a:ext cx="2662321" cy="220889"/>
          </a:xfrm>
          <a:prstGeom prst="rect">
            <a:avLst/>
          </a:prstGeom>
          <a:solidFill>
            <a:srgbClr val="0F0535"/>
          </a:solidFill>
        </p:spPr>
        <p:txBody>
          <a:bodyPr wrap="square" lIns="18000" tIns="18000" bIns="18000" rtlCol="0" anchor="ctr" anchorCtr="0">
            <a:spAutoFit/>
          </a:bodyPr>
          <a:lstStyle/>
          <a:p>
            <a:pPr algn="ctr"/>
            <a:r>
              <a:rPr kumimoji="1" lang="ja-JP" altLang="en-US" sz="1199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新事業実施に伴う自社の弱み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102062" y="4567496"/>
            <a:ext cx="9587152" cy="910830"/>
          </a:xfrm>
          <a:prstGeom prst="rect">
            <a:avLst/>
          </a:prstGeom>
          <a:noFill/>
          <a:ln w="22225">
            <a:solidFill>
              <a:srgbClr val="0F053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73" name="正方形/長方形 72"/>
          <p:cNvSpPr/>
          <p:nvPr/>
        </p:nvSpPr>
        <p:spPr>
          <a:xfrm>
            <a:off x="5635793" y="4673951"/>
            <a:ext cx="11721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企業規模別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777367" y="4942483"/>
            <a:ext cx="1501074" cy="234000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76" name="角丸四角形 75"/>
          <p:cNvSpPr/>
          <p:nvPr/>
        </p:nvSpPr>
        <p:spPr>
          <a:xfrm>
            <a:off x="8278446" y="5165849"/>
            <a:ext cx="822841" cy="252001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A810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456438" y="3144653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(n=202)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408747" y="3412335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(n=1,942)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69678" y="3679670"/>
            <a:ext cx="9954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+mj-ea"/>
                <a:ea typeface="+mj-ea"/>
              </a:rPr>
              <a:t>(n=396)</a:t>
            </a:r>
            <a:endParaRPr kumimoji="1" lang="ja-JP" altLang="en-US" sz="700" dirty="0">
              <a:latin typeface="+mj-ea"/>
              <a:ea typeface="+mj-ea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8"/>
          <a:srcRect b="19647"/>
          <a:stretch/>
        </p:blipFill>
        <p:spPr>
          <a:xfrm>
            <a:off x="192551" y="4675815"/>
            <a:ext cx="5352752" cy="822986"/>
          </a:xfrm>
          <a:prstGeom prst="rect">
            <a:avLst/>
          </a:prstGeom>
        </p:spPr>
      </p:pic>
      <p:sp>
        <p:nvSpPr>
          <p:cNvPr id="81" name="角丸四角形 80"/>
          <p:cNvSpPr/>
          <p:nvPr/>
        </p:nvSpPr>
        <p:spPr>
          <a:xfrm>
            <a:off x="3270620" y="2144270"/>
            <a:ext cx="6057782" cy="218037"/>
          </a:xfrm>
          <a:prstGeom prst="roundRect">
            <a:avLst/>
          </a:prstGeom>
          <a:solidFill>
            <a:srgbClr val="A8101B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大企業ではいずれの業種も同様に導入が進んでいるが、中小企業では業種によりばらつきがみられる</a:t>
            </a:r>
            <a:endParaRPr kumimoji="1" lang="en-US" altLang="ja-JP" sz="9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2752214" y="4343570"/>
            <a:ext cx="713193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◇新事業に取組む府内企業の最大の課題は「</a:t>
            </a:r>
            <a:r>
              <a:rPr kumimoji="1" lang="en-US" altLang="ja-JP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AI/</a:t>
            </a:r>
            <a:r>
              <a:rPr kumimoji="1" lang="en-US" altLang="ja-JP" sz="1100" dirty="0" err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IoT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対応力」で、特に小規模事業者では「資金力」が課題</a:t>
            </a:r>
            <a:endParaRPr kumimoji="1" lang="en-US" altLang="ja-JP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245130" y="5606572"/>
            <a:ext cx="9527128" cy="4875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99" dirty="0">
                <a:solidFill>
                  <a:schemeClr val="tx1"/>
                </a:solidFill>
              </a:rPr>
              <a:t>【</a:t>
            </a:r>
            <a:r>
              <a:rPr kumimoji="1" lang="ja-JP" altLang="en-US" sz="999" dirty="0">
                <a:solidFill>
                  <a:schemeClr val="tx1"/>
                </a:solidFill>
              </a:rPr>
              <a:t>調査概要</a:t>
            </a:r>
            <a:r>
              <a:rPr kumimoji="1" lang="en-US" altLang="ja-JP" sz="999" dirty="0">
                <a:solidFill>
                  <a:schemeClr val="tx1"/>
                </a:solidFill>
              </a:rPr>
              <a:t>】</a:t>
            </a:r>
            <a:r>
              <a:rPr kumimoji="1" lang="ja-JP" altLang="en-US" sz="999" dirty="0">
                <a:solidFill>
                  <a:schemeClr val="tx1"/>
                </a:solidFill>
              </a:rPr>
              <a:t>　　実施：商工労働部・政策企画部　　　　　対象：府内企業</a:t>
            </a:r>
            <a:r>
              <a:rPr kumimoji="1" lang="en-US" altLang="ja-JP" sz="999" dirty="0">
                <a:solidFill>
                  <a:schemeClr val="tx1"/>
                </a:solidFill>
              </a:rPr>
              <a:t>10,000</a:t>
            </a:r>
            <a:r>
              <a:rPr kumimoji="1" lang="ja-JP" altLang="en-US" sz="999" dirty="0">
                <a:solidFill>
                  <a:schemeClr val="tx1"/>
                </a:solidFill>
              </a:rPr>
              <a:t>社　　　　　回収：</a:t>
            </a:r>
            <a:r>
              <a:rPr kumimoji="1" lang="en-US" altLang="ja-JP" sz="999" dirty="0">
                <a:solidFill>
                  <a:schemeClr val="tx1"/>
                </a:solidFill>
              </a:rPr>
              <a:t>3,057</a:t>
            </a:r>
            <a:r>
              <a:rPr kumimoji="1" lang="ja-JP" altLang="en-US" sz="999" dirty="0">
                <a:solidFill>
                  <a:schemeClr val="tx1"/>
                </a:solidFill>
              </a:rPr>
              <a:t>社（回収率：</a:t>
            </a:r>
            <a:r>
              <a:rPr kumimoji="1" lang="en-US" altLang="ja-JP" sz="999" dirty="0">
                <a:solidFill>
                  <a:schemeClr val="tx1"/>
                </a:solidFill>
              </a:rPr>
              <a:t>30.6%</a:t>
            </a:r>
            <a:r>
              <a:rPr kumimoji="1" lang="ja-JP" altLang="en-US" sz="999" dirty="0">
                <a:solidFill>
                  <a:schemeClr val="tx1"/>
                </a:solidFill>
              </a:rPr>
              <a:t>）　　　　　実施期間：</a:t>
            </a:r>
            <a:r>
              <a:rPr kumimoji="1" lang="en-US" altLang="ja-JP" sz="999" dirty="0">
                <a:solidFill>
                  <a:schemeClr val="tx1"/>
                </a:solidFill>
              </a:rPr>
              <a:t>2020/7/10</a:t>
            </a:r>
            <a:r>
              <a:rPr kumimoji="1" lang="ja-JP" altLang="en-US" sz="999" dirty="0">
                <a:solidFill>
                  <a:schemeClr val="tx1"/>
                </a:solidFill>
              </a:rPr>
              <a:t>～</a:t>
            </a:r>
            <a:r>
              <a:rPr kumimoji="1" lang="en-US" altLang="ja-JP" sz="999" dirty="0">
                <a:solidFill>
                  <a:schemeClr val="tx1"/>
                </a:solidFill>
              </a:rPr>
              <a:t>31</a:t>
            </a:r>
          </a:p>
          <a:p>
            <a:endParaRPr kumimoji="1" lang="en-US" altLang="ja-JP" sz="201" dirty="0">
              <a:solidFill>
                <a:schemeClr val="tx1"/>
              </a:solidFill>
            </a:endParaRPr>
          </a:p>
          <a:p>
            <a:r>
              <a:rPr kumimoji="1" lang="ja-JP" altLang="en-US" sz="999" dirty="0">
                <a:solidFill>
                  <a:schemeClr val="tx1"/>
                </a:solidFill>
              </a:rPr>
              <a:t>　　</a:t>
            </a:r>
            <a:r>
              <a:rPr kumimoji="1" lang="en-US" altLang="ja-JP" sz="999" dirty="0">
                <a:solidFill>
                  <a:schemeClr val="tx1"/>
                </a:solidFill>
              </a:rPr>
              <a:t>※</a:t>
            </a:r>
            <a:r>
              <a:rPr kumimoji="1" lang="ja-JP" altLang="en-US" sz="999" dirty="0">
                <a:solidFill>
                  <a:schemeClr val="tx1"/>
                </a:solidFill>
              </a:rPr>
              <a:t>本調査は、府内全企業（</a:t>
            </a:r>
            <a:r>
              <a:rPr kumimoji="1" lang="en-US" altLang="ja-JP" sz="999" dirty="0">
                <a:solidFill>
                  <a:schemeClr val="tx1"/>
                </a:solidFill>
              </a:rPr>
              <a:t>28</a:t>
            </a:r>
            <a:r>
              <a:rPr kumimoji="1" lang="ja-JP" altLang="en-US" sz="999" dirty="0">
                <a:solidFill>
                  <a:schemeClr val="tx1"/>
                </a:solidFill>
              </a:rPr>
              <a:t>万社）から対象となる</a:t>
            </a:r>
            <a:r>
              <a:rPr kumimoji="1" lang="en-US" altLang="ja-JP" sz="999" dirty="0">
                <a:solidFill>
                  <a:schemeClr val="tx1"/>
                </a:solidFill>
              </a:rPr>
              <a:t>1</a:t>
            </a:r>
            <a:r>
              <a:rPr kumimoji="1" lang="ja-JP" altLang="en-US" sz="999" dirty="0">
                <a:solidFill>
                  <a:schemeClr val="tx1"/>
                </a:solidFill>
              </a:rPr>
              <a:t>万社を無作為に抽出して実施した調査であるため、調査結果には、府内企業の全体を表す一定の代表性を備えている。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1093888" y="4638019"/>
            <a:ext cx="3477459" cy="435937"/>
          </a:xfrm>
          <a:prstGeom prst="roundRect">
            <a:avLst>
              <a:gd name="adj" fmla="val 643"/>
            </a:avLst>
          </a:prstGeom>
          <a:noFill/>
          <a:ln w="31750">
            <a:solidFill>
              <a:srgbClr val="4F2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051035" y="61999"/>
            <a:ext cx="1721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</a:t>
            </a: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２－５</a:t>
            </a:r>
            <a:endParaRPr lang="en-US" altLang="ja-JP" smtClean="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84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458</Words>
  <Application>Microsoft Office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UD デジタル 教科書体 NK-B</vt:lpstr>
      <vt:lpstr>UD デジタル 教科書体 NK-R</vt:lpstr>
      <vt:lpstr>UD デジタル 教科書体 NP-B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2020-07-27T06:01:41Z</dcterms:created>
  <dcterms:modified xsi:type="dcterms:W3CDTF">2020-09-17T04:07:55Z</dcterms:modified>
</cp:coreProperties>
</file>