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工藤　育久" initials="工藤　育久" lastIdx="1" clrIdx="0">
    <p:extLst>
      <p:ext uri="{19B8F6BF-5375-455C-9EA6-DF929625EA0E}">
        <p15:presenceInfo xmlns:p15="http://schemas.microsoft.com/office/powerpoint/2012/main" userId="S-1-5-21-161959346-1900351369-444732941-2243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7FAC"/>
    <a:srgbClr val="00A4DE"/>
    <a:srgbClr val="0094C8"/>
    <a:srgbClr val="5B9BD5"/>
    <a:srgbClr val="003399"/>
    <a:srgbClr val="2F7D49"/>
    <a:srgbClr val="309060"/>
    <a:srgbClr val="339966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025BE-EE50-483D-A57B-9EE687D94572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847D0-5A4D-4F3B-9FCE-1FC16595C5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958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6310-7E59-4572-9BCD-585A139A12F7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49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73A7-9F26-4D49-A7D1-B0C78AE62F5E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40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9B94-914D-4396-B25E-CCC04C8272A9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48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4A2E-5914-4562-BAE9-2644A5FAD01B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37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9AA4-0984-4B2A-A960-7706259B487A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65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5C3F-D4B1-4F85-ABC0-6166458C86A4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76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872C7-650C-4F62-A716-71BBCC3577E0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516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BDFF-7DE9-45EF-B114-10ACFD33386E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55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8365-F50C-484F-BEEE-7682F9873C88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48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6CF4-374C-45AE-98CE-72BE49CFF32F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232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ABBC-F2D1-4D45-987D-D048095FC158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153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071A0-C394-49FF-9FD1-7776E7E8BDD8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5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楕円 60"/>
          <p:cNvSpPr/>
          <p:nvPr/>
        </p:nvSpPr>
        <p:spPr>
          <a:xfrm>
            <a:off x="212318" y="5315200"/>
            <a:ext cx="7452000" cy="92597"/>
          </a:xfrm>
          <a:prstGeom prst="ellipse">
            <a:avLst/>
          </a:prstGeom>
          <a:solidFill>
            <a:schemeClr val="accent1">
              <a:lumMod val="40000"/>
              <a:lumOff val="6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-53696" y="5084352"/>
            <a:ext cx="84663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．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拡大防止に向けた接待を伴う飲食店への働きかけ（文書送付）</a:t>
            </a:r>
          </a:p>
        </p:txBody>
      </p:sp>
      <p:sp>
        <p:nvSpPr>
          <p:cNvPr id="60" name="楕円 59"/>
          <p:cNvSpPr/>
          <p:nvPr/>
        </p:nvSpPr>
        <p:spPr>
          <a:xfrm>
            <a:off x="272781" y="751617"/>
            <a:ext cx="6120000" cy="92597"/>
          </a:xfrm>
          <a:prstGeom prst="ellipse">
            <a:avLst/>
          </a:prstGeom>
          <a:solidFill>
            <a:schemeClr val="accent1">
              <a:lumMod val="40000"/>
              <a:lumOff val="6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-53696" y="542598"/>
            <a:ext cx="84663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１．感染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防止宣言ステッカー登録事業者に対する現地調査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-3770" y="-2288"/>
            <a:ext cx="12195770" cy="504000"/>
          </a:xfrm>
          <a:prstGeom prst="rect">
            <a:avLst/>
          </a:prstGeom>
          <a:solidFill>
            <a:srgbClr val="007FAC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飲食店における感染防止対策の取組み</a:t>
            </a:r>
            <a:endParaRPr lang="ja-JP" altLang="en-US" sz="28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26746" y="817890"/>
            <a:ext cx="11974047" cy="103170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ctr"/>
          <a:lstStyle/>
          <a:p>
            <a:pPr>
              <a:lnSpc>
                <a:spcPts val="26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府の「少人数利用・飲食店応援キャンペーン」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国の「</a:t>
            </a:r>
            <a:r>
              <a:rPr lang="en-US" altLang="ja-JP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Go To Eat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キャンペーン」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の実施と併せて、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参加飲食店における感染防止対策の</a:t>
            </a:r>
            <a:endParaRPr lang="en-US" altLang="ja-JP" sz="16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6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実施状況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について、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職員等が個別に訪問し現地確認を実施。</a:t>
            </a:r>
            <a:endParaRPr lang="en-US" altLang="ja-JP" sz="16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6746237" y="1790099"/>
            <a:ext cx="4860000" cy="30383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主なチェック項目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705801" y="1800302"/>
            <a:ext cx="1262119" cy="291600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実施期間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87343" y="2165279"/>
            <a:ext cx="2621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月下旬から</a:t>
            </a:r>
            <a:r>
              <a:rPr kumimoji="1"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月末まで</a:t>
            </a:r>
            <a:endParaRPr kumimoji="1"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705801" y="2708866"/>
            <a:ext cx="1298280" cy="291600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対象店舗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73671" y="3010825"/>
            <a:ext cx="596635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両キャンペーン事業に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参加</a:t>
            </a:r>
            <a:r>
              <a:rPr kumimoji="1"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する飲食店</a:t>
            </a:r>
            <a:endParaRPr kumimoji="1"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キャンペーン参加条件</a:t>
            </a:r>
            <a:r>
              <a:rPr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「</a:t>
            </a:r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感染防止宣言ステッカー」及び「大阪コロナ追跡システム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の導入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729595" y="3977044"/>
            <a:ext cx="1298280" cy="291600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実施内容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95712" y="4256393"/>
            <a:ext cx="571218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店舗内の目視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確認</a:t>
            </a:r>
            <a:r>
              <a:rPr kumimoji="1"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及び責任者等からの聞き取り調査</a:t>
            </a:r>
            <a:endParaRPr kumimoji="1"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600" b="1" dirty="0" smtClean="0">
                <a:solidFill>
                  <a:srgbClr val="FF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600" b="1" dirty="0" smtClean="0">
                <a:solidFill>
                  <a:srgbClr val="FF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対策が不十分な場合は、改善を求める</a:t>
            </a:r>
            <a:endParaRPr lang="en-US" altLang="ja-JP" sz="1600" b="1" dirty="0" smtClean="0">
              <a:solidFill>
                <a:srgbClr val="FF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3159209" y="1789624"/>
            <a:ext cx="1267137" cy="291600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実施体制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359594" y="2099479"/>
            <a:ext cx="3143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　 　  </a:t>
            </a:r>
            <a:r>
              <a:rPr kumimoji="1"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班</a:t>
            </a:r>
            <a:r>
              <a:rPr kumimoji="1"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kumimoji="1"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r>
              <a:rPr kumimoji="1"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体制</a:t>
            </a:r>
            <a:endParaRPr kumimoji="1"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月～　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班</a:t>
            </a:r>
            <a:r>
              <a:rPr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r>
              <a:rPr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体制</a:t>
            </a:r>
            <a:endParaRPr kumimoji="1" lang="en-US" altLang="ja-JP" sz="14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413443" y="1800302"/>
            <a:ext cx="126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（予定）</a:t>
            </a: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23494" y="5796246"/>
            <a:ext cx="10375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手洗い・手指消毒・マスクの着用、換気など、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感染防止対策のさらなる徹底（チェックリストの送付）</a:t>
            </a:r>
            <a:endParaRPr kumimoji="1"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786483" y="5535588"/>
            <a:ext cx="2645049" cy="291600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業種</a:t>
            </a:r>
            <a:r>
              <a:rPr lang="ja-JP" altLang="en-US" sz="16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別ガイドラインの遵守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36375" y="6472323"/>
            <a:ext cx="10835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陽性者を早期に察知し感染拡大を抑えるため、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少し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でも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症状がある場合の速やかな検査受診を勧奨</a:t>
            </a:r>
            <a:endParaRPr kumimoji="1" lang="ja-JP" altLang="en-US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786484" y="6183241"/>
            <a:ext cx="2645048" cy="291600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従業員への</a:t>
            </a:r>
            <a:r>
              <a:rPr lang="en-US" altLang="ja-JP" sz="16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PCR</a:t>
            </a:r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検査</a:t>
            </a:r>
            <a:endParaRPr lang="ja-JP" altLang="en-US" sz="1600" b="1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4780" y="539251"/>
            <a:ext cx="12031019" cy="4442150"/>
          </a:xfrm>
          <a:prstGeom prst="rect">
            <a:avLst/>
          </a:prstGeom>
          <a:noFill/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4780" y="5074237"/>
            <a:ext cx="12031019" cy="1743421"/>
          </a:xfrm>
          <a:prstGeom prst="rect">
            <a:avLst/>
          </a:prstGeom>
          <a:noFill/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6746237" y="2100399"/>
            <a:ext cx="4861852" cy="2786815"/>
            <a:chOff x="5565106" y="1941533"/>
            <a:chExt cx="5897242" cy="3583628"/>
          </a:xfrm>
        </p:grpSpPr>
        <p:sp>
          <p:nvSpPr>
            <p:cNvPr id="25" name="角丸四角形 24"/>
            <p:cNvSpPr/>
            <p:nvPr/>
          </p:nvSpPr>
          <p:spPr>
            <a:xfrm>
              <a:off x="8641924" y="3776291"/>
              <a:ext cx="2820424" cy="1748870"/>
            </a:xfrm>
            <a:prstGeom prst="roundRect">
              <a:avLst>
                <a:gd name="adj" fmla="val 8335"/>
              </a:avLst>
            </a:prstGeom>
            <a:solidFill>
              <a:srgbClr val="FFFF00"/>
            </a:solidFill>
            <a:ln w="38100">
              <a:noFill/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5565106" y="1996225"/>
              <a:ext cx="2920444" cy="3509034"/>
            </a:xfrm>
            <a:prstGeom prst="roundRect">
              <a:avLst>
                <a:gd name="adj" fmla="val 8335"/>
              </a:avLst>
            </a:prstGeom>
            <a:solidFill>
              <a:srgbClr val="FFFF00"/>
            </a:solidFill>
            <a:ln w="38100">
              <a:noFill/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1750" y="2246474"/>
              <a:ext cx="1128651" cy="1441320"/>
            </a:xfrm>
            <a:prstGeom prst="rect">
              <a:avLst/>
            </a:prstGeom>
          </p:spPr>
        </p:pic>
        <p:pic>
          <p:nvPicPr>
            <p:cNvPr id="30" name="図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4691" y="3945557"/>
              <a:ext cx="1111310" cy="1419172"/>
            </a:xfrm>
            <a:prstGeom prst="rect">
              <a:avLst/>
            </a:prstGeom>
          </p:spPr>
        </p:pic>
        <p:pic>
          <p:nvPicPr>
            <p:cNvPr id="33" name="図 3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3432" y="3941115"/>
              <a:ext cx="1114787" cy="1423614"/>
            </a:xfrm>
            <a:prstGeom prst="rect">
              <a:avLst/>
            </a:prstGeom>
          </p:spPr>
        </p:pic>
        <p:pic>
          <p:nvPicPr>
            <p:cNvPr id="34" name="図 3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7205" y="2260902"/>
              <a:ext cx="1128389" cy="1440984"/>
            </a:xfrm>
            <a:prstGeom prst="rect">
              <a:avLst/>
            </a:prstGeom>
          </p:spPr>
        </p:pic>
        <p:sp>
          <p:nvSpPr>
            <p:cNvPr id="35" name="テキスト ボックス 34"/>
            <p:cNvSpPr txBox="1"/>
            <p:nvPr/>
          </p:nvSpPr>
          <p:spPr>
            <a:xfrm>
              <a:off x="6091339" y="1961540"/>
              <a:ext cx="1771603" cy="3561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施設での対策</a:t>
              </a:r>
              <a:endParaRPr kumimoji="1"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8810012" y="3710397"/>
              <a:ext cx="2430704" cy="3561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b="1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利用者</a:t>
              </a:r>
              <a:r>
                <a:rPr kumimoji="1" lang="ja-JP" altLang="en-US" sz="1200" b="1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への対応</a:t>
              </a:r>
              <a:endParaRPr kumimoji="1"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8641879" y="1997997"/>
              <a:ext cx="2820424" cy="1703890"/>
            </a:xfrm>
            <a:prstGeom prst="roundRect">
              <a:avLst>
                <a:gd name="adj" fmla="val 8335"/>
              </a:avLst>
            </a:prstGeom>
            <a:solidFill>
              <a:srgbClr val="FFFF00"/>
            </a:solidFill>
            <a:ln w="38100">
              <a:noFill/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8943010" y="1941533"/>
              <a:ext cx="2153008" cy="3561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従業員の衛生対策</a:t>
              </a:r>
              <a:endParaRPr kumimoji="1"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pic>
          <p:nvPicPr>
            <p:cNvPr id="50" name="図 4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1271" y="2241449"/>
              <a:ext cx="1095655" cy="1399181"/>
            </a:xfrm>
            <a:prstGeom prst="rect">
              <a:avLst/>
            </a:prstGeom>
          </p:spPr>
        </p:pic>
        <p:grpSp>
          <p:nvGrpSpPr>
            <p:cNvPr id="51" name="グループ化 50"/>
            <p:cNvGrpSpPr/>
            <p:nvPr/>
          </p:nvGrpSpPr>
          <p:grpSpPr>
            <a:xfrm>
              <a:off x="8808668" y="2234737"/>
              <a:ext cx="1510846" cy="1393899"/>
              <a:chOff x="419883" y="5627772"/>
              <a:chExt cx="1463002" cy="1475284"/>
            </a:xfrm>
          </p:grpSpPr>
          <p:pic>
            <p:nvPicPr>
              <p:cNvPr id="53" name="図 52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3380"/>
              <a:stretch/>
            </p:blipFill>
            <p:spPr>
              <a:xfrm>
                <a:off x="419883" y="5627772"/>
                <a:ext cx="1202397" cy="1475284"/>
              </a:xfrm>
              <a:prstGeom prst="rect">
                <a:avLst/>
              </a:prstGeom>
            </p:spPr>
          </p:pic>
          <p:sp>
            <p:nvSpPr>
              <p:cNvPr id="55" name="正方形/長方形 54"/>
              <p:cNvSpPr/>
              <p:nvPr/>
            </p:nvSpPr>
            <p:spPr>
              <a:xfrm>
                <a:off x="521019" y="6796940"/>
                <a:ext cx="1000125" cy="23378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508322" y="6664379"/>
                <a:ext cx="1374563" cy="3671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ja-JP" altLang="en-US" sz="900" b="1" dirty="0" smtClean="0">
                    <a:solidFill>
                      <a:srgbClr val="0070C0"/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ﾏｽｸやﾌｪｲｽｶﾞｰﾄﾞ</a:t>
                </a:r>
                <a:endParaRPr kumimoji="1" lang="en-US" altLang="ja-JP" sz="900" b="1" dirty="0" smtClean="0">
                  <a:solidFill>
                    <a:srgbClr val="0070C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  <a:p>
                <a:r>
                  <a:rPr kumimoji="1" lang="ja-JP" altLang="en-US" sz="900" b="1" dirty="0" err="1" smtClean="0">
                    <a:solidFill>
                      <a:srgbClr val="0070C0"/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を適</a:t>
                </a:r>
                <a:r>
                  <a:rPr kumimoji="1" lang="ja-JP" altLang="en-US" sz="900" b="1" dirty="0" smtClean="0">
                    <a:solidFill>
                      <a:srgbClr val="0070C0"/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切に着用</a:t>
                </a:r>
                <a:endParaRPr kumimoji="1" lang="ja-JP" altLang="en-US" sz="900" b="1" dirty="0">
                  <a:solidFill>
                    <a:srgbClr val="0070C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6815822" y="4391236"/>
              <a:ext cx="447986" cy="57439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200" b="1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又は</a:t>
              </a:r>
            </a:p>
          </p:txBody>
        </p:sp>
        <p:pic>
          <p:nvPicPr>
            <p:cNvPr id="29" name="図 2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5941" y="3985107"/>
              <a:ext cx="1095134" cy="1398518"/>
            </a:xfrm>
            <a:prstGeom prst="rect">
              <a:avLst/>
            </a:prstGeom>
          </p:spPr>
        </p:pic>
      </p:grpSp>
      <p:pic>
        <p:nvPicPr>
          <p:cNvPr id="44" name="図 4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884" y="3708798"/>
            <a:ext cx="844409" cy="1078333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>
            <a:off x="10486557" y="79253"/>
            <a:ext cx="157227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資料</a:t>
            </a:r>
            <a:r>
              <a:rPr lang="ja-JP" altLang="en-US" smtClean="0"/>
              <a:t>２</a:t>
            </a:r>
            <a:r>
              <a:rPr kumimoji="1" lang="ja-JP" altLang="en-US" smtClean="0"/>
              <a:t>－３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280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2168</TotalTime>
  <Words>274</Words>
  <Application>Microsoft Office PowerPoint</Application>
  <PresentationFormat>ワイド画面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山口　裕加</dc:creator>
  <cp:lastModifiedBy>松永　あかり</cp:lastModifiedBy>
  <cp:revision>213</cp:revision>
  <cp:lastPrinted>2020-09-17T00:53:31Z</cp:lastPrinted>
  <dcterms:created xsi:type="dcterms:W3CDTF">2020-06-11T04:56:19Z</dcterms:created>
  <dcterms:modified xsi:type="dcterms:W3CDTF">2020-09-17T05:10:46Z</dcterms:modified>
</cp:coreProperties>
</file>