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6" r:id="rId2"/>
    <p:sldId id="259" r:id="rId3"/>
    <p:sldId id="273" r:id="rId4"/>
    <p:sldId id="264" r:id="rId5"/>
    <p:sldId id="265" r:id="rId6"/>
    <p:sldId id="272" r:id="rId7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943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841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168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47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23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725506"/>
              </p:ext>
            </p:extLst>
          </p:nvPr>
        </p:nvGraphicFramePr>
        <p:xfrm>
          <a:off x="137051" y="662487"/>
          <a:ext cx="11943332" cy="60986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旧（９月１日～９月</a:t>
                      </a:r>
                      <a:r>
                        <a:rPr kumimoji="1" lang="en-US" altLang="ja-JP" sz="1600" b="1" dirty="0" smtClean="0"/>
                        <a:t>18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新（９月</a:t>
                      </a:r>
                      <a:r>
                        <a:rPr kumimoji="1" lang="en-US" altLang="ja-JP" sz="1600" b="1" dirty="0" smtClean="0"/>
                        <a:t>19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月９日）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区域　大阪府全域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区域　大阪府全域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  <a:tr h="366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②　期間　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イエローステージ１の期間（９月１日～９月</a:t>
                      </a:r>
                      <a:r>
                        <a:rPr lang="en-US" altLang="ja-JP" sz="1600" b="1" u="sng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日）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/>
                        <a:t>②　期間　</a:t>
                      </a:r>
                      <a:r>
                        <a:rPr lang="ja-JP" altLang="en-US" sz="1600" b="1" u="sng" dirty="0" smtClean="0"/>
                        <a:t>イエローステージ１の期間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（９月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日～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月９日）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565596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・多人数で唾液が飛び交う宴会・飲み会は控えること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１高齢者の方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２高齢者と日常的に接する家族　　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高齢者施設・医療機関等の職員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入）していない、接待を伴う飲食店及び酒類の提供を行う飲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食店の利用を自粛すること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・多人数で唾液が飛び交う宴会・飲み会は控えること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１高齢者の方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２高齢者と日常的に接する家族　　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</a:t>
                      </a: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高齢者施設・医療機関等の職員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・業種別ガイドラインを遵守（感染防止宣言ステッカーの導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入）していない、接待を伴う飲食店及び酒類の提供を行う飲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食店の利用を自粛すること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492639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37052" y="119388"/>
            <a:ext cx="930719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イエローステージ（警戒）の対応方針に基づく要請</a:t>
            </a:r>
            <a:r>
              <a:rPr lang="ja-JP" altLang="en-US" sz="2400" b="1" dirty="0"/>
              <a:t>　</a:t>
            </a:r>
            <a:r>
              <a:rPr lang="ja-JP" altLang="en-US" sz="2400" b="1" dirty="0" smtClean="0"/>
              <a:t>新旧対照表</a:t>
            </a:r>
            <a:endParaRPr kumimoji="1" lang="ja-JP" altLang="en-US" sz="2400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02228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339653" y="3555140"/>
            <a:ext cx="2997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spc="-100" dirty="0" smtClean="0"/>
              <a:t>は、感染リスクの高い環境を</a:t>
            </a:r>
            <a:endParaRPr lang="en-US" altLang="ja-JP" sz="1600" spc="-100" dirty="0" smtClean="0"/>
          </a:p>
          <a:p>
            <a:r>
              <a:rPr lang="ja-JP" altLang="en-US" sz="1600" spc="-100" dirty="0" smtClean="0"/>
              <a:t>避け、少しでも症状が有る場</a:t>
            </a:r>
            <a:endParaRPr lang="en-US" altLang="ja-JP" sz="1600" spc="-100" dirty="0" smtClean="0"/>
          </a:p>
          <a:p>
            <a:r>
              <a:rPr lang="ja-JP" altLang="en-US" sz="1600" spc="-100" dirty="0" smtClean="0"/>
              <a:t>合、早めに検査を受診すること</a:t>
            </a:r>
            <a:endParaRPr lang="en-US" altLang="ja-JP" sz="1600" spc="-100" dirty="0" smtClean="0"/>
          </a:p>
        </p:txBody>
      </p:sp>
      <p:sp>
        <p:nvSpPr>
          <p:cNvPr id="4" name="右中かっこ 3"/>
          <p:cNvSpPr/>
          <p:nvPr/>
        </p:nvSpPr>
        <p:spPr>
          <a:xfrm>
            <a:off x="3132216" y="3611509"/>
            <a:ext cx="196506" cy="651796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318238" y="143336"/>
            <a:ext cx="1721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</a:t>
            </a:r>
            <a:r>
              <a:rPr lang="ja-JP" altLang="en-US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314323" y="3600860"/>
            <a:ext cx="2997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spc="-100" dirty="0" smtClean="0"/>
              <a:t>は、感染リスクの高い環境を</a:t>
            </a:r>
            <a:endParaRPr lang="en-US" altLang="ja-JP" sz="1600" spc="-100" dirty="0" smtClean="0"/>
          </a:p>
          <a:p>
            <a:r>
              <a:rPr lang="ja-JP" altLang="en-US" sz="1600" spc="-100" dirty="0" smtClean="0"/>
              <a:t>避け、少しでも症状が有る場</a:t>
            </a:r>
            <a:endParaRPr lang="en-US" altLang="ja-JP" sz="1600" spc="-100" dirty="0" smtClean="0"/>
          </a:p>
          <a:p>
            <a:r>
              <a:rPr lang="ja-JP" altLang="en-US" sz="1600" spc="-100" dirty="0" smtClean="0"/>
              <a:t>合、早めに検査を受診すること</a:t>
            </a:r>
            <a:endParaRPr lang="en-US" altLang="ja-JP" sz="1600" spc="-100" dirty="0" smtClean="0"/>
          </a:p>
        </p:txBody>
      </p:sp>
      <p:sp>
        <p:nvSpPr>
          <p:cNvPr id="9" name="右中かっこ 8"/>
          <p:cNvSpPr/>
          <p:nvPr/>
        </p:nvSpPr>
        <p:spPr>
          <a:xfrm>
            <a:off x="9102166" y="3611509"/>
            <a:ext cx="196506" cy="651796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72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467573"/>
              </p:ext>
            </p:extLst>
          </p:nvPr>
        </p:nvGraphicFramePr>
        <p:xfrm>
          <a:off x="98543" y="136436"/>
          <a:ext cx="11943332" cy="6539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旧（９月１日～９月</a:t>
                      </a:r>
                      <a:r>
                        <a:rPr kumimoji="1" lang="en-US" altLang="ja-JP" sz="1600" b="1" dirty="0" smtClean="0"/>
                        <a:t>18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新（９月</a:t>
                      </a:r>
                      <a:r>
                        <a:rPr kumimoji="1" lang="en-US" altLang="ja-JP" sz="1600" b="1" dirty="0" smtClean="0"/>
                        <a:t>19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月９日）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➢主催者に対し、業種別ガイドラインの遵守を徹底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するととも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に、 国の接触確認アプリ「ＣＯＣＯＡ」、大阪コロナ追跡シ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ステムの導入、 又は名簿作成などの追跡対策の徹底を要請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chemeClr val="tx1"/>
                          </a:solidFill>
                        </a:rPr>
                        <a:t>➢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開催規模については、以下の参加人数かつ収容率の範囲内を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目安とすること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➢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主催者に対し、業種別ガイドラインの遵守を徹底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するととも</a:t>
                      </a: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に、 国の接触確認アプリ「ＣＯＣＯＡ」、大阪コロナ追跡シ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ステムの導入、 又は名簿作成などの追跡対策の徹底を要請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業種別ガイドラインの見直しを前提に、必要な感染防止策が担保される場合は、別表のとおり緩和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10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全国的な移動を伴うイベント又は参加者が</a:t>
                      </a:r>
                      <a:r>
                        <a:rPr lang="en-US" altLang="ja-JP" sz="1600" b="1" u="sng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人を超えるようなイベントを開催する際には、そのイベントの開催要件等について、大阪府に事前に相談すること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1000"/>
                        </a:lnSpc>
                        <a:defRPr/>
                      </a:pP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全国的な感染拡大やイベントでのクラスターが発生し、国が業種別ガイドラインの見直しや収容率要件・人数上限の見直しを行った場合には、国に準じて対応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10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適切な感染防止策が実施されていないイベントや、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ja-JP" altLang="en-US" sz="1600" b="1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1" u="none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リスクへの対応が整っていないイベントは、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ja-JP" sz="1600" b="1" u="none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開催自粛を要請することも検討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9983" y="2313946"/>
            <a:ext cx="5749016" cy="403187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【</a:t>
            </a:r>
            <a:r>
              <a:rPr lang="ja-JP" altLang="en-US" sz="1600" dirty="0"/>
              <a:t>参加人数の上限</a:t>
            </a:r>
            <a:r>
              <a:rPr lang="en-US" altLang="ja-JP" sz="1600" dirty="0"/>
              <a:t>】</a:t>
            </a:r>
          </a:p>
          <a:p>
            <a:r>
              <a:rPr lang="ja-JP" altLang="en-US" sz="1600" dirty="0" smtClean="0"/>
              <a:t>  </a:t>
            </a:r>
            <a:r>
              <a:rPr lang="ja-JP" altLang="en-US" sz="1600" dirty="0"/>
              <a:t>○</a:t>
            </a:r>
            <a:r>
              <a:rPr lang="ja-JP" altLang="en-US" sz="1600" dirty="0" smtClean="0"/>
              <a:t>屋内</a:t>
            </a:r>
            <a:r>
              <a:rPr lang="ja-JP" altLang="en-US" sz="1600" dirty="0"/>
              <a:t>・屋外：</a:t>
            </a:r>
            <a:r>
              <a:rPr lang="en-US" altLang="ja-JP" sz="1600" dirty="0"/>
              <a:t>5,000</a:t>
            </a:r>
            <a:r>
              <a:rPr lang="ja-JP" altLang="en-US" sz="1600" dirty="0"/>
              <a:t>人以下</a:t>
            </a:r>
          </a:p>
          <a:p>
            <a:endParaRPr lang="en-US" altLang="ja-JP" sz="1600" dirty="0" smtClean="0"/>
          </a:p>
          <a:p>
            <a:r>
              <a:rPr lang="en-US" altLang="ja-JP" sz="1600" dirty="0" smtClean="0"/>
              <a:t>【</a:t>
            </a:r>
            <a:r>
              <a:rPr lang="ja-JP" altLang="en-US" sz="1600" dirty="0"/>
              <a:t>収容率</a:t>
            </a:r>
            <a:r>
              <a:rPr lang="en-US" altLang="ja-JP" sz="1600" dirty="0"/>
              <a:t>】</a:t>
            </a:r>
          </a:p>
          <a:p>
            <a:r>
              <a:rPr lang="ja-JP" altLang="en-US" sz="1600" dirty="0" smtClean="0"/>
              <a:t>  ○屋内</a:t>
            </a:r>
            <a:r>
              <a:rPr lang="ja-JP" altLang="en-US" sz="1600" dirty="0"/>
              <a:t>：収容定員の半分以内の参加人数とすること</a:t>
            </a:r>
          </a:p>
          <a:p>
            <a:r>
              <a:rPr lang="ja-JP" altLang="en-US" sz="1600" dirty="0" smtClean="0"/>
              <a:t>  ○屋外</a:t>
            </a:r>
            <a:r>
              <a:rPr lang="ja-JP" altLang="en-US" sz="1600" dirty="0"/>
              <a:t>：人と人との距離を十分に確保できる</a:t>
            </a:r>
            <a:r>
              <a:rPr lang="ja-JP" altLang="en-US" sz="1600" dirty="0" smtClean="0"/>
              <a:t>こと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en-US" altLang="ja-JP" sz="1600" dirty="0" smtClean="0"/>
              <a:t>※</a:t>
            </a:r>
            <a:r>
              <a:rPr lang="ja-JP" altLang="en-US" sz="1600" dirty="0" smtClean="0"/>
              <a:t>　全国的な移動を伴うイベント又はイベント参加者が</a:t>
            </a:r>
            <a:endParaRPr lang="en-US" altLang="ja-JP" sz="1600" dirty="0" smtClean="0"/>
          </a:p>
          <a:p>
            <a:r>
              <a:rPr lang="ja-JP" altLang="en-US" sz="1600" dirty="0" smtClean="0"/>
              <a:t>　</a:t>
            </a:r>
            <a:r>
              <a:rPr lang="en-US" altLang="ja-JP" sz="1600" dirty="0" smtClean="0"/>
              <a:t>1,000</a:t>
            </a:r>
            <a:r>
              <a:rPr lang="ja-JP" altLang="en-US" sz="1600" dirty="0" smtClean="0"/>
              <a:t>人を超えるようなイベントを開催する際には、その</a:t>
            </a:r>
            <a:endParaRPr lang="en-US" altLang="ja-JP" sz="1600" dirty="0" smtClean="0"/>
          </a:p>
          <a:p>
            <a:r>
              <a:rPr lang="ja-JP" altLang="en-US" sz="1600" dirty="0" smtClean="0"/>
              <a:t>　イベント</a:t>
            </a:r>
            <a:r>
              <a:rPr lang="ja-JP" altLang="en-US" sz="1600" dirty="0"/>
              <a:t>の開催要件等について、大阪府</a:t>
            </a:r>
            <a:r>
              <a:rPr lang="ja-JP" altLang="en-US" sz="1600" dirty="0" smtClean="0"/>
              <a:t>に事前に相談する</a:t>
            </a:r>
            <a:endParaRPr lang="en-US" altLang="ja-JP" sz="1600" dirty="0" smtClean="0"/>
          </a:p>
          <a:p>
            <a:r>
              <a:rPr lang="ja-JP" altLang="en-US" sz="1600" dirty="0" smtClean="0"/>
              <a:t>　こと</a:t>
            </a:r>
            <a:endParaRPr lang="en-US" altLang="ja-JP" sz="1600" dirty="0" smtClean="0"/>
          </a:p>
          <a:p>
            <a:r>
              <a:rPr lang="en-US" altLang="ja-JP" sz="1600" dirty="0" smtClean="0"/>
              <a:t>※</a:t>
            </a:r>
            <a:r>
              <a:rPr lang="ja-JP" altLang="en-US" sz="1600" dirty="0" smtClean="0"/>
              <a:t>　適切な感染防止策が実施されていないイベントや、リス</a:t>
            </a:r>
            <a:endParaRPr lang="en-US" altLang="ja-JP" sz="1600" dirty="0" smtClean="0"/>
          </a:p>
          <a:p>
            <a:r>
              <a:rPr lang="ja-JP" altLang="en-US" sz="1600" dirty="0" smtClean="0"/>
              <a:t>　クへの対応が整っていないイベントは、開催自粛を</a:t>
            </a:r>
            <a:r>
              <a:rPr lang="ja-JP" altLang="en-US" sz="1600" dirty="0" err="1" smtClean="0"/>
              <a:t>要請す</a:t>
            </a:r>
            <a:endParaRPr lang="en-US" altLang="ja-JP" sz="1600" dirty="0" smtClean="0"/>
          </a:p>
          <a:p>
            <a:r>
              <a:rPr lang="ja-JP" altLang="en-US" sz="1600" dirty="0" smtClean="0"/>
              <a:t>　</a:t>
            </a:r>
            <a:r>
              <a:rPr lang="ja-JP" altLang="en-US" sz="1600" dirty="0" err="1" smtClean="0"/>
              <a:t>る</a:t>
            </a:r>
            <a:r>
              <a:rPr lang="ja-JP" altLang="en-US" sz="1600" dirty="0" smtClean="0"/>
              <a:t>ことも検討</a:t>
            </a:r>
            <a:endParaRPr lang="en-US" altLang="ja-JP" sz="1600" dirty="0" smtClean="0"/>
          </a:p>
          <a:p>
            <a:r>
              <a:rPr lang="en-US" altLang="ja-JP" sz="1600" dirty="0"/>
              <a:t>※</a:t>
            </a:r>
            <a:r>
              <a:rPr lang="ja-JP" altLang="en-US" sz="1600" dirty="0"/>
              <a:t>　期間中（９月１日～</a:t>
            </a:r>
            <a:r>
              <a:rPr lang="en-US" altLang="ja-JP" sz="1600" dirty="0"/>
              <a:t>18</a:t>
            </a:r>
            <a:r>
              <a:rPr lang="ja-JP" altLang="en-US" sz="1600" dirty="0"/>
              <a:t>日）に、国の方針が変更される場</a:t>
            </a:r>
            <a:endParaRPr lang="en-US" altLang="ja-JP" sz="1600" dirty="0"/>
          </a:p>
          <a:p>
            <a:r>
              <a:rPr lang="ja-JP" altLang="en-US" sz="1600" dirty="0"/>
              <a:t>　合、国に準じて</a:t>
            </a:r>
            <a:r>
              <a:rPr lang="ja-JP" altLang="en-US" sz="1600" dirty="0" smtClean="0"/>
              <a:t>緩和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39009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7972" y="3040590"/>
            <a:ext cx="5863903" cy="2000093"/>
          </a:xfrm>
          <a:prstGeom prst="rect">
            <a:avLst/>
          </a:prstGeom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326966"/>
              </p:ext>
            </p:extLst>
          </p:nvPr>
        </p:nvGraphicFramePr>
        <p:xfrm>
          <a:off x="98543" y="136436"/>
          <a:ext cx="11943332" cy="6322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89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旧（９月１日～９月</a:t>
                      </a:r>
                      <a:r>
                        <a:rPr kumimoji="1" lang="en-US" altLang="ja-JP" sz="1600" b="1" dirty="0" smtClean="0"/>
                        <a:t>18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新（９月</a:t>
                      </a:r>
                      <a:r>
                        <a:rPr kumimoji="1" lang="en-US" altLang="ja-JP" sz="1600" b="1" dirty="0" smtClean="0"/>
                        <a:t>19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月９日）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2118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  <p:sp>
        <p:nvSpPr>
          <p:cNvPr id="6" name="正方形/長方形 5"/>
          <p:cNvSpPr/>
          <p:nvPr/>
        </p:nvSpPr>
        <p:spPr>
          <a:xfrm>
            <a:off x="11200774" y="586510"/>
            <a:ext cx="628586" cy="293257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別表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2437" y="1060343"/>
            <a:ext cx="5741460" cy="1263272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6005167" y="2400829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異なるグループ間では座席を１席空け、同一グループ（５人以内に限る）内では座席間隔</a:t>
            </a:r>
            <a:r>
              <a:rPr lang="ja-JP" altLang="en-US" sz="1100" dirty="0" smtClean="0"/>
              <a:t>を</a:t>
            </a:r>
            <a:endParaRPr lang="en-US" altLang="ja-JP" sz="1100" dirty="0" smtClean="0"/>
          </a:p>
          <a:p>
            <a:r>
              <a:rPr lang="en-US" altLang="ja-JP" sz="1100" dirty="0"/>
              <a:t> </a:t>
            </a:r>
            <a:r>
              <a:rPr lang="en-US" altLang="ja-JP" sz="1100" dirty="0" smtClean="0"/>
              <a:t>  </a:t>
            </a:r>
            <a:r>
              <a:rPr lang="ja-JP" altLang="en-US" sz="1100" dirty="0" smtClean="0"/>
              <a:t>設けなく</a:t>
            </a:r>
            <a:r>
              <a:rPr lang="ja-JP" altLang="en-US" sz="1100" dirty="0"/>
              <a:t>ともよい。すなわち、収容率は</a:t>
            </a:r>
            <a:r>
              <a:rPr lang="en-US" altLang="ja-JP" sz="1100" dirty="0"/>
              <a:t>50</a:t>
            </a:r>
            <a:r>
              <a:rPr lang="ja-JP" altLang="en-US" sz="1100" dirty="0"/>
              <a:t>％を超える場合がある。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177972" y="5118752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詳細：令和２年９月</a:t>
            </a:r>
            <a:r>
              <a:rPr lang="en-US" altLang="ja-JP" sz="1100" dirty="0" smtClean="0"/>
              <a:t>11</a:t>
            </a:r>
            <a:r>
              <a:rPr lang="ja-JP" altLang="en-US" sz="1100" dirty="0" smtClean="0"/>
              <a:t>日付</a:t>
            </a:r>
            <a:r>
              <a:rPr lang="ja-JP" altLang="en-US" sz="1100" dirty="0"/>
              <a:t>国事務連絡「</a:t>
            </a:r>
            <a:r>
              <a:rPr lang="en-US" altLang="ja-JP" sz="1100" dirty="0"/>
              <a:t>11</a:t>
            </a:r>
            <a:r>
              <a:rPr lang="ja-JP" altLang="en-US" sz="1100" dirty="0"/>
              <a:t>月末までの催物の開催制限等について」参照</a:t>
            </a:r>
          </a:p>
        </p:txBody>
      </p:sp>
    </p:spTree>
    <p:extLst>
      <p:ext uri="{BB962C8B-B14F-4D97-AF65-F5344CB8AC3E}">
        <p14:creationId xmlns:p14="http://schemas.microsoft.com/office/powerpoint/2010/main" val="379207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485401"/>
              </p:ext>
            </p:extLst>
          </p:nvPr>
        </p:nvGraphicFramePr>
        <p:xfrm>
          <a:off x="94918" y="282479"/>
          <a:ext cx="11943332" cy="59243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旧（９月１日～９月</a:t>
                      </a:r>
                      <a:r>
                        <a:rPr kumimoji="1" lang="en-US" altLang="ja-JP" sz="1600" b="1" dirty="0" smtClean="0"/>
                        <a:t>18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新（９月</a:t>
                      </a:r>
                      <a:r>
                        <a:rPr kumimoji="1" lang="en-US" altLang="ja-JP" sz="1600" b="1" dirty="0" smtClean="0"/>
                        <a:t>19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月９日）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●施設について（府有施設を含む）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/>
                        <a:t>１．高齢者施設、医療機関等は、職員、施設と関わりのある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業務の従業員、入所者・入院患者、外部から訪問される方に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対し、徹底した感染防止対策を求めること</a:t>
                      </a:r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２．高齢者施設、医療機関等の職員に少しでも症状が有る場合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は、検査受診を勧めること</a:t>
                      </a:r>
                      <a:endParaRPr lang="en-US" altLang="ja-JP" sz="1600" b="0" dirty="0" smtClean="0"/>
                    </a:p>
                    <a:p>
                      <a:endParaRPr lang="ja-JP" altLang="en-US" sz="1600" b="0" dirty="0" smtClean="0"/>
                    </a:p>
                    <a:p>
                      <a:r>
                        <a:rPr lang="ja-JP" altLang="en-US" sz="1600" b="0" dirty="0" smtClean="0"/>
                        <a:t>３．業種別ガイドラインを遵守 （感染防止宣言ステッカーの導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入）すること</a:t>
                      </a:r>
                      <a:endParaRPr lang="en-US" altLang="ja-JP" sz="1600" b="0" dirty="0" smtClean="0"/>
                    </a:p>
                    <a:p>
                      <a:endParaRPr lang="ja-JP" altLang="en-US" sz="1600" b="0" dirty="0" smtClean="0"/>
                    </a:p>
                    <a:p>
                      <a:r>
                        <a:rPr lang="ja-JP" altLang="en-US" sz="1600" b="0" dirty="0" smtClean="0"/>
                        <a:t>４．国の接触確認アプリ「ＣＯＣＯＡ」、大阪コロナ追跡シス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テムの導入、又は名簿作成など追跡対策をとること</a:t>
                      </a:r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５．バー、クラブ、キャバクラ、ホストクラブ等、夜の街関連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施設の従業員に少しでも症状が有る場合は、検査受診を勧め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</a:t>
                      </a:r>
                      <a:r>
                        <a:rPr lang="ja-JP" altLang="en-US" sz="1600" b="0" dirty="0" err="1" smtClean="0"/>
                        <a:t>る</a:t>
                      </a:r>
                      <a:r>
                        <a:rPr lang="ja-JP" altLang="en-US" sz="1600" b="0" dirty="0" smtClean="0"/>
                        <a:t>こと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●施設について（府有施設を含む）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/>
                        <a:t>１．高齢者施設、医療機関等は、職員、施設と関わりのある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業務の従業員、入所者・入院患者、外部から訪問される方に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対し、徹底した感染防止対策を求めること</a:t>
                      </a:r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２．高齢者施設、医療機関等の職員に少しでも症状が有る場合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は、検査受診を勧めること</a:t>
                      </a:r>
                      <a:endParaRPr lang="en-US" altLang="ja-JP" sz="1600" b="0" dirty="0" smtClean="0"/>
                    </a:p>
                    <a:p>
                      <a:endParaRPr lang="ja-JP" altLang="en-US" sz="1600" b="0" dirty="0" smtClean="0"/>
                    </a:p>
                    <a:p>
                      <a:r>
                        <a:rPr lang="ja-JP" altLang="en-US" sz="1600" b="0" dirty="0" smtClean="0"/>
                        <a:t>３．業種別ガイドラインを遵守 （感染防止宣言ステッカーの導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入）すること</a:t>
                      </a:r>
                      <a:endParaRPr lang="en-US" altLang="ja-JP" sz="1600" b="0" dirty="0" smtClean="0"/>
                    </a:p>
                    <a:p>
                      <a:endParaRPr lang="ja-JP" altLang="en-US" sz="1600" b="0" dirty="0" smtClean="0"/>
                    </a:p>
                    <a:p>
                      <a:r>
                        <a:rPr lang="ja-JP" altLang="en-US" sz="1600" b="0" dirty="0" smtClean="0"/>
                        <a:t>４．国の接触確認アプリ「ＣＯＣＯＡ」、大阪コロナ追跡シス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テムの導入、又は名簿作成など追跡対策をとること</a:t>
                      </a:r>
                      <a:endParaRPr lang="en-US" altLang="ja-JP" sz="1600" b="0" dirty="0" smtClean="0"/>
                    </a:p>
                    <a:p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５．バー、クラブ、キャバクラ、ホストクラブ等、夜の街関連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施設の従業員に少しでも症状が有る場合は、検査受診を勧め</a:t>
                      </a:r>
                      <a:endParaRPr lang="en-US" altLang="ja-JP" sz="1600" b="0" dirty="0" smtClean="0"/>
                    </a:p>
                    <a:p>
                      <a:r>
                        <a:rPr lang="ja-JP" altLang="en-US" sz="1600" b="0" dirty="0" smtClean="0"/>
                        <a:t>　</a:t>
                      </a:r>
                      <a:r>
                        <a:rPr lang="ja-JP" altLang="en-US" sz="1600" b="0" dirty="0" err="1" smtClean="0"/>
                        <a:t>る</a:t>
                      </a:r>
                      <a:r>
                        <a:rPr lang="ja-JP" altLang="en-US" sz="1600" b="0" dirty="0" smtClean="0"/>
                        <a:t>こと</a:t>
                      </a:r>
                      <a:endParaRPr lang="en-US" altLang="ja-JP" sz="700" dirty="0" smtClean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ja-JP" altLang="en-US" sz="1600" b="1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1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1" u="sng" dirty="0" smtClean="0">
                          <a:solidFill>
                            <a:schemeClr val="tx1"/>
                          </a:solidFill>
                        </a:rPr>
                        <a:t>ミナミの臨時検査場における検査の継続実施</a:t>
                      </a: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76096" y="646313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2976" y="1236186"/>
            <a:ext cx="11679024" cy="110799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dirty="0"/>
          </a:p>
          <a:p>
            <a:pPr>
              <a:lnSpc>
                <a:spcPts val="2000"/>
              </a:lnSpc>
            </a:pPr>
            <a:endParaRPr lang="en-US" altLang="ja-JP" dirty="0"/>
          </a:p>
          <a:p>
            <a:endParaRPr lang="en-US" altLang="ja-JP" b="1" dirty="0" smtClean="0">
              <a:solidFill>
                <a:srgbClr val="FF0000"/>
              </a:solidFill>
            </a:endParaRPr>
          </a:p>
          <a:p>
            <a:pPr>
              <a:lnSpc>
                <a:spcPts val="1600"/>
              </a:lnSpc>
            </a:pPr>
            <a:endParaRPr lang="en-US" altLang="ja-JP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6042" y="528861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　　　</a:t>
            </a:r>
            <a:endParaRPr kumimoji="1" lang="ja-JP" altLang="en-US" sz="2400" b="1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998884"/>
              </p:ext>
            </p:extLst>
          </p:nvPr>
        </p:nvGraphicFramePr>
        <p:xfrm>
          <a:off x="166042" y="376462"/>
          <a:ext cx="11943332" cy="52588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旧（９月１日～９月</a:t>
                      </a:r>
                      <a:r>
                        <a:rPr kumimoji="1" lang="en-US" altLang="ja-JP" sz="1600" b="1" dirty="0" smtClean="0"/>
                        <a:t>18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新（９月</a:t>
                      </a:r>
                      <a:r>
                        <a:rPr kumimoji="1" lang="en-US" altLang="ja-JP" sz="1600" b="1" dirty="0" smtClean="0"/>
                        <a:t>19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月９日）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u="none" dirty="0" smtClean="0">
                          <a:solidFill>
                            <a:schemeClr val="tx1"/>
                          </a:solidFill>
                        </a:rPr>
                        <a:t>●経済界へのお願い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１．多人数で唾液が飛び交う宴会・飲み会は控えること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２．業種別ガイドラインの遵守を徹底すること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３．テレワーク</a:t>
                      </a:r>
                      <a:r>
                        <a:rPr lang="en-US" altLang="ja-JP" sz="1600" b="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％を推進すること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出勤が必要となる職場でも、ローテーション勤務、時差通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勤、自転車通勤などの取り組みを推進すること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４．体調の悪い方は出勤させないこと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体調の悪い方や少しでも症状がある方へは、検査の受診を勧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dirty="0" err="1" smtClean="0">
                          <a:solidFill>
                            <a:schemeClr val="tx1"/>
                          </a:solidFill>
                        </a:rPr>
                        <a:t>める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５．感染拡大を防止するため、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・感染防止宣言ステッカーを掲示しているお店を選択する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　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・お店に入った後は、感染拡大防止のため、大阪コロナ追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　跡システムの登録・利用をすること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・国の接触確認アプリ「</a:t>
                      </a:r>
                      <a:r>
                        <a:rPr lang="en-US" altLang="ja-JP" sz="1600" b="0" dirty="0" smtClean="0">
                          <a:solidFill>
                            <a:schemeClr val="tx1"/>
                          </a:solidFill>
                        </a:rPr>
                        <a:t>COCOA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」の登録・利用をすること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u="none" dirty="0" smtClean="0">
                          <a:solidFill>
                            <a:schemeClr val="tx1"/>
                          </a:solidFill>
                        </a:rPr>
                        <a:t>●経済界へのお願い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１．多人数で唾液が飛び交う宴会・飲み会は控えること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２．業種別ガイドラインの遵守を徹底すること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３．テレワーク</a:t>
                      </a:r>
                      <a:r>
                        <a:rPr lang="en-US" altLang="ja-JP" sz="1600" b="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％を推進すること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出勤が必要となる職場でも、ローテーション勤務、時差通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勤、自転車通勤などの取り組みを推進すること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４．体調の悪い方は出勤させないこと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体調の悪い方や少しでも症状がある方へは、検査の受診を勧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dirty="0" err="1" smtClean="0">
                          <a:solidFill>
                            <a:schemeClr val="tx1"/>
                          </a:solidFill>
                        </a:rPr>
                        <a:t>める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５．感染拡大を防止するため、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・感染防止宣言ステッカーを掲示しているお店を選択する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　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・お店に入った後は、感染拡大防止のため、大阪コロナ追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　跡システムの登録・利用をすること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　・国の接触確認アプリ「</a:t>
                      </a:r>
                      <a:r>
                        <a:rPr lang="en-US" altLang="ja-JP" sz="1600" b="0" dirty="0" smtClean="0">
                          <a:solidFill>
                            <a:schemeClr val="tx1"/>
                          </a:solidFill>
                        </a:rPr>
                        <a:t>COCOA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」の登録・利用をすること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6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513579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294342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　　　</a:t>
            </a:r>
            <a:endParaRPr kumimoji="1" lang="ja-JP" altLang="en-US" sz="2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2955" y="879554"/>
            <a:ext cx="11679024" cy="145680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endParaRPr lang="en-US" altLang="ja-JP" b="1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83975"/>
              </p:ext>
            </p:extLst>
          </p:nvPr>
        </p:nvGraphicFramePr>
        <p:xfrm>
          <a:off x="140801" y="294342"/>
          <a:ext cx="11943332" cy="4435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旧（９月１日～９月</a:t>
                      </a:r>
                      <a:r>
                        <a:rPr kumimoji="1" lang="en-US" altLang="ja-JP" sz="1600" b="1" dirty="0" smtClean="0"/>
                        <a:t>18</a:t>
                      </a:r>
                      <a:r>
                        <a:rPr kumimoji="1" lang="ja-JP" altLang="en-US" sz="1600" b="1" dirty="0" smtClean="0"/>
                        <a:t>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新（９月</a:t>
                      </a:r>
                      <a:r>
                        <a:rPr kumimoji="1" lang="en-US" altLang="ja-JP" sz="1600" b="1" dirty="0" smtClean="0"/>
                        <a:t>19</a:t>
                      </a:r>
                      <a:r>
                        <a:rPr kumimoji="1" lang="ja-JP" altLang="en-US" sz="1600" b="1" dirty="0" smtClean="0"/>
                        <a:t>日～</a:t>
                      </a:r>
                      <a:r>
                        <a:rPr kumimoji="1" lang="en-US" altLang="ja-JP" sz="1600" b="1" dirty="0" smtClean="0"/>
                        <a:t>10</a:t>
                      </a:r>
                      <a:r>
                        <a:rPr kumimoji="1" lang="ja-JP" altLang="en-US" sz="1600" b="1" dirty="0" smtClean="0"/>
                        <a:t>月９日）</a:t>
                      </a:r>
                      <a:endParaRPr kumimoji="1" lang="ja-JP" altLang="en-US" sz="16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u="none" dirty="0" smtClean="0">
                          <a:solidFill>
                            <a:schemeClr val="tx1"/>
                          </a:solidFill>
                        </a:rPr>
                        <a:t>●大学等へのお願い</a:t>
                      </a:r>
                      <a:endParaRPr kumimoji="1"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１．高齢者と日常的に接する学生は、感染リスクの高い環境を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避けること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２．寮やクラブ・サークル活動での感染防止対策を徹底する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こ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３．多人数で唾液が飛び交う宴会・飲み会は控えること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４．業種別ガイドラインを遵守（感染防止宣言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ステッカーの導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入）していない、接待を伴う飲食店及び酒類の提供を行う飲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食店の利用を自粛すること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５．体調の悪い方は登校させないこと。体調の悪い方や少しで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も症状がある方は、検査を受診すること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u="none" dirty="0" smtClean="0">
                          <a:solidFill>
                            <a:schemeClr val="tx1"/>
                          </a:solidFill>
                        </a:rPr>
                        <a:t>●大学等へのお願い</a:t>
                      </a:r>
                      <a:endParaRPr kumimoji="1"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１．高齢者と日常的に接する学生は、感染リスクの高い環境を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避けること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２．寮やクラブ・サークル活動での感染防止対策を徹底する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こ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３．多人数で唾液が飛び交う宴会・飲み会は控えること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４．業種別ガイドラインを遵守（感染防止宣言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ステッカーの導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入）していない、接待を伴う飲食店及び酒類の提供を行う飲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食店の利用を自粛すること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５．体調の悪い方は登校させないこと。体調の悪い方や少しで</a:t>
                      </a:r>
                      <a:endParaRPr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　も症状がある方は、検査を受診すること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38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1934</Words>
  <Application>Microsoft Office PowerPoint</Application>
  <PresentationFormat>ワイド画面</PresentationFormat>
  <Paragraphs>264</Paragraphs>
  <Slides>6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大中　英二</dc:creator>
  <cp:lastModifiedBy>上野　和樹</cp:lastModifiedBy>
  <cp:revision>121</cp:revision>
  <cp:lastPrinted>2020-09-17T02:11:37Z</cp:lastPrinted>
  <dcterms:created xsi:type="dcterms:W3CDTF">2020-05-20T11:17:35Z</dcterms:created>
  <dcterms:modified xsi:type="dcterms:W3CDTF">2020-09-17T05:59:35Z</dcterms:modified>
</cp:coreProperties>
</file>