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6" r:id="rId2"/>
    <p:sldId id="259" r:id="rId3"/>
    <p:sldId id="276" r:id="rId4"/>
    <p:sldId id="264" r:id="rId5"/>
    <p:sldId id="278" r:id="rId6"/>
    <p:sldId id="279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7" r:id="rId17"/>
  </p:sldIdLst>
  <p:sldSz cx="12192000" cy="6858000"/>
  <p:notesSz cx="9939338" cy="68072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6737" cy="3413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30284" y="0"/>
            <a:ext cx="4306737" cy="3413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F1423-5716-49C5-BA0B-68D6AF06BD5A}" type="datetimeFigureOut">
              <a:rPr kumimoji="1" lang="ja-JP" altLang="en-US" smtClean="0"/>
              <a:t>2020/9/17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6465807"/>
            <a:ext cx="4306737" cy="3413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30284" y="6465807"/>
            <a:ext cx="4306737" cy="3413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232B63-51E7-4026-98EE-C7D0E28CF2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4187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6888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9275" y="0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8B7A0-C579-44EE-9337-C3D9974416C9}" type="datetimeFigureOut">
              <a:rPr kumimoji="1" lang="ja-JP" altLang="en-US" smtClean="0"/>
              <a:t>2020/9/17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463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3775" y="3276600"/>
            <a:ext cx="7951788" cy="2679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465888"/>
            <a:ext cx="4306888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9275" y="6465888"/>
            <a:ext cx="430847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C2A64D-7BE5-4DD9-A4F0-F64F0B4BBB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1781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2A64D-7BE5-4DD9-A4F0-F64F0B4BBB4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7943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2A64D-7BE5-4DD9-A4F0-F64F0B4BBB4C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3168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2A64D-7BE5-4DD9-A4F0-F64F0B4BBB4C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91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2A64D-7BE5-4DD9-A4F0-F64F0B4BBB4C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5216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2020/9/17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2950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2020/9/17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6114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2020/9/17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7157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2020/9/17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3824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2020/9/17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8684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2020/9/17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1402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2020/9/17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067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2020/9/17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316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2020/9/17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2184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2020/9/17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173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2020/9/17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5489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BB047-88D8-4DB2-90C2-79679C7788C9}" type="datetimeFigureOut">
              <a:rPr kumimoji="1" lang="ja-JP" altLang="en-US" smtClean="0"/>
              <a:t>2020/9/17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6133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99245" y="175788"/>
            <a:ext cx="7461865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 smtClean="0"/>
              <a:t>イエローステージ（警戒）の対応方針に基づく要請</a:t>
            </a:r>
            <a:endParaRPr kumimoji="1" lang="ja-JP" altLang="en-US" sz="24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37052" y="573857"/>
            <a:ext cx="11902409" cy="201593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ja-JP" altLang="en-US" sz="2000" b="1" dirty="0" smtClean="0"/>
              <a:t>   ①　区域　</a:t>
            </a:r>
            <a:r>
              <a:rPr lang="ja-JP" altLang="en-US" sz="2000" b="1" u="sng" dirty="0" smtClean="0"/>
              <a:t>大阪府全域</a:t>
            </a:r>
            <a:endParaRPr lang="en-US" altLang="ja-JP" sz="2000" b="1" dirty="0" smtClean="0"/>
          </a:p>
          <a:p>
            <a:pPr>
              <a:lnSpc>
                <a:spcPts val="5000"/>
              </a:lnSpc>
            </a:pPr>
            <a:r>
              <a:rPr lang="ja-JP" altLang="en-US" sz="2000" b="1" dirty="0" smtClean="0"/>
              <a:t>   ②　期間　</a:t>
            </a:r>
            <a:r>
              <a:rPr lang="ja-JP" altLang="en-US" sz="2000" b="1" u="sng" dirty="0" smtClean="0"/>
              <a:t>イエローステージ１の期間</a:t>
            </a:r>
            <a:r>
              <a:rPr lang="ja-JP" altLang="en-US" sz="2000" b="1" u="sng" dirty="0" smtClean="0">
                <a:solidFill>
                  <a:srgbClr val="FF0000"/>
                </a:solidFill>
              </a:rPr>
              <a:t>（９月</a:t>
            </a:r>
            <a:r>
              <a:rPr lang="en-US" altLang="ja-JP" sz="2000" b="1" u="sng" dirty="0">
                <a:solidFill>
                  <a:srgbClr val="FF0000"/>
                </a:solidFill>
              </a:rPr>
              <a:t>19</a:t>
            </a:r>
            <a:r>
              <a:rPr lang="ja-JP" altLang="en-US" sz="2000" b="1" u="sng" dirty="0" smtClean="0">
                <a:solidFill>
                  <a:srgbClr val="FF0000"/>
                </a:solidFill>
              </a:rPr>
              <a:t>日～</a:t>
            </a:r>
            <a:r>
              <a:rPr lang="en-US" altLang="ja-JP" sz="2000" b="1" u="sng" dirty="0" smtClean="0">
                <a:solidFill>
                  <a:srgbClr val="FF0000"/>
                </a:solidFill>
              </a:rPr>
              <a:t>10</a:t>
            </a:r>
            <a:r>
              <a:rPr lang="ja-JP" altLang="en-US" sz="2000" b="1" u="sng" dirty="0" smtClean="0">
                <a:solidFill>
                  <a:srgbClr val="FF0000"/>
                </a:solidFill>
              </a:rPr>
              <a:t>月９日）</a:t>
            </a:r>
            <a:endParaRPr lang="en-US" altLang="ja-JP" sz="2000" b="1" dirty="0" smtClean="0">
              <a:solidFill>
                <a:srgbClr val="FF0000"/>
              </a:solidFill>
            </a:endParaRPr>
          </a:p>
          <a:p>
            <a:pPr>
              <a:lnSpc>
                <a:spcPts val="5000"/>
              </a:lnSpc>
            </a:pPr>
            <a:r>
              <a:rPr lang="en-US" altLang="ja-JP" sz="2000" b="1" dirty="0"/>
              <a:t> </a:t>
            </a:r>
            <a:r>
              <a:rPr lang="en-US" altLang="ja-JP" sz="2000" b="1" dirty="0" smtClean="0"/>
              <a:t>  </a:t>
            </a:r>
            <a:r>
              <a:rPr lang="ja-JP" altLang="en-US" sz="2000" b="1" dirty="0" smtClean="0"/>
              <a:t>③</a:t>
            </a:r>
            <a:r>
              <a:rPr lang="ja-JP" altLang="en-US" sz="2000" b="1" dirty="0"/>
              <a:t>　</a:t>
            </a:r>
            <a:r>
              <a:rPr lang="ja-JP" altLang="en-US" sz="2000" b="1" dirty="0" smtClean="0"/>
              <a:t>実施内容（特措法第</a:t>
            </a:r>
            <a:r>
              <a:rPr lang="en-US" altLang="ja-JP" sz="2000" b="1" dirty="0" smtClean="0"/>
              <a:t>24</a:t>
            </a:r>
            <a:r>
              <a:rPr lang="ja-JP" altLang="en-US" sz="2000" b="1" dirty="0" smtClean="0"/>
              <a:t>条第９項に基づく）</a:t>
            </a:r>
            <a:endParaRPr lang="en-US" altLang="ja-JP" sz="2000" b="1" dirty="0" smtClean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337183" y="6402228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2000" smtClean="0"/>
              <a:t>1</a:t>
            </a:fld>
            <a:endParaRPr kumimoji="1" lang="ja-JP" altLang="en-US" sz="2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77875" y="4368371"/>
            <a:ext cx="11142172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endParaRPr lang="en-US" altLang="ja-JP" b="1" dirty="0" smtClean="0"/>
          </a:p>
          <a:p>
            <a:endParaRPr lang="en-US" altLang="ja-JP" b="1" dirty="0"/>
          </a:p>
          <a:p>
            <a:endParaRPr lang="en-US" altLang="ja-JP" b="1" dirty="0" smtClean="0"/>
          </a:p>
          <a:p>
            <a:endParaRPr lang="en-US" altLang="ja-JP" b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24150" y="2538026"/>
            <a:ext cx="4036277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●</a:t>
            </a:r>
            <a:r>
              <a:rPr lang="ja-JP" altLang="en-US" sz="2400" b="1" u="sng" dirty="0" smtClean="0"/>
              <a:t>府民への呼びかけ</a:t>
            </a:r>
            <a:endParaRPr lang="ja-JP" altLang="en-US" sz="1600" b="1" u="sng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95224" y="3151689"/>
            <a:ext cx="11681138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ja-JP" altLang="en-US" sz="2000" b="1" dirty="0" smtClean="0"/>
              <a:t>府民に対し、次の内容</a:t>
            </a:r>
            <a:r>
              <a:rPr lang="ja-JP" altLang="en-US" sz="2000" b="1" dirty="0"/>
              <a:t>を</a:t>
            </a:r>
            <a:r>
              <a:rPr lang="ja-JP" altLang="en-US" sz="2000" b="1" dirty="0" smtClean="0"/>
              <a:t>要請</a:t>
            </a:r>
            <a:r>
              <a:rPr lang="ja-JP" altLang="en-US" sz="2000" dirty="0" smtClean="0"/>
              <a:t>。</a:t>
            </a:r>
            <a:endParaRPr lang="en-US" altLang="ja-JP" sz="1600" dirty="0" smtClean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95224" y="5900393"/>
            <a:ext cx="10931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・業種別ガイドラインを遵守（感染防止</a:t>
            </a:r>
            <a:r>
              <a:rPr lang="ja-JP" altLang="en-US" dirty="0" smtClean="0"/>
              <a:t>宣言ステッカー</a:t>
            </a:r>
            <a:r>
              <a:rPr lang="ja-JP" altLang="en-US" dirty="0"/>
              <a:t>の導入）していない、接待を</a:t>
            </a:r>
            <a:r>
              <a:rPr lang="ja-JP" altLang="en-US" dirty="0" smtClean="0"/>
              <a:t>伴う</a:t>
            </a:r>
            <a:r>
              <a:rPr lang="ja-JP" altLang="en-US" dirty="0"/>
              <a:t>飲食店</a:t>
            </a:r>
            <a:r>
              <a:rPr lang="ja-JP" altLang="en-US" dirty="0" smtClean="0"/>
              <a:t>及び</a:t>
            </a:r>
            <a:endParaRPr lang="en-US" altLang="ja-JP" dirty="0"/>
          </a:p>
          <a:p>
            <a:r>
              <a:rPr lang="ja-JP" altLang="en-US" dirty="0" smtClean="0"/>
              <a:t>　酒類</a:t>
            </a:r>
            <a:r>
              <a:rPr lang="ja-JP" altLang="en-US" dirty="0"/>
              <a:t>の提供を行う</a:t>
            </a:r>
            <a:r>
              <a:rPr lang="ja-JP" altLang="en-US" dirty="0" smtClean="0"/>
              <a:t>飲食店</a:t>
            </a:r>
            <a:r>
              <a:rPr lang="ja-JP" altLang="en-US" dirty="0"/>
              <a:t>の利用を自粛する</a:t>
            </a:r>
            <a:r>
              <a:rPr lang="ja-JP" altLang="en-US" dirty="0" smtClean="0"/>
              <a:t>こと</a:t>
            </a:r>
            <a:endParaRPr lang="en-US" altLang="ja-JP" dirty="0" smtClean="0"/>
          </a:p>
          <a:p>
            <a:endParaRPr lang="en-US" altLang="ja-JP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56522" y="4289542"/>
            <a:ext cx="4251576" cy="129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b="1" dirty="0" smtClean="0"/>
              <a:t>１　高齢者の方</a:t>
            </a:r>
            <a:endParaRPr lang="en-US" altLang="ja-JP" b="1" dirty="0" smtClean="0"/>
          </a:p>
          <a:p>
            <a:pPr>
              <a:lnSpc>
                <a:spcPct val="150000"/>
              </a:lnSpc>
            </a:pPr>
            <a:r>
              <a:rPr lang="ja-JP" altLang="en-US" b="1" dirty="0" smtClean="0"/>
              <a:t>２　高齢者と日常的に接する家族　　　</a:t>
            </a:r>
            <a:endParaRPr lang="en-US" altLang="ja-JP" b="1" dirty="0"/>
          </a:p>
          <a:p>
            <a:pPr>
              <a:lnSpc>
                <a:spcPct val="150000"/>
              </a:lnSpc>
            </a:pPr>
            <a:r>
              <a:rPr lang="ja-JP" altLang="en-US" b="1" dirty="0" smtClean="0"/>
              <a:t>３　高齢者施設・医療機関等の職員</a:t>
            </a:r>
            <a:endParaRPr lang="en-US" altLang="ja-JP" b="1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491225" y="4939175"/>
            <a:ext cx="6589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/>
              <a:t>感染リスクの高い環境を避け、</a:t>
            </a:r>
            <a:endParaRPr lang="en-US" altLang="ja-JP" b="1" dirty="0" smtClean="0"/>
          </a:p>
          <a:p>
            <a:r>
              <a:rPr lang="ja-JP" altLang="en-US" b="1" dirty="0" smtClean="0"/>
              <a:t>少しでも症状が有る場合、早めに検査を受診すること</a:t>
            </a:r>
            <a:endParaRPr lang="en-US" altLang="ja-JP" b="1" dirty="0" smtClean="0"/>
          </a:p>
        </p:txBody>
      </p:sp>
      <p:sp>
        <p:nvSpPr>
          <p:cNvPr id="4" name="右中かっこ 3"/>
          <p:cNvSpPr/>
          <p:nvPr/>
        </p:nvSpPr>
        <p:spPr>
          <a:xfrm>
            <a:off x="4676125" y="4657333"/>
            <a:ext cx="218364" cy="779014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008098" y="4897137"/>
            <a:ext cx="6589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/>
              <a:t>は、</a:t>
            </a:r>
            <a:endParaRPr lang="en-US" altLang="ja-JP" b="1" dirty="0" smtClean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95224" y="3706969"/>
            <a:ext cx="11107474" cy="3778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lvl="0">
              <a:lnSpc>
                <a:spcPts val="2300"/>
              </a:lnSpc>
              <a:defRPr/>
            </a:pPr>
            <a:r>
              <a:rPr lang="ja-JP" altLang="en-US" b="1" dirty="0"/>
              <a:t>・多人数で唾液が飛び交う宴会・飲み会は控えること</a:t>
            </a:r>
            <a:endParaRPr lang="en-US" altLang="ja-JP" b="1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0318238" y="143336"/>
            <a:ext cx="172122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資料２－</a:t>
            </a:r>
            <a:r>
              <a:rPr lang="ja-JP" altLang="en-US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１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72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32304" y="143301"/>
            <a:ext cx="9627468" cy="6714699"/>
          </a:xfrm>
          <a:prstGeom prst="rect">
            <a:avLst/>
          </a:prstGeom>
        </p:spPr>
      </p:pic>
      <p:sp>
        <p:nvSpPr>
          <p:cNvPr id="3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298675" y="6492875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2000" smtClean="0"/>
              <a:t>10</a:t>
            </a:fld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355913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4962" y="141027"/>
            <a:ext cx="9517963" cy="6621192"/>
          </a:xfrm>
          <a:prstGeom prst="rect">
            <a:avLst/>
          </a:prstGeom>
        </p:spPr>
      </p:pic>
      <p:sp>
        <p:nvSpPr>
          <p:cNvPr id="3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298675" y="6492875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2000" smtClean="0"/>
              <a:t>11</a:t>
            </a:fld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048972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40846" y="187372"/>
            <a:ext cx="9486545" cy="6545214"/>
          </a:xfrm>
          <a:prstGeom prst="rect">
            <a:avLst/>
          </a:prstGeom>
        </p:spPr>
      </p:pic>
      <p:sp>
        <p:nvSpPr>
          <p:cNvPr id="3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298675" y="6492875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2000" smtClean="0"/>
              <a:t>12</a:t>
            </a:fld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980621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5179" y="95536"/>
            <a:ext cx="9691000" cy="6714699"/>
          </a:xfrm>
          <a:prstGeom prst="rect">
            <a:avLst/>
          </a:prstGeom>
        </p:spPr>
      </p:pic>
      <p:sp>
        <p:nvSpPr>
          <p:cNvPr id="3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298675" y="6492875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2000" smtClean="0"/>
              <a:t>13</a:t>
            </a:fld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016674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1195" y="123255"/>
            <a:ext cx="9591605" cy="6623981"/>
          </a:xfrm>
          <a:prstGeom prst="rect">
            <a:avLst/>
          </a:prstGeom>
        </p:spPr>
      </p:pic>
      <p:sp>
        <p:nvSpPr>
          <p:cNvPr id="3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298675" y="6492875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2000" smtClean="0"/>
              <a:t>14</a:t>
            </a:fld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641649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49138" y="132480"/>
            <a:ext cx="9719196" cy="6725520"/>
          </a:xfrm>
          <a:prstGeom prst="rect">
            <a:avLst/>
          </a:prstGeom>
        </p:spPr>
      </p:pic>
      <p:sp>
        <p:nvSpPr>
          <p:cNvPr id="3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298675" y="6492875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2000" smtClean="0"/>
              <a:t>15</a:t>
            </a:fld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465145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1336432" y="201556"/>
            <a:ext cx="9042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主要なガイドライン策定団体</a:t>
            </a: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のイベント等の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開催制限緩和に向けた動き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9/16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現在）</a:t>
            </a:r>
            <a:endParaRPr kumimoji="1"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405454" y="56151"/>
            <a:ext cx="157227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【</a:t>
            </a:r>
            <a:r>
              <a:rPr lang="ja-JP" altLang="en-US" dirty="0" smtClean="0"/>
              <a:t>参考資料</a:t>
            </a:r>
            <a:r>
              <a:rPr kumimoji="1" lang="en-US" altLang="ja-JP" dirty="0" smtClean="0"/>
              <a:t>】</a:t>
            </a:r>
            <a:endParaRPr kumimoji="1" lang="ja-JP" altLang="en-US" dirty="0"/>
          </a:p>
        </p:txBody>
      </p:sp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678861"/>
              </p:ext>
            </p:extLst>
          </p:nvPr>
        </p:nvGraphicFramePr>
        <p:xfrm>
          <a:off x="245659" y="570890"/>
          <a:ext cx="11732066" cy="5749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0305">
                  <a:extLst>
                    <a:ext uri="{9D8B030D-6E8A-4147-A177-3AD203B41FA5}">
                      <a16:colId xmlns:a16="http://schemas.microsoft.com/office/drawing/2014/main" val="1477262571"/>
                    </a:ext>
                  </a:extLst>
                </a:gridCol>
                <a:gridCol w="2538484">
                  <a:extLst>
                    <a:ext uri="{9D8B030D-6E8A-4147-A177-3AD203B41FA5}">
                      <a16:colId xmlns:a16="http://schemas.microsoft.com/office/drawing/2014/main" val="3677463011"/>
                    </a:ext>
                  </a:extLst>
                </a:gridCol>
                <a:gridCol w="4495399">
                  <a:extLst>
                    <a:ext uri="{9D8B030D-6E8A-4147-A177-3AD203B41FA5}">
                      <a16:colId xmlns:a16="http://schemas.microsoft.com/office/drawing/2014/main" val="1268641800"/>
                    </a:ext>
                  </a:extLst>
                </a:gridCol>
                <a:gridCol w="1067878">
                  <a:extLst>
                    <a:ext uri="{9D8B030D-6E8A-4147-A177-3AD203B41FA5}">
                      <a16:colId xmlns:a16="http://schemas.microsoft.com/office/drawing/2014/main" val="1644633368"/>
                    </a:ext>
                  </a:extLst>
                </a:gridCol>
              </a:tblGrid>
              <a:tr h="46389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関係団体</a:t>
                      </a:r>
                      <a:endParaRPr kumimoji="1" lang="ja-JP" altLang="en-US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対　象</a:t>
                      </a:r>
                      <a:endParaRPr kumimoji="1" lang="ja-JP" altLang="en-US" sz="14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対応状況</a:t>
                      </a:r>
                      <a:endParaRPr kumimoji="1" lang="ja-JP" altLang="en-US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所　管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9430320"/>
                  </a:ext>
                </a:extLst>
              </a:tr>
              <a:tr h="527239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  <a:r>
                        <a:rPr kumimoji="1" lang="en-US" altLang="ja-JP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公社</a:t>
                      </a:r>
                      <a:r>
                        <a:rPr kumimoji="1" lang="en-US" altLang="ja-JP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</a:t>
                      </a:r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全国公立文化施設協会</a:t>
                      </a:r>
                      <a:endParaRPr kumimoji="1" lang="ja-JP" altLang="en-US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劇場、音楽堂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</a:t>
                      </a:r>
                      <a:r>
                        <a:rPr kumimoji="1" lang="en-US" altLang="ja-JP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9/14</a:t>
                      </a:r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に文化庁へガイドライン</a:t>
                      </a:r>
                      <a:r>
                        <a:rPr kumimoji="1" lang="en-US" altLang="ja-JP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改訂版</a:t>
                      </a:r>
                      <a:r>
                        <a:rPr kumimoji="1" lang="en-US" altLang="ja-JP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</a:t>
                      </a:r>
                      <a:r>
                        <a:rPr kumimoji="1" lang="ja-JP" altLang="en-US" sz="1400" dirty="0" err="1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を提</a:t>
                      </a:r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出</a:t>
                      </a:r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文部科学省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2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1695317"/>
                  </a:ext>
                </a:extLst>
              </a:tr>
              <a:tr h="739712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クラシック音楽公演運営推進協議会</a:t>
                      </a:r>
                      <a:endParaRPr kumimoji="1" lang="en-US" altLang="ja-JP" sz="14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  <a:r>
                        <a:rPr kumimoji="1" lang="en-US" altLang="ja-JP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((</a:t>
                      </a:r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一社</a:t>
                      </a:r>
                      <a:r>
                        <a:rPr kumimoji="1" lang="en-US" altLang="ja-JP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</a:t>
                      </a:r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日本クラシック音楽事業協会、</a:t>
                      </a:r>
                      <a:endParaRPr kumimoji="1" lang="en-US" altLang="ja-JP" sz="14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　</a:t>
                      </a:r>
                      <a:r>
                        <a:rPr kumimoji="1" lang="en-US" altLang="ja-JP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公社</a:t>
                      </a:r>
                      <a:r>
                        <a:rPr kumimoji="1" lang="en-US" altLang="ja-JP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</a:t>
                      </a:r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日本オーケストラ連盟</a:t>
                      </a:r>
                      <a:r>
                        <a:rPr kumimoji="1" lang="en-US" altLang="ja-JP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</a:t>
                      </a:r>
                      <a:endParaRPr kumimoji="1" lang="ja-JP" altLang="en-US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クラシック音楽</a:t>
                      </a:r>
                      <a:r>
                        <a:rPr kumimoji="1" lang="en-US" altLang="ja-JP" sz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kumimoji="1" lang="ja-JP" altLang="en-US" sz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交響曲、管弦楽曲、協奏曲、室内楽曲、器楽曲等）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・イベントの収容率、人数上限に係る記載を見直し</a:t>
                      </a:r>
                      <a:endParaRPr kumimoji="1" lang="en-US" altLang="ja-JP" sz="14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</a:t>
                      </a:r>
                      <a:r>
                        <a:rPr kumimoji="1" lang="en-US" altLang="ja-JP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9/18</a:t>
                      </a:r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目途に改訂及び公表</a:t>
                      </a:r>
                      <a:r>
                        <a:rPr kumimoji="1" lang="en-US" altLang="ja-JP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予定</a:t>
                      </a:r>
                      <a:r>
                        <a:rPr kumimoji="1" lang="en-US" altLang="ja-JP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</a:t>
                      </a:r>
                      <a:endParaRPr kumimoji="1" lang="ja-JP" altLang="en-US" sz="14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2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5409868"/>
                  </a:ext>
                </a:extLst>
              </a:tr>
              <a:tr h="5867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  <a:r>
                        <a:rPr kumimoji="1" lang="en-US" altLang="ja-JP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公社</a:t>
                      </a:r>
                      <a:r>
                        <a:rPr kumimoji="1" lang="en-US" altLang="ja-JP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</a:t>
                      </a:r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日本プロサッカーリーグ</a:t>
                      </a:r>
                      <a:r>
                        <a:rPr kumimoji="1" lang="en-US" altLang="ja-JP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(J</a:t>
                      </a:r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リーグ</a:t>
                      </a:r>
                      <a:r>
                        <a:rPr kumimoji="1" lang="en-US" altLang="ja-JP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</a:t>
                      </a:r>
                      <a:endParaRPr kumimoji="1" lang="ja-JP" altLang="en-US" sz="14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プロサッカー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・イベントの収容率、人数上限に係る記載を見直し</a:t>
                      </a:r>
                      <a:endParaRPr kumimoji="1" lang="en-US" altLang="ja-JP" sz="14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</a:t>
                      </a:r>
                      <a:r>
                        <a:rPr kumimoji="1" lang="en-US" altLang="ja-JP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9/19</a:t>
                      </a:r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目途に改訂及び公表</a:t>
                      </a:r>
                      <a:r>
                        <a:rPr kumimoji="1" lang="en-US" altLang="ja-JP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予定</a:t>
                      </a:r>
                      <a:r>
                        <a:rPr kumimoji="1" lang="en-US" altLang="ja-JP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</a:t>
                      </a:r>
                      <a:endParaRPr kumimoji="1" lang="ja-JP" altLang="en-US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2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7850210"/>
                  </a:ext>
                </a:extLst>
              </a:tr>
              <a:tr h="4395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  <a:r>
                        <a:rPr kumimoji="1" lang="en-US" altLang="ja-JP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一社</a:t>
                      </a:r>
                      <a:r>
                        <a:rPr kumimoji="1" lang="en-US" altLang="ja-JP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</a:t>
                      </a:r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日本野球機構</a:t>
                      </a:r>
                      <a:r>
                        <a:rPr kumimoji="1" lang="en-US" altLang="ja-JP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(NPB)</a:t>
                      </a:r>
                      <a:endParaRPr kumimoji="1" lang="ja-JP" altLang="en-US" sz="14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プロ野球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</a:t>
                      </a:r>
                      <a:r>
                        <a:rPr kumimoji="1" lang="en-US" altLang="ja-JP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9/16</a:t>
                      </a:r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にスポーツ庁へガイドライン</a:t>
                      </a:r>
                      <a:r>
                        <a:rPr kumimoji="1" lang="en-US" altLang="ja-JP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改訂版</a:t>
                      </a:r>
                      <a:r>
                        <a:rPr kumimoji="1" lang="en-US" altLang="ja-JP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</a:t>
                      </a:r>
                      <a:r>
                        <a:rPr kumimoji="1" lang="ja-JP" altLang="en-US" sz="1400" dirty="0" err="1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を提</a:t>
                      </a:r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出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9963070"/>
                  </a:ext>
                </a:extLst>
              </a:tr>
              <a:tr h="4712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  <a:r>
                        <a:rPr kumimoji="1" lang="en-US" altLang="ja-JP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公社</a:t>
                      </a:r>
                      <a:r>
                        <a:rPr kumimoji="1" lang="en-US" altLang="ja-JP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</a:t>
                      </a:r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全国公民館連合会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公民館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・ガイドライン改訂を検討（</a:t>
                      </a:r>
                      <a:r>
                        <a:rPr kumimoji="1" lang="en-US" altLang="ja-JP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</a:t>
                      </a:r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月初旬）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4789868"/>
                  </a:ext>
                </a:extLst>
              </a:tr>
              <a:tr h="607748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全国興行生活衛生同業組合連合会</a:t>
                      </a:r>
                      <a:endParaRPr kumimoji="1" lang="ja-JP" altLang="en-US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映画館・演芸場</a:t>
                      </a:r>
                      <a:r>
                        <a:rPr kumimoji="1" lang="en-US" altLang="ja-JP" sz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kumimoji="1" lang="ja-JP" altLang="en-US" sz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講談、落語、浪曲、漫談、漫才、奇術等</a:t>
                      </a:r>
                      <a:r>
                        <a:rPr kumimoji="1" lang="en-US" altLang="ja-JP" sz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・ガイドライン改訂を検討</a:t>
                      </a:r>
                      <a:r>
                        <a:rPr kumimoji="1" lang="en-US" altLang="ja-JP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時期未定</a:t>
                      </a:r>
                      <a:r>
                        <a:rPr kumimoji="1" lang="en-US" altLang="ja-JP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</a:t>
                      </a:r>
                      <a:endParaRPr kumimoji="1" lang="ja-JP" altLang="en-US" sz="14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厚生労働省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8105109"/>
                  </a:ext>
                </a:extLst>
              </a:tr>
              <a:tr h="441711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  <a:r>
                        <a:rPr kumimoji="1" lang="en-US" altLang="ja-JP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公財</a:t>
                      </a:r>
                      <a:r>
                        <a:rPr kumimoji="1" lang="en-US" altLang="ja-JP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)JKA</a:t>
                      </a:r>
                      <a:endParaRPr kumimoji="1" lang="ja-JP" altLang="en-US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競輪、オートレース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経済産業省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8723492"/>
                  </a:ext>
                </a:extLst>
              </a:tr>
              <a:tr h="71916">
                <a:tc rowSpan="2">
                  <a:txBody>
                    <a:bodyPr/>
                    <a:lstStyle/>
                    <a:p>
                      <a:pPr algn="l"/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  <a:r>
                        <a:rPr kumimoji="1" lang="en-US" altLang="ja-JP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一社</a:t>
                      </a:r>
                      <a:r>
                        <a:rPr kumimoji="1" lang="en-US" altLang="ja-JP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</a:t>
                      </a:r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コンサートプロモーターズ協会</a:t>
                      </a:r>
                      <a:endParaRPr kumimoji="1" lang="ja-JP" altLang="en-US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ロックコンサート、ポップコンサート</a:t>
                      </a:r>
                      <a:endParaRPr kumimoji="1" lang="en-US" altLang="ja-JP" sz="12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6808185"/>
                  </a:ext>
                </a:extLst>
              </a:tr>
              <a:tr h="563175">
                <a:tc vMerge="1">
                  <a:txBody>
                    <a:bodyPr/>
                    <a:lstStyle/>
                    <a:p>
                      <a:pPr algn="l"/>
                      <a:endParaRPr kumimoji="1" lang="ja-JP" altLang="en-US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/>
                      <a:endParaRPr kumimoji="1" lang="en-US" altLang="ja-JP" sz="12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kumimoji="1" lang="ja-JP" altLang="en-US" sz="1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経済産業省</a:t>
                      </a:r>
                      <a:endParaRPr kumimoji="1" lang="en-US" altLang="ja-JP" sz="12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文部科学省</a:t>
                      </a:r>
                      <a:endParaRPr kumimoji="1" lang="en-US" altLang="ja-JP" sz="12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0701599"/>
                  </a:ext>
                </a:extLst>
              </a:tr>
              <a:tr h="836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  <a:r>
                        <a:rPr kumimoji="1" lang="en-US" altLang="ja-JP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一社</a:t>
                      </a:r>
                      <a:r>
                        <a:rPr kumimoji="1" lang="en-US" altLang="ja-JP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</a:t>
                      </a:r>
                      <a:r>
                        <a:rPr kumimoji="1" lang="ja-JP" altLang="en-US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日本コンベンション協会</a:t>
                      </a:r>
                      <a:r>
                        <a:rPr kumimoji="1" lang="en-US" altLang="ja-JP" sz="14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(MICE)</a:t>
                      </a:r>
                      <a:endParaRPr kumimoji="1" lang="ja-JP" altLang="en-US" sz="14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ビジネスイベント</a:t>
                      </a:r>
                      <a:r>
                        <a:rPr kumimoji="1" lang="en-US" altLang="ja-JP" sz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kumimoji="1" lang="ja-JP" altLang="en-US" sz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商談会、企業研修、国際会議･学会、展示会</a:t>
                      </a:r>
                      <a:r>
                        <a:rPr kumimoji="1" lang="en-US" altLang="ja-JP" sz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 smtClean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国土交通省</a:t>
                      </a:r>
                      <a:endParaRPr kumimoji="1" lang="en-US" altLang="ja-JP" sz="1200" dirty="0" smtClean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638518"/>
                  </a:ext>
                </a:extLst>
              </a:tr>
            </a:tbl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8769664" y="6466051"/>
            <a:ext cx="248472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 smtClean="0"/>
              <a:t>※</a:t>
            </a:r>
            <a:r>
              <a:rPr lang="ja-JP" altLang="en-US" sz="1400" dirty="0" smtClean="0"/>
              <a:t>大阪府聞き取りによる</a:t>
            </a:r>
            <a:endParaRPr kumimoji="1" lang="ja-JP" altLang="en-US" sz="1400" dirty="0"/>
          </a:p>
        </p:txBody>
      </p:sp>
      <p:sp>
        <p:nvSpPr>
          <p:cNvPr id="6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298675" y="6492875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2000" smtClean="0"/>
              <a:t>16</a:t>
            </a:fld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20175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249119" y="189521"/>
            <a:ext cx="7489159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 smtClean="0"/>
              <a:t>●</a:t>
            </a:r>
            <a:r>
              <a:rPr lang="ja-JP" altLang="en-US" sz="2400" b="1" u="sng" dirty="0" smtClean="0"/>
              <a:t>イベントの開催に</a:t>
            </a:r>
            <a:r>
              <a:rPr lang="ja-JP" altLang="en-US" sz="2400" b="1" u="sng" dirty="0"/>
              <a:t>ついて</a:t>
            </a:r>
            <a:r>
              <a:rPr lang="ja-JP" altLang="en-US" sz="1600" u="sng" dirty="0"/>
              <a:t>（府主催（共催）の</a:t>
            </a:r>
            <a:r>
              <a:rPr lang="ja-JP" altLang="en-US" sz="1600" u="sng" dirty="0" smtClean="0"/>
              <a:t>イベントを含む）</a:t>
            </a:r>
            <a:endParaRPr kumimoji="1" lang="ja-JP" altLang="en-US" sz="1600" u="sng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298675" y="6492875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2000" smtClean="0"/>
              <a:t>2</a:t>
            </a:fld>
            <a:endParaRPr kumimoji="1" lang="ja-JP" altLang="en-US" sz="2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41656" y="839872"/>
            <a:ext cx="13289460" cy="147732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ja-JP" altLang="en-US" sz="2000" dirty="0" smtClean="0"/>
              <a:t>主催者に対し、業種別ガイドラインの遵守を徹底するとともに、</a:t>
            </a:r>
            <a:endParaRPr lang="en-US" altLang="ja-JP" sz="2000" dirty="0" smtClean="0"/>
          </a:p>
          <a:p>
            <a:pPr>
              <a:lnSpc>
                <a:spcPct val="150000"/>
              </a:lnSpc>
            </a:pPr>
            <a:r>
              <a:rPr lang="ja-JP" altLang="en-US" sz="2000" dirty="0"/>
              <a:t>　 </a:t>
            </a:r>
            <a:r>
              <a:rPr lang="ja-JP" altLang="en-US" sz="2000" dirty="0" smtClean="0"/>
              <a:t>国の接触</a:t>
            </a:r>
            <a:r>
              <a:rPr lang="ja-JP" altLang="en-US" sz="2000" dirty="0"/>
              <a:t>確認</a:t>
            </a:r>
            <a:r>
              <a:rPr lang="ja-JP" altLang="en-US" sz="2000" dirty="0" smtClean="0"/>
              <a:t>アプリ「</a:t>
            </a:r>
            <a:r>
              <a:rPr lang="ja-JP" altLang="en-US" sz="2000" dirty="0"/>
              <a:t>ＣＯＣＯＡ</a:t>
            </a:r>
            <a:r>
              <a:rPr lang="ja-JP" altLang="en-US" sz="2000" dirty="0" smtClean="0"/>
              <a:t>」、</a:t>
            </a:r>
            <a:r>
              <a:rPr lang="ja-JP" altLang="en-US" sz="2000" dirty="0"/>
              <a:t>大阪</a:t>
            </a:r>
            <a:r>
              <a:rPr lang="ja-JP" altLang="en-US" sz="2000" dirty="0" smtClean="0"/>
              <a:t>コロナ追跡システムの導入、</a:t>
            </a:r>
            <a:endParaRPr lang="en-US" altLang="ja-JP" sz="2000" dirty="0" smtClean="0"/>
          </a:p>
          <a:p>
            <a:pPr>
              <a:lnSpc>
                <a:spcPct val="150000"/>
              </a:lnSpc>
            </a:pPr>
            <a:r>
              <a:rPr lang="ja-JP" altLang="en-US" sz="2000" dirty="0" smtClean="0"/>
              <a:t>　 又</a:t>
            </a:r>
            <a:r>
              <a:rPr lang="ja-JP" altLang="en-US" sz="2000" dirty="0"/>
              <a:t>は名簿作成などの追跡対策の徹底を</a:t>
            </a:r>
            <a:r>
              <a:rPr lang="ja-JP" altLang="en-US" sz="2000" dirty="0" smtClean="0"/>
              <a:t>要請</a:t>
            </a:r>
            <a:endParaRPr lang="en-US" altLang="ja-JP" sz="2000" dirty="0" smtClean="0"/>
          </a:p>
        </p:txBody>
      </p:sp>
      <p:sp>
        <p:nvSpPr>
          <p:cNvPr id="11" name="正方形/長方形 10"/>
          <p:cNvSpPr/>
          <p:nvPr/>
        </p:nvSpPr>
        <p:spPr>
          <a:xfrm>
            <a:off x="141656" y="2317200"/>
            <a:ext cx="11900219" cy="421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ja-JP" altLang="en-US" sz="2000" b="1" dirty="0">
                <a:solidFill>
                  <a:srgbClr val="FF0000"/>
                </a:solidFill>
              </a:rPr>
              <a:t>業種別ガイドラインの見直しを前提に、必要な感染防止策が担保される場合は、別表のとおり緩和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ja-JP" sz="2000" b="1" dirty="0">
              <a:solidFill>
                <a:srgbClr val="FF0000"/>
              </a:solidFill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全国的な移動を伴うイベント又は参加者が</a:t>
            </a:r>
            <a:r>
              <a:rPr lang="en-US" altLang="ja-JP" sz="2000" b="1" dirty="0">
                <a:solidFill>
                  <a:srgbClr val="FF0000"/>
                </a:solidFill>
              </a:rPr>
              <a:t>1,000</a:t>
            </a:r>
            <a:r>
              <a:rPr lang="ja-JP" altLang="en-US" sz="2000" b="1" dirty="0">
                <a:solidFill>
                  <a:srgbClr val="FF0000"/>
                </a:solidFill>
              </a:rPr>
              <a:t>人を超えるようなイベントを開催する際には、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 lvl="0">
              <a:lnSpc>
                <a:spcPct val="150000"/>
              </a:lnSpc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　 そのイベントの開催要件等について、大阪府に事前に相談すること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 lvl="0">
              <a:defRPr/>
            </a:pPr>
            <a:endParaRPr lang="en-US" altLang="ja-JP" sz="2000" b="1" dirty="0">
              <a:solidFill>
                <a:srgbClr val="FF0000"/>
              </a:solidFill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全国的な感染拡大やイベントでのクラスターが発生し、国が業種別ガイドラインの見直しや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 lvl="0">
              <a:lnSpc>
                <a:spcPct val="150000"/>
              </a:lnSpc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　 収容率要件・人数上限の見直しを行った場合には、国に準じて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対応</a:t>
            </a:r>
            <a:endParaRPr lang="en-US" altLang="ja-JP" sz="2000" b="1" dirty="0" smtClean="0">
              <a:solidFill>
                <a:srgbClr val="FF0000"/>
              </a:solidFill>
            </a:endParaRPr>
          </a:p>
          <a:p>
            <a:pPr lvl="0">
              <a:defRPr/>
            </a:pPr>
            <a:endParaRPr lang="en-US" altLang="ja-JP" sz="2000" b="1" dirty="0" smtClean="0">
              <a:solidFill>
                <a:srgbClr val="FF0000"/>
              </a:solidFill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ja-JP" altLang="en-US" sz="2000" b="1" dirty="0">
                <a:solidFill>
                  <a:srgbClr val="FF0000"/>
                </a:solidFill>
              </a:rPr>
              <a:t>適切な感染防止策が実施されていないイベントや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、リスク</a:t>
            </a:r>
            <a:r>
              <a:rPr lang="ja-JP" altLang="en-US" sz="2000" b="1" dirty="0">
                <a:solidFill>
                  <a:srgbClr val="FF0000"/>
                </a:solidFill>
              </a:rPr>
              <a:t>への対応が整っていないイベントは、</a:t>
            </a:r>
          </a:p>
          <a:p>
            <a:pPr lvl="0">
              <a:lnSpc>
                <a:spcPct val="150000"/>
              </a:lnSpc>
              <a:defRPr/>
            </a:pPr>
            <a:r>
              <a:rPr lang="ja-JP" altLang="en-US" sz="2000" b="1" dirty="0" smtClean="0">
                <a:solidFill>
                  <a:srgbClr val="FF0000"/>
                </a:solidFill>
              </a:rPr>
              <a:t>     開催</a:t>
            </a:r>
            <a:r>
              <a:rPr lang="ja-JP" altLang="en-US" sz="2000" b="1" dirty="0">
                <a:solidFill>
                  <a:srgbClr val="FF0000"/>
                </a:solidFill>
              </a:rPr>
              <a:t>自粛を要請することも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検討</a:t>
            </a:r>
            <a:endParaRPr lang="ja-JP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90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056444"/>
              </p:ext>
            </p:extLst>
          </p:nvPr>
        </p:nvGraphicFramePr>
        <p:xfrm>
          <a:off x="261257" y="3238791"/>
          <a:ext cx="11814627" cy="3333203"/>
        </p:xfrm>
        <a:graphic>
          <a:graphicData uri="http://schemas.openxmlformats.org/drawingml/2006/table">
            <a:tbl>
              <a:tblPr/>
              <a:tblGrid>
                <a:gridCol w="1676027">
                  <a:extLst>
                    <a:ext uri="{9D8B030D-6E8A-4147-A177-3AD203B41FA5}">
                      <a16:colId xmlns:a16="http://schemas.microsoft.com/office/drawing/2014/main" val="3101460769"/>
                    </a:ext>
                  </a:extLst>
                </a:gridCol>
                <a:gridCol w="5964770">
                  <a:extLst>
                    <a:ext uri="{9D8B030D-6E8A-4147-A177-3AD203B41FA5}">
                      <a16:colId xmlns:a16="http://schemas.microsoft.com/office/drawing/2014/main" val="2422769014"/>
                    </a:ext>
                  </a:extLst>
                </a:gridCol>
                <a:gridCol w="4173830">
                  <a:extLst>
                    <a:ext uri="{9D8B030D-6E8A-4147-A177-3AD203B41FA5}">
                      <a16:colId xmlns:a16="http://schemas.microsoft.com/office/drawing/2014/main" val="1011084544"/>
                    </a:ext>
                  </a:extLst>
                </a:gridCol>
              </a:tblGrid>
              <a:tr h="540156">
                <a:tc>
                  <a:txBody>
                    <a:bodyPr/>
                    <a:lstStyle/>
                    <a:p>
                      <a:pPr algn="l" fontAlgn="ctr"/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694" marR="6694" marT="66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展示会、地域の行事等</a:t>
                      </a:r>
                    </a:p>
                  </a:txBody>
                  <a:tcPr marL="6694" marR="6694" marT="66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全国的・</a:t>
                      </a:r>
                      <a:r>
                        <a:rPr lang="ja-JP" alt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広域的なお祭り・野外</a:t>
                      </a:r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フェス等</a:t>
                      </a:r>
                    </a:p>
                  </a:txBody>
                  <a:tcPr marL="6694" marR="6694" marT="66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0439269"/>
                  </a:ext>
                </a:extLst>
              </a:tr>
              <a:tr h="704624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イベントの性質</a:t>
                      </a:r>
                    </a:p>
                  </a:txBody>
                  <a:tcPr marL="6694" marR="6694" marT="66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•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入退場や区域内の適切な行動確保が可能</a:t>
                      </a:r>
                      <a:b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•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参加者が自由に移動できる</a:t>
                      </a:r>
                      <a:b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•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名簿等で参加者の把握が可能</a:t>
                      </a:r>
                    </a:p>
                  </a:txBody>
                  <a:tcPr marL="6694" marR="6694" marT="66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•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入退場や区域内の適切な行動確保が困難</a:t>
                      </a:r>
                      <a:b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•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参加者が自由に移動できる</a:t>
                      </a:r>
                      <a:b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•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名簿等で参加者を把握困難</a:t>
                      </a:r>
                    </a:p>
                  </a:txBody>
                  <a:tcPr marL="6694" marR="6694" marT="66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16087087"/>
                  </a:ext>
                </a:extLst>
              </a:tr>
              <a:tr h="535659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想定</a:t>
                      </a:r>
                      <a:r>
                        <a:rPr lang="ja-JP" alt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される</a:t>
                      </a:r>
                      <a:endParaRPr lang="en-US" altLang="ja-JP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pPr algn="l" fontAlgn="ctr"/>
                      <a:r>
                        <a:rPr lang="ja-JP" alt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イベント</a:t>
                      </a:r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（例）</a:t>
                      </a:r>
                    </a:p>
                  </a:txBody>
                  <a:tcPr marL="6694" marR="6694" marT="66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•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展示会（人数等を管理できるイベント）</a:t>
                      </a:r>
                      <a:b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•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地域の行事</a:t>
                      </a:r>
                    </a:p>
                  </a:txBody>
                  <a:tcPr marL="6694" marR="6694" marT="66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•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全国的・広域的な花火大会・野外音楽フェス等</a:t>
                      </a:r>
                    </a:p>
                  </a:txBody>
                  <a:tcPr marL="6694" marR="6694" marT="66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02148985"/>
                  </a:ext>
                </a:extLst>
              </a:tr>
              <a:tr h="1533089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開催要件</a:t>
                      </a:r>
                    </a:p>
                  </a:txBody>
                  <a:tcPr marL="6694" marR="6694" marT="66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•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入場者が大声での歓声・声援等を発し、又は歌唱するおそれ</a:t>
                      </a:r>
                      <a:r>
                        <a:rPr lang="ja-JP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があるもの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は</a:t>
                      </a:r>
                      <a:r>
                        <a:rPr lang="ja-JP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、</a:t>
                      </a:r>
                      <a:endParaRPr lang="en-US" altLang="ja-JP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pPr algn="l" fontAlgn="ctr"/>
                      <a:r>
                        <a:rPr lang="ja-JP" alt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 </a:t>
                      </a:r>
                      <a:r>
                        <a:rPr lang="ja-JP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当分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の間、収容定員が設定されている場合は</a:t>
                      </a:r>
                      <a:r>
                        <a:rPr lang="ja-JP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収容率</a:t>
                      </a: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50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％</a:t>
                      </a:r>
                      <a:r>
                        <a:rPr lang="ja-JP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以内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、設定</a:t>
                      </a:r>
                      <a:r>
                        <a:rPr lang="ja-JP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されて </a:t>
                      </a:r>
                      <a:endParaRPr lang="en-US" altLang="ja-JP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pPr algn="l" fontAlgn="ctr"/>
                      <a:r>
                        <a:rPr lang="en-US" altLang="ja-JP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 </a:t>
                      </a:r>
                      <a:r>
                        <a:rPr lang="ja-JP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いない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場合は十分な人と人との</a:t>
                      </a:r>
                      <a:r>
                        <a:rPr lang="ja-JP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間隔（１ｍ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）を</a:t>
                      </a:r>
                      <a:r>
                        <a:rPr lang="ja-JP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要すること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とする。</a:t>
                      </a:r>
                      <a:b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•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それ以外のものについては、感染拡大予防ガイドラインに</a:t>
                      </a:r>
                      <a:r>
                        <a:rPr lang="ja-JP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則った感染拡大 </a:t>
                      </a:r>
                      <a:endParaRPr lang="en-US" altLang="ja-JP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pPr algn="l" fontAlgn="ctr"/>
                      <a:r>
                        <a:rPr lang="en-US" altLang="ja-JP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 </a:t>
                      </a:r>
                      <a:r>
                        <a:rPr lang="ja-JP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対策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を前提として、収容定員が設定されている</a:t>
                      </a:r>
                      <a:r>
                        <a:rPr lang="ja-JP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場合は収容率</a:t>
                      </a:r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100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％以内</a:t>
                      </a:r>
                      <a:r>
                        <a:rPr lang="ja-JP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、</a:t>
                      </a:r>
                      <a:endParaRPr lang="en-US" altLang="ja-JP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pPr algn="l" fontAlgn="ctr"/>
                      <a:r>
                        <a:rPr lang="en-US" altLang="ja-JP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 </a:t>
                      </a:r>
                      <a:r>
                        <a:rPr lang="ja-JP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設定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されていない場合は密が発生</a:t>
                      </a:r>
                      <a:r>
                        <a:rPr lang="ja-JP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しない程度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の</a:t>
                      </a:r>
                      <a:r>
                        <a:rPr lang="ja-JP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間隔（最低限人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と人が</a:t>
                      </a:r>
                      <a:r>
                        <a:rPr lang="ja-JP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接触</a:t>
                      </a:r>
                      <a:endParaRPr lang="en-US" altLang="ja-JP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  <a:p>
                      <a:pPr algn="l" fontAlgn="ctr"/>
                      <a:r>
                        <a:rPr lang="en-US" altLang="ja-JP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 </a:t>
                      </a:r>
                      <a:r>
                        <a:rPr lang="ja-JP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しない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程度の間隔）を</a:t>
                      </a:r>
                      <a:r>
                        <a:rPr lang="ja-JP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空けること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とする</a:t>
                      </a:r>
                      <a:r>
                        <a:rPr lang="ja-JP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。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694" marR="6694" marT="66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•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当分の間、十分な人と人との間隔（１ｍ）を要する</a:t>
                      </a:r>
                      <a:r>
                        <a:rPr lang="ja-JP" alt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こととする。当該間隔の維持が困難な場合は、開催について慎重に判断。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6694" marR="6694" marT="66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2937000"/>
                  </a:ext>
                </a:extLst>
              </a:tr>
            </a:tbl>
          </a:graphicData>
        </a:graphic>
      </p:graphicFrame>
      <p:graphicFrame>
        <p:nvGraphicFramePr>
          <p:cNvPr id="13" name="表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858642"/>
              </p:ext>
            </p:extLst>
          </p:nvPr>
        </p:nvGraphicFramePr>
        <p:xfrm>
          <a:off x="261258" y="539715"/>
          <a:ext cx="11814626" cy="238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0655">
                  <a:extLst>
                    <a:ext uri="{9D8B030D-6E8A-4147-A177-3AD203B41FA5}">
                      <a16:colId xmlns:a16="http://schemas.microsoft.com/office/drawing/2014/main" val="3124404839"/>
                    </a:ext>
                  </a:extLst>
                </a:gridCol>
                <a:gridCol w="3674569">
                  <a:extLst>
                    <a:ext uri="{9D8B030D-6E8A-4147-A177-3AD203B41FA5}">
                      <a16:colId xmlns:a16="http://schemas.microsoft.com/office/drawing/2014/main" val="4036489531"/>
                    </a:ext>
                  </a:extLst>
                </a:gridCol>
                <a:gridCol w="3690765">
                  <a:extLst>
                    <a:ext uri="{9D8B030D-6E8A-4147-A177-3AD203B41FA5}">
                      <a16:colId xmlns:a16="http://schemas.microsoft.com/office/drawing/2014/main" val="1022711929"/>
                    </a:ext>
                  </a:extLst>
                </a:gridCol>
                <a:gridCol w="2668637">
                  <a:extLst>
                    <a:ext uri="{9D8B030D-6E8A-4147-A177-3AD203B41FA5}">
                      <a16:colId xmlns:a16="http://schemas.microsoft.com/office/drawing/2014/main" val="3803860384"/>
                    </a:ext>
                  </a:extLst>
                </a:gridCol>
              </a:tblGrid>
              <a:tr h="33657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>
                          <a:latin typeface="+mn-ea"/>
                          <a:ea typeface="+mn-ea"/>
                        </a:rPr>
                        <a:t>時期</a:t>
                      </a:r>
                      <a:endParaRPr kumimoji="1" lang="ja-JP" altLang="en-US" sz="18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>
                          <a:latin typeface="+mn-ea"/>
                          <a:ea typeface="+mn-ea"/>
                        </a:rPr>
                        <a:t>収容率</a:t>
                      </a:r>
                      <a:endParaRPr kumimoji="1" lang="ja-JP" altLang="en-US" sz="18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6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>
                          <a:latin typeface="+mn-ea"/>
                          <a:ea typeface="+mn-ea"/>
                        </a:rPr>
                        <a:t>人数上限</a:t>
                      </a:r>
                      <a:endParaRPr kumimoji="1" lang="ja-JP" altLang="en-US" sz="18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902437"/>
                  </a:ext>
                </a:extLst>
              </a:tr>
              <a:tr h="1318262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 smtClean="0">
                          <a:latin typeface="+mn-ea"/>
                          <a:ea typeface="+mn-ea"/>
                        </a:rPr>
                        <a:t>９月</a:t>
                      </a:r>
                      <a:r>
                        <a:rPr kumimoji="1" lang="en-US" altLang="ja-JP" sz="1600" b="1" dirty="0" smtClean="0">
                          <a:latin typeface="+mn-ea"/>
                          <a:ea typeface="+mn-ea"/>
                        </a:rPr>
                        <a:t>19</a:t>
                      </a:r>
                      <a:r>
                        <a:rPr kumimoji="1" lang="ja-JP" altLang="en-US" sz="1600" b="1" dirty="0" smtClean="0">
                          <a:latin typeface="+mn-ea"/>
                          <a:ea typeface="+mn-ea"/>
                        </a:rPr>
                        <a:t>日から</a:t>
                      </a:r>
                      <a:endParaRPr kumimoji="1" lang="en-US" altLang="ja-JP" sz="1600" b="1" dirty="0" smtClean="0"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kumimoji="1" lang="ja-JP" altLang="en-US" sz="1600" b="1" dirty="0" smtClean="0">
                          <a:latin typeface="+mn-ea"/>
                          <a:ea typeface="+mn-ea"/>
                        </a:rPr>
                        <a:t>当面</a:t>
                      </a:r>
                      <a:r>
                        <a:rPr kumimoji="1" lang="en-US" altLang="ja-JP" sz="1600" b="1" dirty="0" smtClean="0">
                          <a:latin typeface="+mn-ea"/>
                          <a:ea typeface="+mn-ea"/>
                        </a:rPr>
                        <a:t>11</a:t>
                      </a:r>
                      <a:r>
                        <a:rPr kumimoji="1" lang="ja-JP" altLang="en-US" sz="1600" b="1" dirty="0" smtClean="0">
                          <a:latin typeface="+mn-ea"/>
                          <a:ea typeface="+mn-ea"/>
                        </a:rPr>
                        <a:t>月末まで</a:t>
                      </a:r>
                      <a:endParaRPr kumimoji="1" lang="ja-JP" altLang="en-US" sz="16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u="none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ja-JP" altLang="en-US" sz="1800" b="1" u="sng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大声での歓声・声援等がない</a:t>
                      </a:r>
                      <a:endParaRPr kumimoji="1" lang="en-US" altLang="ja-JP" sz="1800" b="1" u="sng" dirty="0" smtClean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kumimoji="1" lang="ja-JP" altLang="en-US" sz="1800" b="1" dirty="0" smtClean="0">
                          <a:latin typeface="+mn-ea"/>
                          <a:ea typeface="+mn-ea"/>
                        </a:rPr>
                        <a:t>ことを前提としうるもの</a:t>
                      </a:r>
                      <a:endParaRPr kumimoji="1" lang="en-US" altLang="ja-JP" sz="1800" b="1" dirty="0" smtClean="0">
                        <a:latin typeface="+mn-ea"/>
                        <a:ea typeface="+mn-ea"/>
                      </a:endParaRPr>
                    </a:p>
                    <a:p>
                      <a:endParaRPr kumimoji="1" lang="en-US" altLang="ja-JP" sz="800" b="1" dirty="0" smtClean="0"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1600" b="0" dirty="0" smtClean="0">
                          <a:latin typeface="+mn-ea"/>
                          <a:ea typeface="+mn-ea"/>
                        </a:rPr>
                        <a:t>　</a:t>
                      </a:r>
                      <a:r>
                        <a:rPr kumimoji="1" lang="ja-JP" altLang="en-US" sz="1400" b="0" dirty="0" smtClean="0">
                          <a:latin typeface="+mn-ea"/>
                          <a:ea typeface="+mn-ea"/>
                        </a:rPr>
                        <a:t>クラシック音楽コンサート、演劇等、</a:t>
                      </a:r>
                      <a:endParaRPr kumimoji="1" lang="en-US" altLang="ja-JP" sz="1400" b="0" dirty="0" smtClean="0"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1400" b="0" dirty="0" smtClean="0">
                          <a:latin typeface="+mn-ea"/>
                          <a:ea typeface="+mn-ea"/>
                        </a:rPr>
                        <a:t>　舞踊、伝統芸能、芸能・演芸、</a:t>
                      </a:r>
                      <a:endParaRPr kumimoji="1" lang="en-US" altLang="ja-JP" sz="1400" b="0" dirty="0" smtClean="0"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1400" b="0" dirty="0" smtClean="0">
                          <a:latin typeface="+mn-ea"/>
                          <a:ea typeface="+mn-ea"/>
                        </a:rPr>
                        <a:t>　公演・式典、展示会　　　　　　等</a:t>
                      </a:r>
                      <a:endParaRPr kumimoji="1" lang="ja-JP" altLang="en-US" sz="1400" b="0" dirty="0">
                        <a:latin typeface="+mn-ea"/>
                        <a:ea typeface="+mn-ea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u="none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ja-JP" altLang="en-US" sz="1800" b="1" u="sng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大声での歓声・声援等が</a:t>
                      </a:r>
                      <a:endParaRPr kumimoji="1" lang="en-US" altLang="ja-JP" sz="1800" b="1" u="sng" dirty="0" smtClean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kumimoji="1" lang="ja-JP" altLang="en-US" sz="1800" b="1" u="sng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想定される</a:t>
                      </a:r>
                      <a:r>
                        <a:rPr kumimoji="1" lang="ja-JP" altLang="en-US" sz="1800" b="1" dirty="0" smtClean="0">
                          <a:latin typeface="+mn-ea"/>
                          <a:ea typeface="+mn-ea"/>
                        </a:rPr>
                        <a:t>もの</a:t>
                      </a:r>
                      <a:endParaRPr kumimoji="1" lang="en-US" altLang="ja-JP" sz="1800" b="1" dirty="0" smtClean="0">
                        <a:latin typeface="+mn-ea"/>
                        <a:ea typeface="+mn-ea"/>
                      </a:endParaRPr>
                    </a:p>
                    <a:p>
                      <a:pPr algn="ctr"/>
                      <a:endParaRPr kumimoji="1" lang="en-US" altLang="ja-JP" sz="800" b="1" dirty="0" smtClean="0"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1400" b="0" baseline="0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ja-JP" altLang="en-US" sz="1400" b="0" dirty="0" smtClean="0">
                          <a:latin typeface="+mn-ea"/>
                          <a:ea typeface="+mn-ea"/>
                        </a:rPr>
                        <a:t>ロック、ポップコンサート、</a:t>
                      </a:r>
                      <a:endParaRPr kumimoji="1" lang="en-US" altLang="ja-JP" sz="1400" b="0" dirty="0" smtClean="0"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1400" b="0" baseline="0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ja-JP" altLang="en-US" sz="1400" b="0" dirty="0" smtClean="0">
                          <a:latin typeface="+mn-ea"/>
                          <a:ea typeface="+mn-ea"/>
                        </a:rPr>
                        <a:t>スポーツイベント、公営競技、公演、</a:t>
                      </a:r>
                      <a:endParaRPr kumimoji="1" lang="en-US" altLang="ja-JP" sz="1400" b="0" dirty="0" smtClean="0"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1400" b="0" baseline="0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ja-JP" altLang="en-US" sz="1400" b="0" dirty="0" smtClean="0">
                          <a:latin typeface="+mn-ea"/>
                          <a:ea typeface="+mn-ea"/>
                        </a:rPr>
                        <a:t>ライブハウス・ナイトクラブでのイベント</a:t>
                      </a:r>
                      <a:endParaRPr kumimoji="1" lang="ja-JP" altLang="en-US" sz="1400" b="0" dirty="0">
                        <a:latin typeface="+mn-ea"/>
                        <a:ea typeface="+mn-ea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kumimoji="1" lang="ja-JP" altLang="en-US" sz="1600" b="1" dirty="0" smtClean="0">
                          <a:latin typeface="+mn-ea"/>
                          <a:ea typeface="+mn-ea"/>
                        </a:rPr>
                        <a:t>①収容人数</a:t>
                      </a:r>
                      <a:r>
                        <a:rPr kumimoji="1" lang="en-US" altLang="ja-JP" sz="1600" b="1" dirty="0" smtClean="0">
                          <a:latin typeface="+mn-ea"/>
                          <a:ea typeface="+mn-ea"/>
                        </a:rPr>
                        <a:t>10,000</a:t>
                      </a:r>
                      <a:r>
                        <a:rPr kumimoji="1" lang="ja-JP" altLang="en-US" sz="1600" b="1" dirty="0" smtClean="0">
                          <a:latin typeface="+mn-ea"/>
                          <a:ea typeface="+mn-ea"/>
                        </a:rPr>
                        <a:t>人超</a:t>
                      </a:r>
                      <a:endParaRPr kumimoji="1" lang="en-US" altLang="ja-JP" sz="1600" b="1" dirty="0" smtClean="0"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1600" b="1" dirty="0" smtClean="0">
                          <a:latin typeface="+mn-ea"/>
                          <a:ea typeface="+mn-ea"/>
                        </a:rPr>
                        <a:t>　⇒収容人数の</a:t>
                      </a:r>
                      <a:r>
                        <a:rPr kumimoji="1" lang="en-US" altLang="ja-JP" sz="1600" b="1" dirty="0" smtClean="0">
                          <a:latin typeface="+mn-ea"/>
                          <a:ea typeface="+mn-ea"/>
                        </a:rPr>
                        <a:t>50</a:t>
                      </a:r>
                      <a:r>
                        <a:rPr kumimoji="1" lang="ja-JP" altLang="en-US" sz="1600" b="1" dirty="0" smtClean="0">
                          <a:latin typeface="+mn-ea"/>
                          <a:ea typeface="+mn-ea"/>
                        </a:rPr>
                        <a:t>％</a:t>
                      </a:r>
                      <a:endParaRPr kumimoji="1" lang="en-US" altLang="ja-JP" sz="1600" b="1" dirty="0" smtClean="0">
                        <a:latin typeface="+mn-ea"/>
                        <a:ea typeface="+mn-ea"/>
                      </a:endParaRPr>
                    </a:p>
                    <a:p>
                      <a:endParaRPr kumimoji="1" lang="en-US" altLang="ja-JP" sz="800" b="1" dirty="0" smtClean="0"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1600" b="1" dirty="0" smtClean="0">
                          <a:latin typeface="+mn-ea"/>
                          <a:ea typeface="+mn-ea"/>
                        </a:rPr>
                        <a:t>②収容人数</a:t>
                      </a:r>
                      <a:r>
                        <a:rPr kumimoji="1" lang="en-US" altLang="ja-JP" sz="1600" b="1" dirty="0" smtClean="0">
                          <a:latin typeface="+mn-ea"/>
                          <a:ea typeface="+mn-ea"/>
                        </a:rPr>
                        <a:t>10,000</a:t>
                      </a:r>
                      <a:r>
                        <a:rPr kumimoji="1" lang="ja-JP" altLang="en-US" sz="1600" b="1" dirty="0" smtClean="0">
                          <a:latin typeface="+mn-ea"/>
                          <a:ea typeface="+mn-ea"/>
                        </a:rPr>
                        <a:t>人以下</a:t>
                      </a:r>
                      <a:endParaRPr kumimoji="1" lang="en-US" altLang="ja-JP" sz="1600" b="1" dirty="0" smtClean="0"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1600" b="1" dirty="0" smtClean="0">
                          <a:latin typeface="+mn-ea"/>
                          <a:ea typeface="+mn-ea"/>
                        </a:rPr>
                        <a:t>　⇒</a:t>
                      </a:r>
                      <a:r>
                        <a:rPr kumimoji="1" lang="en-US" altLang="ja-JP" sz="1600" b="1" dirty="0" smtClean="0">
                          <a:latin typeface="+mn-ea"/>
                          <a:ea typeface="+mn-ea"/>
                        </a:rPr>
                        <a:t>5,000</a:t>
                      </a:r>
                      <a:r>
                        <a:rPr kumimoji="1" lang="ja-JP" altLang="en-US" sz="1600" b="1" dirty="0" smtClean="0">
                          <a:latin typeface="+mn-ea"/>
                          <a:ea typeface="+mn-ea"/>
                        </a:rPr>
                        <a:t>人</a:t>
                      </a:r>
                      <a:endParaRPr kumimoji="1" lang="en-US" altLang="ja-JP" sz="1600" b="1" dirty="0" smtClean="0">
                        <a:latin typeface="+mn-ea"/>
                        <a:ea typeface="+mn-ea"/>
                      </a:endParaRPr>
                    </a:p>
                    <a:p>
                      <a:endParaRPr kumimoji="1" lang="en-US" altLang="ja-JP" sz="800" b="1" dirty="0" smtClean="0"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1200" b="0" dirty="0" smtClean="0">
                          <a:latin typeface="+mn-ea"/>
                          <a:ea typeface="+mn-ea"/>
                        </a:rPr>
                        <a:t>（注）収容率と人数上限でどちらか小さいほうを限度（両方の条件を満たす必要）</a:t>
                      </a:r>
                      <a:endParaRPr kumimoji="1" lang="ja-JP" altLang="en-US" sz="12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1516657"/>
                  </a:ext>
                </a:extLst>
              </a:tr>
              <a:tr h="588960">
                <a:tc vMerge="1">
                  <a:txBody>
                    <a:bodyPr/>
                    <a:lstStyle/>
                    <a:p>
                      <a:endParaRPr kumimoji="1" lang="ja-JP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latin typeface="+mn-ea"/>
                          <a:ea typeface="+mn-ea"/>
                        </a:rPr>
                        <a:t>100%</a:t>
                      </a:r>
                      <a:r>
                        <a:rPr kumimoji="1" lang="ja-JP" altLang="en-US" sz="1600" b="1" dirty="0" smtClean="0">
                          <a:latin typeface="+mn-ea"/>
                          <a:ea typeface="+mn-ea"/>
                        </a:rPr>
                        <a:t>以内</a:t>
                      </a:r>
                      <a:endParaRPr kumimoji="1" lang="en-US" altLang="ja-JP" sz="1600" b="1" dirty="0" smtClean="0"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kumimoji="1" lang="ja-JP" altLang="en-US" sz="1600" b="1" dirty="0" smtClean="0">
                          <a:latin typeface="+mn-ea"/>
                          <a:ea typeface="+mn-ea"/>
                        </a:rPr>
                        <a:t>（席がない場合は適切な間隔）</a:t>
                      </a:r>
                      <a:endParaRPr kumimoji="1" lang="ja-JP" altLang="en-US" sz="16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latin typeface="+mn-ea"/>
                          <a:ea typeface="+mn-ea"/>
                        </a:rPr>
                        <a:t>50</a:t>
                      </a:r>
                      <a:r>
                        <a:rPr kumimoji="1" lang="ja-JP" altLang="en-US" sz="1600" b="1" dirty="0" smtClean="0">
                          <a:latin typeface="+mn-ea"/>
                          <a:ea typeface="+mn-ea"/>
                        </a:rPr>
                        <a:t>％</a:t>
                      </a:r>
                      <a:r>
                        <a:rPr kumimoji="1" lang="ja-JP" altLang="en-US" sz="1400" b="1" dirty="0" smtClean="0">
                          <a:latin typeface="+mn-ea"/>
                          <a:ea typeface="+mn-ea"/>
                        </a:rPr>
                        <a:t>（</a:t>
                      </a:r>
                      <a:r>
                        <a:rPr kumimoji="1" lang="en-US" altLang="ja-JP" sz="1400" b="1" dirty="0" smtClean="0">
                          <a:latin typeface="+mn-ea"/>
                          <a:ea typeface="+mn-ea"/>
                        </a:rPr>
                        <a:t>※</a:t>
                      </a:r>
                      <a:r>
                        <a:rPr kumimoji="1" lang="ja-JP" altLang="en-US" sz="1400" b="1" dirty="0" smtClean="0">
                          <a:latin typeface="+mn-ea"/>
                          <a:ea typeface="+mn-ea"/>
                        </a:rPr>
                        <a:t>）</a:t>
                      </a:r>
                      <a:r>
                        <a:rPr kumimoji="1" lang="ja-JP" altLang="en-US" sz="1600" b="1" dirty="0" smtClean="0">
                          <a:latin typeface="+mn-ea"/>
                          <a:ea typeface="+mn-ea"/>
                        </a:rPr>
                        <a:t>以内</a:t>
                      </a:r>
                      <a:endParaRPr kumimoji="1" lang="en-US" altLang="ja-JP" sz="1600" b="1" dirty="0" smtClean="0"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kumimoji="1" lang="ja-JP" altLang="en-US" sz="1600" b="1" dirty="0" smtClean="0">
                          <a:latin typeface="+mn-ea"/>
                          <a:ea typeface="+mn-ea"/>
                        </a:rPr>
                        <a:t>（席がない場合は十分な間隔）</a:t>
                      </a:r>
                      <a:endParaRPr kumimoji="1" lang="ja-JP" altLang="en-US" sz="16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sz="16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972600"/>
                  </a:ext>
                </a:extLst>
              </a:tr>
            </a:tbl>
          </a:graphicData>
        </a:graphic>
      </p:graphicFrame>
      <p:sp>
        <p:nvSpPr>
          <p:cNvPr id="14" name="テキスト ボックス 13"/>
          <p:cNvSpPr txBox="1"/>
          <p:nvPr/>
        </p:nvSpPr>
        <p:spPr>
          <a:xfrm>
            <a:off x="358029" y="2926995"/>
            <a:ext cx="116210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/>
              <a:t>※</a:t>
            </a:r>
            <a:r>
              <a:rPr lang="ja-JP" altLang="en-US" sz="1200" dirty="0" smtClean="0"/>
              <a:t>異なるグループ間では座席を１席空け、同一グループ（５人以内に限る）内では座席間隔を設けなくともよい。すなわち、収容率は</a:t>
            </a:r>
            <a:r>
              <a:rPr lang="en-US" altLang="ja-JP" sz="1200" dirty="0" smtClean="0"/>
              <a:t>50</a:t>
            </a:r>
            <a:r>
              <a:rPr lang="ja-JP" altLang="en-US" sz="1200" dirty="0" smtClean="0"/>
              <a:t>％を超える場合がある。</a:t>
            </a:r>
            <a:endParaRPr kumimoji="1" lang="ja-JP" altLang="en-US" sz="1200" dirty="0"/>
          </a:p>
        </p:txBody>
      </p:sp>
      <p:sp>
        <p:nvSpPr>
          <p:cNvPr id="15" name="正方形/長方形 14"/>
          <p:cNvSpPr/>
          <p:nvPr/>
        </p:nvSpPr>
        <p:spPr>
          <a:xfrm>
            <a:off x="11142463" y="98518"/>
            <a:ext cx="836648" cy="35484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別表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4021350" y="6571995"/>
            <a:ext cx="73734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 smtClean="0"/>
              <a:t>※</a:t>
            </a:r>
            <a:r>
              <a:rPr lang="ja-JP" altLang="en-US" sz="1400" dirty="0" smtClean="0"/>
              <a:t>詳細</a:t>
            </a:r>
            <a:r>
              <a:rPr lang="ja-JP" altLang="en-US" sz="1400" dirty="0"/>
              <a:t>：令和２年９月</a:t>
            </a:r>
            <a:r>
              <a:rPr lang="en-US" altLang="ja-JP" sz="1400" dirty="0" smtClean="0"/>
              <a:t>11</a:t>
            </a:r>
            <a:r>
              <a:rPr lang="ja-JP" altLang="en-US" sz="1400" dirty="0" smtClean="0"/>
              <a:t>日付</a:t>
            </a:r>
            <a:r>
              <a:rPr lang="ja-JP" altLang="en-US" sz="1400" dirty="0"/>
              <a:t>国事務連絡「</a:t>
            </a:r>
            <a:r>
              <a:rPr lang="en-US" altLang="ja-JP" sz="1400" dirty="0"/>
              <a:t>11</a:t>
            </a:r>
            <a:r>
              <a:rPr lang="ja-JP" altLang="en-US" sz="1400" dirty="0"/>
              <a:t>月末までの催物の開催制限等について」</a:t>
            </a:r>
            <a:r>
              <a:rPr lang="ja-JP" altLang="en-US" sz="1400" dirty="0" smtClean="0"/>
              <a:t>参照</a:t>
            </a:r>
            <a:endParaRPr lang="ja-JP" altLang="en-US" sz="1400" dirty="0"/>
          </a:p>
        </p:txBody>
      </p:sp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298675" y="6492875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2000" smtClean="0"/>
              <a:t>3</a:t>
            </a:fld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919957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48800" y="6442190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2000" smtClean="0"/>
              <a:t>4</a:t>
            </a:fld>
            <a:endParaRPr kumimoji="1" lang="ja-JP" altLang="en-US" sz="2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3339" y="282479"/>
            <a:ext cx="4172753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 smtClean="0"/>
              <a:t>●</a:t>
            </a:r>
            <a:r>
              <a:rPr kumimoji="1" lang="ja-JP" altLang="en-US" sz="2400" b="1" u="sng" dirty="0" smtClean="0"/>
              <a:t>施設</a:t>
            </a:r>
            <a:r>
              <a:rPr lang="ja-JP" altLang="en-US" sz="2400" b="1" u="sng" dirty="0" smtClean="0"/>
              <a:t>について</a:t>
            </a:r>
            <a:r>
              <a:rPr lang="ja-JP" altLang="en-US" sz="1600" b="1" u="sng" dirty="0" smtClean="0"/>
              <a:t>（</a:t>
            </a:r>
            <a:r>
              <a:rPr lang="ja-JP" altLang="en-US" sz="1600" u="sng" dirty="0"/>
              <a:t>府有</a:t>
            </a:r>
            <a:r>
              <a:rPr lang="ja-JP" altLang="en-US" sz="1600" u="sng" dirty="0" smtClean="0"/>
              <a:t>施設を含む</a:t>
            </a:r>
            <a:r>
              <a:rPr lang="ja-JP" altLang="en-US" sz="1600" b="1" u="sng" dirty="0" smtClean="0"/>
              <a:t>）</a:t>
            </a:r>
            <a:r>
              <a:rPr lang="ja-JP" altLang="en-US" sz="2400" b="1" dirty="0" smtClean="0"/>
              <a:t>　　　　</a:t>
            </a:r>
            <a:endParaRPr kumimoji="1" lang="ja-JP" altLang="en-US" sz="24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93339" y="891438"/>
            <a:ext cx="11681138" cy="40011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ja-JP" altLang="en-US" sz="2000" b="1" dirty="0" smtClean="0"/>
              <a:t>施設（事業者）に対し、次の内容</a:t>
            </a:r>
            <a:r>
              <a:rPr lang="ja-JP" altLang="en-US" sz="2000" b="1" dirty="0"/>
              <a:t>を</a:t>
            </a:r>
            <a:r>
              <a:rPr lang="ja-JP" altLang="en-US" sz="2000" b="1" dirty="0" smtClean="0"/>
              <a:t>要請</a:t>
            </a:r>
            <a:r>
              <a:rPr lang="ja-JP" altLang="en-US" sz="2000" dirty="0" smtClean="0"/>
              <a:t>。</a:t>
            </a:r>
            <a:endParaRPr lang="en-US" altLang="ja-JP" sz="1600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59226" y="1390474"/>
            <a:ext cx="11679024" cy="175432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endParaRPr lang="en-US" altLang="ja-JP" b="1" dirty="0"/>
          </a:p>
          <a:p>
            <a:r>
              <a:rPr lang="ja-JP" altLang="en-US" b="1" dirty="0"/>
              <a:t>１</a:t>
            </a:r>
            <a:r>
              <a:rPr lang="ja-JP" altLang="en-US" b="1" dirty="0" smtClean="0"/>
              <a:t>．高齢者</a:t>
            </a:r>
            <a:r>
              <a:rPr lang="ja-JP" altLang="en-US" b="1" dirty="0"/>
              <a:t>施設、医療</a:t>
            </a:r>
            <a:r>
              <a:rPr lang="ja-JP" altLang="en-US" b="1" dirty="0" smtClean="0"/>
              <a:t>機関等は</a:t>
            </a:r>
            <a:r>
              <a:rPr lang="ja-JP" altLang="en-US" b="1" dirty="0"/>
              <a:t>、職員、施設と関わりのある業務の従業員</a:t>
            </a:r>
            <a:r>
              <a:rPr lang="ja-JP" altLang="en-US" b="1" dirty="0" smtClean="0"/>
              <a:t>、入所者</a:t>
            </a:r>
            <a:r>
              <a:rPr lang="ja-JP" altLang="en-US" b="1" dirty="0"/>
              <a:t>・入院患者</a:t>
            </a:r>
            <a:r>
              <a:rPr lang="ja-JP" altLang="en-US" b="1" dirty="0" smtClean="0"/>
              <a:t>、</a:t>
            </a:r>
            <a:r>
              <a:rPr lang="ja-JP" altLang="en-US" b="1" dirty="0"/>
              <a:t>外部</a:t>
            </a:r>
            <a:r>
              <a:rPr lang="ja-JP" altLang="en-US" b="1" dirty="0" smtClean="0"/>
              <a:t>から訪問</a:t>
            </a:r>
            <a:endParaRPr lang="en-US" altLang="ja-JP" b="1" dirty="0" smtClean="0"/>
          </a:p>
          <a:p>
            <a:r>
              <a:rPr lang="ja-JP" altLang="en-US" b="1" dirty="0" smtClean="0"/>
              <a:t>　　される</a:t>
            </a:r>
            <a:r>
              <a:rPr lang="ja-JP" altLang="en-US" b="1" dirty="0"/>
              <a:t>方に対し、徹底した感染防止対策を求める</a:t>
            </a:r>
            <a:r>
              <a:rPr lang="ja-JP" altLang="en-US" b="1" dirty="0" smtClean="0"/>
              <a:t>こと</a:t>
            </a:r>
            <a:endParaRPr lang="en-US" altLang="ja-JP" b="1" dirty="0" smtClean="0"/>
          </a:p>
          <a:p>
            <a:endParaRPr lang="en-US" altLang="ja-JP" b="1" dirty="0"/>
          </a:p>
          <a:p>
            <a:r>
              <a:rPr lang="ja-JP" altLang="en-US" b="1" dirty="0" smtClean="0"/>
              <a:t>２．高齢者施設、医療機関等の職員に少しでも症状が有る場合は、検査受診を勧めること</a:t>
            </a:r>
            <a:endParaRPr lang="ja-JP" altLang="en-US" b="1" dirty="0"/>
          </a:p>
          <a:p>
            <a:endParaRPr lang="en-US" altLang="ja-JP" b="1" dirty="0" smtClean="0"/>
          </a:p>
        </p:txBody>
      </p:sp>
      <p:sp>
        <p:nvSpPr>
          <p:cNvPr id="3" name="正方形/長方形 2"/>
          <p:cNvSpPr/>
          <p:nvPr/>
        </p:nvSpPr>
        <p:spPr>
          <a:xfrm>
            <a:off x="357112" y="1588326"/>
            <a:ext cx="11681138" cy="135862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7112" y="3144800"/>
            <a:ext cx="12198828" cy="32624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endParaRPr lang="en-US" altLang="ja-JP" b="1" dirty="0" smtClean="0"/>
          </a:p>
          <a:p>
            <a:r>
              <a:rPr lang="ja-JP" altLang="en-US" dirty="0"/>
              <a:t>３</a:t>
            </a:r>
            <a:r>
              <a:rPr lang="ja-JP" altLang="en-US" dirty="0" smtClean="0"/>
              <a:t>．業種</a:t>
            </a:r>
            <a:r>
              <a:rPr lang="ja-JP" altLang="en-US" dirty="0"/>
              <a:t>別</a:t>
            </a:r>
            <a:r>
              <a:rPr lang="ja-JP" altLang="en-US" dirty="0" smtClean="0"/>
              <a:t>ガイドラインを遵守 （</a:t>
            </a:r>
            <a:r>
              <a:rPr lang="ja-JP" altLang="en-US" dirty="0"/>
              <a:t>感染防止宣言ステッカーの導入</a:t>
            </a:r>
            <a:r>
              <a:rPr lang="ja-JP" altLang="en-US" dirty="0" smtClean="0"/>
              <a:t>）すること</a:t>
            </a:r>
            <a:endParaRPr lang="en-US" altLang="ja-JP" dirty="0" smtClean="0"/>
          </a:p>
          <a:p>
            <a:endParaRPr lang="en-US" altLang="ja-JP" dirty="0" smtClean="0"/>
          </a:p>
          <a:p>
            <a:endParaRPr lang="ja-JP" altLang="en-US" dirty="0"/>
          </a:p>
          <a:p>
            <a:r>
              <a:rPr lang="ja-JP" altLang="en-US" dirty="0"/>
              <a:t>４</a:t>
            </a:r>
            <a:r>
              <a:rPr lang="ja-JP" altLang="en-US" dirty="0" smtClean="0"/>
              <a:t>．</a:t>
            </a:r>
            <a:r>
              <a:rPr lang="ja-JP" altLang="en-US" dirty="0"/>
              <a:t>国の接触確認アプリ「ＣＯＣＯＡ</a:t>
            </a:r>
            <a:r>
              <a:rPr lang="ja-JP" altLang="en-US" dirty="0" smtClean="0"/>
              <a:t>」、大阪コロナ追跡システムの導入、又は名簿作成など追跡対策をとること</a:t>
            </a:r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/>
              <a:t>５</a:t>
            </a:r>
            <a:r>
              <a:rPr lang="ja-JP" altLang="en-US" dirty="0" smtClean="0"/>
              <a:t>．バー、クラブ、キャバクラ、ホストクラブ等、夜</a:t>
            </a:r>
            <a:r>
              <a:rPr lang="ja-JP" altLang="en-US" dirty="0"/>
              <a:t>の街関連施設の</a:t>
            </a:r>
            <a:r>
              <a:rPr lang="ja-JP" altLang="en-US" dirty="0" smtClean="0"/>
              <a:t>従業員に</a:t>
            </a:r>
            <a:r>
              <a:rPr lang="ja-JP" altLang="en-US" dirty="0"/>
              <a:t>少しでも症状が有る場合は</a:t>
            </a:r>
            <a:r>
              <a:rPr lang="ja-JP" altLang="en-US" dirty="0" smtClean="0"/>
              <a:t>、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検査</a:t>
            </a:r>
            <a:r>
              <a:rPr lang="ja-JP" altLang="en-US" dirty="0"/>
              <a:t>受診を勧める</a:t>
            </a:r>
            <a:r>
              <a:rPr lang="ja-JP" altLang="en-US" dirty="0" smtClean="0"/>
              <a:t>こと</a:t>
            </a:r>
            <a:endParaRPr lang="en-US" altLang="ja-JP" dirty="0"/>
          </a:p>
          <a:p>
            <a:endParaRPr lang="en-US" altLang="ja-JP" sz="800" dirty="0"/>
          </a:p>
          <a:p>
            <a:r>
              <a:rPr lang="ja-JP" altLang="en-US" dirty="0"/>
              <a:t>　　</a:t>
            </a:r>
            <a:r>
              <a:rPr lang="en-US" altLang="ja-JP" dirty="0">
                <a:solidFill>
                  <a:srgbClr val="FF0000"/>
                </a:solidFill>
              </a:rPr>
              <a:t>※</a:t>
            </a:r>
            <a:r>
              <a:rPr lang="ja-JP" altLang="en-US" dirty="0">
                <a:solidFill>
                  <a:srgbClr val="FF0000"/>
                </a:solidFill>
              </a:rPr>
              <a:t>ミナミの臨時検査場における検査の継続実施</a:t>
            </a:r>
            <a:endParaRPr lang="en-US" altLang="ja-JP" dirty="0"/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473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76096" y="6463130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2000" smtClean="0"/>
              <a:t>5</a:t>
            </a:fld>
            <a:endParaRPr kumimoji="1" lang="ja-JP" altLang="en-US" sz="2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12976" y="1236186"/>
            <a:ext cx="11679024" cy="601190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b="1" dirty="0" smtClean="0"/>
              <a:t>１．多人数</a:t>
            </a:r>
            <a:r>
              <a:rPr lang="ja-JP" altLang="en-US" b="1" dirty="0"/>
              <a:t>で唾液が飛び交う宴会・飲み会は控えること</a:t>
            </a:r>
            <a:endParaRPr lang="en-US" altLang="ja-JP" b="1" dirty="0"/>
          </a:p>
          <a:p>
            <a:endParaRPr lang="en-US" altLang="ja-JP" b="1" dirty="0" smtClean="0">
              <a:solidFill>
                <a:srgbClr val="FF0000"/>
              </a:solidFill>
            </a:endParaRPr>
          </a:p>
          <a:p>
            <a:endParaRPr lang="en-US" altLang="ja-JP" dirty="0">
              <a:solidFill>
                <a:srgbClr val="FF0000"/>
              </a:solidFill>
            </a:endParaRPr>
          </a:p>
          <a:p>
            <a:r>
              <a:rPr lang="ja-JP" altLang="en-US" dirty="0"/>
              <a:t>２</a:t>
            </a:r>
            <a:r>
              <a:rPr lang="ja-JP" altLang="en-US" dirty="0" smtClean="0"/>
              <a:t>．業種</a:t>
            </a:r>
            <a:r>
              <a:rPr lang="ja-JP" altLang="en-US" dirty="0"/>
              <a:t>別</a:t>
            </a:r>
            <a:r>
              <a:rPr lang="ja-JP" altLang="en-US" dirty="0" smtClean="0"/>
              <a:t>ガイドラインの遵守を徹底すること</a:t>
            </a:r>
            <a:endParaRPr lang="en-US" altLang="ja-JP" dirty="0" smtClean="0"/>
          </a:p>
          <a:p>
            <a:pPr>
              <a:lnSpc>
                <a:spcPts val="1600"/>
              </a:lnSpc>
            </a:pPr>
            <a:endParaRPr lang="en-US" altLang="ja-JP" dirty="0" smtClean="0"/>
          </a:p>
          <a:p>
            <a:pPr>
              <a:lnSpc>
                <a:spcPts val="1600"/>
              </a:lnSpc>
            </a:pPr>
            <a:endParaRPr lang="en-US" altLang="ja-JP" dirty="0" smtClean="0"/>
          </a:p>
          <a:p>
            <a:pPr>
              <a:lnSpc>
                <a:spcPts val="1600"/>
              </a:lnSpc>
            </a:pPr>
            <a:endParaRPr lang="en-US" altLang="ja-JP" dirty="0" smtClean="0"/>
          </a:p>
          <a:p>
            <a:r>
              <a:rPr lang="ja-JP" altLang="en-US" dirty="0"/>
              <a:t>３</a:t>
            </a:r>
            <a:r>
              <a:rPr lang="ja-JP" altLang="en-US" dirty="0" smtClean="0"/>
              <a:t>．テレワーク</a:t>
            </a:r>
            <a:r>
              <a:rPr lang="en-US" altLang="ja-JP" dirty="0" smtClean="0"/>
              <a:t>70</a:t>
            </a:r>
            <a:r>
              <a:rPr lang="ja-JP" altLang="en-US" dirty="0" smtClean="0"/>
              <a:t>％を推進すること</a:t>
            </a:r>
            <a:endParaRPr lang="en-US" altLang="ja-JP" dirty="0" smtClean="0"/>
          </a:p>
          <a:p>
            <a:r>
              <a:rPr lang="ja-JP" altLang="en-US" dirty="0" smtClean="0"/>
              <a:t>　　出勤が必要となる職場でも、ローテーション勤務、時差通勤、自転車通勤などの取り組みを推進するこ</a:t>
            </a:r>
            <a:r>
              <a:rPr lang="ja-JP" altLang="en-US" dirty="0"/>
              <a:t>と</a:t>
            </a:r>
            <a:endParaRPr lang="en-US" altLang="ja-JP" dirty="0" smtClean="0"/>
          </a:p>
          <a:p>
            <a:pPr>
              <a:lnSpc>
                <a:spcPts val="1600"/>
              </a:lnSpc>
            </a:pPr>
            <a:endParaRPr lang="en-US" altLang="ja-JP" dirty="0" smtClean="0"/>
          </a:p>
          <a:p>
            <a:pPr>
              <a:lnSpc>
                <a:spcPts val="1600"/>
              </a:lnSpc>
            </a:pPr>
            <a:endParaRPr lang="en-US" altLang="ja-JP" dirty="0" smtClean="0"/>
          </a:p>
          <a:p>
            <a:r>
              <a:rPr lang="ja-JP" altLang="en-US" dirty="0"/>
              <a:t>４</a:t>
            </a:r>
            <a:r>
              <a:rPr lang="ja-JP" altLang="en-US" dirty="0" smtClean="0"/>
              <a:t>．体調の悪い方は出勤させないこと</a:t>
            </a:r>
            <a:endParaRPr lang="en-US" altLang="ja-JP" dirty="0" smtClean="0"/>
          </a:p>
          <a:p>
            <a:r>
              <a:rPr lang="ja-JP" altLang="en-US" dirty="0" smtClean="0"/>
              <a:t>　　体調の悪い方や少しでも症状がある方へは、検査の受診を勧めること</a:t>
            </a:r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r>
              <a:rPr lang="ja-JP" altLang="en-US" dirty="0"/>
              <a:t>５</a:t>
            </a:r>
            <a:r>
              <a:rPr lang="ja-JP" altLang="en-US" dirty="0" smtClean="0"/>
              <a:t>．感染拡大を防止するため、</a:t>
            </a:r>
            <a:endParaRPr lang="en-US" altLang="ja-JP" dirty="0" smtClean="0"/>
          </a:p>
          <a:p>
            <a:r>
              <a:rPr lang="ja-JP" altLang="en-US" dirty="0"/>
              <a:t>　　</a:t>
            </a:r>
            <a:r>
              <a:rPr lang="ja-JP" altLang="en-US" dirty="0" smtClean="0"/>
              <a:t>・感染防止宣言ステッカーを掲示しているお店を選択すること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・お店に入った後は、感染拡大防止のため、大阪コロナ追跡システムの登録・利用をすること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・国の接触確認アプリ「</a:t>
            </a:r>
            <a:r>
              <a:rPr lang="en-US" altLang="ja-JP" dirty="0" smtClean="0"/>
              <a:t>COCOA</a:t>
            </a:r>
            <a:r>
              <a:rPr lang="ja-JP" altLang="en-US" dirty="0" smtClean="0"/>
              <a:t>」の登録・利用をすること</a:t>
            </a:r>
            <a:endParaRPr lang="en-US" altLang="ja-JP" dirty="0" smtClean="0"/>
          </a:p>
          <a:p>
            <a:endParaRPr lang="en-US" altLang="ja-JP" dirty="0"/>
          </a:p>
          <a:p>
            <a:pPr>
              <a:lnSpc>
                <a:spcPts val="2000"/>
              </a:lnSpc>
            </a:pPr>
            <a:endParaRPr lang="en-US" altLang="ja-JP" dirty="0"/>
          </a:p>
          <a:p>
            <a:endParaRPr lang="en-US" altLang="ja-JP" b="1" dirty="0" smtClean="0">
              <a:solidFill>
                <a:srgbClr val="FF0000"/>
              </a:solidFill>
            </a:endParaRPr>
          </a:p>
          <a:p>
            <a:pPr>
              <a:lnSpc>
                <a:spcPts val="1600"/>
              </a:lnSpc>
            </a:pPr>
            <a:endParaRPr lang="en-US" altLang="ja-JP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6042" y="528861"/>
            <a:ext cx="4172753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/>
              <a:t>●</a:t>
            </a:r>
            <a:r>
              <a:rPr kumimoji="1" lang="ja-JP" altLang="en-US" sz="2400" b="1" u="sng" dirty="0" smtClean="0"/>
              <a:t>経済界へのお願い</a:t>
            </a:r>
            <a:r>
              <a:rPr lang="ja-JP" altLang="en-US" sz="2400" b="1" dirty="0" smtClean="0"/>
              <a:t>　　　　</a:t>
            </a:r>
            <a:endParaRPr kumimoji="1" lang="ja-JP" altLang="en-US" sz="2400" b="1" dirty="0"/>
          </a:p>
        </p:txBody>
      </p:sp>
      <p:sp>
        <p:nvSpPr>
          <p:cNvPr id="3" name="正方形/長方形 2"/>
          <p:cNvSpPr/>
          <p:nvPr/>
        </p:nvSpPr>
        <p:spPr>
          <a:xfrm>
            <a:off x="512976" y="1072413"/>
            <a:ext cx="6755642" cy="5322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800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513579" y="6492875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2000" smtClean="0"/>
              <a:t>6</a:t>
            </a:fld>
            <a:endParaRPr kumimoji="1" lang="ja-JP" altLang="en-US" sz="2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0" y="294342"/>
            <a:ext cx="4172753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/>
              <a:t>●</a:t>
            </a:r>
            <a:r>
              <a:rPr kumimoji="1" lang="ja-JP" altLang="en-US" sz="2400" b="1" u="sng" dirty="0" smtClean="0"/>
              <a:t>大学等へのお願い</a:t>
            </a:r>
            <a:r>
              <a:rPr lang="ja-JP" altLang="en-US" sz="2400" b="1" dirty="0" smtClean="0"/>
              <a:t>　　　　</a:t>
            </a:r>
            <a:endParaRPr kumimoji="1" lang="ja-JP" altLang="en-US" sz="24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72955" y="879554"/>
            <a:ext cx="11679024" cy="517064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endParaRPr lang="en-US" altLang="ja-JP" b="1" dirty="0">
              <a:solidFill>
                <a:srgbClr val="FF0000"/>
              </a:solidFill>
            </a:endParaRPr>
          </a:p>
          <a:p>
            <a:r>
              <a:rPr lang="ja-JP" altLang="en-US" b="1" dirty="0"/>
              <a:t>１</a:t>
            </a:r>
            <a:r>
              <a:rPr lang="ja-JP" altLang="en-US" b="1" dirty="0" smtClean="0"/>
              <a:t>．高齢者と日常的に接する学生は</a:t>
            </a:r>
            <a:r>
              <a:rPr lang="ja-JP" altLang="en-US" b="1" dirty="0"/>
              <a:t>、感染リスクの高い</a:t>
            </a:r>
            <a:r>
              <a:rPr lang="ja-JP" altLang="en-US" b="1" dirty="0" smtClean="0"/>
              <a:t>環境を避けること</a:t>
            </a:r>
            <a:endParaRPr lang="en-US" altLang="ja-JP" b="1" dirty="0"/>
          </a:p>
          <a:p>
            <a:pPr>
              <a:lnSpc>
                <a:spcPts val="2000"/>
              </a:lnSpc>
            </a:pPr>
            <a:endParaRPr lang="en-US" altLang="ja-JP" b="1" dirty="0" smtClean="0"/>
          </a:p>
          <a:p>
            <a:pPr>
              <a:lnSpc>
                <a:spcPts val="2000"/>
              </a:lnSpc>
            </a:pPr>
            <a:endParaRPr lang="en-US" altLang="ja-JP" b="1" dirty="0" smtClean="0"/>
          </a:p>
          <a:p>
            <a:pPr>
              <a:lnSpc>
                <a:spcPts val="2000"/>
              </a:lnSpc>
            </a:pPr>
            <a:r>
              <a:rPr lang="ja-JP" altLang="en-US" b="1" dirty="0" smtClean="0"/>
              <a:t>２．</a:t>
            </a:r>
            <a:r>
              <a:rPr lang="ja-JP" altLang="en-US" b="1" dirty="0"/>
              <a:t>寮や</a:t>
            </a:r>
            <a:r>
              <a:rPr lang="ja-JP" altLang="en-US" b="1" dirty="0" smtClean="0"/>
              <a:t>クラブ・サークル活動での</a:t>
            </a:r>
            <a:r>
              <a:rPr lang="ja-JP" altLang="en-US" b="1" dirty="0"/>
              <a:t>感染防止対策を徹底する</a:t>
            </a:r>
            <a:r>
              <a:rPr lang="ja-JP" altLang="en-US" b="1" dirty="0" smtClean="0"/>
              <a:t>こと</a:t>
            </a:r>
            <a:endParaRPr lang="en-US" altLang="ja-JP" b="1" dirty="0" smtClean="0"/>
          </a:p>
          <a:p>
            <a:pPr>
              <a:lnSpc>
                <a:spcPts val="2000"/>
              </a:lnSpc>
            </a:pPr>
            <a:endParaRPr lang="en-US" altLang="ja-JP" b="1" dirty="0" smtClean="0"/>
          </a:p>
          <a:p>
            <a:endParaRPr lang="en-US" altLang="ja-JP" dirty="0"/>
          </a:p>
          <a:p>
            <a:r>
              <a:rPr lang="ja-JP" altLang="en-US" b="1" dirty="0" smtClean="0"/>
              <a:t>３．</a:t>
            </a:r>
            <a:r>
              <a:rPr lang="ja-JP" altLang="en-US" b="1" dirty="0"/>
              <a:t>多人数で唾液が飛び交う宴会・飲み会は控えること</a:t>
            </a:r>
            <a:endParaRPr lang="en-US" altLang="ja-JP" b="1" dirty="0"/>
          </a:p>
          <a:p>
            <a:endParaRPr lang="en-US" altLang="ja-JP" dirty="0"/>
          </a:p>
          <a:p>
            <a:endParaRPr lang="en-US" altLang="ja-JP" dirty="0"/>
          </a:p>
          <a:p>
            <a:pPr>
              <a:lnSpc>
                <a:spcPts val="2000"/>
              </a:lnSpc>
            </a:pPr>
            <a:r>
              <a:rPr lang="ja-JP" altLang="en-US" dirty="0"/>
              <a:t>４</a:t>
            </a:r>
            <a:r>
              <a:rPr lang="ja-JP" altLang="en-US" dirty="0" smtClean="0"/>
              <a:t>．</a:t>
            </a:r>
            <a:r>
              <a:rPr lang="ja-JP" altLang="en-US" dirty="0"/>
              <a:t>業種別ガイドラインを遵守（感染防止宣言ステッカーの導入）していない、接待を伴う飲食店及び酒類の</a:t>
            </a:r>
            <a:endParaRPr lang="en-US" altLang="ja-JP" dirty="0"/>
          </a:p>
          <a:p>
            <a:pPr>
              <a:lnSpc>
                <a:spcPts val="2000"/>
              </a:lnSpc>
            </a:pPr>
            <a:r>
              <a:rPr lang="ja-JP" altLang="en-US" dirty="0"/>
              <a:t>　　提供を行う飲食店の利用を自粛すること</a:t>
            </a:r>
            <a:endParaRPr lang="en-US" altLang="ja-JP" dirty="0"/>
          </a:p>
          <a:p>
            <a:pPr>
              <a:lnSpc>
                <a:spcPts val="2000"/>
              </a:lnSpc>
            </a:pPr>
            <a:endParaRPr lang="en-US" altLang="ja-JP" dirty="0"/>
          </a:p>
          <a:p>
            <a:pPr>
              <a:lnSpc>
                <a:spcPts val="2000"/>
              </a:lnSpc>
            </a:pPr>
            <a:endParaRPr lang="en-US" altLang="ja-JP" dirty="0"/>
          </a:p>
          <a:p>
            <a:r>
              <a:rPr lang="ja-JP" altLang="en-US" dirty="0"/>
              <a:t>５</a:t>
            </a:r>
            <a:r>
              <a:rPr lang="ja-JP" altLang="en-US" dirty="0" smtClean="0"/>
              <a:t>．</a:t>
            </a:r>
            <a:r>
              <a:rPr lang="ja-JP" altLang="en-US" dirty="0"/>
              <a:t>体調の悪い方は登校させないこと。体調の悪い方や少しでも症状がある方は、検査を受診すること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 smtClean="0"/>
          </a:p>
        </p:txBody>
      </p:sp>
      <p:sp>
        <p:nvSpPr>
          <p:cNvPr id="9" name="正方形/長方形 8"/>
          <p:cNvSpPr/>
          <p:nvPr/>
        </p:nvSpPr>
        <p:spPr>
          <a:xfrm>
            <a:off x="270841" y="1009935"/>
            <a:ext cx="11681138" cy="221093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216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04745" y="478972"/>
            <a:ext cx="9395484" cy="6335486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3070748" y="80589"/>
            <a:ext cx="8724602" cy="35484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令和２年９月</a:t>
            </a:r>
            <a:r>
              <a:rPr lang="en-US" altLang="ja-JP" dirty="0" smtClean="0">
                <a:solidFill>
                  <a:schemeClr val="tx1"/>
                </a:solidFill>
              </a:rPr>
              <a:t>11</a:t>
            </a:r>
            <a:r>
              <a:rPr lang="ja-JP" altLang="en-US" dirty="0" smtClean="0">
                <a:solidFill>
                  <a:schemeClr val="tx1"/>
                </a:solidFill>
              </a:rPr>
              <a:t>日付</a:t>
            </a:r>
            <a:r>
              <a:rPr lang="ja-JP" altLang="en-US" dirty="0" smtClean="0">
                <a:solidFill>
                  <a:schemeClr val="tx1"/>
                </a:solidFill>
              </a:rPr>
              <a:t>国事務連絡「</a:t>
            </a:r>
            <a:r>
              <a:rPr lang="en-US" altLang="ja-JP" dirty="0" smtClean="0">
                <a:solidFill>
                  <a:schemeClr val="tx1"/>
                </a:solidFill>
              </a:rPr>
              <a:t>11</a:t>
            </a:r>
            <a:r>
              <a:rPr lang="ja-JP" altLang="en-US" dirty="0" smtClean="0">
                <a:solidFill>
                  <a:schemeClr val="tx1"/>
                </a:solidFill>
              </a:rPr>
              <a:t>月末までの催物の開催制限等について」抜粋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6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298675" y="6492875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2000" smtClean="0"/>
              <a:t>7</a:t>
            </a:fld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36809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48794" y="186093"/>
            <a:ext cx="9415947" cy="6521782"/>
          </a:xfrm>
          <a:prstGeom prst="rect">
            <a:avLst/>
          </a:prstGeom>
        </p:spPr>
      </p:pic>
      <p:sp>
        <p:nvSpPr>
          <p:cNvPr id="3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298675" y="6492875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2000" smtClean="0"/>
              <a:t>8</a:t>
            </a:fld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936647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9131" y="110975"/>
            <a:ext cx="9561837" cy="6644666"/>
          </a:xfrm>
          <a:prstGeom prst="rect">
            <a:avLst/>
          </a:prstGeom>
        </p:spPr>
      </p:pic>
      <p:sp>
        <p:nvSpPr>
          <p:cNvPr id="3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298675" y="6492875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2000" smtClean="0"/>
              <a:t>9</a:t>
            </a:fld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884150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2975</TotalTime>
  <Words>1696</Words>
  <Application>Microsoft Office PowerPoint</Application>
  <PresentationFormat>ワイド画面</PresentationFormat>
  <Paragraphs>202</Paragraphs>
  <Slides>16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2" baseType="lpstr">
      <vt:lpstr>メイリオ</vt:lpstr>
      <vt:lpstr>游ゴシック</vt:lpstr>
      <vt:lpstr>游ゴシック Light</vt:lpstr>
      <vt:lpstr>Arial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大中　英二</dc:creator>
  <cp:lastModifiedBy>上野　和樹</cp:lastModifiedBy>
  <cp:revision>130</cp:revision>
  <cp:lastPrinted>2020-09-17T00:25:13Z</cp:lastPrinted>
  <dcterms:created xsi:type="dcterms:W3CDTF">2020-05-20T11:17:35Z</dcterms:created>
  <dcterms:modified xsi:type="dcterms:W3CDTF">2020-09-17T06:10:23Z</dcterms:modified>
</cp:coreProperties>
</file>