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88330" autoAdjust="0"/>
  </p:normalViewPr>
  <p:slideViewPr>
    <p:cSldViewPr snapToGrid="0">
      <p:cViewPr varScale="1">
        <p:scale>
          <a:sx n="74" d="100"/>
          <a:sy n="74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7873C-B380-40E0-85AB-7B5B1537B927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8BB6C-9C02-4365-A4DD-3D23E7A34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1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64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0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02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3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15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51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21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12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32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32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52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7481A-AAE6-483B-ADE9-85DB66D918B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24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テキスト ボックス 40"/>
          <p:cNvSpPr txBox="1"/>
          <p:nvPr/>
        </p:nvSpPr>
        <p:spPr>
          <a:xfrm>
            <a:off x="223023" y="2109727"/>
            <a:ext cx="8812648" cy="581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72000" rtlCol="0">
            <a:spAutoFit/>
          </a:bodyPr>
          <a:lstStyle/>
          <a:p>
            <a:pPr marL="12826">
              <a:lnSpc>
                <a:spcPts val="1800"/>
              </a:lnSpc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法人・施設の事前準備の徹底</a:t>
            </a: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感染予防の徹底や、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感染発生時を想定した人員確保等に関する事前の検討　等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2826">
              <a:lnSpc>
                <a:spcPts val="1600"/>
              </a:lnSpc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応援職員の安全・安心の確保</a:t>
            </a: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感染リスクの低い施設（エリア）での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支援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が原則、応援終了後の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PCR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検査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等</a:t>
            </a:r>
            <a:endParaRPr lang="en-US" altLang="ja-JP" sz="12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597" y="72477"/>
            <a:ext cx="9144000" cy="30696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クラスターが発生した入所系社会福祉施設等への応援職員派遣スキーム</a:t>
            </a:r>
            <a:endParaRPr lang="ja-JP" altLang="en-US" sz="1600" dirty="0">
              <a:solidFill>
                <a:schemeClr val="bg1"/>
              </a:solidFill>
              <a:latin typeface="ＭＳ Ｐゴシック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3023" y="416716"/>
            <a:ext cx="8812648" cy="142780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系の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社会福祉施設等は、クラスター発生時においても継続運営が必要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特に、職員が陽性患者又は濃厚接触者となり、勤務が困難になった場合の応援体制確保が重要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→府と施設団体との連携により、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入所施設等の継続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運営のための応援職員派遣スキームを構築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27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日に（社福）大阪府社会福祉協議会及び（公社）大阪介護老人保健施設協会と協定を締結し、</a:t>
            </a:r>
            <a:endParaRPr lang="en-US" altLang="ja-JP" sz="14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応援協力施設の募集を開始</a:t>
            </a:r>
            <a:endParaRPr lang="en-US" altLang="ja-JP" sz="105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886014" y="6001805"/>
            <a:ext cx="2269843" cy="337355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旅費、宿泊費等を府が支援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223023" y="1915888"/>
            <a:ext cx="2357592" cy="20519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200" dirty="0" smtClean="0">
                <a:ln w="0"/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基本的な考え方</a:t>
            </a:r>
            <a:endParaRPr kumimoji="1" lang="ja-JP" altLang="en-US" sz="1200" dirty="0">
              <a:ln w="0"/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147590" y="2945269"/>
            <a:ext cx="1115599" cy="686835"/>
          </a:xfrm>
          <a:prstGeom prst="roundRect">
            <a:avLst>
              <a:gd name="adj" fmla="val 1061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909771" y="3150800"/>
            <a:ext cx="896828" cy="2630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応援要請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071264" y="3621936"/>
            <a:ext cx="227452" cy="10117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②派遣調整依頼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2294743" y="3494866"/>
            <a:ext cx="258525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743854" y="3749624"/>
            <a:ext cx="1334023" cy="26308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⑥派遣決定（通知）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848442" y="2819446"/>
            <a:ext cx="3609525" cy="3091776"/>
            <a:chOff x="5511393" y="2492477"/>
            <a:chExt cx="3609525" cy="3091776"/>
          </a:xfrm>
        </p:grpSpPr>
        <p:sp>
          <p:nvSpPr>
            <p:cNvPr id="45" name="正方形/長方形 44"/>
            <p:cNvSpPr/>
            <p:nvPr/>
          </p:nvSpPr>
          <p:spPr>
            <a:xfrm>
              <a:off x="5511393" y="2667593"/>
              <a:ext cx="3600000" cy="2916660"/>
            </a:xfrm>
            <a:prstGeom prst="rect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834017">
                <a:defRPr/>
              </a:pPr>
              <a:endParaRPr kumimoji="1" lang="en-US" altLang="ja-JP" sz="14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513613" y="2492477"/>
              <a:ext cx="3607305" cy="2503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834017">
                <a:defRPr/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応援要請施設</a:t>
              </a:r>
              <a:endParaRPr kumimoji="1"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830579" y="3884854"/>
              <a:ext cx="3226405" cy="16115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◆感染予防の徹底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施設の衛生管理・施設職員への研修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endPara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◆感染発生時を想定した事前の検討</a:t>
              </a:r>
              <a:endPara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○衛生資材の備蓄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○個室管理、生活空間の区分け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○勤務体制の変更、人員確保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（応援職員受入れ計画）</a:t>
              </a:r>
              <a:r>
                <a:rPr kumimoji="1" lang="ja-JP" altLang="en-US" sz="1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  <a:r>
                <a:rPr kumimoji="1" lang="ja-JP" altLang="en-US" sz="11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　　　</a:t>
              </a:r>
              <a:endPara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5830580" y="2809243"/>
              <a:ext cx="3226404" cy="91908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endPara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(1)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所管自治体への報告・対応方針相談、実施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(2) 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法人内の他施設からの職員派遣等人員確保措置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⇒　所管自治体と協議の上、派遣要請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5549595" y="3903448"/>
              <a:ext cx="238254" cy="1611586"/>
            </a:xfrm>
            <a:prstGeom prst="rect">
              <a:avLst/>
            </a:prstGeom>
            <a:solidFill>
              <a:srgbClr val="0070C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1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　前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準備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534911" y="2809243"/>
              <a:ext cx="249260" cy="919089"/>
            </a:xfrm>
            <a:prstGeom prst="rect">
              <a:avLst/>
            </a:prstGeom>
            <a:solidFill>
              <a:srgbClr val="0070C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発生</a:t>
              </a:r>
              <a:r>
                <a:rPr kumimoji="1" lang="ja-JP" altLang="en-US" sz="11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861035" y="4385537"/>
              <a:ext cx="3200711" cy="1078175"/>
            </a:xfrm>
            <a:prstGeom prst="rect">
              <a:avLst/>
            </a:prstGeom>
            <a:noFill/>
            <a:ln w="22225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en-US" altLang="ja-JP" sz="105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cxnSp>
        <p:nvCxnSpPr>
          <p:cNvPr id="7" name="直線矢印コネクタ 6"/>
          <p:cNvCxnSpPr/>
          <p:nvPr/>
        </p:nvCxnSpPr>
        <p:spPr>
          <a:xfrm>
            <a:off x="1453208" y="3648944"/>
            <a:ext cx="8339" cy="9987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endCxn id="42" idx="3"/>
          </p:cNvCxnSpPr>
          <p:nvPr/>
        </p:nvCxnSpPr>
        <p:spPr>
          <a:xfrm flipH="1" flipV="1">
            <a:off x="2263189" y="3288687"/>
            <a:ext cx="973236" cy="87424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2263189" y="3049423"/>
            <a:ext cx="2569028" cy="65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右矢印 52"/>
          <p:cNvSpPr/>
          <p:nvPr/>
        </p:nvSpPr>
        <p:spPr>
          <a:xfrm rot="16200000">
            <a:off x="6480443" y="5710828"/>
            <a:ext cx="335999" cy="78517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1857159" y="3621936"/>
            <a:ext cx="0" cy="10155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1946448" y="3648944"/>
            <a:ext cx="227452" cy="10117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⑤調整結果通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 flipH="1" flipV="1">
            <a:off x="1857159" y="5164834"/>
            <a:ext cx="7854" cy="11554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1484566" y="6565077"/>
            <a:ext cx="3347651" cy="13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1875053" y="6308589"/>
            <a:ext cx="2966264" cy="31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1967325" y="5239748"/>
            <a:ext cx="240006" cy="91937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派遣同意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1479162" y="4911861"/>
            <a:ext cx="3862" cy="167360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6935172" y="6585468"/>
            <a:ext cx="1522795" cy="176984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事前に募集、リスト化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16402" y="2717652"/>
            <a:ext cx="2364213" cy="20856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200" dirty="0" smtClean="0">
                <a:ln w="0"/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派遣スキーム</a:t>
            </a:r>
            <a:endParaRPr kumimoji="1" lang="ja-JP" altLang="en-US" sz="1200" dirty="0">
              <a:ln w="0"/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850662" y="6299907"/>
            <a:ext cx="3607305" cy="2503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応援協力施設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862222" y="4661484"/>
            <a:ext cx="1779109" cy="2503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施設団体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485400" y="4946132"/>
            <a:ext cx="1155932" cy="184431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府と協定締結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699014" y="6056595"/>
            <a:ext cx="1236158" cy="18392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応援職員派遣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092005" y="4946144"/>
            <a:ext cx="200090" cy="160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③派遣調整・マッチング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219797" y="3628850"/>
            <a:ext cx="2619120" cy="25962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7770850" y="59667"/>
            <a:ext cx="1275108" cy="3777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</a:rPr>
              <a:t>資料</a:t>
            </a:r>
            <a:r>
              <a:rPr kumimoji="1" lang="ja-JP" altLang="en-US" sz="1600" smtClean="0">
                <a:solidFill>
                  <a:schemeClr val="tx1"/>
                </a:solidFill>
              </a:rPr>
              <a:t>３－３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27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8378</TotalTime>
  <Words>376</Words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2020-08-28T08:26:37Z</cp:lastPrinted>
  <dcterms:created xsi:type="dcterms:W3CDTF">2019-11-20T01:22:34Z</dcterms:created>
  <dcterms:modified xsi:type="dcterms:W3CDTF">2020-08-31T05:04:56Z</dcterms:modified>
</cp:coreProperties>
</file>