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60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DA1A51-6F39-4393-854C-401EDE83B84F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0EA834-6786-4A08-A899-414B0120A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519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8B8C1-246C-4AF2-8A67-1812B4548A67}" type="datetime1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AB334-9460-47F4-929A-E43F291F1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6650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F28F0-9C34-4592-8DB8-40433908F4EE}" type="datetime1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AB334-9460-47F4-929A-E43F291F1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314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69F1D-9089-4CA7-8916-085806B74D2D}" type="datetime1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AB334-9460-47F4-929A-E43F291F1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69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C8349-7415-456A-84B1-C175DF09B8DB}" type="datetime1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AB334-9460-47F4-929A-E43F291F1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8640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337A8-E464-402F-920F-9F65297182F5}" type="datetime1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AB334-9460-47F4-929A-E43F291F1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1814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B378-00DF-4F7D-87D9-BD59437A86AD}" type="datetime1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AB334-9460-47F4-929A-E43F291F1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9135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A5441-605D-4D3A-9FFF-BBC45CF9C010}" type="datetime1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AB334-9460-47F4-929A-E43F291F1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497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1F35F-FDE0-47D2-939B-C3E9AF02ACB7}" type="datetime1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AB334-9460-47F4-929A-E43F291F1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19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8C97-BAD3-4880-9430-F124985D1E17}" type="datetime1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AB334-9460-47F4-929A-E43F291F1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223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395A1-853B-4318-8000-A2A1535816B6}" type="datetime1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AB334-9460-47F4-929A-E43F291F1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9537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EE7E-B628-44B1-9854-5FFBB0DBA394}" type="datetime1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AB334-9460-47F4-929A-E43F291F1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08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62C4B-E0DA-4A6F-8864-345377174D61}" type="datetime1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AB334-9460-47F4-929A-E43F291F1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103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-1" y="1"/>
            <a:ext cx="9144001" cy="40011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院内・施設内感染クラスター対策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の取組み状況</a:t>
            </a:r>
            <a:endParaRPr lang="en-US" altLang="ja-JP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3522370" y="1518153"/>
            <a:ext cx="5447764" cy="4518463"/>
          </a:xfrm>
          <a:prstGeom prst="roundRect">
            <a:avLst>
              <a:gd name="adj" fmla="val 3881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Ins="0" rtlCol="0" anchor="t" anchorCtr="0"/>
          <a:lstStyle/>
          <a:p>
            <a:endParaRPr lang="en-US" altLang="ja-JP" sz="16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400" b="1" u="sng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．早期</a:t>
            </a:r>
            <a:r>
              <a:rPr lang="ja-JP" altLang="en-US" sz="1400" b="1" u="sng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スクリーニング検査の実施</a:t>
            </a:r>
            <a:endParaRPr lang="en-US" altLang="ja-JP" sz="1400" b="1" u="sng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</a:t>
            </a:r>
            <a:r>
              <a:rPr lang="ja-JP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保健所</a:t>
            </a:r>
            <a:r>
              <a:rPr lang="ja-JP" altLang="ja-JP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が実施した疫学調査に基づき</a:t>
            </a:r>
            <a:r>
              <a:rPr lang="ja-JP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スクリーニング検査を早期に実施</a:t>
            </a:r>
            <a:endParaRPr lang="en-US" altLang="ja-JP" sz="12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→</a:t>
            </a:r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施設入所者、入院患者、職員等の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感染状況を迅速に把握</a:t>
            </a:r>
            <a:endParaRPr lang="en-US" altLang="ja-JP" sz="12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・</a:t>
            </a:r>
            <a:r>
              <a:rPr lang="en-US" altLang="ja-JP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23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施設で約</a:t>
            </a:r>
            <a:r>
              <a:rPr lang="en-US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2,800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件</a:t>
            </a:r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検査を実施</a:t>
            </a:r>
            <a:endParaRPr lang="en-US" altLang="ja-JP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400" b="1" u="sng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２．大阪府院内</a:t>
            </a:r>
            <a:r>
              <a:rPr lang="ja-JP" altLang="en-US" sz="1400" b="1" u="sng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感染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対策チーム</a:t>
            </a:r>
            <a:r>
              <a:rPr lang="ja-JP" altLang="en-US" sz="1400" b="1" u="sng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の派遣</a:t>
            </a:r>
            <a:endParaRPr lang="en-US" altLang="ja-JP" sz="1400" b="1" u="sng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○感染症や感染管理等の</a:t>
            </a:r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専門家の派遣（１１か所）</a:t>
            </a:r>
            <a:endParaRPr lang="en-US" altLang="ja-JP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・感染管理の専門知識を有する医師・看護師等を派遣</a:t>
            </a:r>
            <a:endParaRPr lang="en-US" altLang="ja-JP" sz="12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→</a:t>
            </a:r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施設内のゾーニング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や防護服</a:t>
            </a:r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の着脱方法等の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技術指導を実施</a:t>
            </a:r>
            <a:endParaRPr lang="en-US" altLang="ja-JP" sz="12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○</a:t>
            </a:r>
            <a:r>
              <a:rPr lang="en-US" altLang="ja-JP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DMAT</a:t>
            </a:r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（災害派遣医療チーム）の派遣（３か所）</a:t>
            </a:r>
            <a:endParaRPr lang="en-US" altLang="ja-JP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ja-JP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施設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内の物的・人的</a:t>
            </a:r>
            <a:r>
              <a:rPr lang="ja-JP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マネジメントを</a:t>
            </a:r>
            <a:r>
              <a:rPr lang="ja-JP" altLang="ja-JP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含</a:t>
            </a:r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めた</a:t>
            </a:r>
            <a:r>
              <a:rPr lang="ja-JP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業務継続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体制</a:t>
            </a:r>
            <a:r>
              <a:rPr lang="ja-JP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を支援</a:t>
            </a:r>
            <a:endParaRPr lang="en-US" altLang="ja-JP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u="sng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３．患者の重症度に応じた転院</a:t>
            </a:r>
            <a:r>
              <a:rPr lang="ja-JP" altLang="en-US" sz="1400" b="1" u="sng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調整の実施</a:t>
            </a:r>
            <a:endParaRPr lang="en-US" altLang="ja-JP" sz="1400" b="1" u="sng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</a:t>
            </a:r>
            <a:r>
              <a:rPr lang="ja-JP" altLang="ja-JP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府入院</a:t>
            </a:r>
            <a:r>
              <a:rPr lang="ja-JP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フォローアップセンター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におい</a:t>
            </a:r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て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、コロナ受入病院への</a:t>
            </a:r>
            <a:r>
              <a:rPr lang="ja-JP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入院</a:t>
            </a:r>
            <a:r>
              <a:rPr lang="ja-JP" altLang="ja-JP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が必要</a:t>
            </a:r>
            <a:r>
              <a:rPr lang="ja-JP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</a:t>
            </a:r>
            <a:endParaRPr lang="en-US" altLang="ja-JP" sz="12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患者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について、</a:t>
            </a:r>
            <a:r>
              <a:rPr lang="ja-JP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可能</a:t>
            </a:r>
            <a:r>
              <a:rPr lang="ja-JP" altLang="ja-JP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な限り早期に</a:t>
            </a:r>
            <a:r>
              <a:rPr lang="ja-JP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入院</a:t>
            </a:r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転院</a:t>
            </a:r>
            <a:r>
              <a:rPr lang="ja-JP" altLang="ja-JP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できるよう</a:t>
            </a:r>
            <a:r>
              <a:rPr lang="ja-JP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調整</a:t>
            </a:r>
            <a:endParaRPr lang="en-US" altLang="ja-JP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u="sng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４．</a:t>
            </a:r>
            <a:r>
              <a:rPr lang="ja-JP" altLang="en-US" sz="1400" b="1" u="sng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必要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な物資の</a:t>
            </a:r>
            <a:r>
              <a:rPr lang="ja-JP" altLang="en-US" sz="1400" b="1" u="sng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供給</a:t>
            </a:r>
            <a:endParaRPr lang="en-US" altLang="ja-JP" sz="1400" b="1" u="sng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○専門家</a:t>
            </a:r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の指示や対象施設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の要請に応じて、必要な物資を迅速に</a:t>
            </a:r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供給</a:t>
            </a:r>
            <a:endParaRPr lang="en-US" altLang="ja-JP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522370" y="1387812"/>
            <a:ext cx="5447764" cy="33253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②クラスター発生</a:t>
            </a:r>
            <a:r>
              <a:rPr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時</a:t>
            </a:r>
            <a:r>
              <a:rPr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の支援　～初動対応・業務継続の支援～</a:t>
            </a:r>
            <a:endParaRPr lang="ja-JP" altLang="en-US" sz="1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154546" y="1481067"/>
            <a:ext cx="3290552" cy="4555549"/>
          </a:xfrm>
          <a:prstGeom prst="roundRect">
            <a:avLst>
              <a:gd name="adj" fmla="val 4458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Ins="0" rtlCol="0" anchor="t" anchorCtr="0"/>
          <a:lstStyle/>
          <a:p>
            <a:endParaRPr lang="en-US" altLang="ja-JP" sz="16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4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１．医療機関に対する研修</a:t>
            </a:r>
            <a:r>
              <a:rPr lang="ja-JP" altLang="en-US" sz="14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等の実施</a:t>
            </a:r>
            <a:endParaRPr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○</a:t>
            </a:r>
            <a:r>
              <a:rPr lang="ja-JP" altLang="ja-JP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院内感染対策研修会</a:t>
            </a:r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lang="en-US" altLang="ja-JP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17</a:t>
            </a:r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保健所）</a:t>
            </a:r>
            <a:endParaRPr lang="en-US" altLang="ja-JP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○医療機関への実地指導（</a:t>
            </a:r>
            <a:r>
              <a:rPr lang="en-US" altLang="ja-JP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保健所）</a:t>
            </a:r>
            <a:endParaRPr lang="en-US" altLang="ja-JP" sz="1200" u="sng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</a:pPr>
            <a:r>
              <a:rPr lang="en-US" altLang="ja-JP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</a:t>
            </a:r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その他、関係</a:t>
            </a:r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機関会議等で随時周知</a:t>
            </a:r>
            <a:endParaRPr lang="en-US" altLang="ja-JP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・研修資料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は府ホームページでも公開</a:t>
            </a:r>
            <a:endParaRPr lang="en-US" altLang="ja-JP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400" b="1" u="sng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２．感染</a:t>
            </a:r>
            <a:r>
              <a:rPr lang="ja-JP" altLang="en-US" sz="1400" b="1" u="sng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防止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対策</a:t>
            </a:r>
            <a:r>
              <a:rPr lang="ja-JP" altLang="en-US" sz="1400" b="1" u="sng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等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の支援金の支給</a:t>
            </a:r>
            <a:endParaRPr lang="en-US" altLang="ja-JP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○医療機関、高齢者・</a:t>
            </a:r>
            <a:r>
              <a:rPr lang="ja-JP" altLang="en-US" sz="1200" dirty="0" err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障がい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者施設等に対　</a:t>
            </a:r>
            <a:endParaRPr lang="en-US" altLang="ja-JP" sz="12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して、感染防止対策費を補助</a:t>
            </a:r>
            <a:endParaRPr lang="en-US" altLang="ja-JP" sz="12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・消毒等の環境整備、物資購入、研修実施</a:t>
            </a:r>
            <a:endParaRPr lang="en-US" altLang="ja-JP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・導線確保、レイアウト変更の改修</a:t>
            </a:r>
            <a:endParaRPr lang="en-US" altLang="ja-JP" sz="12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（予算額　</a:t>
            </a:r>
            <a:r>
              <a:rPr lang="en-US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368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億円（医療</a:t>
            </a:r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機関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等分、</a:t>
            </a:r>
            <a:r>
              <a:rPr lang="ja-JP" altLang="en-US" sz="1200" spc="-15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うち</a:t>
            </a:r>
            <a:endParaRPr lang="en-US" altLang="ja-JP" sz="1200" spc="-15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spc="-15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交付決定件数　</a:t>
            </a:r>
            <a:r>
              <a:rPr lang="en-US" altLang="ja-JP" sz="1200" spc="-15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ja-JP" altLang="en-US" sz="1200" spc="-15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月末時点 約</a:t>
            </a:r>
            <a:r>
              <a:rPr lang="en-US" altLang="ja-JP" sz="1200" spc="-15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500</a:t>
            </a:r>
            <a:r>
              <a:rPr lang="ja-JP" altLang="en-US" sz="1200" spc="-15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件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）、</a:t>
            </a:r>
            <a:endParaRPr lang="en-US" altLang="ja-JP" sz="12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</a:t>
            </a:r>
            <a:r>
              <a:rPr lang="en-US" altLang="ja-JP" sz="120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127</a:t>
            </a:r>
            <a:r>
              <a:rPr lang="ja-JP" altLang="en-US" sz="120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億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円（</a:t>
            </a:r>
            <a:r>
              <a:rPr lang="ja-JP" altLang="en-US" sz="1200" spc="-15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高齢者・障がい者施設分、</a:t>
            </a:r>
            <a:endParaRPr lang="en-US" altLang="ja-JP" sz="1200" spc="-15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spc="-15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200" spc="-15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</a:t>
            </a:r>
            <a:r>
              <a:rPr lang="en-US" altLang="ja-JP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8/28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から</a:t>
            </a:r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交付申請受付開始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lang="en-US" altLang="ja-JP" sz="12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400" b="1" u="sng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３．感染対策に必要な物資の支給</a:t>
            </a:r>
            <a:endParaRPr lang="en-US" altLang="ja-JP" sz="1400" b="1" u="sng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○必要な物資を計画的に確保し、医療機</a:t>
            </a:r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</a:t>
            </a:r>
            <a:endParaRPr lang="en-US" altLang="ja-JP" sz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等の要請に応じて供給</a:t>
            </a:r>
            <a:endParaRPr lang="en-US" altLang="ja-JP" sz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・マスク、手袋、個人用防護服等、消毒液</a:t>
            </a:r>
            <a:endParaRPr lang="en-US" altLang="ja-JP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54547" y="1390915"/>
            <a:ext cx="3277674" cy="3286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①感染</a:t>
            </a:r>
            <a:r>
              <a:rPr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予防</a:t>
            </a:r>
            <a:r>
              <a:rPr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の徹底・支援</a:t>
            </a:r>
            <a:endParaRPr lang="ja-JP" altLang="en-US" sz="1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54546" y="464507"/>
            <a:ext cx="8796271" cy="88777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2500"/>
              </a:lnSpc>
            </a:pPr>
            <a:r>
              <a:rPr lang="ja-JP" altLang="en-US" sz="16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en-US" altLang="ja-JP" sz="16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</a:t>
            </a:r>
            <a:r>
              <a:rPr lang="ja-JP" altLang="en-US" sz="16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月下旬より、高齢者・</a:t>
            </a:r>
            <a:r>
              <a:rPr lang="ja-JP" altLang="en-US" sz="1600" b="1" dirty="0" err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障がい</a:t>
            </a:r>
            <a:r>
              <a:rPr lang="ja-JP" altLang="en-US" sz="16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者の施設や医療機関において、</a:t>
            </a:r>
            <a:r>
              <a:rPr lang="en-US" altLang="ja-JP" sz="16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23</a:t>
            </a:r>
            <a:r>
              <a:rPr lang="ja-JP" altLang="en-US" sz="16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件の感染クラスターが発生</a:t>
            </a:r>
            <a:endParaRPr lang="en-US" altLang="ja-JP" sz="1600" b="1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6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⇒感染予防の徹底</a:t>
            </a:r>
            <a:r>
              <a:rPr lang="ja-JP" altLang="en-US" sz="16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ja-JP" altLang="en-US" sz="16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支援に</a:t>
            </a:r>
            <a:r>
              <a:rPr lang="ja-JP" altLang="en-US" sz="16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併</a:t>
            </a:r>
            <a:r>
              <a:rPr lang="ja-JP" altLang="en-US" sz="16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せて、クラスター発生に際し、早期の</a:t>
            </a:r>
            <a:r>
              <a:rPr lang="ja-JP" altLang="en-US" sz="16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収束</a:t>
            </a:r>
            <a:r>
              <a:rPr lang="ja-JP" altLang="en-US" sz="16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に向け、感染状況や</a:t>
            </a:r>
            <a:endParaRPr lang="en-US" altLang="ja-JP" sz="1600" b="1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6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 施設特性に応じた支援を実施</a:t>
            </a:r>
            <a:endParaRPr lang="en-US" altLang="ja-JP" sz="1600" b="1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54546" y="6126768"/>
            <a:ext cx="8931497" cy="64751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2500"/>
              </a:lnSpc>
            </a:pPr>
            <a:r>
              <a:rPr lang="ja-JP" altLang="en-US" sz="14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〇今後の方針　</a:t>
            </a:r>
            <a:endParaRPr lang="en-US" altLang="ja-JP" sz="1400" b="1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4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➡国の対策本部の方針を踏まえ、クラスターが発生した施設等の全職員を対象に一斉・定期的な検査実施を検討</a:t>
            </a:r>
            <a:endParaRPr lang="en-US" altLang="ja-JP" sz="1400" b="1" u="sng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765143" y="42341"/>
            <a:ext cx="1320900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資料３－１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123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577</Words>
  <PresentationFormat>画面に合わせる (4:3)</PresentationFormat>
  <Paragraphs>44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ＭＳ Ｐゴシック</vt:lpstr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2020-06-29T01:57:02Z</dcterms:created>
  <dcterms:modified xsi:type="dcterms:W3CDTF">2020-08-31T05:21:59Z</dcterms:modified>
</cp:coreProperties>
</file>