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259" r:id="rId3"/>
    <p:sldId id="264" r:id="rId4"/>
    <p:sldId id="265" r:id="rId5"/>
    <p:sldId id="272" r:id="rId6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68" d="100"/>
          <a:sy n="68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4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23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181078"/>
              </p:ext>
            </p:extLst>
          </p:nvPr>
        </p:nvGraphicFramePr>
        <p:xfrm>
          <a:off x="137051" y="662487"/>
          <a:ext cx="11943332" cy="6098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旧（８月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日～８月</a:t>
                      </a:r>
                      <a:r>
                        <a:rPr kumimoji="1" lang="en-US" altLang="ja-JP" sz="1600" b="1" dirty="0" smtClean="0"/>
                        <a:t>31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  <a:tr h="366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②　期間　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イエローステージ２の期間（８月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日～８月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日）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②　期間　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イエローステージ１の期間（９月１日～９月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日）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565596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１高齢者の方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２高齢者と日常的に接する家族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高齢者施設・医療機関等の職員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kumimoji="1" lang="en-US" altLang="ja-JP" sz="1600" b="1" u="sng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kumimoji="1" lang="ja-JP" altLang="en-US" sz="1600" b="1" u="sng" spc="-100" baseline="0" dirty="0" smtClean="0">
                          <a:solidFill>
                            <a:schemeClr val="tx1"/>
                          </a:solidFill>
                        </a:rPr>
                        <a:t>・５人以上の宴会・飲み会は控えること</a:t>
                      </a:r>
                      <a:endParaRPr kumimoji="1" lang="en-US" altLang="ja-JP" sz="1600" b="1" u="sng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kumimoji="1" lang="en-US" altLang="ja-JP" sz="1600" b="1" u="sng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kumimoji="1" lang="ja-JP" altLang="en-US" sz="1600" b="1" u="sng" spc="-100" baseline="0" dirty="0" smtClean="0">
                          <a:solidFill>
                            <a:schemeClr val="tx1"/>
                          </a:solidFill>
                        </a:rPr>
                        <a:t>・３密で唾液が飛び交う環境を避けること</a:t>
                      </a:r>
                      <a:endParaRPr kumimoji="1" lang="en-US" altLang="ja-JP" sz="1600" b="1" u="sng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・多人数で唾液が飛び交う宴会・飲み会は控えること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１高齢者の方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２高齢者と日常的に接する家族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高齢者施設・医療機関等の職員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92639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37052" y="119388"/>
            <a:ext cx="930719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イエローステージ（警戒）の対応方針に基づく要請</a:t>
            </a:r>
            <a:r>
              <a:rPr lang="ja-JP" altLang="en-US" sz="2400" b="1" dirty="0"/>
              <a:t>　</a:t>
            </a:r>
            <a:r>
              <a:rPr lang="ja-JP" altLang="en-US" sz="2400" b="1" dirty="0" smtClean="0"/>
              <a:t>新旧対照表</a:t>
            </a:r>
            <a:endParaRPr kumimoji="1" lang="ja-JP" altLang="en-US" sz="24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276418" y="3541492"/>
            <a:ext cx="6589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spc="-100" dirty="0" smtClean="0"/>
              <a:t>は、感染リスクの高い環境を</a:t>
            </a:r>
            <a:endParaRPr lang="en-US" altLang="ja-JP" sz="1600" spc="-100" dirty="0" smtClean="0"/>
          </a:p>
          <a:p>
            <a:r>
              <a:rPr lang="ja-JP" altLang="en-US" sz="1600" spc="-100" dirty="0" smtClean="0"/>
              <a:t>避け、少しでも症状が有る場</a:t>
            </a:r>
            <a:endParaRPr lang="en-US" altLang="ja-JP" sz="1600" spc="-100" dirty="0" smtClean="0"/>
          </a:p>
          <a:p>
            <a:r>
              <a:rPr lang="ja-JP" altLang="en-US" sz="1600" spc="-100" dirty="0" smtClean="0"/>
              <a:t>合、早めに検査を受診すること</a:t>
            </a:r>
            <a:endParaRPr lang="en-US" altLang="ja-JP" sz="1600" spc="-100" dirty="0" smtClean="0"/>
          </a:p>
        </p:txBody>
      </p:sp>
      <p:sp>
        <p:nvSpPr>
          <p:cNvPr id="4" name="右中かっこ 3"/>
          <p:cNvSpPr/>
          <p:nvPr/>
        </p:nvSpPr>
        <p:spPr>
          <a:xfrm>
            <a:off x="9079912" y="3629717"/>
            <a:ext cx="196506" cy="651796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18238" y="143336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右中かっこ 21"/>
          <p:cNvSpPr/>
          <p:nvPr/>
        </p:nvSpPr>
        <p:spPr>
          <a:xfrm>
            <a:off x="3118112" y="3631093"/>
            <a:ext cx="196506" cy="651796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50255" y="3583696"/>
            <a:ext cx="4141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spc="-100" dirty="0" smtClean="0"/>
              <a:t>は、感染リスクの高い環境を</a:t>
            </a:r>
            <a:endParaRPr lang="en-US" altLang="ja-JP" sz="1600" spc="-100" dirty="0" smtClean="0"/>
          </a:p>
          <a:p>
            <a:r>
              <a:rPr lang="ja-JP" altLang="en-US" sz="1600" spc="-100" dirty="0" smtClean="0"/>
              <a:t>避け、少しでも症状が有る場</a:t>
            </a:r>
            <a:endParaRPr lang="en-US" altLang="ja-JP" sz="1600" spc="-100" dirty="0" smtClean="0"/>
          </a:p>
          <a:p>
            <a:r>
              <a:rPr lang="ja-JP" altLang="en-US" sz="1600" spc="-100" dirty="0" smtClean="0"/>
              <a:t>合、早めに検査を受診すること</a:t>
            </a:r>
            <a:endParaRPr lang="en-US" altLang="ja-JP" sz="1600" spc="-100" dirty="0" smtClean="0"/>
          </a:p>
        </p:txBody>
      </p:sp>
    </p:spTree>
    <p:extLst>
      <p:ext uri="{BB962C8B-B14F-4D97-AF65-F5344CB8AC3E}">
        <p14:creationId xmlns:p14="http://schemas.microsoft.com/office/powerpoint/2010/main" val="6087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231947"/>
              </p:ext>
            </p:extLst>
          </p:nvPr>
        </p:nvGraphicFramePr>
        <p:xfrm>
          <a:off x="116965" y="213766"/>
          <a:ext cx="11943332" cy="62787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旧（８月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日～８月</a:t>
                      </a:r>
                      <a:r>
                        <a:rPr kumimoji="1" lang="en-US" altLang="ja-JP" sz="1600" b="1" dirty="0" smtClean="0"/>
                        <a:t>31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➢主催者に対し、業種別ガイドラインの遵守を徹底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するととも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に、 国の接触確認アプリ「ＣＯＣＯＡ」、大阪コロナ追跡シ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ステムの導入、 又は名簿作成などの追跡対策の徹底を要請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➢開催規模については、以下の参加人数かつ収容率の範囲内を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目安とすること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➢主催者に対し、業種別ガイドラインの遵守を徹底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するととも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に、 国の接触確認アプリ「ＣＯＣＯＡ」、大阪コロナ追跡シ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ステムの導入、 又は名簿作成などの追跡対策の徹底を要請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➢開催規模については、以下の参加人数かつ収容率の範囲内を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目安とすること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51294" y="2268226"/>
            <a:ext cx="5749016" cy="40318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【</a:t>
            </a:r>
            <a:r>
              <a:rPr lang="ja-JP" altLang="en-US" sz="1600" dirty="0"/>
              <a:t>参加人数の上限</a:t>
            </a:r>
            <a:r>
              <a:rPr lang="en-US" altLang="ja-JP" sz="1600" dirty="0"/>
              <a:t>】</a:t>
            </a:r>
          </a:p>
          <a:p>
            <a:r>
              <a:rPr lang="ja-JP" altLang="en-US" sz="1600" dirty="0" smtClean="0"/>
              <a:t>  </a:t>
            </a:r>
            <a:r>
              <a:rPr lang="ja-JP" altLang="en-US" sz="1600" dirty="0"/>
              <a:t>○</a:t>
            </a:r>
            <a:r>
              <a:rPr lang="ja-JP" altLang="en-US" sz="1600" dirty="0" smtClean="0"/>
              <a:t>屋内</a:t>
            </a:r>
            <a:r>
              <a:rPr lang="ja-JP" altLang="en-US" sz="1600" dirty="0"/>
              <a:t>・屋外：</a:t>
            </a:r>
            <a:r>
              <a:rPr lang="en-US" altLang="ja-JP" sz="1600" dirty="0"/>
              <a:t>5,000</a:t>
            </a:r>
            <a:r>
              <a:rPr lang="ja-JP" altLang="en-US" sz="1600" dirty="0"/>
              <a:t>人以下</a:t>
            </a:r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【</a:t>
            </a:r>
            <a:r>
              <a:rPr lang="ja-JP" altLang="en-US" sz="1600" dirty="0"/>
              <a:t>収容率</a:t>
            </a:r>
            <a:r>
              <a:rPr lang="en-US" altLang="ja-JP" sz="1600" dirty="0"/>
              <a:t>】</a:t>
            </a:r>
          </a:p>
          <a:p>
            <a:r>
              <a:rPr lang="ja-JP" altLang="en-US" sz="1600" dirty="0" smtClean="0"/>
              <a:t>  ○屋内</a:t>
            </a:r>
            <a:r>
              <a:rPr lang="ja-JP" altLang="en-US" sz="1600" dirty="0"/>
              <a:t>：収容定員の半分以内の参加人数とすること</a:t>
            </a:r>
          </a:p>
          <a:p>
            <a:r>
              <a:rPr lang="ja-JP" altLang="en-US" sz="1600" dirty="0" smtClean="0"/>
              <a:t>  ○屋外</a:t>
            </a:r>
            <a:r>
              <a:rPr lang="ja-JP" altLang="en-US" sz="1600" dirty="0"/>
              <a:t>：人と人との距離を十分に確保できる</a:t>
            </a:r>
            <a:r>
              <a:rPr lang="ja-JP" altLang="en-US" sz="1600" dirty="0" smtClean="0"/>
              <a:t>こと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　全国的な移動を伴うイベント又はイベント参加者が</a:t>
            </a:r>
            <a:endParaRPr lang="en-US" altLang="ja-JP" sz="1600" dirty="0" smtClean="0"/>
          </a:p>
          <a:p>
            <a:r>
              <a:rPr lang="ja-JP" altLang="en-US" sz="1600" dirty="0" smtClean="0"/>
              <a:t>　</a:t>
            </a:r>
            <a:r>
              <a:rPr lang="en-US" altLang="ja-JP" sz="1600" dirty="0" smtClean="0"/>
              <a:t>1,000</a:t>
            </a:r>
            <a:r>
              <a:rPr lang="ja-JP" altLang="en-US" sz="1600" dirty="0" smtClean="0"/>
              <a:t>人を超えるようなイベントを開催する際には、その</a:t>
            </a:r>
            <a:endParaRPr lang="en-US" altLang="ja-JP" sz="1600" dirty="0" smtClean="0"/>
          </a:p>
          <a:p>
            <a:r>
              <a:rPr lang="ja-JP" altLang="en-US" sz="1600" dirty="0" smtClean="0"/>
              <a:t>　イベント</a:t>
            </a:r>
            <a:r>
              <a:rPr lang="ja-JP" altLang="en-US" sz="1600" dirty="0"/>
              <a:t>の開催要件等について、大阪府</a:t>
            </a:r>
            <a:r>
              <a:rPr lang="ja-JP" altLang="en-US" sz="1600" dirty="0" smtClean="0"/>
              <a:t>に事前に相談する</a:t>
            </a:r>
            <a:endParaRPr lang="en-US" altLang="ja-JP" sz="1600" dirty="0" smtClean="0"/>
          </a:p>
          <a:p>
            <a:r>
              <a:rPr lang="ja-JP" altLang="en-US" sz="1600" dirty="0" smtClean="0"/>
              <a:t>　こと</a:t>
            </a:r>
            <a:endParaRPr lang="en-US" altLang="ja-JP" sz="1600" dirty="0" smtClean="0"/>
          </a:p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　適切な感染防止策が実施されていないイベントや、リス</a:t>
            </a:r>
            <a:endParaRPr lang="en-US" altLang="ja-JP" sz="1600" dirty="0" smtClean="0"/>
          </a:p>
          <a:p>
            <a:r>
              <a:rPr lang="ja-JP" altLang="en-US" sz="1600" dirty="0" smtClean="0"/>
              <a:t>　クへの対応が整っていないイベントは、開催自粛を</a:t>
            </a:r>
            <a:r>
              <a:rPr lang="ja-JP" altLang="en-US" sz="1600" dirty="0" err="1" smtClean="0"/>
              <a:t>要請す</a:t>
            </a:r>
            <a:endParaRPr lang="en-US" altLang="ja-JP" sz="1600" dirty="0" smtClean="0"/>
          </a:p>
          <a:p>
            <a:r>
              <a:rPr lang="ja-JP" altLang="en-US" sz="1600" dirty="0" smtClean="0"/>
              <a:t>　</a:t>
            </a:r>
            <a:r>
              <a:rPr lang="ja-JP" altLang="en-US" sz="1600" dirty="0" err="1" smtClean="0"/>
              <a:t>る</a:t>
            </a:r>
            <a:r>
              <a:rPr lang="ja-JP" altLang="en-US" sz="1600" dirty="0" smtClean="0"/>
              <a:t>ことも検討</a:t>
            </a:r>
            <a:endParaRPr lang="en-US" altLang="ja-JP" sz="1600" dirty="0" smtClean="0"/>
          </a:p>
          <a:p>
            <a:r>
              <a:rPr lang="en-US" altLang="ja-JP" sz="1600" b="1" u="sng" dirty="0" smtClean="0"/>
              <a:t>※</a:t>
            </a:r>
            <a:r>
              <a:rPr lang="ja-JP" altLang="en-US" sz="1600" b="1" u="sng" dirty="0" smtClean="0"/>
              <a:t>　期間中（９月１日～</a:t>
            </a:r>
            <a:r>
              <a:rPr lang="en-US" altLang="ja-JP" sz="1600" b="1" u="sng" dirty="0" smtClean="0"/>
              <a:t>18</a:t>
            </a:r>
            <a:r>
              <a:rPr lang="ja-JP" altLang="en-US" sz="1600" b="1" u="sng" dirty="0" smtClean="0"/>
              <a:t>日）に、国の方針が変更される場</a:t>
            </a:r>
            <a:endParaRPr lang="en-US" altLang="ja-JP" sz="1600" b="1" u="sng" dirty="0" smtClean="0"/>
          </a:p>
          <a:p>
            <a:r>
              <a:rPr lang="ja-JP" altLang="en-US" sz="1600" b="1" dirty="0" smtClean="0"/>
              <a:t>　</a:t>
            </a:r>
            <a:r>
              <a:rPr lang="ja-JP" altLang="en-US" sz="1600" b="1" u="sng" dirty="0" smtClean="0"/>
              <a:t>合、</a:t>
            </a:r>
            <a:r>
              <a:rPr lang="ja-JP" altLang="en-US" sz="1600" b="1" u="sng" dirty="0"/>
              <a:t>国</a:t>
            </a:r>
            <a:r>
              <a:rPr lang="ja-JP" altLang="en-US" sz="1600" b="1" u="sng" dirty="0" smtClean="0"/>
              <a:t>に準じて緩和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9622" y="2268226"/>
            <a:ext cx="5749016" cy="40318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【</a:t>
            </a:r>
            <a:r>
              <a:rPr lang="ja-JP" altLang="en-US" sz="1600" dirty="0"/>
              <a:t>参加人数の上限</a:t>
            </a:r>
            <a:r>
              <a:rPr lang="en-US" altLang="ja-JP" sz="1600" dirty="0"/>
              <a:t>】</a:t>
            </a:r>
          </a:p>
          <a:p>
            <a:r>
              <a:rPr lang="ja-JP" altLang="en-US" sz="1600" dirty="0" smtClean="0"/>
              <a:t>  </a:t>
            </a:r>
            <a:r>
              <a:rPr lang="ja-JP" altLang="en-US" sz="1600" dirty="0"/>
              <a:t>○</a:t>
            </a:r>
            <a:r>
              <a:rPr lang="ja-JP" altLang="en-US" sz="1600" dirty="0" smtClean="0"/>
              <a:t>屋内</a:t>
            </a:r>
            <a:r>
              <a:rPr lang="ja-JP" altLang="en-US" sz="1600" dirty="0"/>
              <a:t>・屋外：</a:t>
            </a:r>
            <a:r>
              <a:rPr lang="en-US" altLang="ja-JP" sz="1600" dirty="0"/>
              <a:t>5,000</a:t>
            </a:r>
            <a:r>
              <a:rPr lang="ja-JP" altLang="en-US" sz="1600" dirty="0"/>
              <a:t>人以下</a:t>
            </a:r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【</a:t>
            </a:r>
            <a:r>
              <a:rPr lang="ja-JP" altLang="en-US" sz="1600" dirty="0"/>
              <a:t>収容率</a:t>
            </a:r>
            <a:r>
              <a:rPr lang="en-US" altLang="ja-JP" sz="1600" dirty="0"/>
              <a:t>】</a:t>
            </a:r>
          </a:p>
          <a:p>
            <a:r>
              <a:rPr lang="ja-JP" altLang="en-US" sz="1600" dirty="0" smtClean="0"/>
              <a:t>  ○屋内</a:t>
            </a:r>
            <a:r>
              <a:rPr lang="ja-JP" altLang="en-US" sz="1600" dirty="0"/>
              <a:t>：収容定員の半分以内の参加人数とすること</a:t>
            </a:r>
          </a:p>
          <a:p>
            <a:r>
              <a:rPr lang="ja-JP" altLang="en-US" sz="1600" dirty="0" smtClean="0"/>
              <a:t>  ○屋外</a:t>
            </a:r>
            <a:r>
              <a:rPr lang="ja-JP" altLang="en-US" sz="1600" dirty="0"/>
              <a:t>：人と人との距離を十分に確保できる</a:t>
            </a:r>
            <a:r>
              <a:rPr lang="ja-JP" altLang="en-US" sz="1600" dirty="0" smtClean="0"/>
              <a:t>こと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　全国的な移動を伴うイベント又はイベント参加者が</a:t>
            </a:r>
            <a:endParaRPr lang="en-US" altLang="ja-JP" sz="1600" dirty="0" smtClean="0"/>
          </a:p>
          <a:p>
            <a:r>
              <a:rPr lang="ja-JP" altLang="en-US" sz="1600" dirty="0" smtClean="0"/>
              <a:t>　</a:t>
            </a:r>
            <a:r>
              <a:rPr lang="en-US" altLang="ja-JP" sz="1600" dirty="0" smtClean="0"/>
              <a:t>1,000</a:t>
            </a:r>
            <a:r>
              <a:rPr lang="ja-JP" altLang="en-US" sz="1600" dirty="0" smtClean="0"/>
              <a:t>人を超えるようなイベントを開催する際には、その</a:t>
            </a:r>
            <a:endParaRPr lang="en-US" altLang="ja-JP" sz="1600" dirty="0" smtClean="0"/>
          </a:p>
          <a:p>
            <a:r>
              <a:rPr lang="ja-JP" altLang="en-US" sz="1600" dirty="0" smtClean="0"/>
              <a:t>　イベント</a:t>
            </a:r>
            <a:r>
              <a:rPr lang="ja-JP" altLang="en-US" sz="1600" dirty="0"/>
              <a:t>の開催要件等について、大阪府</a:t>
            </a:r>
            <a:r>
              <a:rPr lang="ja-JP" altLang="en-US" sz="1600" dirty="0" smtClean="0"/>
              <a:t>に事前に相談する</a:t>
            </a:r>
            <a:endParaRPr lang="en-US" altLang="ja-JP" sz="1600" dirty="0" smtClean="0"/>
          </a:p>
          <a:p>
            <a:r>
              <a:rPr lang="ja-JP" altLang="en-US" sz="1600" dirty="0" smtClean="0"/>
              <a:t>　こと</a:t>
            </a:r>
            <a:endParaRPr lang="en-US" altLang="ja-JP" sz="1600" dirty="0" smtClean="0"/>
          </a:p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　適切な感染防止策が実施されていないイベントや、リス</a:t>
            </a:r>
            <a:endParaRPr lang="en-US" altLang="ja-JP" sz="1600" dirty="0" smtClean="0"/>
          </a:p>
          <a:p>
            <a:r>
              <a:rPr lang="ja-JP" altLang="en-US" sz="1600" dirty="0" smtClean="0"/>
              <a:t>　クへの対応が整っていないイベントは、開催自粛を</a:t>
            </a:r>
            <a:r>
              <a:rPr lang="ja-JP" altLang="en-US" sz="1600" dirty="0" err="1" smtClean="0"/>
              <a:t>要請す</a:t>
            </a:r>
            <a:endParaRPr lang="en-US" altLang="ja-JP" sz="1600" dirty="0" smtClean="0"/>
          </a:p>
          <a:p>
            <a:r>
              <a:rPr lang="ja-JP" altLang="en-US" sz="1600" dirty="0" smtClean="0"/>
              <a:t>　</a:t>
            </a:r>
            <a:r>
              <a:rPr lang="ja-JP" altLang="en-US" sz="1600" dirty="0" err="1" smtClean="0"/>
              <a:t>る</a:t>
            </a:r>
            <a:r>
              <a:rPr lang="ja-JP" altLang="en-US" sz="1600" dirty="0" smtClean="0"/>
              <a:t>ことも検討</a:t>
            </a:r>
            <a:endParaRPr lang="en-US" altLang="ja-JP" sz="1600" dirty="0" smtClean="0"/>
          </a:p>
          <a:p>
            <a:endParaRPr lang="en-US" altLang="ja-JP" sz="1600" b="1" u="sng" dirty="0"/>
          </a:p>
          <a:p>
            <a:endParaRPr lang="en-US" altLang="ja-JP" sz="16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804266"/>
              </p:ext>
            </p:extLst>
          </p:nvPr>
        </p:nvGraphicFramePr>
        <p:xfrm>
          <a:off x="94918" y="282479"/>
          <a:ext cx="11943332" cy="58520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旧（８月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日～８月</a:t>
                      </a:r>
                      <a:r>
                        <a:rPr kumimoji="1" lang="en-US" altLang="ja-JP" sz="1600" b="1" dirty="0" smtClean="0"/>
                        <a:t>31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３．業種別ガイドラインを遵守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４．国の接触確認アプリ「ＣＯＣＯＡ」、大阪コロナ追跡シス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テムの導入、又は名簿作成など追跡対策をとること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５．バー、クラブ、キャバクラ、ホストクラブ等、夜の街関連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施設の従業員に少しでも症状が有る場合は、検査受診を勧め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</a:t>
                      </a:r>
                      <a:r>
                        <a:rPr lang="ja-JP" altLang="en-US" sz="1600" b="0" dirty="0" err="1" smtClean="0"/>
                        <a:t>る</a:t>
                      </a:r>
                      <a:r>
                        <a:rPr lang="ja-JP" altLang="en-US" sz="1600" b="0" dirty="0" smtClean="0"/>
                        <a:t>こと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３．業種別ガイドラインを遵守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４．国の接触確認アプリ「ＣＯＣＯＡ」、大阪コロナ追跡シス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テムの導入、又は名簿作成など追跡対策をとること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５．バー、クラブ、キャバクラ、ホストクラブ等、夜の街関連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施設の従業員に少しでも症状が有る場合は、検査受診を勧め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</a:t>
                      </a:r>
                      <a:r>
                        <a:rPr lang="ja-JP" altLang="en-US" sz="1600" b="0" dirty="0" err="1" smtClean="0"/>
                        <a:t>る</a:t>
                      </a:r>
                      <a:r>
                        <a:rPr lang="ja-JP" altLang="en-US" sz="1600" b="0" dirty="0" smtClean="0"/>
                        <a:t>こと</a:t>
                      </a:r>
                      <a:endParaRPr lang="en-US" altLang="ja-JP" sz="1600" b="0" dirty="0" smtClean="0"/>
                    </a:p>
                    <a:p>
                      <a:endParaRPr lang="en-US" altLang="ja-JP" sz="16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2976" y="1236186"/>
            <a:ext cx="11679024" cy="110799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</a:pPr>
            <a:endParaRPr lang="en-US" altLang="ja-JP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042" y="528861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　</a:t>
            </a:r>
            <a:endParaRPr kumimoji="1" lang="ja-JP" altLang="en-US" sz="2400" b="1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22996"/>
              </p:ext>
            </p:extLst>
          </p:nvPr>
        </p:nvGraphicFramePr>
        <p:xfrm>
          <a:off x="166042" y="376462"/>
          <a:ext cx="11943332" cy="5252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旧（８月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日～８月</a:t>
                      </a:r>
                      <a:r>
                        <a:rPr kumimoji="1" lang="en-US" altLang="ja-JP" sz="1600" b="1" dirty="0" smtClean="0"/>
                        <a:t>31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●経済界へのお願い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１．５人以上の宴会・飲み会は控えること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２．業種別ガイドラインの遵守を徹底すること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３．テレワーク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％を推進すること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出勤が必要となる職場でも、ローテーション勤務、時差通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勤、自転車通勤などの取り組みを推進すること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４．体調の悪い方は出勤させないこと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体調の悪い方や少しでも症状がある方へは、検査の受診を勧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dirty="0" err="1" smtClean="0">
                          <a:solidFill>
                            <a:schemeClr val="tx1"/>
                          </a:solidFill>
                        </a:rPr>
                        <a:t>める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５．感染拡大を防止するため、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・感染防止宣言ステッカーを掲示しているお店を選択する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・お店に入った後は、感染拡大防止のため、大阪コロナ追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跡システムの登録・利用をすること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・国の接触確認アプリ「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COCOA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」の登録・利用をすること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●経済界へのお願い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１．多人数で唾液が飛び交う宴会・飲み会は控えること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２．業種別ガイドラインの遵守を徹底すること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３．テレワーク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％を推進すること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出勤が必要となる職場でも、ローテーション勤務、時差通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勤、自転車通勤などの取り組みを推進すること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４．体調の悪い方は出勤させないこと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体調の悪い方や少しでも症状がある方へは、検査の受診を勧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dirty="0" err="1" smtClean="0">
                          <a:solidFill>
                            <a:schemeClr val="tx1"/>
                          </a:solidFill>
                        </a:rPr>
                        <a:t>める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５．感染拡大を防止するため、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・感染防止宣言ステッカーを掲示しているお店を選択する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・お店に入った後は、感染拡大防止のため、大阪コロナ追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跡システムの登録・利用をすること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・国の接触確認アプリ「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COCOA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」の登録・利用をすること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6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513579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94342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　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955" y="879554"/>
            <a:ext cx="11679024" cy="145680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945100"/>
              </p:ext>
            </p:extLst>
          </p:nvPr>
        </p:nvGraphicFramePr>
        <p:xfrm>
          <a:off x="140801" y="294342"/>
          <a:ext cx="11943332" cy="46836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旧（８月</a:t>
                      </a:r>
                      <a:r>
                        <a:rPr kumimoji="1" lang="en-US" altLang="ja-JP" sz="1600" b="1" dirty="0" smtClean="0"/>
                        <a:t>21</a:t>
                      </a:r>
                      <a:r>
                        <a:rPr kumimoji="1" lang="ja-JP" altLang="en-US" sz="1600" b="1" dirty="0" smtClean="0"/>
                        <a:t>日～８月</a:t>
                      </a:r>
                      <a:r>
                        <a:rPr kumimoji="1" lang="en-US" altLang="ja-JP" sz="1600" b="1" dirty="0" smtClean="0"/>
                        <a:t>31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●大学等へのお願い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１．高齢者と日常的に接する学生は、感染リスクの高い環境を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避けること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２．寮やクラブ・サークル活動での感染防止対策を徹底する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こ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３．５人以上の宴会・飲み会は控えること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４．業種別ガイドラインを遵守（感染防止宣言ステッカーの導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入）していない、接待を伴う飲食店及び酒類の提供を行う飲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食店の利用を自粛すること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５．体調の悪い方は登校させないこと。体調の悪い方や少しで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も症状がある方は、検査を受診すること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</a:rPr>
                        <a:t>●大学等へのお願い</a:t>
                      </a:r>
                      <a:endParaRPr kumimoji="1"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１．高齢者と日常的に接する学生は、感染リスクの高い環境を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２．寮やクラブ・サークル活動での感染防止対策を徹底する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こ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３．多人数で唾液が飛び交う宴会・飲み会は控えること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４．業種別ガイドラインを遵守（感染防止宣言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ステッカーの導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５．体調の悪い方は登校させないこと。体調の悪い方や少しで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も症状がある方は、検査を受診すること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3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1849</Words>
  <PresentationFormat>ワイド画面</PresentationFormat>
  <Paragraphs>238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2020-08-31T02:54:37Z</cp:lastPrinted>
  <dcterms:created xsi:type="dcterms:W3CDTF">2020-05-20T11:17:35Z</dcterms:created>
  <dcterms:modified xsi:type="dcterms:W3CDTF">2020-08-31T02:58:11Z</dcterms:modified>
</cp:coreProperties>
</file>