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3" r:id="rId2"/>
    <p:sldId id="266" r:id="rId3"/>
    <p:sldId id="259" r:id="rId4"/>
    <p:sldId id="264" r:id="rId5"/>
    <p:sldId id="265" r:id="rId6"/>
    <p:sldId id="272" r:id="rId7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43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68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47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23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391833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5671" y="890585"/>
            <a:ext cx="11791667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➢イエローステージ２への移行は、次のいずれかに該当する場合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6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（７</a:t>
            </a:r>
            <a:r>
              <a:rPr kumimoji="1" lang="en-US" altLang="ja-JP" sz="16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/28 </a:t>
            </a:r>
            <a:r>
              <a:rPr kumimoji="1" lang="ja-JP" altLang="en-US" sz="16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第</a:t>
            </a:r>
            <a:r>
              <a:rPr kumimoji="1" lang="en-US" altLang="ja-JP" sz="16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22</a:t>
            </a:r>
            <a:r>
              <a:rPr kumimoji="1" lang="ja-JP" altLang="en-US" sz="16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回大阪府新型コロナウイルス対策本部会議で決定）</a:t>
            </a:r>
            <a:endParaRPr kumimoji="1" lang="en-US" altLang="ja-JP" sz="1600" b="0" i="0" u="none" strike="noStrike" kern="1200" cap="none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91343" y="3872596"/>
            <a:ext cx="11300324" cy="21698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現在の感染状況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〇　新規陽性者数が減少傾向であること</a:t>
            </a:r>
            <a:endParaRPr lang="en-US" altLang="ja-JP" b="1" dirty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solidFill>
                  <a:prstClr val="black"/>
                </a:solidFill>
              </a:rPr>
              <a:t>〇　重症</a:t>
            </a:r>
            <a:r>
              <a:rPr lang="ja-JP" altLang="en-US" b="1" dirty="0">
                <a:solidFill>
                  <a:prstClr val="black"/>
                </a:solidFill>
              </a:rPr>
              <a:t>病床使用率</a:t>
            </a:r>
            <a:r>
              <a:rPr lang="ja-JP" altLang="en-US" b="1" dirty="0" smtClean="0">
                <a:solidFill>
                  <a:prstClr val="black"/>
                </a:solidFill>
              </a:rPr>
              <a:t>が概ね３５％</a:t>
            </a:r>
            <a:r>
              <a:rPr lang="ja-JP" altLang="en-US" b="1" dirty="0">
                <a:solidFill>
                  <a:prstClr val="black"/>
                </a:solidFill>
              </a:rPr>
              <a:t>未満、軽症中等症病床使用率</a:t>
            </a:r>
            <a:r>
              <a:rPr lang="ja-JP" altLang="en-US" b="1" dirty="0" smtClean="0">
                <a:solidFill>
                  <a:prstClr val="black"/>
                </a:solidFill>
              </a:rPr>
              <a:t>が概ね５０％</a:t>
            </a:r>
            <a:r>
              <a:rPr lang="ja-JP" altLang="en-US" b="1" dirty="0">
                <a:solidFill>
                  <a:prstClr val="black"/>
                </a:solidFill>
              </a:rPr>
              <a:t>未満であること</a:t>
            </a:r>
            <a:endParaRPr lang="en-US" altLang="ja-JP" b="1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以上を踏まえ、イエローステージ（警戒）１に移行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318238" y="143336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資料２－１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6414" y="287258"/>
            <a:ext cx="6984196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イエローステージ（警戒）１への移行について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1343" y="1536916"/>
            <a:ext cx="13058613" cy="1618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①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重症又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は軽症中等症のいずれかの病床使用率が以下の基準に達した場合。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　 ・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重症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病床　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　　：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概ね３５％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　 ・軽症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中等症病床　：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概ね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５０％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②　①の基準に達しない場合であっても、国や他の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大都市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と協議して共同で施設の使用制限等を実施する場合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5115507" y="5118012"/>
            <a:ext cx="1523744" cy="42308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8716" y="3338924"/>
            <a:ext cx="1179166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➢②に準じて、イエローステージ２に移行　</a:t>
            </a:r>
            <a:r>
              <a:rPr kumimoji="1" lang="ja-JP" altLang="en-US" sz="16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（７</a:t>
            </a:r>
            <a:r>
              <a:rPr kumimoji="1" lang="en-US" altLang="ja-JP" sz="16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/31 </a:t>
            </a:r>
            <a:r>
              <a:rPr kumimoji="1" lang="ja-JP" altLang="en-US" sz="16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第</a:t>
            </a:r>
            <a:r>
              <a:rPr lang="en-US" altLang="ja-JP" sz="1600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23</a:t>
            </a:r>
            <a:r>
              <a:rPr kumimoji="1" lang="ja-JP" altLang="en-US" sz="1600" b="0" i="0" u="none" strike="noStrike" kern="1200" cap="none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回大阪府新型コロナウイルス対策本部会議で決定）</a:t>
            </a:r>
            <a:endParaRPr kumimoji="1" lang="en-US" altLang="ja-JP" sz="1600" b="0" i="0" u="none" strike="noStrike" kern="1200" cap="none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80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5" y="175788"/>
            <a:ext cx="7461865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イエローステージ（警戒）の対応方針に基づく要請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7052" y="635223"/>
            <a:ext cx="11902409" cy="157440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2000" b="1" dirty="0" smtClean="0"/>
              <a:t>   ①　区域　</a:t>
            </a:r>
            <a:r>
              <a:rPr lang="ja-JP" altLang="en-US" sz="2000" b="1" u="sng" dirty="0" smtClean="0"/>
              <a:t>大阪府全域</a:t>
            </a:r>
            <a:endParaRPr lang="en-US" altLang="ja-JP" sz="2000" b="1" dirty="0" smtClean="0"/>
          </a:p>
          <a:p>
            <a:pPr>
              <a:lnSpc>
                <a:spcPts val="4000"/>
              </a:lnSpc>
            </a:pPr>
            <a:r>
              <a:rPr lang="ja-JP" altLang="en-US" sz="2000" b="1" dirty="0" smtClean="0"/>
              <a:t>   ②　期間　</a:t>
            </a:r>
            <a:r>
              <a:rPr lang="ja-JP" altLang="en-US" sz="2000" b="1" u="sng" dirty="0" smtClean="0"/>
              <a:t>イエローステージ</a:t>
            </a:r>
            <a:r>
              <a:rPr lang="ja-JP" altLang="en-US" sz="2000" b="1" u="sng" dirty="0" smtClean="0">
                <a:solidFill>
                  <a:srgbClr val="FF0000"/>
                </a:solidFill>
              </a:rPr>
              <a:t>１</a:t>
            </a:r>
            <a:r>
              <a:rPr lang="ja-JP" altLang="en-US" sz="2000" b="1" u="sng" dirty="0" smtClean="0"/>
              <a:t>の期間</a:t>
            </a:r>
            <a:r>
              <a:rPr lang="ja-JP" altLang="en-US" sz="2000" b="1" u="sng" dirty="0" smtClean="0">
                <a:solidFill>
                  <a:srgbClr val="FF0000"/>
                </a:solidFill>
              </a:rPr>
              <a:t>（９月</a:t>
            </a:r>
            <a:r>
              <a:rPr lang="ja-JP" altLang="en-US" sz="2000" b="1" u="sng" dirty="0">
                <a:solidFill>
                  <a:srgbClr val="FF0000"/>
                </a:solidFill>
              </a:rPr>
              <a:t>１</a:t>
            </a:r>
            <a:r>
              <a:rPr lang="ja-JP" altLang="en-US" sz="2000" b="1" u="sng" dirty="0" smtClean="0">
                <a:solidFill>
                  <a:srgbClr val="FF0000"/>
                </a:solidFill>
              </a:rPr>
              <a:t>日～９月</a:t>
            </a:r>
            <a:r>
              <a:rPr lang="en-US" altLang="ja-JP" sz="2000" b="1" u="sng" dirty="0">
                <a:solidFill>
                  <a:srgbClr val="FF0000"/>
                </a:solidFill>
              </a:rPr>
              <a:t>18</a:t>
            </a:r>
            <a:r>
              <a:rPr lang="ja-JP" altLang="en-US" sz="2000" b="1" u="sng" dirty="0" smtClean="0">
                <a:solidFill>
                  <a:srgbClr val="FF0000"/>
                </a:solidFill>
              </a:rPr>
              <a:t>日）</a:t>
            </a:r>
            <a:endParaRPr lang="en-US" altLang="ja-JP" sz="2000" b="1" dirty="0" smtClean="0">
              <a:solidFill>
                <a:srgbClr val="FF0000"/>
              </a:solidFill>
            </a:endParaRPr>
          </a:p>
          <a:p>
            <a:pPr>
              <a:lnSpc>
                <a:spcPts val="4000"/>
              </a:lnSpc>
            </a:pPr>
            <a:r>
              <a:rPr lang="en-US" altLang="ja-JP" sz="2000" b="1" dirty="0"/>
              <a:t> </a:t>
            </a:r>
            <a:r>
              <a:rPr lang="en-US" altLang="ja-JP" sz="2000" b="1" dirty="0" smtClean="0"/>
              <a:t>  </a:t>
            </a:r>
            <a:r>
              <a:rPr lang="ja-JP" altLang="en-US" sz="2000" b="1" dirty="0" smtClean="0"/>
              <a:t>③</a:t>
            </a:r>
            <a:r>
              <a:rPr lang="ja-JP" altLang="en-US" sz="2000" b="1" dirty="0"/>
              <a:t>　</a:t>
            </a:r>
            <a:r>
              <a:rPr lang="ja-JP" altLang="en-US" sz="2000" b="1" dirty="0" smtClean="0"/>
              <a:t>実施内容（特措法第</a:t>
            </a:r>
            <a:r>
              <a:rPr lang="en-US" altLang="ja-JP" sz="2000" b="1" dirty="0" smtClean="0"/>
              <a:t>24</a:t>
            </a:r>
            <a:r>
              <a:rPr lang="ja-JP" altLang="en-US" sz="2000" b="1" dirty="0" smtClean="0"/>
              <a:t>条第９項に基づく）</a:t>
            </a:r>
            <a:endParaRPr lang="en-US" altLang="ja-JP" sz="2000" b="1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02228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7875" y="4368371"/>
            <a:ext cx="11142172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endParaRPr lang="en-US" altLang="ja-JP" b="1" dirty="0" smtClean="0"/>
          </a:p>
          <a:p>
            <a:endParaRPr lang="en-US" altLang="ja-JP" b="1" dirty="0"/>
          </a:p>
          <a:p>
            <a:endParaRPr lang="en-US" altLang="ja-JP" b="1" dirty="0" smtClean="0"/>
          </a:p>
          <a:p>
            <a:endParaRPr lang="en-US" altLang="ja-JP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4150" y="2538026"/>
            <a:ext cx="403627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●</a:t>
            </a:r>
            <a:r>
              <a:rPr lang="ja-JP" altLang="en-US" sz="2400" b="1" u="sng" dirty="0" smtClean="0"/>
              <a:t>府民への呼びかけ</a:t>
            </a:r>
            <a:endParaRPr lang="ja-JP" altLang="en-US" sz="1600" b="1" u="sng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5224" y="3151689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2000" b="1" dirty="0" smtClean="0"/>
              <a:t>府民に対し、次の内容</a:t>
            </a:r>
            <a:r>
              <a:rPr lang="ja-JP" altLang="en-US" sz="2000" b="1" dirty="0"/>
              <a:t>を</a:t>
            </a:r>
            <a:r>
              <a:rPr lang="ja-JP" altLang="en-US" sz="2000" b="1" dirty="0" smtClean="0"/>
              <a:t>要請</a:t>
            </a:r>
            <a:r>
              <a:rPr lang="ja-JP" altLang="en-US" sz="2000" dirty="0" smtClean="0"/>
              <a:t>。</a:t>
            </a:r>
            <a:endParaRPr lang="en-US" altLang="ja-JP" sz="16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95224" y="5900393"/>
            <a:ext cx="10931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・業種別ガイドラインを遵守（感染防止</a:t>
            </a:r>
            <a:r>
              <a:rPr lang="ja-JP" altLang="en-US" dirty="0" smtClean="0"/>
              <a:t>宣言ステッカー</a:t>
            </a:r>
            <a:r>
              <a:rPr lang="ja-JP" altLang="en-US" dirty="0"/>
              <a:t>の導入）していない、接待を</a:t>
            </a:r>
            <a:r>
              <a:rPr lang="ja-JP" altLang="en-US" dirty="0" smtClean="0"/>
              <a:t>伴う</a:t>
            </a:r>
            <a:r>
              <a:rPr lang="ja-JP" altLang="en-US" dirty="0"/>
              <a:t>飲食店</a:t>
            </a:r>
            <a:r>
              <a:rPr lang="ja-JP" altLang="en-US" dirty="0" smtClean="0"/>
              <a:t>及び</a:t>
            </a:r>
            <a:endParaRPr lang="en-US" altLang="ja-JP" dirty="0"/>
          </a:p>
          <a:p>
            <a:r>
              <a:rPr lang="ja-JP" altLang="en-US" dirty="0" smtClean="0"/>
              <a:t>　酒類</a:t>
            </a:r>
            <a:r>
              <a:rPr lang="ja-JP" altLang="en-US" dirty="0"/>
              <a:t>の提供を行う</a:t>
            </a:r>
            <a:r>
              <a:rPr lang="ja-JP" altLang="en-US" dirty="0" smtClean="0"/>
              <a:t>飲食店</a:t>
            </a:r>
            <a:r>
              <a:rPr lang="ja-JP" altLang="en-US" dirty="0"/>
              <a:t>の利用を自粛する</a:t>
            </a:r>
            <a:r>
              <a:rPr lang="ja-JP" altLang="en-US" dirty="0" smtClean="0"/>
              <a:t>こと</a:t>
            </a:r>
            <a:endParaRPr lang="en-US" altLang="ja-JP" dirty="0" smtClean="0"/>
          </a:p>
          <a:p>
            <a:endParaRPr lang="en-US" altLang="ja-JP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56522" y="4289542"/>
            <a:ext cx="4251576" cy="129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 smtClean="0"/>
              <a:t>１　高齢者の方</a:t>
            </a:r>
            <a:endParaRPr lang="en-US" altLang="ja-JP" b="1" dirty="0" smtClean="0"/>
          </a:p>
          <a:p>
            <a:pPr>
              <a:lnSpc>
                <a:spcPct val="150000"/>
              </a:lnSpc>
            </a:pPr>
            <a:r>
              <a:rPr lang="ja-JP" altLang="en-US" b="1" dirty="0" smtClean="0"/>
              <a:t>２　高齢者と日常的に接する家族　　　</a:t>
            </a:r>
            <a:endParaRPr lang="en-US" altLang="ja-JP" b="1" dirty="0"/>
          </a:p>
          <a:p>
            <a:pPr>
              <a:lnSpc>
                <a:spcPct val="150000"/>
              </a:lnSpc>
            </a:pPr>
            <a:r>
              <a:rPr lang="ja-JP" altLang="en-US" b="1" dirty="0" smtClean="0"/>
              <a:t>３　高齢者施設・医療機関等の職員</a:t>
            </a:r>
            <a:endParaRPr lang="en-US" altLang="ja-JP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91225" y="4939175"/>
            <a:ext cx="6589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感染リスクの高い環境を避け、</a:t>
            </a:r>
            <a:endParaRPr lang="en-US" altLang="ja-JP" b="1" dirty="0" smtClean="0"/>
          </a:p>
          <a:p>
            <a:r>
              <a:rPr lang="ja-JP" altLang="en-US" b="1" dirty="0" smtClean="0"/>
              <a:t>少しでも症状が有る場合、早めに検査を受診すること</a:t>
            </a:r>
            <a:endParaRPr lang="en-US" altLang="ja-JP" b="1" dirty="0" smtClean="0"/>
          </a:p>
        </p:txBody>
      </p:sp>
      <p:sp>
        <p:nvSpPr>
          <p:cNvPr id="4" name="右中かっこ 3"/>
          <p:cNvSpPr/>
          <p:nvPr/>
        </p:nvSpPr>
        <p:spPr>
          <a:xfrm>
            <a:off x="4676125" y="4657333"/>
            <a:ext cx="218364" cy="779014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08098" y="4897137"/>
            <a:ext cx="6589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は、</a:t>
            </a:r>
            <a:endParaRPr lang="en-US" altLang="ja-JP" b="1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95224" y="3711233"/>
            <a:ext cx="11107474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・多人数で唾液が飛び交う宴会・飲み会は控えること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72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49119" y="438838"/>
            <a:ext cx="748915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●</a:t>
            </a:r>
            <a:r>
              <a:rPr lang="ja-JP" altLang="en-US" sz="2400" b="1" u="sng" dirty="0" smtClean="0"/>
              <a:t>イベントの開催に</a:t>
            </a:r>
            <a:r>
              <a:rPr lang="ja-JP" altLang="en-US" sz="2400" b="1" u="sng" dirty="0"/>
              <a:t>ついて</a:t>
            </a:r>
            <a:r>
              <a:rPr lang="ja-JP" altLang="en-US" sz="1600" u="sng" dirty="0"/>
              <a:t>（府主催（共催）の</a:t>
            </a:r>
            <a:r>
              <a:rPr lang="ja-JP" altLang="en-US" sz="1600" u="sng" dirty="0" smtClean="0"/>
              <a:t>イベントを含む）</a:t>
            </a:r>
            <a:endParaRPr kumimoji="1" lang="ja-JP" altLang="en-US" sz="1600" u="sng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9119" y="900503"/>
            <a:ext cx="11500833" cy="193899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2000" dirty="0" smtClean="0"/>
              <a:t>主催者に対し、業種別ガイドラインの遵守を徹底するとともに、</a:t>
            </a:r>
            <a:endParaRPr lang="en-US" altLang="ja-JP" sz="2000" dirty="0" smtClean="0"/>
          </a:p>
          <a:p>
            <a:pPr>
              <a:lnSpc>
                <a:spcPct val="150000"/>
              </a:lnSpc>
            </a:pPr>
            <a:r>
              <a:rPr lang="ja-JP" altLang="en-US" sz="2000" dirty="0"/>
              <a:t>　 </a:t>
            </a:r>
            <a:r>
              <a:rPr lang="ja-JP" altLang="en-US" sz="2000" dirty="0" smtClean="0"/>
              <a:t>国の接触</a:t>
            </a:r>
            <a:r>
              <a:rPr lang="ja-JP" altLang="en-US" sz="2000" dirty="0"/>
              <a:t>確認</a:t>
            </a:r>
            <a:r>
              <a:rPr lang="ja-JP" altLang="en-US" sz="2000" dirty="0" smtClean="0"/>
              <a:t>アプリ「</a:t>
            </a:r>
            <a:r>
              <a:rPr lang="ja-JP" altLang="en-US" sz="2000" dirty="0"/>
              <a:t>ＣＯＣＯＡ</a:t>
            </a:r>
            <a:r>
              <a:rPr lang="ja-JP" altLang="en-US" sz="2000" dirty="0" smtClean="0"/>
              <a:t>」、</a:t>
            </a:r>
            <a:r>
              <a:rPr lang="ja-JP" altLang="en-US" sz="2000" dirty="0"/>
              <a:t>大阪</a:t>
            </a:r>
            <a:r>
              <a:rPr lang="ja-JP" altLang="en-US" sz="2000" dirty="0" smtClean="0"/>
              <a:t>コロナ追跡システムの導入、</a:t>
            </a:r>
            <a:endParaRPr lang="en-US" altLang="ja-JP" sz="2000" dirty="0" smtClean="0"/>
          </a:p>
          <a:p>
            <a:pPr>
              <a:lnSpc>
                <a:spcPct val="150000"/>
              </a:lnSpc>
            </a:pPr>
            <a:r>
              <a:rPr lang="ja-JP" altLang="en-US" sz="2000" dirty="0" smtClean="0"/>
              <a:t>　 又</a:t>
            </a:r>
            <a:r>
              <a:rPr lang="ja-JP" altLang="en-US" sz="2000" dirty="0"/>
              <a:t>は名簿作成などの追跡対策の徹底を</a:t>
            </a:r>
            <a:r>
              <a:rPr lang="ja-JP" altLang="en-US" sz="2000" dirty="0" smtClean="0"/>
              <a:t>要請</a:t>
            </a:r>
            <a:endParaRPr lang="en-US" altLang="ja-JP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2000" dirty="0"/>
              <a:t>開催規模については、以下の参加人数かつ収容率の範囲内を目安とする</a:t>
            </a:r>
            <a:r>
              <a:rPr lang="ja-JP" altLang="en-US" sz="2000" dirty="0" smtClean="0"/>
              <a:t>こと</a:t>
            </a:r>
            <a:endParaRPr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9119" y="2984222"/>
            <a:ext cx="11679024" cy="34163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/>
              <a:t>参加人数の上限</a:t>
            </a:r>
            <a:r>
              <a:rPr lang="en-US" altLang="ja-JP" dirty="0"/>
              <a:t>】</a:t>
            </a:r>
          </a:p>
          <a:p>
            <a:r>
              <a:rPr lang="ja-JP" altLang="en-US" dirty="0" smtClean="0"/>
              <a:t>  </a:t>
            </a:r>
            <a:r>
              <a:rPr lang="ja-JP" altLang="en-US" dirty="0"/>
              <a:t>○</a:t>
            </a:r>
            <a:r>
              <a:rPr lang="ja-JP" altLang="en-US" dirty="0" smtClean="0"/>
              <a:t>屋内</a:t>
            </a:r>
            <a:r>
              <a:rPr lang="ja-JP" altLang="en-US" dirty="0"/>
              <a:t>・屋外：</a:t>
            </a:r>
            <a:r>
              <a:rPr lang="en-US" altLang="ja-JP" dirty="0"/>
              <a:t>5,000</a:t>
            </a:r>
            <a:r>
              <a:rPr lang="ja-JP" altLang="en-US" dirty="0"/>
              <a:t>人以下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【</a:t>
            </a:r>
            <a:r>
              <a:rPr lang="ja-JP" altLang="en-US" dirty="0"/>
              <a:t>収容率</a:t>
            </a:r>
            <a:r>
              <a:rPr lang="en-US" altLang="ja-JP" dirty="0"/>
              <a:t>】</a:t>
            </a:r>
          </a:p>
          <a:p>
            <a:r>
              <a:rPr lang="ja-JP" altLang="en-US" dirty="0" smtClean="0"/>
              <a:t>  ○屋内</a:t>
            </a:r>
            <a:r>
              <a:rPr lang="ja-JP" altLang="en-US" dirty="0"/>
              <a:t>：収容定員の半分以内の参加人数とすること</a:t>
            </a:r>
          </a:p>
          <a:p>
            <a:r>
              <a:rPr lang="ja-JP" altLang="en-US" dirty="0" smtClean="0"/>
              <a:t>  ○屋外</a:t>
            </a:r>
            <a:r>
              <a:rPr lang="ja-JP" altLang="en-US" dirty="0"/>
              <a:t>：人と人との距離を十分に確保できる</a:t>
            </a:r>
            <a:r>
              <a:rPr lang="ja-JP" altLang="en-US" dirty="0" smtClean="0"/>
              <a:t>こと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　全国的な移動を伴うイベント又はイベント参加者が</a:t>
            </a:r>
            <a:r>
              <a:rPr lang="en-US" altLang="ja-JP" dirty="0" smtClean="0"/>
              <a:t>1,000</a:t>
            </a:r>
            <a:r>
              <a:rPr lang="ja-JP" altLang="en-US" dirty="0" smtClean="0"/>
              <a:t>人を超えるようなイベントを開催する際には、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その</a:t>
            </a:r>
            <a:r>
              <a:rPr lang="ja-JP" altLang="en-US" dirty="0"/>
              <a:t>イベントの開催要件等について、大阪府</a:t>
            </a:r>
            <a:r>
              <a:rPr lang="ja-JP" altLang="en-US" dirty="0" smtClean="0"/>
              <a:t>に事前に相談すること</a:t>
            </a:r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　適切な感染防止策が実施されていないイベントや、リスクへの対応が整っていないイベントは、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</a:t>
            </a:r>
            <a:r>
              <a:rPr lang="ja-JP" altLang="en-US" dirty="0" smtClean="0"/>
              <a:t>　</a:t>
            </a:r>
            <a:r>
              <a:rPr lang="en-US" altLang="ja-JP" dirty="0" smtClean="0"/>
              <a:t> </a:t>
            </a:r>
            <a:r>
              <a:rPr lang="ja-JP" altLang="en-US" dirty="0" smtClean="0"/>
              <a:t>開催自粛を要請することも検討</a:t>
            </a:r>
            <a:endParaRPr lang="en-US" altLang="ja-JP" dirty="0" smtClean="0"/>
          </a:p>
          <a:p>
            <a:r>
              <a:rPr lang="en-US" altLang="ja-JP" u="sng" dirty="0" smtClean="0">
                <a:solidFill>
                  <a:srgbClr val="FF0000"/>
                </a:solidFill>
              </a:rPr>
              <a:t>※</a:t>
            </a:r>
            <a:r>
              <a:rPr lang="ja-JP" altLang="en-US" u="sng" dirty="0" smtClean="0">
                <a:solidFill>
                  <a:srgbClr val="FF0000"/>
                </a:solidFill>
              </a:rPr>
              <a:t>　期間中（９月１日～</a:t>
            </a:r>
            <a:r>
              <a:rPr lang="en-US" altLang="ja-JP" u="sng" dirty="0" smtClean="0">
                <a:solidFill>
                  <a:srgbClr val="FF0000"/>
                </a:solidFill>
              </a:rPr>
              <a:t>18</a:t>
            </a:r>
            <a:r>
              <a:rPr lang="ja-JP" altLang="en-US" u="sng" dirty="0" smtClean="0">
                <a:solidFill>
                  <a:srgbClr val="FF0000"/>
                </a:solidFill>
              </a:rPr>
              <a:t>日）に、国の方針が変更される場合、</a:t>
            </a:r>
            <a:r>
              <a:rPr lang="ja-JP" altLang="en-US" u="sng" dirty="0">
                <a:solidFill>
                  <a:srgbClr val="FF0000"/>
                </a:solidFill>
              </a:rPr>
              <a:t>国</a:t>
            </a:r>
            <a:r>
              <a:rPr lang="ja-JP" altLang="en-US" u="sng" dirty="0" smtClean="0">
                <a:solidFill>
                  <a:srgbClr val="FF0000"/>
                </a:solidFill>
              </a:rPr>
              <a:t>に準じて緩和</a:t>
            </a:r>
          </a:p>
        </p:txBody>
      </p:sp>
    </p:spTree>
    <p:extLst>
      <p:ext uri="{BB962C8B-B14F-4D97-AF65-F5344CB8AC3E}">
        <p14:creationId xmlns:p14="http://schemas.microsoft.com/office/powerpoint/2010/main" val="39009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施設</a:t>
            </a:r>
            <a:r>
              <a:rPr lang="ja-JP" altLang="en-US" sz="2400" b="1" u="sng" dirty="0" smtClean="0"/>
              <a:t>について</a:t>
            </a:r>
            <a:r>
              <a:rPr lang="ja-JP" altLang="en-US" sz="1600" b="1" u="sng" dirty="0" smtClean="0"/>
              <a:t>（</a:t>
            </a:r>
            <a:r>
              <a:rPr lang="ja-JP" altLang="en-US" sz="1600" u="sng" dirty="0"/>
              <a:t>府有</a:t>
            </a:r>
            <a:r>
              <a:rPr lang="ja-JP" altLang="en-US" sz="1600" u="sng" dirty="0" smtClean="0"/>
              <a:t>施設を含む</a:t>
            </a:r>
            <a:r>
              <a:rPr lang="ja-JP" altLang="en-US" sz="1600" b="1" u="sng" dirty="0" smtClean="0"/>
              <a:t>）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3339" y="891438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2000" b="1" dirty="0" smtClean="0"/>
              <a:t>施設（事業者）に対し、次の内容</a:t>
            </a:r>
            <a:r>
              <a:rPr lang="ja-JP" altLang="en-US" sz="2000" b="1" dirty="0"/>
              <a:t>を</a:t>
            </a:r>
            <a:r>
              <a:rPr lang="ja-JP" altLang="en-US" sz="2000" b="1" dirty="0" smtClean="0"/>
              <a:t>要請</a:t>
            </a:r>
            <a:r>
              <a:rPr lang="ja-JP" altLang="en-US" sz="2000" dirty="0" smtClean="0"/>
              <a:t>。</a:t>
            </a:r>
            <a:endParaRPr lang="en-US" altLang="ja-JP" sz="16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9226" y="1390474"/>
            <a:ext cx="11679024" cy="175432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/>
          </a:p>
          <a:p>
            <a:r>
              <a:rPr lang="ja-JP" altLang="en-US" b="1" dirty="0"/>
              <a:t>１</a:t>
            </a:r>
            <a:r>
              <a:rPr lang="ja-JP" altLang="en-US" b="1" dirty="0" smtClean="0"/>
              <a:t>．高齢者</a:t>
            </a:r>
            <a:r>
              <a:rPr lang="ja-JP" altLang="en-US" b="1" dirty="0"/>
              <a:t>施設、医療</a:t>
            </a:r>
            <a:r>
              <a:rPr lang="ja-JP" altLang="en-US" b="1" dirty="0" smtClean="0"/>
              <a:t>機関等は</a:t>
            </a:r>
            <a:r>
              <a:rPr lang="ja-JP" altLang="en-US" b="1" dirty="0"/>
              <a:t>、職員、施設と関わりのある業務の従業員</a:t>
            </a:r>
            <a:r>
              <a:rPr lang="ja-JP" altLang="en-US" b="1" dirty="0" smtClean="0"/>
              <a:t>、入所者</a:t>
            </a:r>
            <a:r>
              <a:rPr lang="ja-JP" altLang="en-US" b="1" dirty="0"/>
              <a:t>・入院患者</a:t>
            </a:r>
            <a:r>
              <a:rPr lang="ja-JP" altLang="en-US" b="1" dirty="0" smtClean="0"/>
              <a:t>、</a:t>
            </a:r>
            <a:r>
              <a:rPr lang="ja-JP" altLang="en-US" b="1" dirty="0"/>
              <a:t>外部</a:t>
            </a:r>
            <a:r>
              <a:rPr lang="ja-JP" altLang="en-US" b="1" dirty="0" smtClean="0"/>
              <a:t>から訪問</a:t>
            </a:r>
            <a:endParaRPr lang="en-US" altLang="ja-JP" b="1" dirty="0" smtClean="0"/>
          </a:p>
          <a:p>
            <a:r>
              <a:rPr lang="ja-JP" altLang="en-US" b="1" dirty="0" smtClean="0"/>
              <a:t>　　される</a:t>
            </a:r>
            <a:r>
              <a:rPr lang="ja-JP" altLang="en-US" b="1" dirty="0"/>
              <a:t>方に対し、徹底した感染防止対策を求める</a:t>
            </a:r>
            <a:r>
              <a:rPr lang="ja-JP" altLang="en-US" b="1" dirty="0" smtClean="0"/>
              <a:t>こと</a:t>
            </a:r>
            <a:endParaRPr lang="en-US" altLang="ja-JP" b="1" dirty="0" smtClean="0"/>
          </a:p>
          <a:p>
            <a:endParaRPr lang="en-US" altLang="ja-JP" b="1" dirty="0"/>
          </a:p>
          <a:p>
            <a:r>
              <a:rPr lang="ja-JP" altLang="en-US" b="1" dirty="0" smtClean="0"/>
              <a:t>２．高齢者施設、医療機関等の職員に少しでも症状が有る場合は、検査受診を勧めること</a:t>
            </a:r>
            <a:endParaRPr lang="ja-JP" altLang="en-US" b="1" dirty="0"/>
          </a:p>
          <a:p>
            <a:endParaRPr lang="en-US" altLang="ja-JP" b="1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357112" y="1588326"/>
            <a:ext cx="11681138" cy="135862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313932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r>
              <a:rPr lang="ja-JP" altLang="en-US" dirty="0"/>
              <a:t>３</a:t>
            </a:r>
            <a:r>
              <a:rPr lang="ja-JP" altLang="en-US" dirty="0" smtClean="0"/>
              <a:t>．業種</a:t>
            </a:r>
            <a:r>
              <a:rPr lang="ja-JP" altLang="en-US" dirty="0"/>
              <a:t>別</a:t>
            </a:r>
            <a:r>
              <a:rPr lang="ja-JP" altLang="en-US" dirty="0" smtClean="0"/>
              <a:t>ガイドラインを遵守 （</a:t>
            </a:r>
            <a:r>
              <a:rPr lang="ja-JP" altLang="en-US" dirty="0"/>
              <a:t>感染防止宣言ステッカーの導入</a:t>
            </a:r>
            <a:r>
              <a:rPr lang="ja-JP" altLang="en-US" dirty="0" smtClean="0"/>
              <a:t>）すること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  <a:p>
            <a:r>
              <a:rPr lang="ja-JP" altLang="en-US" dirty="0"/>
              <a:t>４</a:t>
            </a:r>
            <a:r>
              <a:rPr lang="ja-JP" altLang="en-US" dirty="0" smtClean="0"/>
              <a:t>．</a:t>
            </a:r>
            <a:r>
              <a:rPr lang="ja-JP" altLang="en-US" dirty="0"/>
              <a:t>国の接触確認アプリ「ＣＯＣＯＡ</a:t>
            </a:r>
            <a:r>
              <a:rPr lang="ja-JP" altLang="en-US" dirty="0" smtClean="0"/>
              <a:t>」、大阪コロナ追跡システムの導入、又は名簿作成など追跡対策をとること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５</a:t>
            </a:r>
            <a:r>
              <a:rPr lang="ja-JP" altLang="en-US" dirty="0" smtClean="0"/>
              <a:t>．バー、クラブ、キャバクラ、ホストクラブ等、夜</a:t>
            </a:r>
            <a:r>
              <a:rPr lang="ja-JP" altLang="en-US" dirty="0"/>
              <a:t>の街関連施設の</a:t>
            </a:r>
            <a:r>
              <a:rPr lang="ja-JP" altLang="en-US" dirty="0" smtClean="0"/>
              <a:t>従業員に</a:t>
            </a:r>
            <a:r>
              <a:rPr lang="ja-JP" altLang="en-US" dirty="0"/>
              <a:t>少しでも症状が有る場合は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検査</a:t>
            </a:r>
            <a:r>
              <a:rPr lang="ja-JP" altLang="en-US" dirty="0"/>
              <a:t>受診を勧めること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47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76096" y="646313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2976" y="1236186"/>
            <a:ext cx="11679024" cy="601190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１．多人数</a:t>
            </a:r>
            <a:r>
              <a:rPr lang="ja-JP" altLang="en-US" b="1" dirty="0">
                <a:solidFill>
                  <a:srgbClr val="FF0000"/>
                </a:solidFill>
              </a:rPr>
              <a:t>で唾液が飛び交う宴会・飲み会は控えること</a:t>
            </a:r>
            <a:endParaRPr lang="en-US" altLang="ja-JP" b="1" dirty="0">
              <a:solidFill>
                <a:srgbClr val="FF0000"/>
              </a:solidFill>
            </a:endParaRPr>
          </a:p>
          <a:p>
            <a:endParaRPr lang="en-US" altLang="ja-JP" b="1" dirty="0" smtClean="0">
              <a:solidFill>
                <a:srgbClr val="FF0000"/>
              </a:solidFill>
            </a:endParaRPr>
          </a:p>
          <a:p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/>
              <a:t>２</a:t>
            </a:r>
            <a:r>
              <a:rPr lang="ja-JP" altLang="en-US" dirty="0" smtClean="0"/>
              <a:t>．業種</a:t>
            </a:r>
            <a:r>
              <a:rPr lang="ja-JP" altLang="en-US" dirty="0"/>
              <a:t>別</a:t>
            </a:r>
            <a:r>
              <a:rPr lang="ja-JP" altLang="en-US" dirty="0" smtClean="0"/>
              <a:t>ガイドラインの遵守を徹底すること</a:t>
            </a: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r>
              <a:rPr lang="ja-JP" altLang="en-US" dirty="0"/>
              <a:t>３</a:t>
            </a:r>
            <a:r>
              <a:rPr lang="ja-JP" altLang="en-US" dirty="0" smtClean="0"/>
              <a:t>．テレワーク</a:t>
            </a:r>
            <a:r>
              <a:rPr lang="en-US" altLang="ja-JP" dirty="0" smtClean="0"/>
              <a:t>70</a:t>
            </a:r>
            <a:r>
              <a:rPr lang="ja-JP" altLang="en-US" dirty="0" smtClean="0"/>
              <a:t>％を推進すること</a:t>
            </a:r>
            <a:endParaRPr lang="en-US" altLang="ja-JP" dirty="0" smtClean="0"/>
          </a:p>
          <a:p>
            <a:r>
              <a:rPr lang="ja-JP" altLang="en-US" dirty="0" smtClean="0"/>
              <a:t>　　出勤が必要となる職場でも、ローテーション勤務、時差通勤、自転車通勤などの取り組みを推進するこ</a:t>
            </a:r>
            <a:r>
              <a:rPr lang="ja-JP" altLang="en-US" dirty="0"/>
              <a:t>と</a:t>
            </a: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pPr>
              <a:lnSpc>
                <a:spcPts val="1600"/>
              </a:lnSpc>
            </a:pPr>
            <a:endParaRPr lang="en-US" altLang="ja-JP" dirty="0" smtClean="0"/>
          </a:p>
          <a:p>
            <a:r>
              <a:rPr lang="ja-JP" altLang="en-US" dirty="0"/>
              <a:t>４</a:t>
            </a:r>
            <a:r>
              <a:rPr lang="ja-JP" altLang="en-US" dirty="0" smtClean="0"/>
              <a:t>．体調の悪い方は出勤させないこと</a:t>
            </a:r>
            <a:endParaRPr lang="en-US" altLang="ja-JP" dirty="0" smtClean="0"/>
          </a:p>
          <a:p>
            <a:r>
              <a:rPr lang="ja-JP" altLang="en-US" dirty="0" smtClean="0"/>
              <a:t>　　体調の悪い方や少しでも症状がある方へは、検査の受診を勧めること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/>
              <a:t>５</a:t>
            </a:r>
            <a:r>
              <a:rPr lang="ja-JP" altLang="en-US" dirty="0" smtClean="0"/>
              <a:t>．感染拡大を防止するため、</a:t>
            </a:r>
            <a:endParaRPr lang="en-US" altLang="ja-JP" dirty="0" smtClean="0"/>
          </a:p>
          <a:p>
            <a:r>
              <a:rPr lang="ja-JP" altLang="en-US" dirty="0"/>
              <a:t>　　</a:t>
            </a:r>
            <a:r>
              <a:rPr lang="ja-JP" altLang="en-US" dirty="0" smtClean="0"/>
              <a:t>・感染防止宣言ステッカーを掲示しているお店を選択すること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・お店に入った後は、感染拡大防止のため、大阪コロナ追跡システムの登録・利用をすること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・国の接触確認アプリ「</a:t>
            </a:r>
            <a:r>
              <a:rPr lang="en-US" altLang="ja-JP" dirty="0" smtClean="0"/>
              <a:t>COCOA</a:t>
            </a:r>
            <a:r>
              <a:rPr lang="ja-JP" altLang="en-US" dirty="0" smtClean="0"/>
              <a:t>」の登録・利用をすること</a:t>
            </a:r>
            <a:endParaRPr lang="en-US" altLang="ja-JP" dirty="0" smtClean="0"/>
          </a:p>
          <a:p>
            <a:endParaRPr lang="en-US" altLang="ja-JP" dirty="0"/>
          </a:p>
          <a:p>
            <a:pPr>
              <a:lnSpc>
                <a:spcPts val="2000"/>
              </a:lnSpc>
            </a:pPr>
            <a:endParaRPr lang="en-US" altLang="ja-JP" dirty="0"/>
          </a:p>
          <a:p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</a:pPr>
            <a:endParaRPr lang="en-US" altLang="ja-JP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6042" y="528861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経済界へのお願い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512976" y="1072413"/>
            <a:ext cx="6755642" cy="5322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6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513579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94342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大学等へのお願い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2955" y="879554"/>
            <a:ext cx="11679024" cy="517064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/>
              <a:t>１</a:t>
            </a:r>
            <a:r>
              <a:rPr lang="ja-JP" altLang="en-US" b="1" dirty="0" smtClean="0"/>
              <a:t>．高齢者と日常的に接する学生は</a:t>
            </a:r>
            <a:r>
              <a:rPr lang="ja-JP" altLang="en-US" b="1" dirty="0"/>
              <a:t>、感染リスクの高い</a:t>
            </a:r>
            <a:r>
              <a:rPr lang="ja-JP" altLang="en-US" b="1" dirty="0" smtClean="0"/>
              <a:t>環境を避けること</a:t>
            </a:r>
            <a:endParaRPr lang="en-US" altLang="ja-JP" b="1" dirty="0"/>
          </a:p>
          <a:p>
            <a:pPr>
              <a:lnSpc>
                <a:spcPts val="2000"/>
              </a:lnSpc>
            </a:pPr>
            <a:endParaRPr lang="en-US" altLang="ja-JP" b="1" dirty="0" smtClean="0"/>
          </a:p>
          <a:p>
            <a:pPr>
              <a:lnSpc>
                <a:spcPts val="2000"/>
              </a:lnSpc>
            </a:pPr>
            <a:endParaRPr lang="en-US" altLang="ja-JP" b="1" dirty="0" smtClean="0"/>
          </a:p>
          <a:p>
            <a:pPr>
              <a:lnSpc>
                <a:spcPts val="2000"/>
              </a:lnSpc>
            </a:pPr>
            <a:r>
              <a:rPr lang="ja-JP" altLang="en-US" b="1" dirty="0" smtClean="0"/>
              <a:t>２．</a:t>
            </a:r>
            <a:r>
              <a:rPr lang="ja-JP" altLang="en-US" b="1" dirty="0"/>
              <a:t>寮や</a:t>
            </a:r>
            <a:r>
              <a:rPr lang="ja-JP" altLang="en-US" b="1" dirty="0" smtClean="0"/>
              <a:t>クラブ・サークル活動での</a:t>
            </a:r>
            <a:r>
              <a:rPr lang="ja-JP" altLang="en-US" b="1" dirty="0"/>
              <a:t>感染防止対策を徹底する</a:t>
            </a:r>
            <a:r>
              <a:rPr lang="ja-JP" altLang="en-US" b="1" dirty="0" smtClean="0"/>
              <a:t>こと</a:t>
            </a:r>
            <a:endParaRPr lang="en-US" altLang="ja-JP" b="1" dirty="0" smtClean="0"/>
          </a:p>
          <a:p>
            <a:pPr>
              <a:lnSpc>
                <a:spcPts val="2000"/>
              </a:lnSpc>
            </a:pPr>
            <a:endParaRPr lang="en-US" altLang="ja-JP" b="1" dirty="0" smtClean="0"/>
          </a:p>
          <a:p>
            <a:endParaRPr lang="en-US" altLang="ja-JP" dirty="0"/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３．</a:t>
            </a:r>
            <a:r>
              <a:rPr lang="ja-JP" altLang="en-US" b="1" dirty="0">
                <a:solidFill>
                  <a:srgbClr val="FF0000"/>
                </a:solidFill>
              </a:rPr>
              <a:t>多人数で唾液が飛び交う宴会・飲み会は控えること</a:t>
            </a:r>
            <a:endParaRPr lang="en-US" altLang="ja-JP" b="1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endParaRPr lang="en-US" altLang="ja-JP" dirty="0"/>
          </a:p>
          <a:p>
            <a:pPr>
              <a:lnSpc>
                <a:spcPts val="2000"/>
              </a:lnSpc>
            </a:pPr>
            <a:r>
              <a:rPr lang="ja-JP" altLang="en-US" dirty="0"/>
              <a:t>４</a:t>
            </a:r>
            <a:r>
              <a:rPr lang="ja-JP" altLang="en-US" dirty="0" smtClean="0"/>
              <a:t>．</a:t>
            </a:r>
            <a:r>
              <a:rPr lang="ja-JP" altLang="en-US" dirty="0"/>
              <a:t>業種別ガイドラインを遵守（感染防止宣言ステッカーの導入）していない、接待を伴う飲食店及び酒類の</a:t>
            </a:r>
            <a:endParaRPr lang="en-US" altLang="ja-JP" dirty="0"/>
          </a:p>
          <a:p>
            <a:pPr>
              <a:lnSpc>
                <a:spcPts val="2000"/>
              </a:lnSpc>
            </a:pPr>
            <a:r>
              <a:rPr lang="ja-JP" altLang="en-US" dirty="0"/>
              <a:t>　　提供を行う飲食店の利用を自粛すること</a:t>
            </a:r>
            <a:endParaRPr lang="en-US" altLang="ja-JP" dirty="0"/>
          </a:p>
          <a:p>
            <a:pPr>
              <a:lnSpc>
                <a:spcPts val="2000"/>
              </a:lnSpc>
            </a:pPr>
            <a:endParaRPr lang="en-US" altLang="ja-JP" dirty="0"/>
          </a:p>
          <a:p>
            <a:pPr>
              <a:lnSpc>
                <a:spcPts val="2000"/>
              </a:lnSpc>
            </a:pPr>
            <a:endParaRPr lang="en-US" altLang="ja-JP" dirty="0"/>
          </a:p>
          <a:p>
            <a:r>
              <a:rPr lang="ja-JP" altLang="en-US" dirty="0"/>
              <a:t>５</a:t>
            </a:r>
            <a:r>
              <a:rPr lang="ja-JP" altLang="en-US" dirty="0" smtClean="0"/>
              <a:t>．</a:t>
            </a:r>
            <a:r>
              <a:rPr lang="ja-JP" altLang="en-US" dirty="0"/>
              <a:t>体調の悪い方は登校させないこと。体調の悪い方や少しでも症状がある方は、検査を受診すること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270841" y="1009935"/>
            <a:ext cx="11681138" cy="221093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3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2773</TotalTime>
  <Words>1065</Words>
  <PresentationFormat>ワイド画面</PresentationFormat>
  <Paragraphs>115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2020-08-31T02:52:34Z</cp:lastPrinted>
  <dcterms:created xsi:type="dcterms:W3CDTF">2020-05-20T11:17:35Z</dcterms:created>
  <dcterms:modified xsi:type="dcterms:W3CDTF">2020-08-31T02:54:10Z</dcterms:modified>
</cp:coreProperties>
</file>