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06" r:id="rId2"/>
    <p:sldId id="307" r:id="rId3"/>
    <p:sldId id="304" r:id="rId4"/>
    <p:sldId id="305" r:id="rId5"/>
    <p:sldId id="302" r:id="rId6"/>
    <p:sldId id="303" r:id="rId7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周藤　英" initials="周藤　英" lastIdx="1" clrIdx="0">
    <p:extLst>
      <p:ext uri="{19B8F6BF-5375-455C-9EA6-DF929625EA0E}">
        <p15:presenceInfo xmlns:p15="http://schemas.microsoft.com/office/powerpoint/2012/main" userId="S-1-5-21-161959346-1900351369-444732941-1023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B28B"/>
    <a:srgbClr val="99FF66"/>
    <a:srgbClr val="33CC33"/>
    <a:srgbClr val="CCFF99"/>
    <a:srgbClr val="FF99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4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95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4E24C0-EAE7-42C3-A2C6-11E03F4A7047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0EEB81-DB16-4A68-B055-8A38956DB5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3240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EEB81-DB16-4A68-B055-8A38956DB51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3426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6C24B-3581-4302-A2F9-B8782FBC780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15219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EEB81-DB16-4A68-B055-8A38956DB515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3821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EEB81-DB16-4A68-B055-8A38956DB515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148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0FDBC-4DC3-47C5-9FE5-EBD166679FE3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057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0FDBC-4DC3-47C5-9FE5-EBD166679FE3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529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0FDBC-4DC3-47C5-9FE5-EBD166679FE3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827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0FDBC-4DC3-47C5-9FE5-EBD166679FE3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154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0FDBC-4DC3-47C5-9FE5-EBD166679FE3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906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0FDBC-4DC3-47C5-9FE5-EBD166679FE3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643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0FDBC-4DC3-47C5-9FE5-EBD166679FE3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0492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0FDBC-4DC3-47C5-9FE5-EBD166679FE3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8783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0FDBC-4DC3-47C5-9FE5-EBD166679FE3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0074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0FDBC-4DC3-47C5-9FE5-EBD166679FE3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2887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0FDBC-4DC3-47C5-9FE5-EBD166679FE3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2665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0FDBC-4DC3-47C5-9FE5-EBD166679FE3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486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gif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12192000" cy="6846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新規陽性者の推計と実測値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（第</a:t>
            </a: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22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回本部会議資料を</a:t>
            </a: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8/30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時点に更新）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0277839" y="157664"/>
            <a:ext cx="1867889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資料１－９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スライド番号プレースホルダー 16"/>
          <p:cNvSpPr>
            <a:spLocks noGrp="1"/>
          </p:cNvSpPr>
          <p:nvPr>
            <p:ph type="sldNum" sz="quarter" idx="12"/>
          </p:nvPr>
        </p:nvSpPr>
        <p:spPr>
          <a:xfrm>
            <a:off x="9402528" y="6485729"/>
            <a:ext cx="2743200" cy="365125"/>
          </a:xfrm>
        </p:spPr>
        <p:txBody>
          <a:bodyPr/>
          <a:lstStyle/>
          <a:p>
            <a:r>
              <a:rPr lang="ja-JP" altLang="en-US" dirty="0" smtClean="0">
                <a:solidFill>
                  <a:schemeClr val="tx1"/>
                </a:solidFill>
              </a:rPr>
              <a:t>１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350" y="589582"/>
            <a:ext cx="11925300" cy="5991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76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スライド番号プレースホルダー 16"/>
          <p:cNvSpPr>
            <a:spLocks noGrp="1"/>
          </p:cNvSpPr>
          <p:nvPr>
            <p:ph type="sldNum" sz="quarter" idx="12"/>
          </p:nvPr>
        </p:nvSpPr>
        <p:spPr>
          <a:xfrm>
            <a:off x="9402528" y="6485729"/>
            <a:ext cx="2743200" cy="365125"/>
          </a:xfrm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2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-10827" y="3165"/>
            <a:ext cx="12202827" cy="830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今後の患者推計と必要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病床数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が試算した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数値と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の比較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（第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22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回本部会議資料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8/30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時点に更新）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32924" y="6571517"/>
            <a:ext cx="113624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試算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（条件変更後）：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日府専門家会議で提示した患者の療養期間から、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日から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日までに判明した患者の退院・解除までの日数に条件を変更（重症入院患者除く）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3750846" y="2626674"/>
            <a:ext cx="2463281" cy="491958"/>
            <a:chOff x="0" y="0"/>
            <a:chExt cx="5769429" cy="491958"/>
          </a:xfrm>
        </p:grpSpPr>
        <p:cxnSp>
          <p:nvCxnSpPr>
            <p:cNvPr id="9" name="直線コネクタ 8"/>
            <p:cNvCxnSpPr/>
            <p:nvPr/>
          </p:nvCxnSpPr>
          <p:spPr>
            <a:xfrm>
              <a:off x="0" y="0"/>
              <a:ext cx="5769429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角丸四角形吹き出し 9"/>
            <p:cNvSpPr/>
            <p:nvPr/>
          </p:nvSpPr>
          <p:spPr>
            <a:xfrm>
              <a:off x="265961" y="170002"/>
              <a:ext cx="3267277" cy="321956"/>
            </a:xfrm>
            <a:prstGeom prst="wedgeRoundRectCallout">
              <a:avLst>
                <a:gd name="adj1" fmla="val 32631"/>
                <a:gd name="adj2" fmla="val -90832"/>
                <a:gd name="adj3" fmla="val 16667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36000" tIns="36000" rIns="36000" bIns="3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200"/>
                </a:lnSpc>
              </a:pPr>
              <a:r>
                <a:rPr kumimoji="1" lang="ja-JP" altLang="en-US" sz="1000" baseline="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確保病床数</a:t>
              </a:r>
              <a:r>
                <a:rPr kumimoji="1" lang="ja-JP" altLang="en-US" sz="1000" baseline="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：</a:t>
              </a:r>
              <a:r>
                <a:rPr lang="en-US" altLang="ja-JP" sz="1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215</a:t>
              </a:r>
              <a:r>
                <a:rPr kumimoji="1" lang="ja-JP" altLang="en-US" sz="1000" baseline="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床</a:t>
              </a:r>
              <a:endParaRPr kumimoji="1" lang="ja-JP" altLang="en-US" sz="1000" baseline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27" name="グループ化 26"/>
          <p:cNvGrpSpPr/>
          <p:nvPr/>
        </p:nvGrpSpPr>
        <p:grpSpPr>
          <a:xfrm>
            <a:off x="6655034" y="1473907"/>
            <a:ext cx="2463281" cy="452983"/>
            <a:chOff x="32950" y="225083"/>
            <a:chExt cx="5769429" cy="452983"/>
          </a:xfrm>
        </p:grpSpPr>
        <p:cxnSp>
          <p:nvCxnSpPr>
            <p:cNvPr id="28" name="直線コネクタ 27"/>
            <p:cNvCxnSpPr/>
            <p:nvPr/>
          </p:nvCxnSpPr>
          <p:spPr>
            <a:xfrm>
              <a:off x="32950" y="225083"/>
              <a:ext cx="5769429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角丸四角形吹き出し 28"/>
            <p:cNvSpPr/>
            <p:nvPr/>
          </p:nvSpPr>
          <p:spPr>
            <a:xfrm>
              <a:off x="1035831" y="356110"/>
              <a:ext cx="3267277" cy="321956"/>
            </a:xfrm>
            <a:prstGeom prst="wedgeRoundRectCallout">
              <a:avLst>
                <a:gd name="adj1" fmla="val -7991"/>
                <a:gd name="adj2" fmla="val -82831"/>
                <a:gd name="adj3" fmla="val 16667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36000" tIns="36000" rIns="36000" bIns="3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200"/>
                </a:lnSpc>
              </a:pPr>
              <a:r>
                <a:rPr kumimoji="1" lang="ja-JP" altLang="en-US" sz="1000" baseline="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確保部屋数：</a:t>
              </a:r>
              <a:r>
                <a:rPr lang="en-US" altLang="ja-JP" sz="10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1,400</a:t>
              </a:r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床</a:t>
              </a:r>
              <a:endParaRPr kumimoji="1" lang="ja-JP" altLang="en-US" sz="1000" baseline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9682447" y="2182401"/>
            <a:ext cx="2463281" cy="440289"/>
            <a:chOff x="32950" y="-215206"/>
            <a:chExt cx="5769429" cy="440289"/>
          </a:xfrm>
        </p:grpSpPr>
        <p:cxnSp>
          <p:nvCxnSpPr>
            <p:cNvPr id="15" name="直線コネクタ 14"/>
            <p:cNvCxnSpPr/>
            <p:nvPr/>
          </p:nvCxnSpPr>
          <p:spPr>
            <a:xfrm>
              <a:off x="32950" y="225083"/>
              <a:ext cx="5769429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角丸四角形吹き出し 15"/>
            <p:cNvSpPr/>
            <p:nvPr/>
          </p:nvSpPr>
          <p:spPr>
            <a:xfrm>
              <a:off x="2432201" y="-215206"/>
              <a:ext cx="3267277" cy="321956"/>
            </a:xfrm>
            <a:prstGeom prst="wedgeRoundRectCallout">
              <a:avLst>
                <a:gd name="adj1" fmla="val -605"/>
                <a:gd name="adj2" fmla="val 77177"/>
                <a:gd name="adj3" fmla="val 16667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36000" tIns="36000" rIns="36000" bIns="3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200"/>
                </a:lnSpc>
              </a:pPr>
              <a:r>
                <a:rPr kumimoji="1" lang="ja-JP" altLang="en-US" sz="1000" baseline="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確保部屋数：</a:t>
              </a:r>
              <a:r>
                <a:rPr lang="en-US" altLang="ja-JP" sz="10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1,015</a:t>
              </a:r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室</a:t>
              </a:r>
              <a:endParaRPr kumimoji="1" lang="ja-JP" altLang="en-US" sz="1000" baseline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648" y="919779"/>
            <a:ext cx="11953875" cy="582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9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-49236" y="-41069"/>
            <a:ext cx="12449908" cy="6846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陽性者の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年齢区分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と重症者数の推移（令和</a:t>
            </a:r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日時点）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>
            <a:off x="3123520" y="1493950"/>
            <a:ext cx="0" cy="355456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3783868" y="1416676"/>
            <a:ext cx="0" cy="883064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左右矢印 21"/>
          <p:cNvSpPr/>
          <p:nvPr/>
        </p:nvSpPr>
        <p:spPr>
          <a:xfrm>
            <a:off x="3149278" y="1472451"/>
            <a:ext cx="641794" cy="390627"/>
          </a:xfrm>
          <a:prstGeom prst="leftRightArrow">
            <a:avLst>
              <a:gd name="adj1" fmla="val 49999"/>
              <a:gd name="adj2" fmla="val 46136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kumimoji="1" lang="ja-JP" altLang="en-US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左右矢印 24"/>
          <p:cNvSpPr/>
          <p:nvPr/>
        </p:nvSpPr>
        <p:spPr>
          <a:xfrm>
            <a:off x="3568107" y="2499441"/>
            <a:ext cx="1355584" cy="539181"/>
          </a:xfrm>
          <a:prstGeom prst="leftRightArrow">
            <a:avLst>
              <a:gd name="adj1" fmla="val 49999"/>
              <a:gd name="adj2" fmla="val 46136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約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か月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角丸四角形吹き出し 25"/>
          <p:cNvSpPr/>
          <p:nvPr/>
        </p:nvSpPr>
        <p:spPr>
          <a:xfrm>
            <a:off x="3370471" y="3617352"/>
            <a:ext cx="2055367" cy="507679"/>
          </a:xfrm>
          <a:prstGeom prst="wedgeRoundRectCallout">
            <a:avLst>
              <a:gd name="adj1" fmla="val -1162"/>
              <a:gd name="adj2" fmla="val -174366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重症患者数が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名前後を推移した期間は約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か月間続いた。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角丸四角形吹き出し 13"/>
          <p:cNvSpPr/>
          <p:nvPr/>
        </p:nvSpPr>
        <p:spPr>
          <a:xfrm>
            <a:off x="1154869" y="2303257"/>
            <a:ext cx="1904299" cy="694493"/>
          </a:xfrm>
          <a:prstGeom prst="wedgeRoundRectCallout">
            <a:avLst>
              <a:gd name="adj1" fmla="val 65955"/>
              <a:gd name="adj2" fmla="val -107538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新規陽性者数が最大値となった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日後に重症患者数が最大値となった。</a:t>
            </a:r>
            <a:endParaRPr 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スライド番号プレースホルダー 16"/>
          <p:cNvSpPr>
            <a:spLocks noGrp="1"/>
          </p:cNvSpPr>
          <p:nvPr>
            <p:ph type="sldNum" sz="quarter" idx="12"/>
          </p:nvPr>
        </p:nvSpPr>
        <p:spPr>
          <a:xfrm>
            <a:off x="9402528" y="6485729"/>
            <a:ext cx="2743200" cy="365125"/>
          </a:xfrm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3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703" y="448466"/>
            <a:ext cx="12011025" cy="621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169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-49236" y="-41069"/>
            <a:ext cx="12449908" cy="6846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陽性者の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年齢区分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（令和</a:t>
            </a:r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400" b="1">
                <a:latin typeface="Meiryo UI" panose="020B0604030504040204" pitchFamily="50" charset="-128"/>
                <a:ea typeface="Meiryo UI" panose="020B0604030504040204" pitchFamily="50" charset="-128"/>
              </a:rPr>
              <a:t>29</a:t>
            </a:r>
            <a:r>
              <a:rPr kumimoji="1" lang="ja-JP" altLang="en-US" sz="2400" b="1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時点）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6077376"/>
            <a:ext cx="1188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月下旬以降、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代以上の高齢者の人数が増加し、陽性者に占める高齢者の割合も増加した。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月は、新規陽性者数が減少傾向となるなかで高齢者の人数が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人前後となり、８月９日～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22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日までの２週間は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人弱となっている。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今後も重症患者の推移に注意が必要。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スライド番号プレースホルダー 16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4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9236" y="643591"/>
            <a:ext cx="12192000" cy="562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910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105534" y="788189"/>
            <a:ext cx="5936566" cy="5635180"/>
          </a:xfrm>
          <a:prstGeom prst="rect">
            <a:avLst/>
          </a:prstGeom>
          <a:noFill/>
          <a:ln w="444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 smtClean="0"/>
          </a:p>
          <a:p>
            <a:pPr algn="ctr"/>
            <a:endParaRPr lang="en-US" altLang="ja-JP" dirty="0"/>
          </a:p>
          <a:p>
            <a:pPr algn="ctr"/>
            <a:endParaRPr kumimoji="1" lang="en-US" altLang="ja-JP" dirty="0" smtClean="0"/>
          </a:p>
          <a:p>
            <a:pPr algn="ctr"/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065389" y="800402"/>
            <a:ext cx="6014830" cy="5643709"/>
          </a:xfrm>
          <a:prstGeom prst="rect">
            <a:avLst/>
          </a:prstGeom>
          <a:noFill/>
          <a:ln w="508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7491989" y="851087"/>
            <a:ext cx="33551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1787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例目）以降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416230" y="851422"/>
            <a:ext cx="35520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1786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例目）以前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-159565" y="-10409"/>
            <a:ext cx="12449908" cy="6846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重症者のまとめ（令和</a:t>
            </a:r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日時点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978308" y="3455627"/>
            <a:ext cx="427552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 smtClean="0"/>
              <a:t>※</a:t>
            </a:r>
            <a:r>
              <a:rPr kumimoji="1" lang="ja-JP" altLang="en-US" sz="1100" dirty="0" smtClean="0"/>
              <a:t>軽症化後の情報把握のため報道提供していない事例が</a:t>
            </a:r>
            <a:r>
              <a:rPr lang="en-US" altLang="ja-JP" sz="1100" dirty="0"/>
              <a:t>7</a:t>
            </a:r>
            <a:r>
              <a:rPr kumimoji="1" lang="ja-JP" altLang="en-US" sz="1100" dirty="0" smtClean="0"/>
              <a:t>例あり</a:t>
            </a:r>
            <a:endParaRPr kumimoji="1" lang="ja-JP" altLang="en-US" sz="11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54067" y="3716324"/>
            <a:ext cx="52245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40</a:t>
            </a:r>
            <a:r>
              <a:rPr kumimoji="1" lang="ja-JP" altLang="en-US" dirty="0" smtClean="0"/>
              <a:t>代以上の陽性者に占める重症者の割合：</a:t>
            </a:r>
            <a:r>
              <a:rPr kumimoji="1" lang="en-US" altLang="ja-JP" dirty="0" smtClean="0"/>
              <a:t>13.9%</a:t>
            </a:r>
          </a:p>
          <a:p>
            <a:r>
              <a:rPr lang="ja-JP" altLang="en-US" dirty="0" smtClean="0"/>
              <a:t>全陽性者数に占める重症者の割合：</a:t>
            </a:r>
            <a:r>
              <a:rPr lang="en-US" altLang="ja-JP" dirty="0" smtClean="0"/>
              <a:t>8.2%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524669" y="3741093"/>
            <a:ext cx="51988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40</a:t>
            </a:r>
            <a:r>
              <a:rPr kumimoji="1" lang="ja-JP" altLang="en-US" dirty="0" smtClean="0"/>
              <a:t>代以上の陽性者に占める重症者の割合：</a:t>
            </a:r>
            <a:r>
              <a:rPr lang="en-US" altLang="ja-JP" dirty="0" smtClean="0"/>
              <a:t>5.9</a:t>
            </a:r>
            <a:r>
              <a:rPr kumimoji="1" lang="en-US" altLang="ja-JP" dirty="0" smtClean="0"/>
              <a:t>%</a:t>
            </a:r>
          </a:p>
          <a:p>
            <a:r>
              <a:rPr lang="ja-JP" altLang="en-US" dirty="0" smtClean="0"/>
              <a:t>全陽性者数に占める重症者の割合：</a:t>
            </a:r>
            <a:r>
              <a:rPr lang="en-US" altLang="ja-JP" dirty="0" smtClean="0"/>
              <a:t>2.4%</a:t>
            </a:r>
            <a:endParaRPr kumimoji="1" lang="ja-JP" altLang="en-US" dirty="0"/>
          </a:p>
        </p:txBody>
      </p:sp>
      <p:sp>
        <p:nvSpPr>
          <p:cNvPr id="17" name="スライド番号プレースホルダー 16"/>
          <p:cNvSpPr>
            <a:spLocks noGrp="1"/>
          </p:cNvSpPr>
          <p:nvPr>
            <p:ph type="sldNum" sz="quarter" idx="12"/>
          </p:nvPr>
        </p:nvSpPr>
        <p:spPr>
          <a:xfrm>
            <a:off x="9402528" y="6485729"/>
            <a:ext cx="2743200" cy="365125"/>
          </a:xfrm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5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45455" y="6434289"/>
            <a:ext cx="103428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重症の定義：厚生労働省への報告基準である「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ICU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入室、挿管、人工呼吸器装着、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ECMO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使用」のいずれかとした。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基礎疾患：相談・受診の目安で示されている重症化リスクの高い患者（糖尿病、心不全、呼吸器疾患（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COPD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等）、透析患者、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免疫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抑制剤や抗がん剤等を用いている患者）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506981" y="6186001"/>
            <a:ext cx="106631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平均年齢：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64.3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歳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341684" y="6194711"/>
            <a:ext cx="102784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平均年齢：</a:t>
            </a:r>
            <a:r>
              <a:rPr kumimoji="1"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60.8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歳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8393" y="1218649"/>
            <a:ext cx="3437932" cy="2461227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87078" y="1221770"/>
            <a:ext cx="4275529" cy="2231415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59565" y="4242819"/>
            <a:ext cx="11868150" cy="2181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33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角丸四角形 212"/>
          <p:cNvSpPr/>
          <p:nvPr/>
        </p:nvSpPr>
        <p:spPr>
          <a:xfrm>
            <a:off x="10471581" y="1307790"/>
            <a:ext cx="1464091" cy="635264"/>
          </a:xfrm>
          <a:prstGeom prst="roundRect">
            <a:avLst/>
          </a:prstGeom>
          <a:solidFill>
            <a:srgbClr val="FFE07D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2" name="角丸四角形 221"/>
          <p:cNvSpPr/>
          <p:nvPr/>
        </p:nvSpPr>
        <p:spPr>
          <a:xfrm>
            <a:off x="10486736" y="3389917"/>
            <a:ext cx="1425102" cy="616769"/>
          </a:xfrm>
          <a:prstGeom prst="roundRect">
            <a:avLst/>
          </a:prstGeom>
          <a:solidFill>
            <a:srgbClr val="FFE07D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角丸四角形 95"/>
          <p:cNvSpPr/>
          <p:nvPr/>
        </p:nvSpPr>
        <p:spPr>
          <a:xfrm>
            <a:off x="7286446" y="2725251"/>
            <a:ext cx="1831442" cy="938678"/>
          </a:xfrm>
          <a:prstGeom prst="roundRect">
            <a:avLst/>
          </a:prstGeom>
          <a:solidFill>
            <a:srgbClr val="FFB28B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0" y="-27714"/>
            <a:ext cx="12192000" cy="6216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重症及び死亡事例のまとめ（</a:t>
            </a:r>
            <a:r>
              <a: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日時点）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67020" y="2261323"/>
            <a:ext cx="11388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陽性患者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6705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9" name="直線コネクタ 8"/>
          <p:cNvCxnSpPr/>
          <p:nvPr/>
        </p:nvCxnSpPr>
        <p:spPr>
          <a:xfrm flipV="1">
            <a:off x="1420183" y="1793547"/>
            <a:ext cx="703270" cy="7285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>
            <a:endCxn id="247" idx="1"/>
          </p:cNvCxnSpPr>
          <p:nvPr/>
        </p:nvCxnSpPr>
        <p:spPr>
          <a:xfrm>
            <a:off x="1405874" y="2533698"/>
            <a:ext cx="742402" cy="785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3887568" y="1024179"/>
            <a:ext cx="17243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自宅・宿泊療養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5459324" y="1500299"/>
            <a:ext cx="1679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入院療養　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5041477" y="621878"/>
            <a:ext cx="1130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療養解除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49" name="直線コネクタ 48"/>
          <p:cNvCxnSpPr/>
          <p:nvPr/>
        </p:nvCxnSpPr>
        <p:spPr>
          <a:xfrm flipV="1">
            <a:off x="5067732" y="929026"/>
            <a:ext cx="317892" cy="142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テキスト ボックス 52"/>
          <p:cNvSpPr txBox="1"/>
          <p:nvPr/>
        </p:nvSpPr>
        <p:spPr>
          <a:xfrm>
            <a:off x="2004730" y="1728584"/>
            <a:ext cx="1706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軽症・調査中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1996619" y="1459469"/>
            <a:ext cx="1706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無症状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2438639" y="3051971"/>
            <a:ext cx="8533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54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63" name="直線コネクタ 62"/>
          <p:cNvCxnSpPr>
            <a:stCxn id="208" idx="0"/>
          </p:cNvCxnSpPr>
          <p:nvPr/>
        </p:nvCxnSpPr>
        <p:spPr>
          <a:xfrm flipH="1" flipV="1">
            <a:off x="6406379" y="1846300"/>
            <a:ext cx="203703" cy="2167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テキスト ボックス 65"/>
          <p:cNvSpPr txBox="1"/>
          <p:nvPr/>
        </p:nvSpPr>
        <p:spPr>
          <a:xfrm>
            <a:off x="5730936" y="2166686"/>
            <a:ext cx="1758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重症化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108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69" name="直線コネクタ 68"/>
          <p:cNvCxnSpPr>
            <a:stCxn id="247" idx="3"/>
          </p:cNvCxnSpPr>
          <p:nvPr/>
        </p:nvCxnSpPr>
        <p:spPr>
          <a:xfrm flipV="1">
            <a:off x="3592118" y="3319541"/>
            <a:ext cx="3664303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テキスト ボックス 71"/>
          <p:cNvSpPr txBox="1"/>
          <p:nvPr/>
        </p:nvSpPr>
        <p:spPr>
          <a:xfrm>
            <a:off x="7222977" y="2874983"/>
            <a:ext cx="19337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入院療養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pPr algn="ctr"/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162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00" name="直線コネクタ 99"/>
          <p:cNvCxnSpPr/>
          <p:nvPr/>
        </p:nvCxnSpPr>
        <p:spPr>
          <a:xfrm flipH="1">
            <a:off x="3592118" y="1672801"/>
            <a:ext cx="2156753" cy="12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コネクタ 101"/>
          <p:cNvCxnSpPr>
            <a:stCxn id="72" idx="3"/>
            <a:endCxn id="222" idx="1"/>
          </p:cNvCxnSpPr>
          <p:nvPr/>
        </p:nvCxnSpPr>
        <p:spPr>
          <a:xfrm>
            <a:off x="9156742" y="3198149"/>
            <a:ext cx="1329994" cy="5001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テキスト ボックス 102"/>
          <p:cNvSpPr txBox="1"/>
          <p:nvPr/>
        </p:nvSpPr>
        <p:spPr>
          <a:xfrm>
            <a:off x="10547037" y="2713774"/>
            <a:ext cx="12451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退院・解除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47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　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04" name="直線コネクタ 103"/>
          <p:cNvCxnSpPr>
            <a:stCxn id="72" idx="3"/>
            <a:endCxn id="217" idx="1"/>
          </p:cNvCxnSpPr>
          <p:nvPr/>
        </p:nvCxnSpPr>
        <p:spPr>
          <a:xfrm flipV="1">
            <a:off x="9156742" y="3035491"/>
            <a:ext cx="1293216" cy="1626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テキスト ボックス 110"/>
          <p:cNvSpPr txBox="1"/>
          <p:nvPr/>
        </p:nvSpPr>
        <p:spPr>
          <a:xfrm>
            <a:off x="10593831" y="3517496"/>
            <a:ext cx="1568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死亡　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lang="en-US" altLang="ja-JP" baseline="64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12" name="直線コネクタ 111"/>
          <p:cNvCxnSpPr>
            <a:stCxn id="82" idx="1"/>
            <a:endCxn id="72" idx="3"/>
          </p:cNvCxnSpPr>
          <p:nvPr/>
        </p:nvCxnSpPr>
        <p:spPr>
          <a:xfrm flipH="1">
            <a:off x="9156742" y="2373579"/>
            <a:ext cx="1310274" cy="8245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テキスト ボックス 113"/>
          <p:cNvSpPr txBox="1"/>
          <p:nvPr/>
        </p:nvSpPr>
        <p:spPr>
          <a:xfrm>
            <a:off x="10399455" y="2016172"/>
            <a:ext cx="15553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入院中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軽症中等症：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43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重症：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61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27" name="直線コネクタ 126"/>
          <p:cNvCxnSpPr>
            <a:stCxn id="213" idx="1"/>
            <a:endCxn id="42" idx="3"/>
          </p:cNvCxnSpPr>
          <p:nvPr/>
        </p:nvCxnSpPr>
        <p:spPr>
          <a:xfrm flipH="1">
            <a:off x="9195098" y="1625422"/>
            <a:ext cx="1276483" cy="207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線コネクタ 128"/>
          <p:cNvCxnSpPr/>
          <p:nvPr/>
        </p:nvCxnSpPr>
        <p:spPr>
          <a:xfrm flipH="1" flipV="1">
            <a:off x="9154454" y="1616175"/>
            <a:ext cx="431410" cy="212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テキスト ボックス 131"/>
          <p:cNvSpPr txBox="1"/>
          <p:nvPr/>
        </p:nvSpPr>
        <p:spPr>
          <a:xfrm>
            <a:off x="10580811" y="791462"/>
            <a:ext cx="14366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退院・解除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3" name="テキスト ボックス 132"/>
          <p:cNvSpPr txBox="1"/>
          <p:nvPr/>
        </p:nvSpPr>
        <p:spPr>
          <a:xfrm>
            <a:off x="10484666" y="1429503"/>
            <a:ext cx="1530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死亡　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lang="en-US" altLang="ja-JP" baseline="66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endParaRPr lang="en-US" altLang="ja-JP" baseline="66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4" name="テキスト ボックス 133"/>
          <p:cNvSpPr txBox="1"/>
          <p:nvPr/>
        </p:nvSpPr>
        <p:spPr>
          <a:xfrm>
            <a:off x="9321891" y="1823392"/>
            <a:ext cx="1176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入院中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57" name="直線コネクタ 156"/>
          <p:cNvCxnSpPr>
            <a:stCxn id="42" idx="3"/>
          </p:cNvCxnSpPr>
          <p:nvPr/>
        </p:nvCxnSpPr>
        <p:spPr>
          <a:xfrm flipV="1">
            <a:off x="9195098" y="997786"/>
            <a:ext cx="1231256" cy="6484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直線コネクタ 170"/>
          <p:cNvCxnSpPr/>
          <p:nvPr/>
        </p:nvCxnSpPr>
        <p:spPr>
          <a:xfrm flipH="1" flipV="1">
            <a:off x="6929914" y="2640988"/>
            <a:ext cx="367435" cy="358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直線コネクタ 180"/>
          <p:cNvCxnSpPr/>
          <p:nvPr/>
        </p:nvCxnSpPr>
        <p:spPr>
          <a:xfrm flipV="1">
            <a:off x="7153776" y="912804"/>
            <a:ext cx="287146" cy="1385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テキスト ボックス 186"/>
          <p:cNvSpPr txBox="1"/>
          <p:nvPr/>
        </p:nvSpPr>
        <p:spPr>
          <a:xfrm>
            <a:off x="5854664" y="1052663"/>
            <a:ext cx="17243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自宅・宿泊療養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4" name="テキスト ボックス 193"/>
          <p:cNvSpPr txBox="1"/>
          <p:nvPr/>
        </p:nvSpPr>
        <p:spPr>
          <a:xfrm>
            <a:off x="7064476" y="614012"/>
            <a:ext cx="1130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療養解除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2" name="角丸四角形 211"/>
          <p:cNvSpPr/>
          <p:nvPr/>
        </p:nvSpPr>
        <p:spPr>
          <a:xfrm>
            <a:off x="10467016" y="708997"/>
            <a:ext cx="1457874" cy="577854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7" name="角丸四角形 216"/>
          <p:cNvSpPr/>
          <p:nvPr/>
        </p:nvSpPr>
        <p:spPr>
          <a:xfrm>
            <a:off x="10449958" y="2727106"/>
            <a:ext cx="1422246" cy="616769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27" name="直線コネクタ 226"/>
          <p:cNvCxnSpPr/>
          <p:nvPr/>
        </p:nvCxnSpPr>
        <p:spPr>
          <a:xfrm flipV="1">
            <a:off x="6456067" y="1394729"/>
            <a:ext cx="260762" cy="1384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角丸四角形 207"/>
          <p:cNvSpPr/>
          <p:nvPr/>
        </p:nvSpPr>
        <p:spPr>
          <a:xfrm>
            <a:off x="5803161" y="2063023"/>
            <a:ext cx="1613841" cy="568688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41" name="直線コネクタ 240"/>
          <p:cNvCxnSpPr/>
          <p:nvPr/>
        </p:nvCxnSpPr>
        <p:spPr>
          <a:xfrm flipV="1">
            <a:off x="3584304" y="1324280"/>
            <a:ext cx="993524" cy="3489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" name="角丸四角形 245"/>
          <p:cNvSpPr/>
          <p:nvPr/>
        </p:nvSpPr>
        <p:spPr>
          <a:xfrm>
            <a:off x="2117457" y="1351057"/>
            <a:ext cx="1449231" cy="955488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5" name="テキスト ボックス 244"/>
          <p:cNvSpPr txBox="1"/>
          <p:nvPr/>
        </p:nvSpPr>
        <p:spPr>
          <a:xfrm>
            <a:off x="2318522" y="1175422"/>
            <a:ext cx="1079142" cy="276999"/>
          </a:xfrm>
          <a:prstGeom prst="rect">
            <a:avLst/>
          </a:prstGeom>
          <a:solidFill>
            <a:schemeClr val="lt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診断時の症状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7" name="角丸四角形 246"/>
          <p:cNvSpPr/>
          <p:nvPr/>
        </p:nvSpPr>
        <p:spPr>
          <a:xfrm>
            <a:off x="2148276" y="2902214"/>
            <a:ext cx="1443842" cy="834655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5" name="テキスト ボックス 234"/>
          <p:cNvSpPr txBox="1"/>
          <p:nvPr/>
        </p:nvSpPr>
        <p:spPr>
          <a:xfrm>
            <a:off x="2311804" y="2722043"/>
            <a:ext cx="1079142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診断時の症状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64" name="直線コネクタ 63"/>
          <p:cNvCxnSpPr>
            <a:stCxn id="42" idx="1"/>
          </p:cNvCxnSpPr>
          <p:nvPr/>
        </p:nvCxnSpPr>
        <p:spPr>
          <a:xfrm flipH="1" flipV="1">
            <a:off x="6896854" y="1645062"/>
            <a:ext cx="1072905" cy="11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テキスト ボックス 70"/>
          <p:cNvSpPr txBox="1"/>
          <p:nvPr/>
        </p:nvSpPr>
        <p:spPr>
          <a:xfrm>
            <a:off x="7967080" y="1474858"/>
            <a:ext cx="11827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入院療養　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7969759" y="1292335"/>
            <a:ext cx="1225339" cy="70771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212568" y="2183506"/>
            <a:ext cx="1207615" cy="85854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7393541" y="3674295"/>
            <a:ext cx="16172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重症率：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2.4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1" name="正方形/長方形 80"/>
          <p:cNvSpPr/>
          <p:nvPr/>
        </p:nvSpPr>
        <p:spPr>
          <a:xfrm>
            <a:off x="3861622" y="2563801"/>
            <a:ext cx="253556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重症の定義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厚生労働省への報告基準である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『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ICU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入室、挿管、人工呼吸器装着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ECMO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使用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のいずれかとした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68612" y="3052819"/>
            <a:ext cx="153118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(6/14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8/30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判明分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113936" y="662502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重症及び死亡例の経過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7743522"/>
              </p:ext>
            </p:extLst>
          </p:nvPr>
        </p:nvGraphicFramePr>
        <p:xfrm>
          <a:off x="142470" y="4638965"/>
          <a:ext cx="6646770" cy="206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0594">
                  <a:extLst>
                    <a:ext uri="{9D8B030D-6E8A-4147-A177-3AD203B41FA5}">
                      <a16:colId xmlns:a16="http://schemas.microsoft.com/office/drawing/2014/main" val="213569174"/>
                    </a:ext>
                  </a:extLst>
                </a:gridCol>
                <a:gridCol w="875763">
                  <a:extLst>
                    <a:ext uri="{9D8B030D-6E8A-4147-A177-3AD203B41FA5}">
                      <a16:colId xmlns:a16="http://schemas.microsoft.com/office/drawing/2014/main" val="3504320334"/>
                    </a:ext>
                  </a:extLst>
                </a:gridCol>
                <a:gridCol w="2620413">
                  <a:extLst>
                    <a:ext uri="{9D8B030D-6E8A-4147-A177-3AD203B41FA5}">
                      <a16:colId xmlns:a16="http://schemas.microsoft.com/office/drawing/2014/main" val="20362604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人数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割合</a:t>
                      </a:r>
                      <a:endParaRPr kumimoji="1" lang="en-US" altLang="ja-JP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（全体／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代以上の陽性者）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9403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全体の陽性者数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6705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370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再掲</a:t>
                      </a:r>
                      <a:r>
                        <a:rPr kumimoji="1" lang="en-US" altLang="ja-JP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】40</a:t>
                      </a:r>
                      <a:r>
                        <a:rPr kumimoji="1" lang="ja-JP" altLang="en-US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代以上の陽性者数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40.8</a:t>
                      </a:r>
                      <a:r>
                        <a:rPr kumimoji="1" lang="ja-JP" altLang="en-US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85904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重症者数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162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2.4</a:t>
                      </a:r>
                      <a:r>
                        <a:rPr kumimoji="1" lang="ja-JP" altLang="en-US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％／</a:t>
                      </a:r>
                      <a:r>
                        <a:rPr kumimoji="1" lang="en-US" altLang="ja-JP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5.9%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212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死亡者数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61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0.9</a:t>
                      </a:r>
                      <a:r>
                        <a:rPr kumimoji="1" lang="ja-JP" altLang="en-US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％／</a:t>
                      </a:r>
                      <a:r>
                        <a:rPr kumimoji="1" lang="en-US" altLang="ja-JP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2.2%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3311070"/>
                  </a:ext>
                </a:extLst>
              </a:tr>
            </a:tbl>
          </a:graphicData>
        </a:graphic>
      </p:graphicFrame>
      <p:sp>
        <p:nvSpPr>
          <p:cNvPr id="16" name="テキスト ボックス 15"/>
          <p:cNvSpPr txBox="1"/>
          <p:nvPr/>
        </p:nvSpPr>
        <p:spPr>
          <a:xfrm>
            <a:off x="10245211" y="3983622"/>
            <a:ext cx="190148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陽性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判明時に死亡されて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いた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事例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N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＝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）含む</a:t>
            </a:r>
            <a:endParaRPr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2" name="角丸四角形 81"/>
          <p:cNvSpPr/>
          <p:nvPr/>
        </p:nvSpPr>
        <p:spPr>
          <a:xfrm>
            <a:off x="10467016" y="2038831"/>
            <a:ext cx="1405188" cy="669495"/>
          </a:xfrm>
          <a:prstGeom prst="round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8593613" y="6522482"/>
            <a:ext cx="106631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平均年齢：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77.7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歳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7138881" y="4575769"/>
            <a:ext cx="4492869" cy="2225266"/>
          </a:xfrm>
          <a:prstGeom prst="roundRect">
            <a:avLst/>
          </a:prstGeom>
          <a:noFill/>
          <a:ln w="349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474572" y="4387884"/>
            <a:ext cx="1922321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死亡例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(N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＝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61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の状況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0" name="スライド番号プレースホルダー 16"/>
          <p:cNvSpPr>
            <a:spLocks noGrp="1"/>
          </p:cNvSpPr>
          <p:nvPr>
            <p:ph type="sldNum" sz="quarter" idx="12"/>
          </p:nvPr>
        </p:nvSpPr>
        <p:spPr>
          <a:xfrm>
            <a:off x="9321891" y="6407731"/>
            <a:ext cx="2743200" cy="365125"/>
          </a:xfrm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6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6332" y="4517498"/>
            <a:ext cx="4895850" cy="220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87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3222</TotalTime>
  <Words>657</Words>
  <PresentationFormat>ワイド画面</PresentationFormat>
  <Paragraphs>94</Paragraphs>
  <Slides>6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2020-08-30T10:44:35Z</cp:lastPrinted>
  <dcterms:created xsi:type="dcterms:W3CDTF">2020-08-11T02:27:27Z</dcterms:created>
  <dcterms:modified xsi:type="dcterms:W3CDTF">2020-08-31T05:34:37Z</dcterms:modified>
</cp:coreProperties>
</file>