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75" r:id="rId3"/>
    <p:sldId id="300" r:id="rId4"/>
    <p:sldId id="262" r:id="rId5"/>
    <p:sldId id="290" r:id="rId6"/>
    <p:sldId id="268" r:id="rId7"/>
    <p:sldId id="306" r:id="rId8"/>
    <p:sldId id="301" r:id="rId9"/>
    <p:sldId id="302" r:id="rId10"/>
    <p:sldId id="303" r:id="rId11"/>
    <p:sldId id="305" r:id="rId12"/>
    <p:sldId id="291" r:id="rId13"/>
    <p:sldId id="270" r:id="rId14"/>
    <p:sldId id="297" r:id="rId15"/>
    <p:sldId id="292" r:id="rId16"/>
    <p:sldId id="266" r:id="rId17"/>
    <p:sldId id="304" r:id="rId18"/>
    <p:sldId id="296" r:id="rId1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B28B"/>
    <a:srgbClr val="99FF66"/>
    <a:srgbClr val="33CC33"/>
    <a:srgbClr val="CCFF99"/>
    <a:srgbClr val="FF99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715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690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447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49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969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E944B-0874-F44C-9035-28513D3B2DC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9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C24B-3581-4302-A2F9-B8782FBC780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64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7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03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（公表用資料からは削除）</a:t>
            </a:r>
            <a:endParaRPr kumimoji="1" lang="en-US" altLang="ja-JP" dirty="0" smtClean="0"/>
          </a:p>
          <a:p>
            <a:r>
              <a:rPr lang="ja-JP" altLang="en-US" dirty="0" smtClean="0"/>
              <a:t>・大阪市保健所　</a:t>
            </a:r>
            <a:r>
              <a:rPr lang="en-US" altLang="ja-JP" dirty="0" smtClean="0"/>
              <a:t>7.33</a:t>
            </a:r>
          </a:p>
          <a:p>
            <a:r>
              <a:rPr kumimoji="1" lang="ja-JP" altLang="en-US" dirty="0" smtClean="0"/>
              <a:t>・堺市保健所　</a:t>
            </a:r>
            <a:r>
              <a:rPr kumimoji="1" lang="en-US" altLang="ja-JP" dirty="0" smtClean="0"/>
              <a:t>5.71</a:t>
            </a:r>
          </a:p>
          <a:p>
            <a:r>
              <a:rPr lang="ja-JP" altLang="en-US" dirty="0" smtClean="0"/>
              <a:t>・その他保健所　</a:t>
            </a:r>
            <a:r>
              <a:rPr lang="en-US" altLang="ja-JP" dirty="0" smtClean="0"/>
              <a:t>5.41</a:t>
            </a:r>
          </a:p>
          <a:p>
            <a:endParaRPr kumimoji="1" lang="en-US" altLang="ja-JP" dirty="0" smtClean="0"/>
          </a:p>
          <a:p>
            <a:r>
              <a:rPr lang="ja-JP" altLang="en-US" dirty="0" smtClean="0"/>
              <a:t>他府県の状況</a:t>
            </a:r>
            <a:endParaRPr lang="en-US" altLang="ja-JP" dirty="0" smtClean="0"/>
          </a:p>
          <a:p>
            <a:r>
              <a:rPr kumimoji="1" lang="ja-JP" altLang="en-US" dirty="0" smtClean="0"/>
              <a:t>・東京都　不明（発症日公表なし）</a:t>
            </a:r>
            <a:endParaRPr kumimoji="1" lang="en-US" altLang="ja-JP" dirty="0" smtClean="0"/>
          </a:p>
          <a:p>
            <a:r>
              <a:rPr lang="ja-JP" altLang="en-US" dirty="0" smtClean="0"/>
              <a:t>・愛知県　</a:t>
            </a:r>
            <a:r>
              <a:rPr lang="en-US" altLang="ja-JP" dirty="0" smtClean="0"/>
              <a:t>6.12</a:t>
            </a:r>
            <a:r>
              <a:rPr lang="ja-JP" altLang="en-US" dirty="0" smtClean="0"/>
              <a:t>（</a:t>
            </a:r>
            <a:r>
              <a:rPr lang="en-US" altLang="ja-JP" dirty="0" smtClean="0"/>
              <a:t>8/6</a:t>
            </a:r>
            <a:r>
              <a:rPr lang="ja-JP" altLang="en-US" dirty="0" smtClean="0"/>
              <a:t>～</a:t>
            </a:r>
            <a:r>
              <a:rPr lang="en-US" altLang="ja-JP" dirty="0" smtClean="0"/>
              <a:t>8/12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・福岡県　</a:t>
            </a:r>
            <a:r>
              <a:rPr kumimoji="1" lang="en-US" altLang="ja-JP" dirty="0" smtClean="0"/>
              <a:t>5.40</a:t>
            </a:r>
            <a:r>
              <a:rPr kumimoji="1" lang="ja-JP" altLang="en-US" dirty="0" smtClean="0"/>
              <a:t>（同）</a:t>
            </a:r>
            <a:endParaRPr lang="en-US" altLang="ja-JP" dirty="0" smtClean="0"/>
          </a:p>
          <a:p>
            <a:r>
              <a:rPr kumimoji="1" lang="ja-JP" altLang="en-US" dirty="0" smtClean="0"/>
              <a:t>・沖縄県　</a:t>
            </a:r>
            <a:r>
              <a:rPr kumimoji="1" lang="en-US" altLang="ja-JP" dirty="0" smtClean="0"/>
              <a:t>3.94</a:t>
            </a:r>
            <a:r>
              <a:rPr kumimoji="1" lang="ja-JP" altLang="en-US" dirty="0" smtClean="0"/>
              <a:t>（同）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64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4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469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（公表用資料からは削除）</a:t>
            </a:r>
            <a:endParaRPr kumimoji="1" lang="en-US" altLang="ja-JP" dirty="0" smtClean="0"/>
          </a:p>
          <a:p>
            <a:r>
              <a:rPr lang="ja-JP" altLang="en-US" dirty="0" smtClean="0"/>
              <a:t>・大阪市保健所　</a:t>
            </a:r>
            <a:r>
              <a:rPr lang="en-US" altLang="ja-JP" dirty="0" smtClean="0"/>
              <a:t>7.33</a:t>
            </a:r>
          </a:p>
          <a:p>
            <a:r>
              <a:rPr kumimoji="1" lang="ja-JP" altLang="en-US" dirty="0" smtClean="0"/>
              <a:t>・堺市保健所　</a:t>
            </a:r>
            <a:r>
              <a:rPr kumimoji="1" lang="en-US" altLang="ja-JP" dirty="0" smtClean="0"/>
              <a:t>5.71</a:t>
            </a:r>
          </a:p>
          <a:p>
            <a:r>
              <a:rPr lang="ja-JP" altLang="en-US" dirty="0" smtClean="0"/>
              <a:t>・その他保健所　</a:t>
            </a:r>
            <a:r>
              <a:rPr lang="en-US" altLang="ja-JP" dirty="0" smtClean="0"/>
              <a:t>5.41</a:t>
            </a:r>
          </a:p>
          <a:p>
            <a:endParaRPr kumimoji="1" lang="en-US" altLang="ja-JP" dirty="0" smtClean="0"/>
          </a:p>
          <a:p>
            <a:r>
              <a:rPr lang="ja-JP" altLang="en-US" dirty="0" smtClean="0"/>
              <a:t>他府県の状況</a:t>
            </a:r>
            <a:endParaRPr lang="en-US" altLang="ja-JP" dirty="0" smtClean="0"/>
          </a:p>
          <a:p>
            <a:r>
              <a:rPr kumimoji="1" lang="ja-JP" altLang="en-US" dirty="0" smtClean="0"/>
              <a:t>・東京都　不明（発症日公表なし）</a:t>
            </a:r>
            <a:endParaRPr kumimoji="1" lang="en-US" altLang="ja-JP" dirty="0" smtClean="0"/>
          </a:p>
          <a:p>
            <a:r>
              <a:rPr lang="ja-JP" altLang="en-US" dirty="0" smtClean="0"/>
              <a:t>・愛知県　</a:t>
            </a:r>
            <a:r>
              <a:rPr lang="en-US" altLang="ja-JP" dirty="0" smtClean="0"/>
              <a:t>6.12</a:t>
            </a:r>
            <a:r>
              <a:rPr lang="ja-JP" altLang="en-US" dirty="0" smtClean="0"/>
              <a:t>（</a:t>
            </a:r>
            <a:r>
              <a:rPr lang="en-US" altLang="ja-JP" dirty="0" smtClean="0"/>
              <a:t>8/6</a:t>
            </a:r>
            <a:r>
              <a:rPr lang="ja-JP" altLang="en-US" dirty="0" smtClean="0"/>
              <a:t>～</a:t>
            </a:r>
            <a:r>
              <a:rPr lang="en-US" altLang="ja-JP" dirty="0" smtClean="0"/>
              <a:t>8/12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・福岡県　</a:t>
            </a:r>
            <a:r>
              <a:rPr kumimoji="1" lang="en-US" altLang="ja-JP" dirty="0" smtClean="0"/>
              <a:t>5.40</a:t>
            </a:r>
            <a:r>
              <a:rPr kumimoji="1" lang="ja-JP" altLang="en-US" dirty="0" smtClean="0"/>
              <a:t>（同）</a:t>
            </a:r>
            <a:endParaRPr lang="en-US" altLang="ja-JP" dirty="0" smtClean="0"/>
          </a:p>
          <a:p>
            <a:r>
              <a:rPr kumimoji="1" lang="ja-JP" altLang="en-US" dirty="0" smtClean="0"/>
              <a:t>・沖縄県　</a:t>
            </a:r>
            <a:r>
              <a:rPr kumimoji="1" lang="en-US" altLang="ja-JP" dirty="0" smtClean="0"/>
              <a:t>3.94</a:t>
            </a:r>
            <a:r>
              <a:rPr kumimoji="1" lang="ja-JP" altLang="en-US" dirty="0" smtClean="0"/>
              <a:t>（同）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96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0FDBC-4DC3-47C5-9FE5-EBD166679FE3}" type="datetimeFigureOut">
              <a:rPr kumimoji="1" lang="ja-JP" altLang="en-US" smtClean="0"/>
              <a:t>2020/8/19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641140-282E-4889-BDEF-30E4FD8E2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4260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dirty="0"/>
              <a:t>令和</a:t>
            </a:r>
            <a:r>
              <a:rPr kumimoji="1" lang="ja-JP" altLang="en-US" sz="2800" dirty="0" smtClean="0"/>
              <a:t>２年８月</a:t>
            </a:r>
            <a:r>
              <a:rPr kumimoji="1" lang="en-US" altLang="ja-JP" sz="2800" smtClean="0"/>
              <a:t>19</a:t>
            </a:r>
            <a:r>
              <a:rPr kumimoji="1" lang="ja-JP" altLang="en-US" sz="2800" smtClean="0"/>
              <a:t>日</a:t>
            </a:r>
            <a:r>
              <a:rPr kumimoji="1" lang="en-US" altLang="ja-JP" sz="2800" dirty="0"/>
              <a:t/>
            </a:r>
            <a:br>
              <a:rPr kumimoji="1" lang="en-US" altLang="ja-JP" sz="2800" dirty="0"/>
            </a:br>
            <a:r>
              <a:rPr kumimoji="1" lang="ja-JP" altLang="en-US" sz="2800" dirty="0"/>
              <a:t>健康医療部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6EDCCF-13D4-4A20-993C-3C3DCF242B1F}"/>
              </a:ext>
            </a:extLst>
          </p:cNvPr>
          <p:cNvSpPr txBox="1">
            <a:spLocks/>
          </p:cNvSpPr>
          <p:nvPr/>
        </p:nvSpPr>
        <p:spPr>
          <a:xfrm>
            <a:off x="1209675" y="2613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現在の感染状況・療養状況</a:t>
            </a:r>
            <a:r>
              <a:rPr lang="ja-JP" altLang="en-US" dirty="0" smtClean="0"/>
              <a:t>及び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重症</a:t>
            </a:r>
            <a:r>
              <a:rPr lang="ja-JP" altLang="en-US" dirty="0"/>
              <a:t>病床の今後の見通しについて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396F46-6F5F-483F-BC68-432494F2ED7F}"/>
              </a:ext>
            </a:extLst>
          </p:cNvPr>
          <p:cNvSpPr txBox="1"/>
          <p:nvPr/>
        </p:nvSpPr>
        <p:spPr>
          <a:xfrm>
            <a:off x="10210800" y="311285"/>
            <a:ext cx="15144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資料２－１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7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71581" y="1307790"/>
            <a:ext cx="1464091" cy="635264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角丸四角形 221"/>
          <p:cNvSpPr/>
          <p:nvPr/>
        </p:nvSpPr>
        <p:spPr>
          <a:xfrm>
            <a:off x="10486736" y="3389917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角丸四角形 95"/>
          <p:cNvSpPr/>
          <p:nvPr/>
        </p:nvSpPr>
        <p:spPr>
          <a:xfrm>
            <a:off x="7286446" y="2725251"/>
            <a:ext cx="1831442" cy="938678"/>
          </a:xfrm>
          <a:prstGeom prst="roundRect">
            <a:avLst/>
          </a:prstGeom>
          <a:solidFill>
            <a:srgbClr val="FFB28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31750" y="6431702"/>
            <a:ext cx="71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９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-27714"/>
            <a:ext cx="12192000" cy="621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重症及び死亡事例のまとめ（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日時点）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7020" y="2261323"/>
            <a:ext cx="113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陽性患者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5315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179354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247" idx="1"/>
          </p:cNvCxnSpPr>
          <p:nvPr/>
        </p:nvCxnSpPr>
        <p:spPr>
          <a:xfrm>
            <a:off x="1405874" y="2533698"/>
            <a:ext cx="742402" cy="78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87568" y="1024179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自宅・宿泊療養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50029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　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41477" y="62187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療養解除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067732" y="929026"/>
            <a:ext cx="317892" cy="14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172858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軽症・調査中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45946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無症状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38639" y="3051971"/>
            <a:ext cx="85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>
            <a:stCxn id="208" idx="0"/>
          </p:cNvCxnSpPr>
          <p:nvPr/>
        </p:nvCxnSpPr>
        <p:spPr>
          <a:xfrm flipH="1" flipV="1">
            <a:off x="6406379" y="1846300"/>
            <a:ext cx="203703" cy="216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730936" y="2166686"/>
            <a:ext cx="1758290" cy="38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>
            <a:stCxn id="247" idx="3"/>
          </p:cNvCxnSpPr>
          <p:nvPr/>
        </p:nvCxnSpPr>
        <p:spPr>
          <a:xfrm flipV="1">
            <a:off x="3592118" y="3319541"/>
            <a:ext cx="36643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222977" y="2874983"/>
            <a:ext cx="1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107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167280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156742" y="3198149"/>
            <a:ext cx="1329994" cy="500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547037" y="2713774"/>
            <a:ext cx="124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 flipV="1">
            <a:off x="9156742" y="3035491"/>
            <a:ext cx="1293216" cy="162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93831" y="3517496"/>
            <a:ext cx="156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baseline="64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156742" y="2373579"/>
            <a:ext cx="1310274" cy="82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399455" y="2016172"/>
            <a:ext cx="155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軽症中等症：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重症：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65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>
            <a:off x="9195098" y="1625422"/>
            <a:ext cx="1276483" cy="20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54454" y="1616175"/>
            <a:ext cx="431410" cy="212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580811" y="791462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84666" y="1429503"/>
            <a:ext cx="153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baseline="66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en-US" altLang="ja-JP" baseline="66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321891" y="1823392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7" name="直線コネクタ 156"/>
          <p:cNvCxnSpPr>
            <a:stCxn id="42" idx="3"/>
          </p:cNvCxnSpPr>
          <p:nvPr/>
        </p:nvCxnSpPr>
        <p:spPr>
          <a:xfrm flipV="1">
            <a:off x="9195098" y="997786"/>
            <a:ext cx="1231256" cy="648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6929914" y="2640988"/>
            <a:ext cx="367435" cy="35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 flipV="1">
            <a:off x="7153776" y="912804"/>
            <a:ext cx="287146" cy="138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テキスト ボックス 186"/>
          <p:cNvSpPr txBox="1"/>
          <p:nvPr/>
        </p:nvSpPr>
        <p:spPr>
          <a:xfrm>
            <a:off x="5854664" y="1052663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自宅・宿泊療養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7064476" y="614012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療養解除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2" name="角丸四角形 211"/>
          <p:cNvSpPr/>
          <p:nvPr/>
        </p:nvSpPr>
        <p:spPr>
          <a:xfrm>
            <a:off x="10467016" y="708997"/>
            <a:ext cx="1457874" cy="57785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16"/>
          <p:cNvSpPr/>
          <p:nvPr/>
        </p:nvSpPr>
        <p:spPr>
          <a:xfrm>
            <a:off x="10449958" y="2727106"/>
            <a:ext cx="1422246" cy="6167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/>
          <p:cNvCxnSpPr/>
          <p:nvPr/>
        </p:nvCxnSpPr>
        <p:spPr>
          <a:xfrm flipV="1">
            <a:off x="6456067" y="1394729"/>
            <a:ext cx="260762" cy="138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803161" y="2063023"/>
            <a:ext cx="1613841" cy="5686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324280"/>
            <a:ext cx="993524" cy="348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35105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17542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148276" y="2902214"/>
            <a:ext cx="1443842" cy="8346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272204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164506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67080" y="1474858"/>
            <a:ext cx="118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　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29233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12568" y="2183506"/>
            <a:ext cx="1207615" cy="858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393541" y="3674295"/>
            <a:ext cx="161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2.0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861622" y="2563801"/>
            <a:ext cx="2535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厚生労働省への報告基準である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のいずれかとした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8612" y="3052819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(6/14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8/18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判明分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3936" y="66250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重症及び死亡例の経過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142470" y="4638965"/>
          <a:ext cx="6646770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594">
                  <a:extLst>
                    <a:ext uri="{9D8B030D-6E8A-4147-A177-3AD203B41FA5}">
                      <a16:colId xmlns:a16="http://schemas.microsoft.com/office/drawing/2014/main" val="213569174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val="3504320334"/>
                    </a:ext>
                  </a:extLst>
                </a:gridCol>
                <a:gridCol w="2620413">
                  <a:extLst>
                    <a:ext uri="{9D8B030D-6E8A-4147-A177-3AD203B41FA5}">
                      <a16:colId xmlns:a16="http://schemas.microsoft.com/office/drawing/2014/main" val="2036260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人数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割合</a:t>
                      </a:r>
                      <a:endParaRPr kumimoji="1" lang="en-US" altLang="ja-JP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（全体／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代以上の陽性者）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40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全体の陽性者数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5315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7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再掲</a:t>
                      </a:r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】40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代以上の陽性者数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1992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37.5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5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重症者数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107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2.0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％／</a:t>
                      </a:r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5.4%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1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死亡者数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0.6</a:t>
                      </a:r>
                      <a:r>
                        <a:rPr kumimoji="1" lang="ja-JP" altLang="en-US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％／</a:t>
                      </a:r>
                      <a:r>
                        <a:rPr kumimoji="1" lang="en-US" altLang="ja-JP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1.5%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311070"/>
                  </a:ext>
                </a:extLst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10245211" y="3983622"/>
            <a:ext cx="190148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判明時に死亡されて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いた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事例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）含む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67016" y="2038831"/>
            <a:ext cx="1405188" cy="6694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496870" y="6536605"/>
            <a:ext cx="1027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75.3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7138881" y="4575769"/>
            <a:ext cx="4492869" cy="2225266"/>
          </a:xfrm>
          <a:prstGeom prst="round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74572" y="4387884"/>
            <a:ext cx="192232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死亡例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(N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30)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の状況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21" y="4558386"/>
            <a:ext cx="2566638" cy="21154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959" y="4682308"/>
            <a:ext cx="238374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84666" y="1645062"/>
            <a:ext cx="1377600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角丸四角形 221"/>
          <p:cNvSpPr/>
          <p:nvPr/>
        </p:nvSpPr>
        <p:spPr>
          <a:xfrm>
            <a:off x="10484666" y="3108606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角丸四角形 95"/>
          <p:cNvSpPr/>
          <p:nvPr/>
        </p:nvSpPr>
        <p:spPr>
          <a:xfrm>
            <a:off x="7286446" y="2725251"/>
            <a:ext cx="1831442" cy="9386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31750" y="6431702"/>
            <a:ext cx="71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-27714"/>
            <a:ext cx="12192000" cy="621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　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日専門家会議資料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重症及び死亡事例のまとめ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7020" y="2261323"/>
            <a:ext cx="113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陽性患者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1790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179354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endCxn id="247" idx="1"/>
          </p:cNvCxnSpPr>
          <p:nvPr/>
        </p:nvCxnSpPr>
        <p:spPr>
          <a:xfrm>
            <a:off x="1405874" y="2533698"/>
            <a:ext cx="742402" cy="78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87568" y="1024179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自宅・宿泊療養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50029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　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41477" y="62187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療養解除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067732" y="929026"/>
            <a:ext cx="317892" cy="142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172858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軽症・調査中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45946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無症状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38639" y="3051971"/>
            <a:ext cx="85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56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>
            <a:stCxn id="208" idx="0"/>
          </p:cNvCxnSpPr>
          <p:nvPr/>
        </p:nvCxnSpPr>
        <p:spPr>
          <a:xfrm flipH="1" flipV="1">
            <a:off x="6406379" y="1846300"/>
            <a:ext cx="203703" cy="216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771222" y="2138988"/>
            <a:ext cx="1758290" cy="38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>
            <a:stCxn id="247" idx="3"/>
          </p:cNvCxnSpPr>
          <p:nvPr/>
        </p:nvCxnSpPr>
        <p:spPr>
          <a:xfrm flipV="1">
            <a:off x="3592118" y="3319541"/>
            <a:ext cx="36643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222977" y="2874983"/>
            <a:ext cx="1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147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167280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156742" y="3198149"/>
            <a:ext cx="1327924" cy="218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580811" y="2547721"/>
            <a:ext cx="124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 flipV="1">
            <a:off x="9156742" y="2754374"/>
            <a:ext cx="1336888" cy="443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33602" y="3225959"/>
            <a:ext cx="1568270" cy="3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>
            <a:endCxn id="72" idx="3"/>
          </p:cNvCxnSpPr>
          <p:nvPr/>
        </p:nvCxnSpPr>
        <p:spPr>
          <a:xfrm flipH="1" flipV="1">
            <a:off x="9156742" y="3198149"/>
            <a:ext cx="356532" cy="19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9080534" y="3399960"/>
            <a:ext cx="11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7" name="直線コネクタ 126"/>
          <p:cNvCxnSpPr>
            <a:stCxn id="213" idx="1"/>
          </p:cNvCxnSpPr>
          <p:nvPr/>
        </p:nvCxnSpPr>
        <p:spPr>
          <a:xfrm flipH="1" flipV="1">
            <a:off x="9208840" y="1659069"/>
            <a:ext cx="1275826" cy="294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54454" y="1616175"/>
            <a:ext cx="431410" cy="446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512150" y="1085422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512150" y="1751072"/>
            <a:ext cx="140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208749" y="2076657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7" name="直線コネクタ 156"/>
          <p:cNvCxnSpPr/>
          <p:nvPr/>
        </p:nvCxnSpPr>
        <p:spPr>
          <a:xfrm flipV="1">
            <a:off x="9156742" y="1255070"/>
            <a:ext cx="1295152" cy="404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6929914" y="2640988"/>
            <a:ext cx="367435" cy="35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 flipV="1">
            <a:off x="7153776" y="912804"/>
            <a:ext cx="287146" cy="138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テキスト ボックス 186"/>
          <p:cNvSpPr txBox="1"/>
          <p:nvPr/>
        </p:nvSpPr>
        <p:spPr>
          <a:xfrm>
            <a:off x="5854664" y="1052663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自宅・宿泊療養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7064476" y="614012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療養解除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2" name="角丸四角形 211"/>
          <p:cNvSpPr/>
          <p:nvPr/>
        </p:nvSpPr>
        <p:spPr>
          <a:xfrm>
            <a:off x="10451894" y="961703"/>
            <a:ext cx="1410372" cy="6167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16"/>
          <p:cNvSpPr/>
          <p:nvPr/>
        </p:nvSpPr>
        <p:spPr>
          <a:xfrm>
            <a:off x="10493630" y="2445989"/>
            <a:ext cx="1422246" cy="61676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/>
          <p:cNvCxnSpPr/>
          <p:nvPr/>
        </p:nvCxnSpPr>
        <p:spPr>
          <a:xfrm flipV="1">
            <a:off x="6456067" y="1394729"/>
            <a:ext cx="260762" cy="138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803161" y="2063023"/>
            <a:ext cx="1613841" cy="5686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324280"/>
            <a:ext cx="993524" cy="348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35105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17542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148276" y="2902214"/>
            <a:ext cx="1443842" cy="83465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272204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164506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67080" y="1474858"/>
            <a:ext cx="1182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　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29233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67020" y="2183506"/>
            <a:ext cx="1153163" cy="858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440922" y="3632549"/>
            <a:ext cx="166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重症率：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8.2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861622" y="2563801"/>
            <a:ext cx="2535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厚生労働省への報告基準である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のいずれかとした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0226477" y="3756153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86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9044830" y="5251698"/>
            <a:ext cx="27142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】(R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2.6.16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・東京都の死亡率：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5.6%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(316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/5,619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・全国の死亡率：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5.4%</a:t>
            </a: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(927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/17,311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298896" y="3051971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R2.6.16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13936" y="66250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重症及び死亡例の経過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113936" y="3953493"/>
            <a:ext cx="24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重症及び死亡例の年代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401933" y="4037416"/>
            <a:ext cx="1624163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:4.8%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9026498" y="5561183"/>
            <a:ext cx="2668818" cy="2837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9019606" y="6095329"/>
            <a:ext cx="2702073" cy="28945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778982" y="4447232"/>
            <a:ext cx="7077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専門家等の意見　藤見アドバイザーの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意見（資料１－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より抜粋）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「中等症の症例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でも早め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に挿管人工呼吸を開始して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いるかもしれない。」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大かっこ 4"/>
          <p:cNvSpPr/>
          <p:nvPr/>
        </p:nvSpPr>
        <p:spPr>
          <a:xfrm>
            <a:off x="7642732" y="4436241"/>
            <a:ext cx="4324941" cy="45350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147596" y="6635131"/>
            <a:ext cx="10663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73.8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403" y="5045234"/>
            <a:ext cx="2200847" cy="17558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047" y="4322825"/>
            <a:ext cx="7206097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49236" y="-41069"/>
            <a:ext cx="12449908" cy="68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陽性者の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年齢区分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と重症者数の推移（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東京都の公表日別数値）</a:t>
            </a:r>
            <a:endParaRPr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の出典：東京都ホームページ　重症患者数のデータは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505072" y="6542112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11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5" y="689111"/>
            <a:ext cx="6291617" cy="60355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907" y="645638"/>
            <a:ext cx="5407621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1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16286"/>
            <a:ext cx="12192001" cy="68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陽性者の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年齢区分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の推移（東京都の公表日別数値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6437" y="6031167"/>
            <a:ext cx="1168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大阪府と比較し、東京都の新規陽性者の年齢区分は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歳未満の割合が高く、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歳以上の割合は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2%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前後を推移。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歳以上の陽性者数は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直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近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日から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日まで）は大阪府の方が多かった。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505072" y="6542112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2" y="739380"/>
            <a:ext cx="5950212" cy="52917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20163"/>
            <a:ext cx="5974598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12192000" cy="605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都市圏の重症者数比較（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８月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日時点）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06951"/>
              </p:ext>
            </p:extLst>
          </p:nvPr>
        </p:nvGraphicFramePr>
        <p:xfrm>
          <a:off x="156931" y="1196184"/>
          <a:ext cx="11878137" cy="225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7722">
                  <a:extLst>
                    <a:ext uri="{9D8B030D-6E8A-4147-A177-3AD203B41FA5}">
                      <a16:colId xmlns:a16="http://schemas.microsoft.com/office/drawing/2014/main" val="2963550334"/>
                    </a:ext>
                  </a:extLst>
                </a:gridCol>
                <a:gridCol w="1781813">
                  <a:extLst>
                    <a:ext uri="{9D8B030D-6E8A-4147-A177-3AD203B41FA5}">
                      <a16:colId xmlns:a16="http://schemas.microsoft.com/office/drawing/2014/main" val="2379025958"/>
                    </a:ext>
                  </a:extLst>
                </a:gridCol>
                <a:gridCol w="1484767">
                  <a:extLst>
                    <a:ext uri="{9D8B030D-6E8A-4147-A177-3AD203B41FA5}">
                      <a16:colId xmlns:a16="http://schemas.microsoft.com/office/drawing/2014/main" val="203077682"/>
                    </a:ext>
                  </a:extLst>
                </a:gridCol>
                <a:gridCol w="1484767">
                  <a:extLst>
                    <a:ext uri="{9D8B030D-6E8A-4147-A177-3AD203B41FA5}">
                      <a16:colId xmlns:a16="http://schemas.microsoft.com/office/drawing/2014/main" val="3741424963"/>
                    </a:ext>
                  </a:extLst>
                </a:gridCol>
                <a:gridCol w="1484767">
                  <a:extLst>
                    <a:ext uri="{9D8B030D-6E8A-4147-A177-3AD203B41FA5}">
                      <a16:colId xmlns:a16="http://schemas.microsoft.com/office/drawing/2014/main" val="3644273601"/>
                    </a:ext>
                  </a:extLst>
                </a:gridCol>
                <a:gridCol w="1484767">
                  <a:extLst>
                    <a:ext uri="{9D8B030D-6E8A-4147-A177-3AD203B41FA5}">
                      <a16:colId xmlns:a16="http://schemas.microsoft.com/office/drawing/2014/main" val="548463252"/>
                    </a:ext>
                  </a:extLst>
                </a:gridCol>
                <a:gridCol w="1484767">
                  <a:extLst>
                    <a:ext uri="{9D8B030D-6E8A-4147-A177-3AD203B41FA5}">
                      <a16:colId xmlns:a16="http://schemas.microsoft.com/office/drawing/2014/main" val="1408020280"/>
                    </a:ext>
                  </a:extLst>
                </a:gridCol>
                <a:gridCol w="1484767">
                  <a:extLst>
                    <a:ext uri="{9D8B030D-6E8A-4147-A177-3AD203B41FA5}">
                      <a16:colId xmlns:a16="http://schemas.microsoft.com/office/drawing/2014/main" val="279424770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都道府県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重症者</a:t>
                      </a:r>
                      <a:endParaRPr kumimoji="1" lang="en-US" altLang="ja-JP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kumimoji="1" lang="en-US" altLang="ja-JP" sz="1200" dirty="0" smtClean="0">
                          <a:solidFill>
                            <a:schemeClr val="bg1"/>
                          </a:solidFill>
                        </a:rPr>
                        <a:t>8/18</a:t>
                      </a:r>
                      <a:r>
                        <a:rPr kumimoji="1" lang="ja-JP" altLang="en-US" sz="1200" dirty="0" smtClean="0">
                          <a:solidFill>
                            <a:schemeClr val="bg1"/>
                          </a:solidFill>
                        </a:rPr>
                        <a:t>各府県公表）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（参考 </a:t>
                      </a:r>
                      <a:r>
                        <a:rPr kumimoji="1" lang="en-US" altLang="ja-JP" dirty="0" err="1" smtClean="0">
                          <a:solidFill>
                            <a:schemeClr val="bg1"/>
                          </a:solidFill>
                        </a:rPr>
                        <a:t>ecmo</a:t>
                      </a:r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ネット</a:t>
                      </a:r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8/18</a:t>
                      </a:r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累積感染者</a:t>
                      </a:r>
                      <a:endParaRPr kumimoji="1" lang="en-US" altLang="ja-JP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7/1</a:t>
                      </a: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8/18</a:t>
                      </a: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代以上の新規陽性者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重症率</a:t>
                      </a:r>
                      <a:endParaRPr kumimoji="1" lang="en-US" altLang="ja-JP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（重症者／</a:t>
                      </a:r>
                      <a:endParaRPr kumimoji="1" lang="en-US" altLang="ja-JP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累積感染者）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</a:rPr>
                        <a:t>重症率</a:t>
                      </a:r>
                      <a:endParaRPr kumimoji="1" lang="en-US" altLang="ja-JP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（重症者／</a:t>
                      </a:r>
                      <a:endParaRPr kumimoji="1" lang="en-US" altLang="ja-JP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kumimoji="1" lang="ja-JP" altLang="en-US" sz="1400" baseline="0" dirty="0" smtClean="0">
                          <a:solidFill>
                            <a:schemeClr val="bg1"/>
                          </a:solidFill>
                        </a:rPr>
                        <a:t>代以上の</a:t>
                      </a:r>
                      <a:endParaRPr kumimoji="1" lang="en-US" altLang="ja-JP" sz="1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1400" baseline="0" dirty="0" smtClean="0">
                          <a:solidFill>
                            <a:schemeClr val="bg1"/>
                          </a:solidFill>
                        </a:rPr>
                        <a:t>新規陽性者</a:t>
                      </a: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</a:rPr>
                        <a:t>）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605467"/>
                  </a:ext>
                </a:extLst>
              </a:tr>
              <a:tr h="7672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人工呼吸器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 smtClean="0">
                          <a:solidFill>
                            <a:schemeClr val="bg1"/>
                          </a:solidFill>
                        </a:rPr>
                        <a:t>ECMO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1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東京都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４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11857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1105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0.26%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2.81%</a:t>
                      </a:r>
                      <a:endParaRPr kumimoji="1" lang="ja-JP" altLang="en-US" dirty="0"/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762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神奈川県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2422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369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0.87%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5.69%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53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大阪府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65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６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5268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844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1.23%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7.7%</a:t>
                      </a:r>
                      <a:endParaRPr kumimoji="1" lang="ja-JP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26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47711" y="16286"/>
            <a:ext cx="12449908" cy="68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代以上の累積陽性者数の推移（東京都と大阪府の比較）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7912" y="6433758"/>
            <a:ext cx="1167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東京都と比較し、大阪府は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の患者数が急増してお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り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以降の累計患者数（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歳以上）は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278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人となった。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48800" y="6462157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14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84" y="888560"/>
            <a:ext cx="5736833" cy="551735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817" y="737517"/>
            <a:ext cx="6163590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12192000" cy="57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新規感染者数の推移と患者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発生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シミュレーション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9383" y="576775"/>
            <a:ext cx="11469807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■今後の患者発生予測として、以下の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想定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でシミュレーションを実施。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・想定①：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日以降、新規陽性者数が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人前後で横ばい傾向となる場合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・想定➁：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日以降、新規陽性者数が減少していく場合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厚生労働省から示された、新たな「流行のシナリオ」に基づき直近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週間あたりの新規陽性者数が人口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万人あたり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を超える日を基準日とし、基準日から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日後に社会への協力要請を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行った場合の患者推計の数値を参考に用いた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生産年齢人口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群中心モデルを用いて、協力要請前の実効再生産数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(R)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1.7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の場合）。最大値は基準日から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日後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(8/4)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256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大阪府試算（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専門家会議）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15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1743"/>
            <a:ext cx="12192000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48800" y="6569929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452" y="1162261"/>
            <a:ext cx="3656068" cy="519116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日以降、以下の想定で新規陽性者数が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推移した場合の重症病床のシミュレーションを実施。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想定①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人前後で横ばい傾向となる場合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800"/>
              </a:lnSpc>
            </a:pP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■想定②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実測値）を最大値として新規陽性者数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が今後減少していく場合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厚生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労働省から示された、新たな「流行のシナリオ」に基づき直近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間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あたりの新規陽性者数が人口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万人あたり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を超える日を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基準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日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とし、基準日から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日後に社会への協力要請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を行った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場合の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患者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推計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の数値を参考に用いた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生産年齢人口群中心モデルを用いて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協力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要請前の実効再生産数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(R)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1.7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の場合）。最大値は基準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から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日後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(8/4)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256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名。</a:t>
            </a:r>
          </a:p>
          <a:p>
            <a:pPr>
              <a:lnSpc>
                <a:spcPts val="800"/>
              </a:lnSpc>
            </a:pP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■想定③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大阪府試算（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専門家会議）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月中旬以降、若年の陽性者の割合が高く、重症患者の発生状況は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試算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と実測値に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おいて約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日間の差異が生じた。⇒重症患者数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8/15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実測値）に照準を合わせてシミュレーション実施。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条件の設定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新規陽性者数のうち、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割と設定。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代以上の新規陽性者における重症率を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％と設定。（全陽性者中の重症率が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3.6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直近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週間に判明した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代以上の新規陽性者の重症率から設定。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が退院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するまでの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期間を約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日間、重症者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うち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死亡する割合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を約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％として条件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設定。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患者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の療養状況のまとめから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設定（</a:t>
            </a:r>
            <a:r>
              <a:rPr lang="en-US" altLang="ja-JP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6/12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の専門家会議 資料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9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参照）</a:t>
            </a:r>
            <a:endParaRPr lang="en-US" altLang="ja-JP" sz="9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4184060" y="2627290"/>
            <a:ext cx="7745344" cy="8303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-211016" y="-4840"/>
            <a:ext cx="12449908" cy="68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重症病床のシミュレーション　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陽性者のうち、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代以上が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割で重症率が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の場合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全陽性者中の重症率が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3.6%)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20" y="954693"/>
            <a:ext cx="8260796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8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0438" y="521274"/>
            <a:ext cx="1277174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＜現況の検証＞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新規陽性者数に占める中高年の割合が増加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（直近２週間（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8/2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8/15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）の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1,076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名（新規陽性者数に占める割合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 　その前の２週間（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7/19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541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名（同割合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７月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日以降、高齢者施設・</a:t>
            </a:r>
            <a:r>
              <a:rPr lang="ja-JP" altLang="en-US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障がい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者施設や医療機関においてクラスターが多数発生し、高齢者等を中心に感染が拡大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（計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（高齢者施設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、障がい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者施設２、医療機関５）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代以上の感染経路として、濃厚接触者（家庭内感染）が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人／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845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人）。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　発症から陽性判明まで６日程度であり、他府県と比較し、特に長く要しているわけではないが、陽性確定時点で重症化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している事例も増加。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（診断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時の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症状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重症の方の割合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以前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38.1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56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名／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147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名）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8/18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時点）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38.3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名／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107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名）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5329620" y="3506097"/>
            <a:ext cx="1176688" cy="4264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0438" y="4035576"/>
            <a:ext cx="1190478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＜今後の取組み＞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歳以上の高齢者や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歳以上の基礎疾患を有する方の感染リスクを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減らす。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以下を対象に、感染予防対策の徹底などの注意喚起を改めて行う。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・施設や医療機関に勤務している職員や、これら施設等とかかわりのある業務に従事する方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・施設入所者、医療機関の入院患者や、外部から施設等を訪問される方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 ・高齢者や基礎疾患を有する人と同居されている方</a:t>
            </a: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②施設や医療機関における感染拡大を最小化するため、少しでも症状のある施設等職員や入所者等に対する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検査の優先実施と早期の検査実施体制の強化を図る。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③府内医療機関に対する症例の検討会や共有を行う。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57409" y="0"/>
            <a:ext cx="12249409" cy="521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現況の検証と今後の取組みについて</a:t>
            </a:r>
          </a:p>
        </p:txBody>
      </p:sp>
      <p:sp>
        <p:nvSpPr>
          <p:cNvPr id="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48800" y="6541367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17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12192000" cy="68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新規陽性者の推計と実測値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（第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回本部会議資料を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8/18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時点に更新）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862885"/>
            <a:ext cx="11748194" cy="584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8BAE595-2921-1746-B3FA-C3962A58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64" y="1572751"/>
            <a:ext cx="6858000" cy="43434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23E91AE-D11C-1143-911F-0E38F7CC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264" y="366046"/>
            <a:ext cx="7886700" cy="1325563"/>
          </a:xfrm>
        </p:spPr>
        <p:txBody>
          <a:bodyPr/>
          <a:lstStyle/>
          <a:p>
            <a:r>
              <a:rPr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大阪</a:t>
            </a:r>
            <a:r>
              <a:rPr kumimoji="1" lang="ja-JP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の新規感染者数の推移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51D6A83-FE38-8747-B1B0-3569005A9756}"/>
              </a:ext>
            </a:extLst>
          </p:cNvPr>
          <p:cNvSpPr txBox="1"/>
          <p:nvPr/>
        </p:nvSpPr>
        <p:spPr>
          <a:xfrm>
            <a:off x="8727654" y="5407082"/>
            <a:ext cx="7231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54A07E-3531-C24D-A89A-2FD8C883BABE}"/>
              </a:ext>
            </a:extLst>
          </p:cNvPr>
          <p:cNvSpPr txBox="1"/>
          <p:nvPr/>
        </p:nvSpPr>
        <p:spPr>
          <a:xfrm>
            <a:off x="2405507" y="5685305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6/24</a:t>
            </a:r>
            <a:endParaRPr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1585668-FFAB-BF4C-81B9-6CADED796AC6}"/>
              </a:ext>
            </a:extLst>
          </p:cNvPr>
          <p:cNvSpPr txBox="1"/>
          <p:nvPr/>
        </p:nvSpPr>
        <p:spPr>
          <a:xfrm>
            <a:off x="3261365" y="5685304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7/4</a:t>
            </a:r>
            <a:endParaRPr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0FB0A0-B02B-2143-BC59-DD01D4BEE52C}"/>
              </a:ext>
            </a:extLst>
          </p:cNvPr>
          <p:cNvSpPr txBox="1"/>
          <p:nvPr/>
        </p:nvSpPr>
        <p:spPr>
          <a:xfrm>
            <a:off x="4076838" y="5685304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7/14</a:t>
            </a:r>
            <a:endParaRPr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36A53A-E835-B24D-AF95-CA0FDEE45975}"/>
              </a:ext>
            </a:extLst>
          </p:cNvPr>
          <p:cNvSpPr txBox="1"/>
          <p:nvPr/>
        </p:nvSpPr>
        <p:spPr>
          <a:xfrm>
            <a:off x="4925875" y="5661829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7/24</a:t>
            </a:r>
            <a:endParaRPr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6C76A3D-568B-B144-8179-85AE76F59430}"/>
              </a:ext>
            </a:extLst>
          </p:cNvPr>
          <p:cNvSpPr txBox="1"/>
          <p:nvPr/>
        </p:nvSpPr>
        <p:spPr>
          <a:xfrm>
            <a:off x="5741348" y="5676396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8/3</a:t>
            </a:r>
            <a:endParaRPr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BFF224F-9C0E-FE4A-B484-D147CC65C853}"/>
              </a:ext>
            </a:extLst>
          </p:cNvPr>
          <p:cNvSpPr txBox="1"/>
          <p:nvPr/>
        </p:nvSpPr>
        <p:spPr>
          <a:xfrm>
            <a:off x="6528892" y="5673355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8/13</a:t>
            </a:r>
            <a:endParaRPr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256C0B9-0510-D545-9285-1F3CA2349C21}"/>
              </a:ext>
            </a:extLst>
          </p:cNvPr>
          <p:cNvSpPr txBox="1"/>
          <p:nvPr/>
        </p:nvSpPr>
        <p:spPr>
          <a:xfrm>
            <a:off x="2037876" y="1529564"/>
            <a:ext cx="147014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latin typeface="MS PGothic" panose="020B0600070205080204" pitchFamily="34" charset="-128"/>
                <a:ea typeface="MS PGothic" panose="020B0600070205080204" pitchFamily="34" charset="-128"/>
              </a:rPr>
              <a:t>新規感染者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0E3684-3DB9-A947-8D7B-F7C86FA2E46D}"/>
              </a:ext>
            </a:extLst>
          </p:cNvPr>
          <p:cNvSpPr txBox="1"/>
          <p:nvPr/>
        </p:nvSpPr>
        <p:spPr>
          <a:xfrm>
            <a:off x="7405858" y="5674345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8/23</a:t>
            </a:r>
            <a:endParaRPr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0A3926-D665-4E44-AC9D-77F04EA1C9CC}"/>
              </a:ext>
            </a:extLst>
          </p:cNvPr>
          <p:cNvSpPr txBox="1"/>
          <p:nvPr/>
        </p:nvSpPr>
        <p:spPr>
          <a:xfrm>
            <a:off x="8225234" y="5668434"/>
            <a:ext cx="595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S PGothic" panose="020B0600070205080204" pitchFamily="34" charset="-128"/>
                <a:ea typeface="MS PGothic" panose="020B0600070205080204" pitchFamily="34" charset="-128"/>
              </a:rPr>
              <a:t>9/2</a:t>
            </a:r>
            <a:endParaRPr lang="ja-JP" altLang="en-US" sz="140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20979" y="2441492"/>
            <a:ext cx="2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実線：新規感染者数予測</a:t>
            </a:r>
            <a:endParaRPr lang="en-US" altLang="ja-JP" sz="1200" dirty="0"/>
          </a:p>
          <a:p>
            <a:r>
              <a:rPr lang="ja-JP" altLang="en-US" sz="1200" dirty="0"/>
              <a:t>点　：新規感染者数実績</a:t>
            </a:r>
            <a:endParaRPr lang="en-US" altLang="ja-JP" sz="1200" dirty="0"/>
          </a:p>
          <a:p>
            <a:r>
              <a:rPr lang="ja-JP" altLang="en-US" sz="1200" dirty="0"/>
              <a:t>点線：個別の感染流行曲線</a:t>
            </a:r>
          </a:p>
        </p:txBody>
      </p:sp>
      <p:sp>
        <p:nvSpPr>
          <p:cNvPr id="20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127671"/>
            <a:ext cx="11747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大阪府新型コロナウイルス対策本部専門家会議中野オブザーバー（大阪大学核物理研究センター教授）による新規感染者数の推移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404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364" y="839658"/>
            <a:ext cx="3048264" cy="56331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9187" y="877920"/>
            <a:ext cx="2804403" cy="57185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789" y="984610"/>
            <a:ext cx="2853175" cy="550516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32924" y="6571517"/>
            <a:ext cx="11362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試算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（条件変更後）：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日府専門家会議で提示した患者の療養期間から、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日から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日までに判明した患者の退院・解除までの日数に条件を変更（重症入院患者除く）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519522" y="1426668"/>
            <a:ext cx="2463281" cy="416524"/>
            <a:chOff x="0" y="-416524"/>
            <a:chExt cx="5769429" cy="416524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0" y="0"/>
              <a:ext cx="57694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角丸四角形吹き出し 9"/>
            <p:cNvSpPr/>
            <p:nvPr/>
          </p:nvSpPr>
          <p:spPr>
            <a:xfrm>
              <a:off x="2502152" y="-416524"/>
              <a:ext cx="3267277" cy="321956"/>
            </a:xfrm>
            <a:prstGeom prst="wedgeRoundRectCallout">
              <a:avLst>
                <a:gd name="adj1" fmla="val -605"/>
                <a:gd name="adj2" fmla="val 7717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kumimoji="1" lang="ja-JP" altLang="en-US" sz="1000" baseline="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確保病床数</a:t>
              </a:r>
              <a:r>
                <a:rPr kumimoji="1" lang="ja-JP" altLang="en-US" sz="1000" baseline="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215</a:t>
              </a:r>
              <a:r>
                <a:rPr kumimoji="1" lang="ja-JP" altLang="en-US" sz="1000" baseline="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床</a:t>
              </a:r>
              <a:endParaRPr kumimoji="1" lang="ja-JP" altLang="en-US" sz="1000" baseline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2" name="直線コネクタ 11"/>
          <p:cNvCxnSpPr/>
          <p:nvPr/>
        </p:nvCxnSpPr>
        <p:spPr>
          <a:xfrm>
            <a:off x="6613244" y="1220605"/>
            <a:ext cx="24632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吹き出し 12"/>
          <p:cNvSpPr/>
          <p:nvPr/>
        </p:nvSpPr>
        <p:spPr>
          <a:xfrm>
            <a:off x="7068667" y="2725498"/>
            <a:ext cx="1552433" cy="361998"/>
          </a:xfrm>
          <a:prstGeom prst="wedgeRoundRectCallout">
            <a:avLst>
              <a:gd name="adj1" fmla="val 48341"/>
              <a:gd name="adj2" fmla="val -4493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kumimoji="1" lang="ja-JP" altLang="en-US" sz="1000" baseline="0" dirty="0">
                <a:latin typeface="Meiryo UI" panose="020B0604030504040204" pitchFamily="50" charset="-128"/>
                <a:ea typeface="Meiryo UI" panose="020B0604030504040204" pitchFamily="50" charset="-128"/>
              </a:rPr>
              <a:t>確保病床数</a:t>
            </a:r>
            <a:r>
              <a:rPr kumimoji="1" lang="ja-JP" altLang="en-US" sz="10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1,400</a:t>
            </a:r>
            <a:r>
              <a:rPr kumimoji="1" lang="ja-JP" altLang="en-US" sz="10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endParaRPr kumimoji="1" lang="ja-JP" altLang="en-US" sz="1000" baseline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9542487" y="2003263"/>
            <a:ext cx="2463281" cy="440289"/>
            <a:chOff x="32950" y="-215206"/>
            <a:chExt cx="5769429" cy="440289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32950" y="225083"/>
              <a:ext cx="57694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角丸四角形吹き出し 15"/>
            <p:cNvSpPr/>
            <p:nvPr/>
          </p:nvSpPr>
          <p:spPr>
            <a:xfrm>
              <a:off x="2432201" y="-215206"/>
              <a:ext cx="3267277" cy="321956"/>
            </a:xfrm>
            <a:prstGeom prst="wedgeRoundRectCallout">
              <a:avLst>
                <a:gd name="adj1" fmla="val -605"/>
                <a:gd name="adj2" fmla="val 7717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kumimoji="1" lang="ja-JP" altLang="en-US" sz="1000" baseline="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確保部屋数：</a:t>
              </a:r>
              <a:r>
                <a:rPr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1,015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室</a:t>
              </a:r>
              <a:endParaRPr kumimoji="1" lang="ja-JP" altLang="en-US" sz="1000" baseline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10827" y="3165"/>
            <a:ext cx="12202827" cy="830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今後の患者推計と必要病床数の再シミュレーション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が試算した数値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6/12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大阪府専門家会議に提示）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との比較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（第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回本部会議資料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時点に更新）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99" y="920597"/>
            <a:ext cx="3005588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49236" y="-41069"/>
            <a:ext cx="12449908" cy="68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陽性者の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年齢区分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と重症者数の推移（令和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日時点）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3123520" y="1493950"/>
            <a:ext cx="0" cy="35545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783868" y="1416676"/>
            <a:ext cx="0" cy="8830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左右矢印 21"/>
          <p:cNvSpPr/>
          <p:nvPr/>
        </p:nvSpPr>
        <p:spPr>
          <a:xfrm>
            <a:off x="3149278" y="1472451"/>
            <a:ext cx="641794" cy="390627"/>
          </a:xfrm>
          <a:prstGeom prst="leftRightArrow">
            <a:avLst>
              <a:gd name="adj1" fmla="val 49999"/>
              <a:gd name="adj2" fmla="val 461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ja-JP" altLang="en-US" sz="9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左右矢印 24"/>
          <p:cNvSpPr/>
          <p:nvPr/>
        </p:nvSpPr>
        <p:spPr>
          <a:xfrm>
            <a:off x="3568107" y="2499441"/>
            <a:ext cx="1355584" cy="539181"/>
          </a:xfrm>
          <a:prstGeom prst="leftRightArrow">
            <a:avLst>
              <a:gd name="adj1" fmla="val 49999"/>
              <a:gd name="adj2" fmla="val 4613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か月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3370471" y="3617352"/>
            <a:ext cx="2055367" cy="507679"/>
          </a:xfrm>
          <a:prstGeom prst="wedgeRoundRectCallout">
            <a:avLst>
              <a:gd name="adj1" fmla="val -1162"/>
              <a:gd name="adj2" fmla="val -1743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重症患者数が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名前後を推移した期間は約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か月間続いた。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1154869" y="2303257"/>
            <a:ext cx="1904299" cy="694493"/>
          </a:xfrm>
          <a:prstGeom prst="wedgeRoundRectCallout">
            <a:avLst>
              <a:gd name="adj1" fmla="val 65955"/>
              <a:gd name="adj2" fmla="val -1075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新規陽性者数が最大値となった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日後に重症患者数が最大値となった。</a:t>
            </a:r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４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" y="644952"/>
            <a:ext cx="5870957" cy="62001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46" y="635828"/>
            <a:ext cx="5950212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6286"/>
            <a:ext cx="12192000" cy="68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陽性者の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年齢区分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の推移（令和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日時点）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613009"/>
            <a:ext cx="12435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日以降、高齢者施設や医療機関のクラスターが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発生し、新規陽性者数に占める中高年の割合が増加。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特に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高齢者施設・医療機関において、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か所のクラスターが発生し、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歳以上の高齢者の割合が増加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(80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歳以上の割合が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11%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となり、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前週と比較し約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倍増加）。また、重症患者数も増加傾向。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直近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日から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日まで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に判明した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1,076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名のうち、重症化した患者数は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66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:6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505072" y="6542112"/>
            <a:ext cx="2743200" cy="36512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５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2" y="740929"/>
            <a:ext cx="6005080" cy="49138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13856"/>
            <a:ext cx="5992887" cy="4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3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12192000" cy="643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重症例につ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いて推定される感染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経路（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日～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日判明分）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32000" y="890654"/>
            <a:ext cx="884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日以降の重症者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される感染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経路の約７割は感染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不明者。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6845" y="5639404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①施設等関連（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名）の内訳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45942" y="1798522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＜年齢区分＞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2" name="表 21"/>
          <p:cNvGraphicFramePr>
            <a:graphicFrameLocks noGrp="1"/>
          </p:cNvGraphicFramePr>
          <p:nvPr>
            <p:extLst/>
          </p:nvPr>
        </p:nvGraphicFramePr>
        <p:xfrm>
          <a:off x="929072" y="6007572"/>
          <a:ext cx="6180066" cy="426720"/>
        </p:xfrm>
        <a:graphic>
          <a:graphicData uri="http://schemas.openxmlformats.org/drawingml/2006/table">
            <a:tbl>
              <a:tblPr firstRow="1" firstCol="1" bandRow="1"/>
              <a:tblGrid>
                <a:gridCol w="1650595">
                  <a:extLst>
                    <a:ext uri="{9D8B030D-6E8A-4147-A177-3AD203B41FA5}">
                      <a16:colId xmlns:a16="http://schemas.microsoft.com/office/drawing/2014/main" val="2768470059"/>
                    </a:ext>
                  </a:extLst>
                </a:gridCol>
                <a:gridCol w="1471756">
                  <a:extLst>
                    <a:ext uri="{9D8B030D-6E8A-4147-A177-3AD203B41FA5}">
                      <a16:colId xmlns:a16="http://schemas.microsoft.com/office/drawing/2014/main" val="3193509673"/>
                    </a:ext>
                  </a:extLst>
                </a:gridCol>
                <a:gridCol w="1589523">
                  <a:extLst>
                    <a:ext uri="{9D8B030D-6E8A-4147-A177-3AD203B41FA5}">
                      <a16:colId xmlns:a16="http://schemas.microsoft.com/office/drawing/2014/main" val="1055935589"/>
                    </a:ext>
                  </a:extLst>
                </a:gridCol>
                <a:gridCol w="1468192">
                  <a:extLst>
                    <a:ext uri="{9D8B030D-6E8A-4147-A177-3AD203B41FA5}">
                      <a16:colId xmlns:a16="http://schemas.microsoft.com/office/drawing/2014/main" val="1764688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高齢者施設関連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医療機関関連</a:t>
                      </a:r>
                      <a:endParaRPr lang="ja-JP" sz="105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err="1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障がい</a:t>
                      </a: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者施設関連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その他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829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Meiryo UI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ja-JP" sz="140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人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100" dirty="0" smtClean="0">
                          <a:effectLst/>
                          <a:latin typeface="Meiryo UI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sz="140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人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100" dirty="0">
                          <a:effectLst/>
                          <a:latin typeface="Meiryo UI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40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人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Meiryo UI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sz="1400" kern="100" dirty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人</a:t>
                      </a: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317885"/>
                  </a:ext>
                </a:extLst>
              </a:tr>
            </a:tbl>
          </a:graphicData>
        </a:graphic>
      </p:graphicFrame>
      <p:sp>
        <p:nvSpPr>
          <p:cNvPr id="10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6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32" y="2217238"/>
            <a:ext cx="4786788" cy="196317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3364" y="1559771"/>
            <a:ext cx="8419306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-1"/>
            <a:ext cx="12192000" cy="89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発症から診断までの日数（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日から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日判明分）</a:t>
            </a:r>
            <a:endParaRPr kumimoji="1" lang="en-US" altLang="ja-JP" sz="2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診断日は報道提供日として集計実施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1356457" y="1168636"/>
          <a:ext cx="9479085" cy="44967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17968">
                  <a:extLst>
                    <a:ext uri="{9D8B030D-6E8A-4147-A177-3AD203B41FA5}">
                      <a16:colId xmlns:a16="http://schemas.microsoft.com/office/drawing/2014/main" val="423667445"/>
                    </a:ext>
                  </a:extLst>
                </a:gridCol>
                <a:gridCol w="4361117">
                  <a:extLst>
                    <a:ext uri="{9D8B030D-6E8A-4147-A177-3AD203B41FA5}">
                      <a16:colId xmlns:a16="http://schemas.microsoft.com/office/drawing/2014/main" val="1974738988"/>
                    </a:ext>
                  </a:extLst>
                </a:gridCol>
              </a:tblGrid>
              <a:tr h="9467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年代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発症から診断までの日数</a:t>
                      </a:r>
                      <a:endParaRPr kumimoji="1" lang="en-US" altLang="ja-JP" sz="2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（平均値</a:t>
                      </a:r>
                      <a:r>
                        <a:rPr kumimoji="1" lang="en-US" altLang="ja-JP" sz="1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±</a:t>
                      </a:r>
                      <a:r>
                        <a:rPr kumimoji="1" lang="ja-JP" altLang="en-US" sz="1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標準偏差）</a:t>
                      </a:r>
                      <a:endParaRPr kumimoji="1" lang="en-US" altLang="ja-JP" sz="14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sz="14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無症状や調査中は集計から除く</a:t>
                      </a:r>
                      <a:endParaRPr kumimoji="1" lang="en-US" altLang="ja-JP" sz="14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376016"/>
                  </a:ext>
                </a:extLst>
              </a:tr>
              <a:tr h="459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全体（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＝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5315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6.18±3.34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620087"/>
                  </a:ext>
                </a:extLst>
              </a:tr>
              <a:tr h="4596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代未満（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＝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3323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6.37±3.36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405170"/>
                  </a:ext>
                </a:extLst>
              </a:tr>
              <a:tr h="5061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59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歳（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＝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1147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5.99±3.18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776953"/>
                  </a:ext>
                </a:extLst>
              </a:tr>
              <a:tr h="4596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－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79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歳（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＝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567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5.84±3.22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9154632"/>
                  </a:ext>
                </a:extLst>
              </a:tr>
              <a:tr h="4596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80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歳以上（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N=278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5.18±3.63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833779"/>
                  </a:ext>
                </a:extLst>
              </a:tr>
              <a:tr h="4596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再掲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重症患者（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＝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107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5.78±3.09</a:t>
                      </a:r>
                      <a:endParaRPr kumimoji="1" lang="ja-JP" altLang="en-US" sz="2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4070555"/>
                  </a:ext>
                </a:extLst>
              </a:tr>
              <a:tr h="7458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再掲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死亡（</a:t>
                      </a:r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N=30</a:t>
                      </a:r>
                      <a:r>
                        <a:rPr kumimoji="1" lang="ja-JP" altLang="en-US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2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6.65±4.10</a:t>
                      </a:r>
                      <a:r>
                        <a:rPr kumimoji="1" lang="en-US" altLang="ja-JP" sz="1200" baseline="70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</a:p>
                    <a:p>
                      <a:pPr algn="ctr"/>
                      <a:r>
                        <a:rPr kumimoji="1" lang="ja-JP" altLang="en-US" sz="11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陽性判明時に死亡されていた事例（</a:t>
                      </a:r>
                      <a:r>
                        <a:rPr kumimoji="1" lang="en-US" altLang="ja-JP" sz="11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</a:t>
                      </a:r>
                      <a:r>
                        <a:rPr kumimoji="1" lang="ja-JP" altLang="en-US" sz="11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＝</a:t>
                      </a:r>
                      <a:r>
                        <a:rPr kumimoji="1" lang="en-US" altLang="ja-JP" sz="11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sz="11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）は集計から除く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576427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619104" y="6011355"/>
            <a:ext cx="7172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全体の陽性者に比べ、重症患者の発症から診断までの日数はやや短かった。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また、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歳以上の発症から診断までの日数は約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日短かった。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05534" y="788189"/>
            <a:ext cx="5936566" cy="5635180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065389" y="800402"/>
            <a:ext cx="6014830" cy="5643709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7491989" y="851087"/>
            <a:ext cx="3355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1787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例目）以降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16230" y="851422"/>
            <a:ext cx="3552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1786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例目）以前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-159565" y="-10409"/>
            <a:ext cx="12449908" cy="68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重症者のまとめ（令和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日時点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78308" y="3455627"/>
            <a:ext cx="4213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※</a:t>
            </a:r>
            <a:r>
              <a:rPr kumimoji="1" lang="ja-JP" altLang="en-US" sz="1100" dirty="0" smtClean="0"/>
              <a:t>軽症化後の情報把握のため報道提供していない事例が</a:t>
            </a:r>
            <a:r>
              <a:rPr lang="en-US" altLang="ja-JP" sz="1100" dirty="0"/>
              <a:t>6</a:t>
            </a:r>
            <a:r>
              <a:rPr kumimoji="1" lang="ja-JP" altLang="en-US" sz="1100" dirty="0" smtClean="0"/>
              <a:t>例あり</a:t>
            </a:r>
            <a:endParaRPr kumimoji="1" lang="ja-JP" altLang="en-US" sz="1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4067" y="3716324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代以上の陽性者に占める重症者の割合：</a:t>
            </a:r>
            <a:r>
              <a:rPr kumimoji="1" lang="en-US" altLang="ja-JP" dirty="0" smtClean="0"/>
              <a:t>13.9%</a:t>
            </a:r>
          </a:p>
          <a:p>
            <a:r>
              <a:rPr lang="ja-JP" altLang="en-US" dirty="0" smtClean="0"/>
              <a:t>全陽性者数に占める重症者の割合：</a:t>
            </a:r>
            <a:r>
              <a:rPr lang="en-US" altLang="ja-JP" dirty="0" smtClean="0"/>
              <a:t>8.2%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24669" y="3741093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</a:t>
            </a:r>
            <a:r>
              <a:rPr kumimoji="1" lang="ja-JP" altLang="en-US" dirty="0" smtClean="0"/>
              <a:t>代以上の陽性者に占める重症者の割合：</a:t>
            </a:r>
            <a:r>
              <a:rPr lang="en-US" altLang="ja-JP" dirty="0" smtClean="0"/>
              <a:t>5.4</a:t>
            </a:r>
            <a:r>
              <a:rPr kumimoji="1" lang="en-US" altLang="ja-JP" dirty="0" smtClean="0"/>
              <a:t>%</a:t>
            </a:r>
          </a:p>
          <a:p>
            <a:r>
              <a:rPr lang="ja-JP" altLang="en-US" dirty="0" smtClean="0"/>
              <a:t>全陽性者数に占める重症者の割合：</a:t>
            </a:r>
            <a:r>
              <a:rPr lang="en-US" altLang="ja-JP" dirty="0"/>
              <a:t>2.0</a:t>
            </a:r>
            <a:r>
              <a:rPr lang="en-US" altLang="ja-JP" dirty="0" smtClean="0"/>
              <a:t>%</a:t>
            </a:r>
            <a:endParaRPr kumimoji="1" lang="ja-JP" altLang="en-US" dirty="0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9402528" y="6485729"/>
            <a:ext cx="2743200" cy="365125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８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5455" y="6434289"/>
            <a:ext cx="103428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重症の定義：厚生労働省への報告基準である「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36240" y="6194711"/>
            <a:ext cx="1027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64.4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33" y="1215878"/>
            <a:ext cx="3462589" cy="247887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138" y="1210911"/>
            <a:ext cx="4719595" cy="224689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341684" y="6194711"/>
            <a:ext cx="10278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175" y="4246908"/>
            <a:ext cx="3968840" cy="217646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643" y="4304330"/>
            <a:ext cx="2353260" cy="215817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4669" y="4308713"/>
            <a:ext cx="2578832" cy="198137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2274" y="4398344"/>
            <a:ext cx="2389839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2677</Words>
  <PresentationFormat>ワイド画面</PresentationFormat>
  <Paragraphs>338</Paragraphs>
  <Slides>18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Meiryo UI</vt:lpstr>
      <vt:lpstr>MS PGothic</vt:lpstr>
      <vt:lpstr>ＭＳ ゴシック</vt:lpstr>
      <vt:lpstr>游ゴシック</vt:lpstr>
      <vt:lpstr>游ゴシック Light</vt:lpstr>
      <vt:lpstr>游明朝</vt:lpstr>
      <vt:lpstr>Arial</vt:lpstr>
      <vt:lpstr>Times New Roman</vt:lpstr>
      <vt:lpstr>Office テーマ</vt:lpstr>
      <vt:lpstr>令和２年８月19日 健康医療部</vt:lpstr>
      <vt:lpstr>PowerPoint プレゼンテーション</vt:lpstr>
      <vt:lpstr>大阪の新規感染者数の推移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2020-08-19T13:28:18Z</cp:lastPrinted>
  <dcterms:created xsi:type="dcterms:W3CDTF">2020-08-11T02:27:27Z</dcterms:created>
  <dcterms:modified xsi:type="dcterms:W3CDTF">2020-08-19T13:32:37Z</dcterms:modified>
</cp:coreProperties>
</file>