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41C0A-B0F4-4B51-883D-BBCF4B858CDD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8A1-F702-44BE-881A-1A8C7066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46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9D21B-24AA-4DA1-9686-87A5C046FCC9}" type="datetimeFigureOut">
              <a:rPr kumimoji="1" lang="ja-JP" altLang="en-US" smtClean="0"/>
              <a:pPr/>
              <a:t>2020/7/31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角丸四角形 81"/>
          <p:cNvSpPr/>
          <p:nvPr/>
        </p:nvSpPr>
        <p:spPr>
          <a:xfrm>
            <a:off x="4088418" y="2040948"/>
            <a:ext cx="5679521" cy="44843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76"/>
          <p:cNvSpPr/>
          <p:nvPr/>
        </p:nvSpPr>
        <p:spPr>
          <a:xfrm>
            <a:off x="178475" y="2125392"/>
            <a:ext cx="3539870" cy="43999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115798"/>
            <a:ext cx="9906000" cy="467909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ＭＳ Ｐゴシック" charset="-128"/>
                <a:ea typeface="Meiryo UI" pitchFamily="50" charset="-128"/>
                <a:cs typeface="Meiryo UI" pitchFamily="50" charset="-128"/>
              </a:rPr>
              <a:t>濃厚</a:t>
            </a:r>
            <a:r>
              <a:rPr lang="ja-JP" altLang="en-US" sz="2000" dirty="0" smtClean="0">
                <a:latin typeface="ＭＳ Ｐゴシック" charset="-128"/>
                <a:ea typeface="Meiryo UI" pitchFamily="50" charset="-128"/>
                <a:cs typeface="Meiryo UI" pitchFamily="50" charset="-128"/>
              </a:rPr>
              <a:t>接触者フォローアップセンターが８月３日（月）スタートします</a:t>
            </a:r>
            <a:endParaRPr lang="ja-JP" altLang="en-US" sz="2000" dirty="0"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93291" y="1909249"/>
            <a:ext cx="122413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保健所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601503" y="1813279"/>
            <a:ext cx="48629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濃厚接触者フォローアップセンター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6207" y="2616880"/>
            <a:ext cx="2985206" cy="64633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疫学調査による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濃厚接触者の特定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17581" y="3538755"/>
            <a:ext cx="2398684" cy="3693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唾液検査受検調整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9300" y="4093779"/>
            <a:ext cx="2909552" cy="3693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検査結果判明、連絡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17581" y="4829341"/>
            <a:ext cx="2384450" cy="3693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健康観察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80260" y="5402622"/>
            <a:ext cx="1431095" cy="307777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健康観察終了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77279" y="935107"/>
            <a:ext cx="6939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◆感染拡大期においても、保健所が積極的疫学調査に注力できる体制の整備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◆濃厚接触者の確実なフォローとクラスター発生の早期探知　　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◆濃厚接触者全員に対する検査の確実な実施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1115" y="645027"/>
            <a:ext cx="9863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濃厚接触者に関する唾液検査の受検調整と健康観察、及びデータ</a:t>
            </a:r>
            <a:r>
              <a:rPr lang="ja-JP" altLang="en-US" sz="1600" dirty="0"/>
              <a:t>管理</a:t>
            </a:r>
            <a:r>
              <a:rPr lang="ja-JP" altLang="en-US" sz="1600" dirty="0" smtClean="0"/>
              <a:t>を</a:t>
            </a:r>
            <a:r>
              <a:rPr lang="ja-JP" altLang="en-US" sz="1600" dirty="0"/>
              <a:t>集約</a:t>
            </a:r>
            <a:r>
              <a:rPr lang="ja-JP" altLang="en-US" sz="1600" dirty="0" smtClean="0"/>
              <a:t>することにより、保健所機能を支援</a:t>
            </a:r>
            <a:endParaRPr kumimoji="1" lang="ja-JP" altLang="en-US" sz="16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15327" y="4822399"/>
            <a:ext cx="1124850" cy="52322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新規陽性者として対応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左右矢印 68"/>
          <p:cNvSpPr/>
          <p:nvPr/>
        </p:nvSpPr>
        <p:spPr>
          <a:xfrm>
            <a:off x="2405685" y="1752900"/>
            <a:ext cx="2163605" cy="854155"/>
          </a:xfrm>
          <a:prstGeom prst="leftRightArrow">
            <a:avLst>
              <a:gd name="adj1" fmla="val 6861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データの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一元管理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4222842" y="2669469"/>
            <a:ext cx="2388161" cy="639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運営</a:t>
            </a:r>
            <a:r>
              <a:rPr lang="ja-JP" altLang="en-US" sz="1600" b="1" dirty="0" smtClean="0"/>
              <a:t>に</a:t>
            </a:r>
            <a:r>
              <a:rPr lang="ja-JP" altLang="en-US" sz="1600" b="1" dirty="0"/>
              <a:t>当</a:t>
            </a:r>
            <a:r>
              <a:rPr lang="ja-JP" altLang="en-US" sz="1600" b="1" dirty="0" smtClean="0"/>
              <a:t>たっては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外部人材を最大限活用</a:t>
            </a:r>
            <a:endParaRPr kumimoji="1" lang="ja-JP" altLang="en-US" sz="1600" b="1" dirty="0"/>
          </a:p>
        </p:txBody>
      </p:sp>
      <p:sp>
        <p:nvSpPr>
          <p:cNvPr id="72" name="角丸四角形 71"/>
          <p:cNvSpPr/>
          <p:nvPr/>
        </p:nvSpPr>
        <p:spPr>
          <a:xfrm>
            <a:off x="6745429" y="2636613"/>
            <a:ext cx="2785253" cy="760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 濃厚接触者対応</a:t>
            </a:r>
            <a:r>
              <a:rPr lang="ja-JP" altLang="en-US" sz="1600" b="1" dirty="0" smtClean="0"/>
              <a:t>のうち、</a:t>
            </a:r>
            <a:endParaRPr lang="en-US" altLang="ja-JP" sz="1600" b="1" dirty="0" smtClean="0"/>
          </a:p>
          <a:p>
            <a:pPr algn="ctr"/>
            <a:r>
              <a:rPr kumimoji="1" lang="ja-JP" altLang="en-US" sz="1600" b="1" dirty="0" smtClean="0"/>
              <a:t>②④をｾﾝﾀｰに集約し、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効率的に実施</a:t>
            </a:r>
            <a:endParaRPr kumimoji="1" lang="ja-JP" altLang="en-US" sz="1600" b="1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09073" y="2698871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189309" y="3473592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>
            <a:off x="4569290" y="5198673"/>
            <a:ext cx="0" cy="186346"/>
          </a:xfrm>
          <a:prstGeom prst="straightConnector1">
            <a:avLst/>
          </a:prstGeom>
          <a:ln w="95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179314" y="4779627"/>
            <a:ext cx="681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910495" y="6483079"/>
            <a:ext cx="7434521" cy="292901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保健所の専門性を疫学調査に最大限発揮</a:t>
            </a:r>
            <a:endParaRPr kumimoji="1" lang="ja-JP" altLang="en-US" b="1" dirty="0"/>
          </a:p>
        </p:txBody>
      </p:sp>
      <p:sp>
        <p:nvSpPr>
          <p:cNvPr id="83" name="角丸四角形 82"/>
          <p:cNvSpPr/>
          <p:nvPr/>
        </p:nvSpPr>
        <p:spPr>
          <a:xfrm>
            <a:off x="6775885" y="3712881"/>
            <a:ext cx="2713652" cy="519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検体容器を郵送する新たな検査調整の導入</a:t>
            </a:r>
            <a:endParaRPr kumimoji="1" lang="ja-JP" altLang="en-US" sz="1600" b="1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159703" y="2380511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ﾎﾟｲﾝﾄ１</a:t>
            </a:r>
            <a:endParaRPr kumimoji="1" lang="ja-JP" altLang="en-US" sz="1600" b="1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602031" y="2355271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ﾎﾟｲﾝﾄ２</a:t>
            </a:r>
            <a:endParaRPr kumimoji="1" lang="ja-JP" altLang="en-US" sz="1600" b="1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602031" y="341250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ﾎﾟｲﾝﾄ３</a:t>
            </a:r>
            <a:endParaRPr kumimoji="1" lang="ja-JP" altLang="en-US" sz="1600" b="1" dirty="0"/>
          </a:p>
        </p:txBody>
      </p:sp>
      <p:sp>
        <p:nvSpPr>
          <p:cNvPr id="91" name="角丸四角形 90"/>
          <p:cNvSpPr/>
          <p:nvPr/>
        </p:nvSpPr>
        <p:spPr>
          <a:xfrm>
            <a:off x="6775885" y="5684069"/>
            <a:ext cx="2713652" cy="625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検疫</a:t>
            </a:r>
            <a:r>
              <a:rPr lang="ja-JP" altLang="en-US" sz="1600" b="1" dirty="0"/>
              <a:t>フォローアップ</a:t>
            </a:r>
            <a:r>
              <a:rPr lang="ja-JP" altLang="en-US" sz="1600" b="1" dirty="0" smtClean="0"/>
              <a:t>を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一括</a:t>
            </a:r>
            <a:r>
              <a:rPr lang="ja-JP" altLang="en-US" sz="1600" b="1" dirty="0"/>
              <a:t>して実施　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584998" y="534414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ﾎﾟｲﾝﾄ５</a:t>
            </a:r>
            <a:endParaRPr kumimoji="1" lang="ja-JP" altLang="en-US" sz="1600" b="1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87450" y="3528442"/>
            <a:ext cx="2911926" cy="338554"/>
          </a:xfrm>
          <a:prstGeom prst="rect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 唾液による検査受検調整</a:t>
            </a:r>
            <a:endParaRPr lang="en-US" altLang="ja-JP" sz="16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00884" y="3451378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</a:t>
            </a:r>
            <a:endParaRPr kumimoji="1" lang="ja-JP" altLang="en-US" sz="24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715208" y="4833946"/>
            <a:ext cx="1453918" cy="338554"/>
          </a:xfrm>
          <a:prstGeom prst="rect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健康観察</a:t>
            </a:r>
            <a:endParaRPr lang="en-US" altLang="ja-JP" sz="16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711868" y="4763333"/>
            <a:ext cx="656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</a:t>
            </a:r>
            <a:endParaRPr kumimoji="1" lang="ja-JP" altLang="en-US" sz="24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649439" y="4499462"/>
            <a:ext cx="0" cy="262847"/>
          </a:xfrm>
          <a:prstGeom prst="straightConnector1">
            <a:avLst/>
          </a:prstGeom>
          <a:ln w="95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>
            <a:off x="642055" y="3841363"/>
            <a:ext cx="0" cy="26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>
            <a:off x="649439" y="3282526"/>
            <a:ext cx="0" cy="26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520815" y="4063930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9" name="ストライプ矢印 118"/>
          <p:cNvSpPr/>
          <p:nvPr/>
        </p:nvSpPr>
        <p:spPr>
          <a:xfrm>
            <a:off x="3295711" y="3433871"/>
            <a:ext cx="876334" cy="555722"/>
          </a:xfrm>
          <a:prstGeom prst="stripedRightArrow">
            <a:avLst>
              <a:gd name="adj1" fmla="val 63369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業務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集約化</a:t>
            </a:r>
            <a:endParaRPr kumimoji="1" lang="ja-JP" altLang="en-US" sz="90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551634" y="3932269"/>
            <a:ext cx="2033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開始</a:t>
            </a:r>
            <a:r>
              <a:rPr lang="ja-JP" altLang="en-US" sz="1400" dirty="0"/>
              <a:t>時期</a:t>
            </a:r>
            <a:r>
              <a:rPr lang="ja-JP" altLang="en-US" sz="1400" dirty="0" smtClean="0"/>
              <a:t>は</a:t>
            </a:r>
            <a:r>
              <a:rPr lang="ja-JP" altLang="en-US" sz="1400" dirty="0"/>
              <a:t>調整中</a:t>
            </a:r>
            <a:endParaRPr kumimoji="1" lang="ja-JP" altLang="en-US" sz="1400" dirty="0"/>
          </a:p>
        </p:txBody>
      </p:sp>
      <p:sp>
        <p:nvSpPr>
          <p:cNvPr id="123" name="角丸四角形 122"/>
          <p:cNvSpPr/>
          <p:nvPr/>
        </p:nvSpPr>
        <p:spPr>
          <a:xfrm>
            <a:off x="6812866" y="4770248"/>
            <a:ext cx="2713652" cy="519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健康観察はアプリを活用</a:t>
            </a:r>
            <a:endParaRPr kumimoji="1" lang="ja-JP" altLang="en-US" sz="1600" b="1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6604334" y="4490787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ﾎﾟｲﾝﾄ４</a:t>
            </a:r>
            <a:endParaRPr kumimoji="1" lang="ja-JP" altLang="en-US" sz="1600" b="1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1943413" y="4499462"/>
            <a:ext cx="0" cy="262847"/>
          </a:xfrm>
          <a:prstGeom prst="straightConnector1">
            <a:avLst/>
          </a:prstGeom>
          <a:ln w="95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665099" y="4532203"/>
            <a:ext cx="1307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陽性の場合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60668" y="4519561"/>
            <a:ext cx="1307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陰性</a:t>
            </a:r>
            <a:r>
              <a:rPr kumimoji="1" lang="ja-JP" altLang="en-US" sz="1400" dirty="0" smtClean="0"/>
              <a:t>の場合</a:t>
            </a:r>
            <a:endParaRPr kumimoji="1" lang="ja-JP" altLang="en-US" sz="1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2875" y="5740110"/>
            <a:ext cx="2978262" cy="584775"/>
          </a:xfrm>
          <a:prstGeom prst="rect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 検疫フォローアップ</a:t>
            </a:r>
            <a:endParaRPr lang="en-US" altLang="ja-JP" sz="16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（帰国者に対する健康観察）</a:t>
            </a:r>
            <a:endParaRPr lang="en-US" altLang="ja-JP" sz="16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35271" y="5818432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</a:t>
            </a:r>
            <a:endParaRPr kumimoji="1" lang="ja-JP" altLang="en-US" sz="24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6649" y="4831692"/>
            <a:ext cx="910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最終接触日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から</a:t>
            </a:r>
            <a:r>
              <a:rPr kumimoji="1" lang="en-US" altLang="ja-JP" sz="1100" dirty="0" smtClean="0"/>
              <a:t>14</a:t>
            </a:r>
            <a:r>
              <a:rPr kumimoji="1" lang="ja-JP" altLang="en-US" sz="1100" dirty="0" smtClean="0"/>
              <a:t>日間</a:t>
            </a:r>
            <a:endParaRPr kumimoji="1" lang="ja-JP" altLang="en-US" sz="1100" dirty="0"/>
          </a:p>
        </p:txBody>
      </p:sp>
      <p:sp>
        <p:nvSpPr>
          <p:cNvPr id="6" name="大かっこ 5"/>
          <p:cNvSpPr/>
          <p:nvPr/>
        </p:nvSpPr>
        <p:spPr>
          <a:xfrm>
            <a:off x="5603520" y="4824133"/>
            <a:ext cx="839273" cy="37621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35440" y="5780259"/>
            <a:ext cx="2393423" cy="584775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 検疫フォローアップ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（帰国者に対する健康観察）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217581" y="5829351"/>
            <a:ext cx="52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9" name="ストライプ矢印 58"/>
          <p:cNvSpPr/>
          <p:nvPr/>
        </p:nvSpPr>
        <p:spPr>
          <a:xfrm>
            <a:off x="3293897" y="4748144"/>
            <a:ext cx="876334" cy="555722"/>
          </a:xfrm>
          <a:prstGeom prst="stripedRightArrow">
            <a:avLst>
              <a:gd name="adj1" fmla="val 63369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業務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集約化</a:t>
            </a:r>
            <a:endParaRPr kumimoji="1" lang="ja-JP" altLang="en-US" sz="900" dirty="0"/>
          </a:p>
        </p:txBody>
      </p:sp>
      <p:sp>
        <p:nvSpPr>
          <p:cNvPr id="60" name="ストライプ矢印 59"/>
          <p:cNvSpPr/>
          <p:nvPr/>
        </p:nvSpPr>
        <p:spPr>
          <a:xfrm>
            <a:off x="3331669" y="5763625"/>
            <a:ext cx="876334" cy="555722"/>
          </a:xfrm>
          <a:prstGeom prst="stripedRightArrow">
            <a:avLst>
              <a:gd name="adj1" fmla="val 63369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業務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集約化</a:t>
            </a:r>
            <a:endParaRPr kumimoji="1" lang="ja-JP" altLang="en-US" sz="9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8671564" y="189794"/>
            <a:ext cx="117083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資料３－１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60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</TotalTime>
  <Words>279</Words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ＭＳ Ｐゴシック</vt:lpstr>
      <vt:lpstr>ＭＳ 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2020-07-31T01:34:14Z</cp:lastPrinted>
  <dcterms:created xsi:type="dcterms:W3CDTF">2017-05-11T04:16:25Z</dcterms:created>
  <dcterms:modified xsi:type="dcterms:W3CDTF">2020-07-31T02:47:59Z</dcterms:modified>
</cp:coreProperties>
</file>