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9" r:id="rId2"/>
    <p:sldId id="277" r:id="rId3"/>
    <p:sldId id="276" r:id="rId4"/>
    <p:sldId id="272" r:id="rId5"/>
    <p:sldId id="273" r:id="rId6"/>
    <p:sldId id="274" r:id="rId7"/>
    <p:sldId id="275" r:id="rId8"/>
    <p:sldId id="270" r:id="rId9"/>
    <p:sldId id="278" r:id="rId10"/>
  </p:sldIdLst>
  <p:sldSz cx="12192000" cy="6858000"/>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6737" cy="3413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84" y="0"/>
            <a:ext cx="4306737" cy="341393"/>
          </a:xfrm>
          <a:prstGeom prst="rect">
            <a:avLst/>
          </a:prstGeom>
        </p:spPr>
        <p:txBody>
          <a:bodyPr vert="horz" lIns="91440" tIns="45720" rIns="91440" bIns="45720" rtlCol="0"/>
          <a:lstStyle>
            <a:lvl1pPr algn="r">
              <a:defRPr sz="1200"/>
            </a:lvl1pPr>
          </a:lstStyle>
          <a:p>
            <a:fld id="{D09F1423-5716-49C5-BA0B-68D6AF06BD5A}" type="datetimeFigureOut">
              <a:rPr kumimoji="1" lang="ja-JP" altLang="en-US" smtClean="0"/>
              <a:t>2020/7/31</a:t>
            </a:fld>
            <a:endParaRPr kumimoji="1" lang="ja-JP" altLang="en-US"/>
          </a:p>
        </p:txBody>
      </p:sp>
      <p:sp>
        <p:nvSpPr>
          <p:cNvPr id="4" name="フッター プレースホルダー 3"/>
          <p:cNvSpPr>
            <a:spLocks noGrp="1"/>
          </p:cNvSpPr>
          <p:nvPr>
            <p:ph type="ftr" sz="quarter" idx="2"/>
          </p:nvPr>
        </p:nvSpPr>
        <p:spPr>
          <a:xfrm>
            <a:off x="1" y="6465807"/>
            <a:ext cx="4306737" cy="34139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84" y="6465807"/>
            <a:ext cx="4306737" cy="341393"/>
          </a:xfrm>
          <a:prstGeom prst="rect">
            <a:avLst/>
          </a:prstGeom>
        </p:spPr>
        <p:txBody>
          <a:bodyPr vert="horz" lIns="91440" tIns="45720" rIns="91440" bIns="45720" rtlCol="0" anchor="b"/>
          <a:lstStyle>
            <a:lvl1pPr algn="r">
              <a:defRPr sz="1200"/>
            </a:lvl1pPr>
          </a:lstStyle>
          <a:p>
            <a:fld id="{5B232B63-51E7-4026-98EE-C7D0E28CF200}" type="slidenum">
              <a:rPr kumimoji="1" lang="ja-JP" altLang="en-US" smtClean="0"/>
              <a:t>‹#›</a:t>
            </a:fld>
            <a:endParaRPr kumimoji="1" lang="ja-JP" altLang="en-US"/>
          </a:p>
        </p:txBody>
      </p:sp>
    </p:spTree>
    <p:extLst>
      <p:ext uri="{BB962C8B-B14F-4D97-AF65-F5344CB8AC3E}">
        <p14:creationId xmlns:p14="http://schemas.microsoft.com/office/powerpoint/2010/main" val="1414187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888"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275" y="0"/>
            <a:ext cx="4308475" cy="341313"/>
          </a:xfrm>
          <a:prstGeom prst="rect">
            <a:avLst/>
          </a:prstGeom>
        </p:spPr>
        <p:txBody>
          <a:bodyPr vert="horz" lIns="91440" tIns="45720" rIns="91440" bIns="45720" rtlCol="0"/>
          <a:lstStyle>
            <a:lvl1pPr algn="r">
              <a:defRPr sz="1200"/>
            </a:lvl1pPr>
          </a:lstStyle>
          <a:p>
            <a:fld id="{E798B7A0-C579-44EE-9337-C3D9974416C9}" type="datetimeFigureOut">
              <a:rPr kumimoji="1" lang="ja-JP" altLang="en-US" smtClean="0"/>
              <a:t>2020/7/31</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775" y="3276600"/>
            <a:ext cx="7951788" cy="26797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88"/>
            <a:ext cx="4306888"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275" y="6465888"/>
            <a:ext cx="4308475" cy="341312"/>
          </a:xfrm>
          <a:prstGeom prst="rect">
            <a:avLst/>
          </a:prstGeom>
        </p:spPr>
        <p:txBody>
          <a:bodyPr vert="horz" lIns="91440" tIns="45720" rIns="91440" bIns="45720" rtlCol="0" anchor="b"/>
          <a:lstStyle>
            <a:lvl1pPr algn="r">
              <a:defRPr sz="1200"/>
            </a:lvl1pPr>
          </a:lstStyle>
          <a:p>
            <a:fld id="{92C2A64D-7BE5-4DD9-A4F0-F64F0B4BBB4C}" type="slidenum">
              <a:rPr kumimoji="1" lang="ja-JP" altLang="en-US" smtClean="0"/>
              <a:t>‹#›</a:t>
            </a:fld>
            <a:endParaRPr kumimoji="1" lang="ja-JP" altLang="en-US"/>
          </a:p>
        </p:txBody>
      </p:sp>
    </p:spTree>
    <p:extLst>
      <p:ext uri="{BB962C8B-B14F-4D97-AF65-F5344CB8AC3E}">
        <p14:creationId xmlns:p14="http://schemas.microsoft.com/office/powerpoint/2010/main" val="40817810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06746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175883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01495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10295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92611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557157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693824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358684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11402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74067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4203164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209218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189173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DBB047-88D8-4DB2-90C2-79679C7788C9}" type="datetimeFigureOut">
              <a:rPr kumimoji="1" lang="ja-JP" altLang="en-US" smtClean="0"/>
              <a:t>2020/7/31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347548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DBB047-88D8-4DB2-90C2-79679C7788C9}" type="datetimeFigureOut">
              <a:rPr kumimoji="1" lang="ja-JP" altLang="en-US" smtClean="0"/>
              <a:t>2020/7/31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D6529-D2F6-4822-941E-64D1E5B45BDE}" type="slidenum">
              <a:rPr kumimoji="1" lang="ja-JP" altLang="en-US" smtClean="0"/>
              <a:t>‹#›</a:t>
            </a:fld>
            <a:endParaRPr kumimoji="1" lang="ja-JP" altLang="en-US"/>
          </a:p>
        </p:txBody>
      </p:sp>
    </p:spTree>
    <p:extLst>
      <p:ext uri="{BB962C8B-B14F-4D97-AF65-F5344CB8AC3E}">
        <p14:creationId xmlns:p14="http://schemas.microsoft.com/office/powerpoint/2010/main" val="696133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89970" y="934280"/>
            <a:ext cx="8123785" cy="461665"/>
          </a:xfrm>
          <a:prstGeom prst="rect">
            <a:avLst/>
          </a:prstGeom>
          <a:noFill/>
          <a:ln w="1905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イエローステージ（警戒）２への移行について</a:t>
            </a:r>
            <a:r>
              <a:rPr kumimoji="1" lang="en-US" altLang="ja-JP"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39183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399244" y="1547438"/>
            <a:ext cx="12061161"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次</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のいずれかの場合に、イエローステージ２へ移行</a:t>
            </a:r>
            <a:r>
              <a:rPr kumimoji="1" lang="ja-JP" altLang="en-US"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（７</a:t>
            </a:r>
            <a:r>
              <a:rPr kumimoji="1" lang="en-US" altLang="ja-JP"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/28 </a:t>
            </a:r>
            <a:r>
              <a:rPr kumimoji="1" lang="ja-JP" altLang="en-US"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第</a:t>
            </a:r>
            <a:r>
              <a:rPr kumimoji="1" lang="en-US" altLang="ja-JP"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22</a:t>
            </a:r>
            <a:r>
              <a:rPr kumimoji="1" lang="ja-JP" altLang="en-US"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rPr>
              <a:t>回大阪府新型コロナウイルス対策本部会議で決定）</a:t>
            </a:r>
            <a:endParaRPr kumimoji="1" lang="en-US" altLang="ja-JP" sz="1600" i="0" u="none" strike="noStrike" kern="1200" cap="none" spc="-100" normalizeH="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491343" y="4171635"/>
            <a:ext cx="11300324" cy="2169825"/>
          </a:xfrm>
          <a:prstGeom prst="rect">
            <a:avLst/>
          </a:prstGeom>
          <a:solidFill>
            <a:schemeClr val="accent1">
              <a:lumMod val="20000"/>
              <a:lumOff val="80000"/>
            </a:schemeClr>
          </a:solidFill>
          <a:ln w="38100">
            <a:solidFill>
              <a:schemeClr val="tx1"/>
            </a:solidFill>
          </a:ln>
        </p:spPr>
        <p:txBody>
          <a:bodyPr wrap="square">
            <a:spAutoFit/>
          </a:bodyPr>
          <a:lstStyle/>
          <a:p>
            <a:pPr>
              <a:lnSpc>
                <a:spcPct val="150000"/>
              </a:lnSpc>
              <a:defRPr/>
            </a:pPr>
            <a:r>
              <a:rPr lang="ja-JP" altLang="en-US" b="1" dirty="0">
                <a:solidFill>
                  <a:prstClr val="black"/>
                </a:solidFill>
              </a:rPr>
              <a:t>〇　東京都が、８月３日から酒類の提供を行う飲食店等を対象に営業時間短縮の要請を実施することを</a:t>
            </a:r>
            <a:r>
              <a:rPr lang="ja-JP" altLang="en-US" b="1" dirty="0" smtClean="0">
                <a:solidFill>
                  <a:prstClr val="black"/>
                </a:solidFill>
              </a:rPr>
              <a:t>発表</a:t>
            </a:r>
            <a:endParaRPr lang="en-US" altLang="ja-JP" b="1" dirty="0" smtClean="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b="1" dirty="0" smtClean="0">
                <a:solidFill>
                  <a:prstClr val="black"/>
                </a:solidFill>
                <a:latin typeface="游ゴシック" panose="020F0502020204030204"/>
                <a:ea typeface="游ゴシック" panose="020B0400000000000000" pitchFamily="50" charset="-128"/>
              </a:rPr>
              <a:t>〇　東京、大阪、愛知、福岡など大都市で感染が急増していることから、本日（７月</a:t>
            </a:r>
            <a:r>
              <a:rPr lang="en-US" altLang="ja-JP" b="1" dirty="0" smtClean="0">
                <a:solidFill>
                  <a:prstClr val="black"/>
                </a:solidFill>
                <a:latin typeface="游ゴシック" panose="020F0502020204030204"/>
                <a:ea typeface="游ゴシック" panose="020B0400000000000000" pitchFamily="50" charset="-128"/>
              </a:rPr>
              <a:t>31</a:t>
            </a:r>
            <a:r>
              <a:rPr lang="ja-JP" altLang="en-US" b="1" dirty="0" smtClean="0">
                <a:solidFill>
                  <a:prstClr val="black"/>
                </a:solidFill>
                <a:latin typeface="游ゴシック" panose="020F0502020204030204"/>
                <a:ea typeface="游ゴシック" panose="020B0400000000000000" pitchFamily="50" charset="-128"/>
              </a:rPr>
              <a:t>日）、</a:t>
            </a:r>
            <a:endParaRPr lang="en-US" altLang="ja-JP" b="1" dirty="0" smtClean="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b="1" dirty="0">
                <a:solidFill>
                  <a:prstClr val="black"/>
                </a:solidFill>
                <a:latin typeface="游ゴシック" panose="020F0502020204030204"/>
                <a:ea typeface="游ゴシック" panose="020B0400000000000000" pitchFamily="50" charset="-128"/>
              </a:rPr>
              <a:t>　</a:t>
            </a:r>
            <a:r>
              <a:rPr lang="ja-JP" altLang="en-US" b="1" dirty="0" smtClean="0">
                <a:solidFill>
                  <a:prstClr val="black"/>
                </a:solidFill>
                <a:latin typeface="游ゴシック" panose="020F0502020204030204"/>
                <a:ea typeface="游ゴシック" panose="020B0400000000000000" pitchFamily="50" charset="-128"/>
              </a:rPr>
              <a:t>国に全国都市部一斉の休業要請等の実施について提案</a:t>
            </a:r>
            <a:endParaRPr lang="en-US" altLang="ja-JP" b="1" dirty="0" smtClean="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ctr" defTabSz="914400" rtl="0" eaLnBrk="1" fontAlgn="auto" latinLnBrk="0" hangingPunct="1">
              <a:lnSpc>
                <a:spcPct val="150000"/>
              </a:lnSpc>
              <a:spcBef>
                <a:spcPts val="0"/>
              </a:spcBef>
              <a:spcAft>
                <a:spcPts val="0"/>
              </a:spcAft>
              <a:buClrTx/>
              <a:buSzTx/>
              <a:buFontTx/>
              <a:buNone/>
              <a:tabLst/>
              <a:defRPr/>
            </a:pPr>
            <a:r>
              <a:rPr lang="ja-JP" altLang="en-US" b="1" dirty="0" smtClean="0">
                <a:solidFill>
                  <a:prstClr val="black"/>
                </a:solidFill>
                <a:latin typeface="游ゴシック" panose="020F0502020204030204"/>
                <a:ea typeface="游ゴシック" panose="020B0400000000000000" pitchFamily="50" charset="-128"/>
              </a:rPr>
              <a:t>以上を踏まえ、②に準じてイエローステージ（警戒）２に移行</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10318238" y="143336"/>
            <a:ext cx="1721223" cy="369332"/>
          </a:xfrm>
          <a:prstGeom prst="rect">
            <a:avLst/>
          </a:prstGeom>
          <a:noFill/>
          <a:ln>
            <a:solidFill>
              <a:schemeClr val="tx1"/>
            </a:solidFill>
          </a:ln>
        </p:spPr>
        <p:txBody>
          <a:bodyPr wrap="square" rtlCol="0">
            <a:spAutoFit/>
          </a:bodyPr>
          <a:lstStyle/>
          <a:p>
            <a:pPr algn="ctr"/>
            <a:r>
              <a:rPr kumimoji="1" lang="ja-JP" altLang="en-US" dirty="0" smtClean="0"/>
              <a:t>資料２－１</a:t>
            </a:r>
            <a:endParaRPr kumimoji="1" lang="ja-JP" altLang="en-US" dirty="0"/>
          </a:p>
        </p:txBody>
      </p:sp>
      <p:sp>
        <p:nvSpPr>
          <p:cNvPr id="8" name="テキスト ボックス 7"/>
          <p:cNvSpPr txBox="1"/>
          <p:nvPr/>
        </p:nvSpPr>
        <p:spPr>
          <a:xfrm>
            <a:off x="276413" y="287258"/>
            <a:ext cx="7461865" cy="461665"/>
          </a:xfrm>
          <a:prstGeom prst="rect">
            <a:avLst/>
          </a:prstGeom>
          <a:noFill/>
          <a:ln w="19050">
            <a:solidFill>
              <a:schemeClr val="tx1"/>
            </a:solidFill>
          </a:ln>
        </p:spPr>
        <p:txBody>
          <a:bodyPr wrap="square" rtlCol="0">
            <a:spAutoFit/>
          </a:bodyPr>
          <a:lstStyle/>
          <a:p>
            <a:pPr algn="ctr"/>
            <a:r>
              <a:rPr lang="ja-JP" altLang="en-US" sz="2400" b="1" dirty="0" smtClean="0"/>
              <a:t>イエローステージ（警戒）の対応方針に基づく要請</a:t>
            </a:r>
            <a:endParaRPr kumimoji="1" lang="ja-JP" altLang="en-US" sz="2400" b="1" dirty="0"/>
          </a:p>
        </p:txBody>
      </p:sp>
      <p:sp>
        <p:nvSpPr>
          <p:cNvPr id="11" name="正方形/長方形 10"/>
          <p:cNvSpPr/>
          <p:nvPr/>
        </p:nvSpPr>
        <p:spPr>
          <a:xfrm>
            <a:off x="657386" y="1912885"/>
            <a:ext cx="13058613" cy="1938992"/>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①</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重症又</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は軽症中等症のいずれかの病床使用率が以下の基準に達した場合。</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病床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概ね３５％</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・軽症</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中等症病床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概ね</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５０％</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②　①の基準に達しない場合であっても、国や他の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大都市</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と協議して共同で施設の使用制限等を実施する場合</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下矢印 4"/>
          <p:cNvSpPr/>
          <p:nvPr/>
        </p:nvSpPr>
        <p:spPr>
          <a:xfrm>
            <a:off x="5115507" y="5513694"/>
            <a:ext cx="1523744" cy="423081"/>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040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02228"/>
            <a:ext cx="2743200" cy="365125"/>
          </a:xfrm>
        </p:spPr>
        <p:txBody>
          <a:bodyPr/>
          <a:lstStyle/>
          <a:p>
            <a:fld id="{38329C25-BD09-4AEE-90D6-E5269A43C3B5}" type="slidenum">
              <a:rPr kumimoji="1" lang="ja-JP" altLang="en-US" sz="2000" smtClean="0"/>
              <a:t>2</a:t>
            </a:fld>
            <a:endParaRPr kumimoji="1" lang="ja-JP" altLang="en-US" sz="2000" dirty="0"/>
          </a:p>
        </p:txBody>
      </p:sp>
      <p:sp>
        <p:nvSpPr>
          <p:cNvPr id="13" name="テキスト ボックス 12"/>
          <p:cNvSpPr txBox="1"/>
          <p:nvPr/>
        </p:nvSpPr>
        <p:spPr>
          <a:xfrm>
            <a:off x="325780" y="314708"/>
            <a:ext cx="4036277" cy="461665"/>
          </a:xfrm>
          <a:prstGeom prst="rect">
            <a:avLst/>
          </a:prstGeom>
          <a:noFill/>
          <a:ln w="19050">
            <a:noFill/>
          </a:ln>
        </p:spPr>
        <p:txBody>
          <a:bodyPr wrap="square" rtlCol="0">
            <a:spAutoFit/>
          </a:bodyPr>
          <a:lstStyle/>
          <a:p>
            <a:r>
              <a:rPr lang="en-US" altLang="ja-JP" sz="2400" b="1" dirty="0" smtClean="0"/>
              <a:t>【</a:t>
            </a:r>
            <a:r>
              <a:rPr lang="ja-JP" altLang="en-US" sz="2400" b="1" dirty="0" smtClean="0"/>
              <a:t>追加する要請内容</a:t>
            </a:r>
            <a:r>
              <a:rPr lang="en-US" altLang="ja-JP" sz="2400" b="1" dirty="0" smtClean="0"/>
              <a:t>】</a:t>
            </a:r>
            <a:endParaRPr lang="ja-JP" altLang="en-US" sz="1600" b="1" u="sng" dirty="0"/>
          </a:p>
        </p:txBody>
      </p:sp>
      <p:sp>
        <p:nvSpPr>
          <p:cNvPr id="14" name="テキスト ボックス 13"/>
          <p:cNvSpPr txBox="1"/>
          <p:nvPr/>
        </p:nvSpPr>
        <p:spPr>
          <a:xfrm>
            <a:off x="325780" y="834648"/>
            <a:ext cx="4036277"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施設について</a:t>
            </a:r>
            <a:endParaRPr lang="ja-JP" altLang="en-US" sz="1600" b="1" u="sng" dirty="0"/>
          </a:p>
        </p:txBody>
      </p:sp>
      <p:graphicFrame>
        <p:nvGraphicFramePr>
          <p:cNvPr id="3" name="表 2"/>
          <p:cNvGraphicFramePr>
            <a:graphicFrameLocks noGrp="1"/>
          </p:cNvGraphicFramePr>
          <p:nvPr>
            <p:extLst>
              <p:ext uri="{D42A27DB-BD31-4B8C-83A1-F6EECF244321}">
                <p14:modId xmlns:p14="http://schemas.microsoft.com/office/powerpoint/2010/main" val="2029562678"/>
              </p:ext>
            </p:extLst>
          </p:nvPr>
        </p:nvGraphicFramePr>
        <p:xfrm>
          <a:off x="805216" y="3160629"/>
          <a:ext cx="10918210" cy="2459140"/>
        </p:xfrm>
        <a:graphic>
          <a:graphicData uri="http://schemas.openxmlformats.org/drawingml/2006/table">
            <a:tbl>
              <a:tblPr firstRow="1" bandRow="1">
                <a:tableStyleId>{5940675A-B579-460E-94D1-54222C63F5DA}</a:tableStyleId>
              </a:tblPr>
              <a:tblGrid>
                <a:gridCol w="3712193">
                  <a:extLst>
                    <a:ext uri="{9D8B030D-6E8A-4147-A177-3AD203B41FA5}">
                      <a16:colId xmlns:a16="http://schemas.microsoft.com/office/drawing/2014/main" val="281278"/>
                    </a:ext>
                  </a:extLst>
                </a:gridCol>
                <a:gridCol w="3316406">
                  <a:extLst>
                    <a:ext uri="{9D8B030D-6E8A-4147-A177-3AD203B41FA5}">
                      <a16:colId xmlns:a16="http://schemas.microsoft.com/office/drawing/2014/main" val="2576488235"/>
                    </a:ext>
                  </a:extLst>
                </a:gridCol>
                <a:gridCol w="3889611">
                  <a:extLst>
                    <a:ext uri="{9D8B030D-6E8A-4147-A177-3AD203B41FA5}">
                      <a16:colId xmlns:a16="http://schemas.microsoft.com/office/drawing/2014/main" val="2806394976"/>
                    </a:ext>
                  </a:extLst>
                </a:gridCol>
              </a:tblGrid>
              <a:tr h="442380">
                <a:tc gridSpan="2">
                  <a:txBody>
                    <a:bodyPr/>
                    <a:lstStyle/>
                    <a:p>
                      <a:pPr algn="ctr"/>
                      <a:r>
                        <a:rPr kumimoji="1" lang="ja-JP" altLang="en-US" dirty="0" smtClean="0"/>
                        <a:t>対象施設</a:t>
                      </a:r>
                      <a:endParaRPr kumimoji="1" lang="en-US" altLang="ja-JP" dirty="0" smtClean="0"/>
                    </a:p>
                  </a:txBody>
                  <a:tcPr anchor="ct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dirty="0" smtClean="0"/>
                        <a:t>要請内容</a:t>
                      </a:r>
                      <a:endParaRPr kumimoji="1" lang="ja-JP" altLang="en-US" dirty="0"/>
                    </a:p>
                  </a:txBody>
                  <a:tcPr anchor="ct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1828618"/>
                  </a:ext>
                </a:extLst>
              </a:tr>
              <a:tr h="731520">
                <a:tc rowSpan="2">
                  <a:txBody>
                    <a:bodyPr/>
                    <a:lstStyle/>
                    <a:p>
                      <a:pPr algn="l"/>
                      <a:r>
                        <a:rPr kumimoji="1" lang="ja-JP" altLang="en-US" b="1" dirty="0" smtClean="0"/>
                        <a:t>接待を伴う飲食店</a:t>
                      </a:r>
                      <a:endParaRPr kumimoji="1" lang="en-US" altLang="ja-JP" b="1" dirty="0" smtClean="0"/>
                    </a:p>
                    <a:p>
                      <a:pPr algn="l"/>
                      <a:r>
                        <a:rPr kumimoji="1" lang="en-US" altLang="ja-JP" b="1" dirty="0" smtClean="0"/>
                        <a:t>(</a:t>
                      </a:r>
                      <a:r>
                        <a:rPr kumimoji="1" lang="ja-JP" altLang="en-US" b="1" dirty="0" smtClean="0"/>
                        <a:t>キャバレー、ホストクラブ等）、</a:t>
                      </a:r>
                      <a:endParaRPr kumimoji="1" lang="en-US" altLang="ja-JP" b="1" dirty="0" smtClean="0"/>
                    </a:p>
                    <a:p>
                      <a:pPr algn="l"/>
                      <a:r>
                        <a:rPr kumimoji="1" lang="ja-JP" altLang="en-US" b="1" dirty="0" smtClean="0"/>
                        <a:t>政令対象</a:t>
                      </a:r>
                      <a:r>
                        <a:rPr kumimoji="1" lang="en-US" altLang="ja-JP" b="1" dirty="0" smtClean="0"/>
                        <a:t>※</a:t>
                      </a:r>
                      <a:r>
                        <a:rPr kumimoji="1" lang="ja-JP" altLang="en-US" b="1" dirty="0" smtClean="0"/>
                        <a:t>の酒類の提供を行う飲食店（バー、ナイトクラブ等）・</a:t>
                      </a:r>
                      <a:endParaRPr kumimoji="1" lang="en-US" altLang="ja-JP" b="1" dirty="0" smtClean="0"/>
                    </a:p>
                    <a:p>
                      <a:pPr algn="l"/>
                      <a:r>
                        <a:rPr kumimoji="1" lang="ja-JP" altLang="en-US" b="1" dirty="0" smtClean="0"/>
                        <a:t>カラオケ店</a:t>
                      </a:r>
                      <a:endParaRPr kumimoji="1" lang="en-US" altLang="ja-JP" b="1" dirty="0" smtClean="0"/>
                    </a:p>
                  </a:txBody>
                  <a:tcPr anchor="ctr">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a:r>
                        <a:rPr kumimoji="1" lang="ja-JP" altLang="en-US" b="0" dirty="0" smtClean="0"/>
                        <a:t>業種別ガイドラインを遵守（感染防止宣言ステッカーを導入）</a:t>
                      </a:r>
                      <a:r>
                        <a:rPr kumimoji="1" lang="ja-JP" altLang="en-US" b="1" dirty="0" smtClean="0"/>
                        <a:t>していない</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a:r>
                        <a:rPr kumimoji="1" lang="ja-JP" altLang="en-US" b="1" dirty="0" smtClean="0"/>
                        <a:t>休業を要請</a:t>
                      </a:r>
                      <a:endParaRPr kumimoji="1" lang="ja-JP" altLang="en-US" b="1" dirty="0"/>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505795442"/>
                  </a:ext>
                </a:extLst>
              </a:tr>
              <a:tr h="731520">
                <a:tc vMerge="1">
                  <a:txBody>
                    <a:bodyPr/>
                    <a:lstStyle/>
                    <a:p>
                      <a:endParaRPr kumimoji="1" lang="ja-JP" altLang="en-US"/>
                    </a:p>
                  </a:txBody>
                  <a:tcPr/>
                </a:tc>
                <a:tc>
                  <a:txBody>
                    <a:bodyPr/>
                    <a:lstStyle/>
                    <a:p>
                      <a:pPr algn="l"/>
                      <a:r>
                        <a:rPr kumimoji="1" lang="ja-JP" altLang="en-US" b="0" dirty="0" smtClean="0"/>
                        <a:t>遵守（導入）</a:t>
                      </a:r>
                      <a:r>
                        <a:rPr kumimoji="1" lang="ja-JP" altLang="en-US" b="1" dirty="0" smtClean="0"/>
                        <a:t>している</a:t>
                      </a:r>
                      <a:r>
                        <a:rPr kumimoji="1" lang="ja-JP" altLang="en-US" b="0" dirty="0" smtClean="0"/>
                        <a:t>施設</a:t>
                      </a:r>
                      <a:endParaRPr kumimoji="1" lang="en-US" altLang="ja-JP" b="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algn="ctr"/>
                      <a:r>
                        <a:rPr kumimoji="1" lang="ja-JP" altLang="en-US" b="1" dirty="0" smtClean="0"/>
                        <a:t>営業時間短縮（５時～</a:t>
                      </a:r>
                      <a:r>
                        <a:rPr kumimoji="1" lang="en-US" altLang="ja-JP" b="1" dirty="0" smtClean="0"/>
                        <a:t>20</a:t>
                      </a:r>
                      <a:r>
                        <a:rPr kumimoji="1" lang="ja-JP" altLang="en-US" b="1" dirty="0" smtClean="0"/>
                        <a:t>時）を要請</a:t>
                      </a:r>
                      <a:endParaRPr kumimoji="1" lang="ja-JP" altLang="en-US" b="1" dirty="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62469372"/>
                  </a:ext>
                </a:extLst>
              </a:tr>
              <a:tr h="370840">
                <a:tc gridSpan="2">
                  <a:txBody>
                    <a:bodyPr/>
                    <a:lstStyle/>
                    <a:p>
                      <a:pPr algn="l"/>
                      <a:r>
                        <a:rPr kumimoji="1" lang="ja-JP" altLang="en-US" b="1" dirty="0" smtClean="0"/>
                        <a:t>その他の酒類の提供を行う飲食店</a:t>
                      </a:r>
                      <a:r>
                        <a:rPr kumimoji="1" lang="en-US" altLang="ja-JP" b="1" dirty="0" smtClean="0"/>
                        <a:t>(</a:t>
                      </a:r>
                      <a:r>
                        <a:rPr kumimoji="1" lang="ja-JP" altLang="en-US" b="1" dirty="0" smtClean="0"/>
                        <a:t>居酒屋等）</a:t>
                      </a:r>
                      <a:endParaRPr kumimoji="1" lang="en-US" altLang="ja-JP" b="1" dirty="0" smtClean="0"/>
                    </a:p>
                  </a:txBody>
                  <a:tcPr anchor="ctr">
                    <a:lnR w="381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b="1" dirty="0" smtClean="0"/>
                        <a:t>営業時間短縮（５時～</a:t>
                      </a:r>
                      <a:r>
                        <a:rPr kumimoji="1" lang="en-US" altLang="ja-JP" b="1" dirty="0" smtClean="0"/>
                        <a:t>20</a:t>
                      </a:r>
                      <a:r>
                        <a:rPr kumimoji="1" lang="ja-JP" altLang="en-US" b="1" dirty="0" smtClean="0"/>
                        <a:t>時）を要請</a:t>
                      </a:r>
                      <a:endParaRPr kumimoji="1" lang="en-US" altLang="ja-JP" b="1" dirty="0" smtClean="0"/>
                    </a:p>
                  </a:txBody>
                  <a:tcPr anchor="ctr">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93890928"/>
                  </a:ext>
                </a:extLst>
              </a:tr>
            </a:tbl>
          </a:graphicData>
        </a:graphic>
      </p:graphicFrame>
      <p:sp>
        <p:nvSpPr>
          <p:cNvPr id="16" name="テキスト ボックス 15"/>
          <p:cNvSpPr txBox="1"/>
          <p:nvPr/>
        </p:nvSpPr>
        <p:spPr>
          <a:xfrm>
            <a:off x="632095" y="1412863"/>
            <a:ext cx="11902409" cy="1631216"/>
          </a:xfrm>
          <a:prstGeom prst="rect">
            <a:avLst/>
          </a:prstGeom>
          <a:noFill/>
          <a:ln w="28575">
            <a:noFill/>
          </a:ln>
        </p:spPr>
        <p:txBody>
          <a:bodyPr wrap="square" rtlCol="0">
            <a:spAutoFit/>
          </a:bodyPr>
          <a:lstStyle/>
          <a:p>
            <a:r>
              <a:rPr lang="ja-JP" altLang="en-US" sz="2000" b="1" dirty="0" smtClean="0"/>
              <a:t>   ①　区域　</a:t>
            </a:r>
            <a:r>
              <a:rPr lang="ja-JP" altLang="en-US" sz="2000" b="1" u="sng" dirty="0" smtClean="0"/>
              <a:t>大阪ミナミ地区のうち</a:t>
            </a:r>
            <a:r>
              <a:rPr lang="ja-JP" altLang="en-US" sz="2000" b="1" u="sng" dirty="0"/>
              <a:t>、</a:t>
            </a:r>
            <a:r>
              <a:rPr lang="ja-JP" altLang="en-US" sz="2000" b="1" u="sng" dirty="0" smtClean="0"/>
              <a:t>長堀通、千日前通、御堂筋、堺筋に囲まれた</a:t>
            </a:r>
            <a:r>
              <a:rPr lang="ja-JP" altLang="en-US" sz="2000" b="1" u="sng" dirty="0"/>
              <a:t>区域</a:t>
            </a:r>
            <a:r>
              <a:rPr lang="ja-JP" altLang="en-US" sz="1600" b="1" u="sng" spc="-100" dirty="0" smtClean="0"/>
              <a:t>（別紙のとおり）</a:t>
            </a:r>
            <a:endParaRPr lang="en-US" altLang="ja-JP" sz="1600" b="1" u="sng" spc="-100" dirty="0" smtClean="0"/>
          </a:p>
          <a:p>
            <a:r>
              <a:rPr lang="ja-JP" altLang="en-US" sz="2000" b="1" dirty="0"/>
              <a:t>　</a:t>
            </a:r>
            <a:endParaRPr lang="en-US" altLang="ja-JP" sz="2000" b="1" dirty="0" smtClean="0"/>
          </a:p>
          <a:p>
            <a:r>
              <a:rPr lang="ja-JP" altLang="en-US" sz="2000" b="1" dirty="0" smtClean="0"/>
              <a:t>   ②　期間　</a:t>
            </a:r>
            <a:r>
              <a:rPr lang="ja-JP" altLang="en-US" sz="2000" b="1" u="sng" dirty="0" smtClean="0"/>
              <a:t>８月６日から８月</a:t>
            </a:r>
            <a:r>
              <a:rPr lang="en-US" altLang="ja-JP" sz="2000" b="1" u="sng" dirty="0" smtClean="0"/>
              <a:t>20</a:t>
            </a:r>
            <a:r>
              <a:rPr lang="ja-JP" altLang="en-US" sz="2000" b="1" u="sng" dirty="0" smtClean="0"/>
              <a:t>日</a:t>
            </a:r>
            <a:endParaRPr lang="en-US" altLang="ja-JP" sz="2000" b="1" u="sng" dirty="0" smtClean="0"/>
          </a:p>
          <a:p>
            <a:r>
              <a:rPr lang="ja-JP" altLang="en-US" sz="2000" b="1" dirty="0"/>
              <a:t>  </a:t>
            </a:r>
            <a:r>
              <a:rPr lang="ja-JP" altLang="en-US" sz="2000" b="1" dirty="0" smtClean="0"/>
              <a:t> </a:t>
            </a:r>
            <a:endParaRPr lang="en-US" altLang="ja-JP" sz="2000" b="1" dirty="0" smtClean="0"/>
          </a:p>
          <a:p>
            <a:r>
              <a:rPr lang="en-US" altLang="ja-JP" sz="2000" b="1" dirty="0"/>
              <a:t> </a:t>
            </a:r>
            <a:r>
              <a:rPr lang="en-US" altLang="ja-JP" sz="2000" b="1" dirty="0" smtClean="0"/>
              <a:t>  </a:t>
            </a:r>
            <a:r>
              <a:rPr lang="ja-JP" altLang="en-US" sz="2000" b="1" dirty="0" smtClean="0"/>
              <a:t>③</a:t>
            </a:r>
            <a:r>
              <a:rPr lang="ja-JP" altLang="en-US" sz="2000" b="1" dirty="0"/>
              <a:t>　</a:t>
            </a:r>
            <a:r>
              <a:rPr lang="ja-JP" altLang="en-US" sz="2000" b="1" dirty="0" smtClean="0"/>
              <a:t>実施内容（特措法第</a:t>
            </a:r>
            <a:r>
              <a:rPr lang="en-US" altLang="ja-JP" sz="2000" b="1" dirty="0" smtClean="0"/>
              <a:t>24</a:t>
            </a:r>
            <a:r>
              <a:rPr lang="ja-JP" altLang="en-US" sz="2000" b="1" dirty="0" smtClean="0"/>
              <a:t>条第９項に基づく）</a:t>
            </a:r>
            <a:endParaRPr lang="en-US" altLang="ja-JP" sz="2000" b="1" dirty="0" smtClean="0"/>
          </a:p>
        </p:txBody>
      </p:sp>
      <p:sp>
        <p:nvSpPr>
          <p:cNvPr id="8" name="テキスト ボックス 7"/>
          <p:cNvSpPr txBox="1"/>
          <p:nvPr/>
        </p:nvSpPr>
        <p:spPr>
          <a:xfrm>
            <a:off x="632095" y="5912183"/>
            <a:ext cx="11902409" cy="369332"/>
          </a:xfrm>
          <a:prstGeom prst="rect">
            <a:avLst/>
          </a:prstGeom>
          <a:noFill/>
          <a:ln w="28575">
            <a:noFill/>
          </a:ln>
        </p:spPr>
        <p:txBody>
          <a:bodyPr wrap="square" rtlCol="0">
            <a:spAutoFit/>
          </a:bodyPr>
          <a:lstStyle/>
          <a:p>
            <a:r>
              <a:rPr lang="en-US" altLang="ja-JP" b="1" dirty="0" smtClean="0"/>
              <a:t>※</a:t>
            </a:r>
            <a:r>
              <a:rPr lang="ja-JP" altLang="en-US" b="1" dirty="0" smtClean="0"/>
              <a:t>　特措法施行令第</a:t>
            </a:r>
            <a:r>
              <a:rPr lang="en-US" altLang="ja-JP" b="1" dirty="0" smtClean="0"/>
              <a:t>11</a:t>
            </a:r>
            <a:r>
              <a:rPr lang="ja-JP" altLang="en-US" b="1" dirty="0" smtClean="0"/>
              <a:t>条第１項各号に掲げる</a:t>
            </a:r>
            <a:r>
              <a:rPr lang="ja-JP" altLang="en-US" b="1" dirty="0"/>
              <a:t>施設</a:t>
            </a:r>
            <a:endParaRPr lang="en-US" altLang="ja-JP" b="1" u="sng" spc="-100" dirty="0" smtClean="0"/>
          </a:p>
        </p:txBody>
      </p:sp>
    </p:spTree>
    <p:extLst>
      <p:ext uri="{BB962C8B-B14F-4D97-AF65-F5344CB8AC3E}">
        <p14:creationId xmlns:p14="http://schemas.microsoft.com/office/powerpoint/2010/main" val="851855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399245" y="151091"/>
            <a:ext cx="4036277"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●対象区域</a:t>
            </a:r>
            <a:endPar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テキスト ボックス 12"/>
          <p:cNvSpPr txBox="1"/>
          <p:nvPr/>
        </p:nvSpPr>
        <p:spPr>
          <a:xfrm>
            <a:off x="510862" y="572648"/>
            <a:ext cx="11681138" cy="1015663"/>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（中央区</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心斎橋筋１丁目、</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心斎</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橋筋２丁目、東心斎橋１丁目、東心斎橋</a:t>
            </a:r>
            <a:r>
              <a:rPr lang="ja-JP" altLang="en-US" sz="2000" b="1" dirty="0">
                <a:solidFill>
                  <a:prstClr val="black"/>
                </a:solidFill>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丁目</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、宗右衛門</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町、道頓</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堀</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１丁目のうち別図に</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示す</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区域、千日前１丁目、日本橋１丁目のうち別図に示す区域、難波１丁目</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pic>
        <p:nvPicPr>
          <p:cNvPr id="5" name="図 4"/>
          <p:cNvPicPr>
            <a:picLocks noChangeAspect="1"/>
          </p:cNvPicPr>
          <p:nvPr/>
        </p:nvPicPr>
        <p:blipFill>
          <a:blip r:embed="rId2"/>
          <a:stretch>
            <a:fillRect/>
          </a:stretch>
        </p:blipFill>
        <p:spPr>
          <a:xfrm>
            <a:off x="2417383" y="1843592"/>
            <a:ext cx="7205436" cy="4972172"/>
          </a:xfrm>
          <a:prstGeom prst="rect">
            <a:avLst/>
          </a:prstGeom>
        </p:spPr>
      </p:pic>
      <p:sp>
        <p:nvSpPr>
          <p:cNvPr id="15" name="正方形/長方形 14"/>
          <p:cNvSpPr/>
          <p:nvPr/>
        </p:nvSpPr>
        <p:spPr>
          <a:xfrm>
            <a:off x="9947029" y="6422677"/>
            <a:ext cx="11783315" cy="280654"/>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引用</a:t>
            </a:r>
            <a:r>
              <a:rPr kumimoji="1" lang="ja-JP" altLang="en-US" sz="9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：地理院地図</a:t>
            </a:r>
            <a:endParaRPr kumimoji="1" lang="ja-JP" altLang="en-US" sz="9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1069145" y="1843592"/>
            <a:ext cx="1728446" cy="64633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（別図）</a:t>
            </a:r>
            <a:endParaRPr kumimoji="1" lang="ja-JP" altLang="en-US" sz="2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10413097" y="151091"/>
            <a:ext cx="4036277"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2400" b="1" dirty="0" smtClean="0">
                <a:solidFill>
                  <a:prstClr val="black"/>
                </a:solidFill>
                <a:latin typeface="游ゴシック" panose="020F0502020204030204"/>
                <a:ea typeface="游ゴシック" panose="020B0400000000000000" pitchFamily="50" charset="-128"/>
              </a:rPr>
              <a:t>【</a:t>
            </a:r>
            <a:r>
              <a:rPr lang="ja-JP" altLang="en-US" sz="2400" b="1" dirty="0" smtClean="0">
                <a:solidFill>
                  <a:prstClr val="black"/>
                </a:solidFill>
                <a:latin typeface="游ゴシック" panose="020F0502020204030204"/>
                <a:ea typeface="游ゴシック" panose="020B0400000000000000" pitchFamily="50" charset="-128"/>
              </a:rPr>
              <a:t>別紙</a:t>
            </a:r>
            <a:r>
              <a:rPr lang="en-US" altLang="ja-JP" sz="2400" b="1" dirty="0" smtClean="0">
                <a:solidFill>
                  <a:prstClr val="black"/>
                </a:solidFill>
                <a:latin typeface="游ゴシック" panose="020F0502020204030204"/>
                <a:ea typeface="游ゴシック" panose="020B0400000000000000" pitchFamily="50" charset="-128"/>
              </a:rPr>
              <a:t>】</a:t>
            </a:r>
            <a:endPar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875115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37052" y="831917"/>
            <a:ext cx="11902409" cy="1938992"/>
          </a:xfrm>
          <a:prstGeom prst="rect">
            <a:avLst/>
          </a:prstGeom>
          <a:noFill/>
          <a:ln w="28575">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①　区域　</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大阪府全域</a:t>
            </a:r>
            <a:endParaRPr kumimoji="1" lang="en-US" altLang="ja-JP"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②　期間　</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イエローステージ１の期間</a:t>
            </a:r>
            <a:endParaRPr kumimoji="1" lang="en-US" altLang="ja-JP"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（第２次取組期間：８月</a:t>
            </a:r>
            <a:r>
              <a:rPr kumimoji="1" lang="ja-JP" altLang="en-US" sz="20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１</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日から８月</a:t>
            </a:r>
            <a:r>
              <a:rPr kumimoji="1" lang="en-US" altLang="ja-JP"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a:t>
            </a:r>
            <a:r>
              <a:rPr kumimoji="1" lang="en-US" altLang="ja-JP" sz="20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0</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a:t>
            </a:r>
            <a:r>
              <a:rPr kumimoji="1" lang="ja-JP" altLang="en-US" sz="20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。ただし感染拡大</a:t>
            </a:r>
            <a:r>
              <a:rPr kumimoji="1" lang="ja-JP" altLang="en-US"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の状況</a:t>
            </a:r>
            <a:r>
              <a:rPr kumimoji="1" lang="ja-JP" altLang="en-US" sz="20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に応じて判断）</a:t>
            </a:r>
            <a:endParaRPr kumimoji="1" lang="en-US" altLang="ja-JP" sz="20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③</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実施内容（特措法第</a:t>
            </a:r>
            <a:r>
              <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24</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条第９項に基づく）</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337183" y="6402228"/>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302277" y="2921587"/>
            <a:ext cx="4036277"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府民への呼びかけ</a:t>
            </a:r>
            <a:endPar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399245" y="3504048"/>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府民に対し、次の内容</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400597" y="4141036"/>
            <a:ext cx="5604418" cy="369332"/>
          </a:xfrm>
          <a:prstGeom prst="rect">
            <a:avLst/>
          </a:prstGeom>
          <a:noFill/>
          <a:ln w="19050">
            <a:solidFill>
              <a:schemeClr val="tx1"/>
            </a:solidFill>
          </a:ln>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５人以上の宴会・飲み会は控えること</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537792" y="4645798"/>
            <a:ext cx="11783315" cy="1938992"/>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３</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密で唾液が飛び交う環境を避けること。</a:t>
            </a: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・業種</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別ガイドラインを遵守 （感染防止宣言ステッカーの導入）していないバー、クラブ、キャバクラ</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、ホストクラブ等の</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夜の街のお店の</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利用を自粛すること</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・重症化</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や死亡リスクの高い高齢者、基礎疾患のある方及びその家族は</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、感染</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リスクの高い</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環境の施設（上記の店舗等）を</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避ける</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こと。</a:t>
            </a:r>
          </a:p>
        </p:txBody>
      </p:sp>
      <p:sp>
        <p:nvSpPr>
          <p:cNvPr id="13" name="テキスト ボックス 12"/>
          <p:cNvSpPr txBox="1"/>
          <p:nvPr/>
        </p:nvSpPr>
        <p:spPr>
          <a:xfrm>
            <a:off x="137052" y="202969"/>
            <a:ext cx="8474685" cy="461665"/>
          </a:xfrm>
          <a:prstGeom prst="rect">
            <a:avLst/>
          </a:prstGeom>
          <a:noFill/>
          <a:ln w="19050">
            <a:noFill/>
          </a:ln>
        </p:spPr>
        <p:txBody>
          <a:bodyPr wrap="square" rtlCol="0">
            <a:spAutoFit/>
          </a:bodyPr>
          <a:lstStyle/>
          <a:p>
            <a:r>
              <a:rPr lang="en-US" altLang="ja-JP" sz="2400" b="1" dirty="0" smtClean="0"/>
              <a:t>【7/28</a:t>
            </a:r>
            <a:r>
              <a:rPr lang="ja-JP" altLang="en-US" sz="2400" b="1" dirty="0" smtClean="0"/>
              <a:t>の本部会議で決定した要請内容</a:t>
            </a:r>
            <a:r>
              <a:rPr lang="en-US" altLang="ja-JP" sz="2400" b="1" dirty="0" smtClean="0"/>
              <a:t>】</a:t>
            </a:r>
            <a:endParaRPr lang="ja-JP" altLang="en-US" sz="1600" b="1" u="sng" dirty="0"/>
          </a:p>
        </p:txBody>
      </p:sp>
    </p:spTree>
    <p:extLst>
      <p:ext uri="{BB962C8B-B14F-4D97-AF65-F5344CB8AC3E}">
        <p14:creationId xmlns:p14="http://schemas.microsoft.com/office/powerpoint/2010/main" val="3809645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49119" y="438838"/>
            <a:ext cx="7489159" cy="461665"/>
          </a:xfrm>
          <a:prstGeom prst="rect">
            <a:avLst/>
          </a:prstGeom>
          <a:noFill/>
          <a:ln w="1905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イベントの開催に</a:t>
            </a:r>
            <a:r>
              <a:rPr kumimoji="1" lang="ja-JP" altLang="en-US" sz="2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ついて</a:t>
            </a:r>
            <a:r>
              <a:rPr kumimoji="1" lang="ja-JP" altLang="en-US" sz="1600" b="0"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（府主催（共催）の</a:t>
            </a:r>
            <a:r>
              <a:rPr kumimoji="1" lang="ja-JP" altLang="en-US" sz="1600" b="0"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イベントを含む）</a:t>
            </a:r>
            <a:endParaRPr kumimoji="1" lang="ja-JP" altLang="en-US" sz="1600" b="0"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 name="スライド番号プレースホルダー 3"/>
          <p:cNvSpPr>
            <a:spLocks noGrp="1"/>
          </p:cNvSpPr>
          <p:nvPr>
            <p:ph type="sldNum" sz="quarter" idx="12"/>
          </p:nvPr>
        </p:nvSpPr>
        <p:spPr>
          <a:xfrm>
            <a:off x="9298675"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249119" y="900503"/>
            <a:ext cx="11500833" cy="1938992"/>
          </a:xfrm>
          <a:prstGeom prst="rect">
            <a:avLst/>
          </a:prstGeom>
          <a:noFill/>
          <a:ln w="19050">
            <a:noFill/>
          </a:ln>
        </p:spPr>
        <p:txBody>
          <a:bodyPr wrap="square" rtlCol="0">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主催者に対し、業種別ガイドラインの遵守を徹底するとともに、</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国の接触</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確認</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アプリ「</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ＣＯＣＯＡ</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大阪</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コロナ追跡システムの導入、</a:t>
            </a:r>
            <a:endParaRPr kumimoji="1" lang="en-US" altLang="ja-JP"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又</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は名簿作成などの追跡対策の徹底を要請。</a:t>
            </a:r>
            <a:endParaRPr kumimoji="1" lang="en-US" altLang="ja-JP"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開催規模については、以下の参加人数かつ収容率の範囲内を目安とすること</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249119" y="3045778"/>
            <a:ext cx="11679024" cy="3016210"/>
          </a:xfrm>
          <a:prstGeom prst="rect">
            <a:avLst/>
          </a:prstGeom>
          <a:no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参加人数の上限</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屋内</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・屋外：</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5,000</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人以下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収容率</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○屋内</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：収容定員の半分以内の参加人数とすること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○屋外</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：人と人との距離を十分に確保できる</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全国的な移動を伴うイベント又はイベント参加者が</a:t>
            </a:r>
            <a:r>
              <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1,000</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人を超えるようなイベントを開催する際には、</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そのイベントの開催要件等について、大阪府</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に事前に相談すること。</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適切な感染防止策が実施されていないイベントや、リスクへの対応が整っていないイベントは、</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開催自粛を要請することも検討。</a:t>
            </a:r>
          </a:p>
        </p:txBody>
      </p:sp>
    </p:spTree>
    <p:extLst>
      <p:ext uri="{BB962C8B-B14F-4D97-AF65-F5344CB8AC3E}">
        <p14:creationId xmlns:p14="http://schemas.microsoft.com/office/powerpoint/2010/main" val="16554923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131277" y="634275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5" name="テキスト ボックス 4"/>
          <p:cNvSpPr txBox="1"/>
          <p:nvPr/>
        </p:nvSpPr>
        <p:spPr>
          <a:xfrm>
            <a:off x="193339" y="505330"/>
            <a:ext cx="4172753" cy="461665"/>
          </a:xfrm>
          <a:prstGeom prst="rect">
            <a:avLst/>
          </a:prstGeom>
          <a:noFill/>
          <a:ln w="1905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施設について</a:t>
            </a:r>
            <a:r>
              <a:rPr kumimoji="1" lang="ja-JP" altLang="en-US" sz="16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600" b="0"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府有</a:t>
            </a:r>
            <a:r>
              <a:rPr kumimoji="1" lang="ja-JP" altLang="en-US" sz="1600" b="0"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施設を含む</a:t>
            </a:r>
            <a:r>
              <a:rPr kumimoji="1" lang="ja-JP" altLang="en-US" sz="16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193339" y="1209614"/>
            <a:ext cx="11681138" cy="400110"/>
          </a:xfrm>
          <a:prstGeom prst="rect">
            <a:avLst/>
          </a:prstGeom>
          <a:noFill/>
          <a:ln w="19050">
            <a:noFill/>
          </a:ln>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施設（事業者）に対し、次の内容</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要請</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6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95453" y="1852344"/>
            <a:ext cx="11679024" cy="2308324"/>
          </a:xfrm>
          <a:prstGeom prst="rect">
            <a:avLst/>
          </a:prstGeom>
          <a:no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１．業種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別</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ガイドラインを遵守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感染防止宣言ステッカーの導入</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）するこ</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と</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国の接触確認アプリ「ＣＯＣＯＡ</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」、大阪コロナ追跡システムの導入、</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又は名簿作成など追跡対策をとること。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．施設内</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での感染拡大が懸念される高齢者施設等は、徹底した感染防止対策</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をとること。</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．夜の街関連施設の従業員の方に少し</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でも症状が有る場合</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は、検査受診を勧めること。</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768714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76096" y="646313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232440" y="421362"/>
            <a:ext cx="11679024" cy="3754874"/>
          </a:xfrm>
          <a:prstGeom prst="rect">
            <a:avLst/>
          </a:prstGeom>
          <a:no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１．５人以上の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宴会・</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飲み会は</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控えること。</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．業種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別</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ガイドラインの遵守を徹底すること。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３</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．テレワーク</a:t>
            </a:r>
            <a:r>
              <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70</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％を推進すること。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出勤が必要となる職場でも、ローテーション勤務、時差通勤、自転車通勤などの取り組みを推進すること。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４</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．体調の悪い方は出勤させないこと。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体調の悪い方や少しでも症状がある方へは、検査の受診を勧めること。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５．感染拡大を防止するため、</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・感染防止宣言ステッカーを掲示しているお店を選択すること。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・お店に入った後は、感染拡大防止のため、大阪コロナ追跡システムの登録・利用をすること。</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・国</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の接触</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確認アプリ「ＣＯＣＯＡ」の</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導入を促進すること。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テキスト ボックス 5"/>
          <p:cNvSpPr txBox="1"/>
          <p:nvPr/>
        </p:nvSpPr>
        <p:spPr>
          <a:xfrm>
            <a:off x="152394" y="23894"/>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経済界へのお願い</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テキスト ボックス 6"/>
          <p:cNvSpPr txBox="1"/>
          <p:nvPr/>
        </p:nvSpPr>
        <p:spPr>
          <a:xfrm>
            <a:off x="152393" y="4183954"/>
            <a:ext cx="4172753" cy="461665"/>
          </a:xfrm>
          <a:prstGeom prst="rect">
            <a:avLst/>
          </a:prstGeom>
          <a:noFill/>
          <a:ln w="1905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大学等へのお願い</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2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32440" y="4591745"/>
            <a:ext cx="11679024" cy="2236510"/>
          </a:xfrm>
          <a:prstGeom prst="rect">
            <a:avLst/>
          </a:prstGeom>
          <a:noFill/>
          <a:ln w="19050">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１．５人以上の</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宴会・</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飲み会は</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控えること。</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２</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．体調の悪い方は登校させないこと。体調の悪い方や少しでも症状がある方は、検査</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受診すること。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３．感染拡大を防止するため、</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・感染防止宣言ステッカーを掲示しているお店を選択すること。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・お店に入った後は、感染拡大防止のため、大阪コロナ追跡システムの登録・利用をすること。</a:t>
            </a:r>
            <a:endPar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・国</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の接触</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確認アプリ「ＣＯＣＯＡ</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」の登録・利用をすること。</a:t>
            </a:r>
            <a:endParaRPr kumimoji="1" lang="en-US" altLang="ja-JP"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90598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99246" y="283335"/>
            <a:ext cx="7418230" cy="461665"/>
          </a:xfrm>
          <a:prstGeom prst="rect">
            <a:avLst/>
          </a:prstGeom>
          <a:noFill/>
          <a:ln w="19050">
            <a:solidFill>
              <a:schemeClr val="tx1"/>
            </a:solidFill>
          </a:ln>
        </p:spPr>
        <p:txBody>
          <a:bodyPr wrap="square" rtlCol="0">
            <a:spAutoFit/>
          </a:bodyPr>
          <a:lstStyle/>
          <a:p>
            <a:r>
              <a:rPr lang="ja-JP" altLang="en-US" sz="2400" b="1" dirty="0" smtClean="0"/>
              <a:t>コールセンターの設置</a:t>
            </a:r>
            <a:endParaRPr kumimoji="1" lang="ja-JP" altLang="en-US" sz="2400" b="1" dirty="0"/>
          </a:p>
        </p:txBody>
      </p:sp>
      <p:sp>
        <p:nvSpPr>
          <p:cNvPr id="2" name="テキスト ボックス 1"/>
          <p:cNvSpPr txBox="1"/>
          <p:nvPr/>
        </p:nvSpPr>
        <p:spPr>
          <a:xfrm>
            <a:off x="849621" y="983047"/>
            <a:ext cx="10655441" cy="646331"/>
          </a:xfrm>
          <a:prstGeom prst="rect">
            <a:avLst/>
          </a:prstGeom>
          <a:noFill/>
        </p:spPr>
        <p:txBody>
          <a:bodyPr wrap="square" rtlCol="0">
            <a:spAutoFit/>
          </a:bodyPr>
          <a:lstStyle/>
          <a:p>
            <a:r>
              <a:rPr kumimoji="1" lang="ja-JP" altLang="en-US" dirty="0" smtClean="0"/>
              <a:t>特措法に基づく休業</a:t>
            </a:r>
            <a:r>
              <a:rPr lang="ja-JP" altLang="en-US" dirty="0" smtClean="0"/>
              <a:t>要請や「</a:t>
            </a:r>
            <a:r>
              <a:rPr lang="ja-JP" altLang="en-US" dirty="0"/>
              <a:t>感染防止宣言ステッカー</a:t>
            </a:r>
            <a:r>
              <a:rPr lang="ja-JP" altLang="en-US" dirty="0" smtClean="0"/>
              <a:t>」にかかる府民</a:t>
            </a:r>
            <a:r>
              <a:rPr kumimoji="1" lang="ja-JP" altLang="en-US" dirty="0" smtClean="0"/>
              <a:t>や事業者からの問い合わせに対応するため、</a:t>
            </a:r>
            <a:r>
              <a:rPr lang="ja-JP" altLang="en-US" dirty="0" smtClean="0"/>
              <a:t>コールセンターを設置</a:t>
            </a:r>
            <a:endParaRPr kumimoji="1" lang="ja-JP" altLang="en-US" dirty="0"/>
          </a:p>
        </p:txBody>
      </p:sp>
      <p:sp>
        <p:nvSpPr>
          <p:cNvPr id="3" name="テキスト ボックス 2"/>
          <p:cNvSpPr txBox="1"/>
          <p:nvPr/>
        </p:nvSpPr>
        <p:spPr>
          <a:xfrm>
            <a:off x="794134" y="1722595"/>
            <a:ext cx="10406129" cy="4893647"/>
          </a:xfrm>
          <a:prstGeom prst="rect">
            <a:avLst/>
          </a:prstGeom>
          <a:noFill/>
          <a:ln w="28575">
            <a:solidFill>
              <a:schemeClr val="tx1"/>
            </a:solidFill>
          </a:ln>
        </p:spPr>
        <p:txBody>
          <a:bodyPr wrap="square" rtlCol="0">
            <a:spAutoFit/>
          </a:bodyPr>
          <a:lstStyle/>
          <a:p>
            <a:r>
              <a:rPr kumimoji="1" lang="en-US" altLang="ja-JP" dirty="0" smtClean="0"/>
              <a:t>【</a:t>
            </a:r>
            <a:r>
              <a:rPr kumimoji="1" lang="ja-JP" altLang="en-US" dirty="0" smtClean="0"/>
              <a:t>コールセンターの概要</a:t>
            </a:r>
            <a:r>
              <a:rPr kumimoji="1" lang="en-US" altLang="ja-JP" dirty="0" smtClean="0"/>
              <a:t>】</a:t>
            </a:r>
          </a:p>
          <a:p>
            <a:endParaRPr lang="en-US" altLang="ja-JP" dirty="0"/>
          </a:p>
          <a:p>
            <a:r>
              <a:rPr kumimoji="1" lang="ja-JP" altLang="en-US" dirty="0" smtClean="0"/>
              <a:t>　名　　称：</a:t>
            </a:r>
            <a:r>
              <a:rPr kumimoji="1" lang="ja-JP" altLang="en-US" b="1" dirty="0" smtClean="0"/>
              <a:t>休業要請コールセンター</a:t>
            </a:r>
            <a:endParaRPr kumimoji="1" lang="en-US" altLang="ja-JP" b="1" dirty="0" smtClean="0"/>
          </a:p>
          <a:p>
            <a:endParaRPr lang="en-US" altLang="ja-JP" dirty="0"/>
          </a:p>
          <a:p>
            <a:r>
              <a:rPr kumimoji="1" lang="ja-JP" altLang="en-US" dirty="0" smtClean="0"/>
              <a:t>　設置時期：</a:t>
            </a:r>
            <a:r>
              <a:rPr kumimoji="1" lang="ja-JP" altLang="en-US" b="1" dirty="0" smtClean="0"/>
              <a:t>令和２年８月１日</a:t>
            </a:r>
            <a:endParaRPr kumimoji="1" lang="en-US" altLang="ja-JP" b="1" dirty="0" smtClean="0"/>
          </a:p>
          <a:p>
            <a:endParaRPr lang="en-US" altLang="ja-JP" dirty="0"/>
          </a:p>
          <a:p>
            <a:r>
              <a:rPr kumimoji="1" lang="ja-JP" altLang="en-US" dirty="0" smtClean="0"/>
              <a:t>　開設時間：</a:t>
            </a:r>
            <a:r>
              <a:rPr kumimoji="1" lang="ja-JP" altLang="en-US" b="1" dirty="0" smtClean="0"/>
              <a:t>平日９時～１８時</a:t>
            </a:r>
            <a:endParaRPr kumimoji="1" lang="en-US" altLang="ja-JP" b="1" dirty="0" smtClean="0"/>
          </a:p>
          <a:p>
            <a:r>
              <a:rPr lang="ja-JP" altLang="en-US" b="1" dirty="0" smtClean="0"/>
              <a:t>　　　　　　</a:t>
            </a:r>
            <a:r>
              <a:rPr lang="en-US" altLang="ja-JP" b="1" dirty="0" smtClean="0"/>
              <a:t>※</a:t>
            </a:r>
            <a:r>
              <a:rPr lang="ja-JP" altLang="en-US" b="1" dirty="0" smtClean="0"/>
              <a:t>ただし、８</a:t>
            </a:r>
            <a:r>
              <a:rPr lang="en-US" altLang="ja-JP" b="1" dirty="0" smtClean="0"/>
              <a:t>/</a:t>
            </a:r>
            <a:r>
              <a:rPr lang="ja-JP" altLang="en-US" b="1" dirty="0" smtClean="0"/>
              <a:t>１（土）、８</a:t>
            </a:r>
            <a:r>
              <a:rPr lang="en-US" altLang="ja-JP" b="1" dirty="0" smtClean="0"/>
              <a:t>/</a:t>
            </a:r>
            <a:r>
              <a:rPr lang="ja-JP" altLang="en-US" b="1" dirty="0" smtClean="0"/>
              <a:t>２（日）は開設（</a:t>
            </a:r>
            <a:r>
              <a:rPr lang="en-US" altLang="ja-JP" b="1" dirty="0" smtClean="0"/>
              <a:t>9</a:t>
            </a:r>
            <a:r>
              <a:rPr lang="ja-JP" altLang="en-US" b="1" dirty="0" smtClean="0"/>
              <a:t>時～</a:t>
            </a:r>
            <a:r>
              <a:rPr lang="en-US" altLang="ja-JP" b="1" dirty="0" smtClean="0"/>
              <a:t>18</a:t>
            </a:r>
            <a:r>
              <a:rPr lang="ja-JP" altLang="en-US" b="1" dirty="0" smtClean="0"/>
              <a:t>時）</a:t>
            </a:r>
            <a:endParaRPr kumimoji="1" lang="en-US" altLang="ja-JP" b="1" dirty="0" smtClean="0"/>
          </a:p>
          <a:p>
            <a:r>
              <a:rPr lang="ja-JP" altLang="en-US" dirty="0"/>
              <a:t>　</a:t>
            </a:r>
            <a:r>
              <a:rPr lang="ja-JP" altLang="en-US" dirty="0" smtClean="0"/>
              <a:t>　　　　　</a:t>
            </a:r>
            <a:endParaRPr kumimoji="1" lang="en-US" altLang="ja-JP" dirty="0" smtClean="0"/>
          </a:p>
          <a:p>
            <a:r>
              <a:rPr lang="ja-JP" altLang="en-US" dirty="0" smtClean="0"/>
              <a:t>　受付方法：</a:t>
            </a:r>
            <a:r>
              <a:rPr lang="ja-JP" altLang="en-US" b="1" dirty="0" smtClean="0"/>
              <a:t>専用電話（５回線）</a:t>
            </a:r>
            <a:endParaRPr lang="en-US" altLang="ja-JP" b="1" dirty="0" smtClean="0"/>
          </a:p>
          <a:p>
            <a:endParaRPr lang="en-US" altLang="ja-JP" dirty="0"/>
          </a:p>
          <a:p>
            <a:endParaRPr lang="en-US" altLang="ja-JP" dirty="0" smtClean="0"/>
          </a:p>
          <a:p>
            <a:r>
              <a:rPr lang="ja-JP" altLang="en-US" sz="2400" b="1" dirty="0" smtClean="0"/>
              <a:t>　</a:t>
            </a:r>
            <a:r>
              <a:rPr lang="ja-JP" altLang="en-US" sz="2400" b="1" u="sng" dirty="0" smtClean="0"/>
              <a:t>受付電話番号：０６ー４３９７－３２６８　</a:t>
            </a:r>
            <a:endParaRPr lang="en-US" altLang="ja-JP" sz="2400" b="1" u="sng" dirty="0" smtClean="0"/>
          </a:p>
          <a:p>
            <a:endParaRPr kumimoji="1" lang="en-US" altLang="ja-JP" dirty="0" smtClean="0"/>
          </a:p>
          <a:p>
            <a:endParaRPr kumimoji="1" lang="en-US" altLang="ja-JP" dirty="0" smtClean="0"/>
          </a:p>
          <a:p>
            <a:r>
              <a:rPr lang="ja-JP" altLang="en-US" dirty="0" smtClean="0"/>
              <a:t>　</a:t>
            </a:r>
            <a:r>
              <a:rPr lang="en-US" altLang="ja-JP" dirty="0" smtClean="0"/>
              <a:t>※</a:t>
            </a:r>
            <a:r>
              <a:rPr lang="ja-JP" altLang="en-US" dirty="0" smtClean="0"/>
              <a:t>府ホームページ上にも</a:t>
            </a:r>
            <a:r>
              <a:rPr lang="en-US" altLang="ja-JP" dirty="0" smtClean="0"/>
              <a:t>FAQ</a:t>
            </a:r>
            <a:r>
              <a:rPr lang="ja-JP" altLang="en-US" dirty="0" smtClean="0"/>
              <a:t>を掲載予定</a:t>
            </a:r>
            <a:endParaRPr lang="en-US" altLang="ja-JP" dirty="0"/>
          </a:p>
          <a:p>
            <a:endParaRPr kumimoji="1" lang="en-US" altLang="ja-JP" dirty="0" smtClean="0"/>
          </a:p>
        </p:txBody>
      </p:sp>
      <p:sp>
        <p:nvSpPr>
          <p:cNvPr id="7" name="スライド番号プレースホルダー 1"/>
          <p:cNvSpPr>
            <a:spLocks noGrp="1"/>
          </p:cNvSpPr>
          <p:nvPr>
            <p:ph type="sldNum" sz="quarter" idx="12"/>
          </p:nvPr>
        </p:nvSpPr>
        <p:spPr>
          <a:xfrm>
            <a:off x="10645254" y="6331564"/>
            <a:ext cx="1082722" cy="365125"/>
          </a:xfrm>
        </p:spPr>
        <p:txBody>
          <a:bodyPr/>
          <a:lstStyle/>
          <a:p>
            <a:fld id="{38329C25-BD09-4AEE-90D6-E5269A43C3B5}" type="slidenum">
              <a:rPr kumimoji="1" lang="ja-JP" altLang="en-US" sz="2000" smtClean="0"/>
              <a:t>8</a:t>
            </a:fld>
            <a:endParaRPr kumimoji="1" lang="ja-JP" altLang="en-US" sz="2000" dirty="0"/>
          </a:p>
        </p:txBody>
      </p:sp>
    </p:spTree>
    <p:extLst>
      <p:ext uri="{BB962C8B-B14F-4D97-AF65-F5344CB8AC3E}">
        <p14:creationId xmlns:p14="http://schemas.microsoft.com/office/powerpoint/2010/main" val="3047171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99246" y="283335"/>
            <a:ext cx="8996150" cy="461665"/>
          </a:xfrm>
          <a:prstGeom prst="rect">
            <a:avLst/>
          </a:prstGeom>
          <a:noFill/>
          <a:ln w="19050">
            <a:solidFill>
              <a:schemeClr val="tx1"/>
            </a:solidFill>
          </a:ln>
        </p:spPr>
        <p:txBody>
          <a:bodyPr wrap="square" rtlCol="0">
            <a:spAutoFit/>
          </a:bodyPr>
          <a:lstStyle/>
          <a:p>
            <a:r>
              <a:rPr lang="ja-JP" altLang="en-US" sz="2400" b="1" dirty="0" smtClean="0"/>
              <a:t>専門家の意見</a:t>
            </a:r>
            <a:r>
              <a:rPr lang="ja-JP" altLang="en-US" b="1" dirty="0" smtClean="0"/>
              <a:t>（</a:t>
            </a:r>
            <a:r>
              <a:rPr lang="ja-JP" altLang="ja-JP" dirty="0" smtClean="0"/>
              <a:t>第</a:t>
            </a:r>
            <a:r>
              <a:rPr lang="en-US" altLang="ja-JP" dirty="0" smtClean="0"/>
              <a:t>22</a:t>
            </a:r>
            <a:r>
              <a:rPr lang="ja-JP" altLang="ja-JP" dirty="0"/>
              <a:t>回対策本部会議（</a:t>
            </a:r>
            <a:r>
              <a:rPr lang="en-US" altLang="ja-JP" dirty="0"/>
              <a:t>7/28</a:t>
            </a:r>
            <a:r>
              <a:rPr lang="ja-JP" altLang="ja-JP" dirty="0"/>
              <a:t>）　朝野座長の</a:t>
            </a:r>
            <a:r>
              <a:rPr lang="ja-JP" altLang="ja-JP" dirty="0" smtClean="0"/>
              <a:t>ご発言</a:t>
            </a:r>
            <a:r>
              <a:rPr lang="ja-JP" altLang="en-US" dirty="0" smtClean="0"/>
              <a:t>）</a:t>
            </a:r>
            <a:endParaRPr kumimoji="1" lang="ja-JP" altLang="en-US" b="1" dirty="0"/>
          </a:p>
        </p:txBody>
      </p:sp>
      <p:sp>
        <p:nvSpPr>
          <p:cNvPr id="5" name="テキスト ボックス 4"/>
          <p:cNvSpPr txBox="1"/>
          <p:nvPr/>
        </p:nvSpPr>
        <p:spPr>
          <a:xfrm>
            <a:off x="9395396" y="174152"/>
            <a:ext cx="2466784" cy="461665"/>
          </a:xfrm>
          <a:prstGeom prst="rect">
            <a:avLst/>
          </a:prstGeom>
          <a:noFill/>
          <a:ln w="19050">
            <a:noFill/>
          </a:ln>
        </p:spPr>
        <p:txBody>
          <a:bodyPr wrap="square" rtlCol="0">
            <a:spAutoFit/>
          </a:bodyPr>
          <a:lstStyle/>
          <a:p>
            <a:pPr algn="r"/>
            <a:r>
              <a:rPr lang="en-US" altLang="ja-JP" sz="2400" b="1" dirty="0" smtClean="0"/>
              <a:t>【</a:t>
            </a:r>
            <a:r>
              <a:rPr lang="ja-JP" altLang="en-US" sz="2400" b="1" dirty="0" smtClean="0"/>
              <a:t>参考資料</a:t>
            </a:r>
            <a:r>
              <a:rPr lang="en-US" altLang="ja-JP" sz="2400" b="1" dirty="0" smtClean="0"/>
              <a:t>】</a:t>
            </a:r>
            <a:endParaRPr kumimoji="1" lang="ja-JP" altLang="en-US" sz="2400" b="1" dirty="0"/>
          </a:p>
        </p:txBody>
      </p:sp>
      <p:sp>
        <p:nvSpPr>
          <p:cNvPr id="6" name="テキスト ボックス 5"/>
          <p:cNvSpPr txBox="1"/>
          <p:nvPr/>
        </p:nvSpPr>
        <p:spPr>
          <a:xfrm>
            <a:off x="399246" y="854183"/>
            <a:ext cx="11601686" cy="5951181"/>
          </a:xfrm>
          <a:prstGeom prst="rect">
            <a:avLst/>
          </a:prstGeom>
          <a:noFill/>
        </p:spPr>
        <p:txBody>
          <a:bodyPr wrap="square" rtlCol="0">
            <a:spAutoFit/>
          </a:bodyPr>
          <a:lstStyle/>
          <a:p>
            <a:pPr algn="just">
              <a:lnSpc>
                <a:spcPts val="2700"/>
              </a:lnSpc>
              <a:spcAft>
                <a:spcPts val="0"/>
              </a:spcAft>
            </a:pPr>
            <a:r>
              <a:rPr lang="ja-JP" altLang="ja-JP" b="1" kern="100" dirty="0">
                <a:latin typeface="游明朝" panose="02020400000000000000" pitchFamily="18" charset="-128"/>
                <a:ea typeface="Meiryo UI" panose="020B0604030504040204" pitchFamily="50" charset="-128"/>
                <a:cs typeface="Times New Roman" panose="02020603050405020304" pitchFamily="18" charset="0"/>
              </a:rPr>
              <a:t>＜特定地域における施設への取組みの要請について＞</a:t>
            </a:r>
            <a:endParaRPr lang="ja-JP" altLang="ja-JP" sz="1400" b="1" kern="100" dirty="0">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700"/>
              </a:lnSpc>
              <a:spcAft>
                <a:spcPts val="0"/>
              </a:spcAft>
              <a:buFont typeface="UD デジタル 教科書体 NK-R" panose="02020400000000000000" pitchFamily="18" charset="-128"/>
              <a:buChar char="○"/>
            </a:pP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　吹田のスナックなどでも感染者が出ている。やはり、業種業態の環境によるので、「ここだけをやっておけばいい」ということにはならないと思う。</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228600" indent="152400" algn="just">
              <a:lnSpc>
                <a:spcPts val="2700"/>
              </a:lnSpc>
              <a:spcAft>
                <a:spcPts val="0"/>
              </a:spcAft>
            </a:pP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職種</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、業種業態によってきちんと感染対策をしているかどうかで、ある程度広くやらないと、ポツポツとクラスターが出ている</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現</a:t>
            </a: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marL="228600" indent="1524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状</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があるので、ご考慮いただき、ミナミだけを対象にするという話にはならないと思う。</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700"/>
              </a:lnSpc>
              <a:spcAft>
                <a:spcPts val="0"/>
              </a:spcAft>
            </a:pPr>
            <a:r>
              <a:rPr lang="en-US" altLang="ja-JP" kern="100" dirty="0">
                <a:latin typeface="Meiryo UI" panose="020B0604030504040204" pitchFamily="50" charset="-128"/>
                <a:ea typeface="游明朝" panose="02020400000000000000" pitchFamily="18" charset="-128"/>
                <a:cs typeface="Times New Roman" panose="02020603050405020304" pitchFamily="18" charset="0"/>
              </a:rPr>
              <a:t> </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marL="342900" lvl="0" indent="-342900" algn="just">
              <a:lnSpc>
                <a:spcPts val="2700"/>
              </a:lnSpc>
              <a:spcAft>
                <a:spcPts val="0"/>
              </a:spcAft>
              <a:buFont typeface="UD デジタル 教科書体 NK-R" panose="02020400000000000000" pitchFamily="18" charset="-128"/>
              <a:buChar char="○"/>
            </a:pPr>
            <a:r>
              <a:rPr lang="en-US" altLang="ja-JP" kern="100" dirty="0">
                <a:latin typeface="Meiryo UI" panose="020B0604030504040204" pitchFamily="50" charset="-128"/>
                <a:ea typeface="游明朝" panose="02020400000000000000" pitchFamily="18" charset="-128"/>
                <a:cs typeface="Times New Roman" panose="02020603050405020304" pitchFamily="18" charset="0"/>
              </a:rPr>
              <a:t>  </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元は大阪市のミナミやキタが多かったと思うが、同じ行動パターンで周辺都市に広がっているということで、時期の問題とタイミングの問題だと思う。　</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indent="381000" algn="just">
              <a:lnSpc>
                <a:spcPts val="2700"/>
              </a:lnSpc>
              <a:spcAft>
                <a:spcPts val="0"/>
              </a:spcAft>
            </a:pP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広がる</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前であればスポットでいけると思う。例えば、歌舞伎町を最初から押さえて</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おけば</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広がりはもっと少なかったかも</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しれな</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indent="3810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いと</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いう想定はできるが、ある程度広がってしまう</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とそれ</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ができないので、これからされようとしていることがどのタイミングなのか</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に</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indent="3810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よって変わってくる</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と思う。</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indent="381000" algn="just">
              <a:lnSpc>
                <a:spcPts val="2700"/>
              </a:lnSpc>
              <a:spcAft>
                <a:spcPts val="0"/>
              </a:spcAft>
            </a:pP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今回</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も種火が残り、歌舞伎町などで広がり始めてホットスポットをぐっと抑えても</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種火が</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外に飛び散っている。そのような</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状況</a:t>
            </a: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indent="3810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では</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、また同じことが繰り返される。これはもう</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感染症</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の常道なので、それを見越した上でまずは大きくホットスポットを潰す。</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indent="381000" algn="just">
              <a:lnSpc>
                <a:spcPts val="2700"/>
              </a:lnSpc>
              <a:spcAft>
                <a:spcPts val="0"/>
              </a:spcAft>
            </a:pP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しかし</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、他に種火が残っているという覚悟のもとで、またその種が元に戻り、そこで</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大きな</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クラスターを作るということの</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繰り返し</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indent="3810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を</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どう抑えていくか。そこにワクチンや有効な</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治療法が</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出てくるまではそのイタチごっこを繰り返していくということになるので、どう</a:t>
            </a:r>
            <a:r>
              <a:rPr lang="ja-JP" altLang="ja-JP" kern="100" dirty="0" err="1" smtClean="0">
                <a:latin typeface="游明朝" panose="02020400000000000000" pitchFamily="18" charset="-128"/>
                <a:ea typeface="Meiryo UI" panose="020B0604030504040204" pitchFamily="50" charset="-128"/>
                <a:cs typeface="Times New Roman" panose="02020603050405020304" pitchFamily="18" charset="0"/>
              </a:rPr>
              <a:t>い</a:t>
            </a:r>
            <a:endParaRPr lang="en-US" altLang="ja-JP" kern="100" dirty="0" smtClean="0">
              <a:latin typeface="游明朝" panose="02020400000000000000" pitchFamily="18" charset="-128"/>
              <a:ea typeface="Meiryo UI" panose="020B0604030504040204" pitchFamily="50" charset="-128"/>
              <a:cs typeface="Times New Roman" panose="02020603050405020304" pitchFamily="18" charset="0"/>
            </a:endParaRPr>
          </a:p>
          <a:p>
            <a:pPr indent="381000" algn="just">
              <a:lnSpc>
                <a:spcPts val="2700"/>
              </a:lnSpc>
              <a:spcAft>
                <a:spcPts val="0"/>
              </a:spcAft>
            </a:pP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う</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戦略を</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取</a:t>
            </a:r>
            <a:r>
              <a:rPr lang="ja-JP" altLang="en-US" kern="100" dirty="0" smtClean="0">
                <a:latin typeface="游明朝" panose="02020400000000000000" pitchFamily="18" charset="-128"/>
                <a:ea typeface="Meiryo UI" panose="020B0604030504040204" pitchFamily="50" charset="-128"/>
                <a:cs typeface="Times New Roman" panose="02020603050405020304" pitchFamily="18" charset="0"/>
              </a:rPr>
              <a:t>る</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か</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で、感染者をゼロにすることは難しいが、種火はあちらこちらで今燃えている、それ</a:t>
            </a:r>
            <a:r>
              <a:rPr lang="ja-JP" altLang="ja-JP" kern="100" dirty="0" smtClean="0">
                <a:latin typeface="游明朝" panose="02020400000000000000" pitchFamily="18" charset="-128"/>
                <a:ea typeface="Meiryo UI" panose="020B0604030504040204" pitchFamily="50" charset="-128"/>
                <a:cs typeface="Times New Roman" panose="02020603050405020304" pitchFamily="18" charset="0"/>
              </a:rPr>
              <a:t>が大阪府</a:t>
            </a:r>
            <a:r>
              <a:rPr lang="ja-JP" altLang="ja-JP" kern="100" dirty="0">
                <a:latin typeface="游明朝" panose="02020400000000000000" pitchFamily="18" charset="-128"/>
                <a:ea typeface="Meiryo UI" panose="020B0604030504040204" pitchFamily="50" charset="-128"/>
                <a:cs typeface="Times New Roman" panose="02020603050405020304" pitchFamily="18" charset="0"/>
              </a:rPr>
              <a:t>の状況である。</a:t>
            </a:r>
            <a:endParaRPr lang="ja-JP" altLang="ja-JP" sz="14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2700"/>
              </a:lnSpc>
              <a:spcAft>
                <a:spcPts val="0"/>
              </a:spcAft>
            </a:pPr>
            <a:r>
              <a:rPr lang="en-US" altLang="ja-JP" kern="100" dirty="0">
                <a:latin typeface="Meiryo UI" panose="020B0604030504040204" pitchFamily="50" charset="-128"/>
                <a:ea typeface="游明朝" panose="02020400000000000000" pitchFamily="18" charset="-128"/>
                <a:cs typeface="Times New Roman" panose="02020603050405020304" pitchFamily="18" charset="0"/>
              </a:rPr>
              <a:t> </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7" name="スライド番号プレースホルダー 1"/>
          <p:cNvSpPr>
            <a:spLocks noGrp="1"/>
          </p:cNvSpPr>
          <p:nvPr>
            <p:ph type="sldNum" sz="quarter" idx="12"/>
          </p:nvPr>
        </p:nvSpPr>
        <p:spPr>
          <a:xfrm>
            <a:off x="10918210" y="6492875"/>
            <a:ext cx="1082722" cy="365125"/>
          </a:xfrm>
        </p:spPr>
        <p:txBody>
          <a:bodyPr/>
          <a:lstStyle/>
          <a:p>
            <a:fld id="{38329C25-BD09-4AEE-90D6-E5269A43C3B5}" type="slidenum">
              <a:rPr kumimoji="1" lang="ja-JP" altLang="en-US" sz="2000" smtClean="0"/>
              <a:t>9</a:t>
            </a:fld>
            <a:endParaRPr kumimoji="1" lang="ja-JP" altLang="en-US" sz="2000" dirty="0"/>
          </a:p>
        </p:txBody>
      </p:sp>
    </p:spTree>
    <p:extLst>
      <p:ext uri="{BB962C8B-B14F-4D97-AF65-F5344CB8AC3E}">
        <p14:creationId xmlns:p14="http://schemas.microsoft.com/office/powerpoint/2010/main" val="225770996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2087</TotalTime>
  <Words>1787</Words>
  <PresentationFormat>ワイド画面</PresentationFormat>
  <Paragraphs>152</Paragraphs>
  <Slides>9</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9</vt:i4>
      </vt:variant>
    </vt:vector>
  </HeadingPairs>
  <TitlesOfParts>
    <vt:vector size="18" baseType="lpstr">
      <vt:lpstr>Meiryo UI</vt:lpstr>
      <vt:lpstr>UD デジタル 教科書体 NK-R</vt:lpstr>
      <vt:lpstr>游ゴシック</vt:lpstr>
      <vt:lpstr>游ゴシック Light</vt:lpstr>
      <vt:lpstr>游明朝</vt:lpstr>
      <vt:lpstr>Arial</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2020-07-31T07:30:23Z</cp:lastPrinted>
  <dcterms:created xsi:type="dcterms:W3CDTF">2020-05-20T11:17:35Z</dcterms:created>
  <dcterms:modified xsi:type="dcterms:W3CDTF">2020-07-31T08:28:59Z</dcterms:modified>
</cp:coreProperties>
</file>