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90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9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954" y="-3420"/>
      </p:cViewPr>
      <p:guideLst>
        <p:guide orient="horz" pos="3390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09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517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5473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723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738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641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719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209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52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573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06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2BB4E-BC27-47F9-83F6-B09C6E751604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44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077534" y="529463"/>
            <a:ext cx="54046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400" b="1" dirty="0" smtClean="0"/>
              <a:t>6</a:t>
            </a:r>
            <a:r>
              <a:rPr lang="ja-JP" altLang="en-US" sz="1400" b="1" dirty="0" smtClean="0"/>
              <a:t>月</a:t>
            </a:r>
            <a:r>
              <a:rPr lang="ja-JP" altLang="en-US" sz="1400" b="1" dirty="0"/>
              <a:t>中</a:t>
            </a:r>
            <a:r>
              <a:rPr lang="ja-JP" altLang="en-US" sz="1400" b="1" dirty="0" smtClean="0"/>
              <a:t>旬以降のコロナ陽性患者の</a:t>
            </a:r>
            <a:r>
              <a:rPr lang="ja-JP" altLang="en-US" sz="1400" b="1" dirty="0"/>
              <a:t>発生状況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2356331" y="739978"/>
            <a:ext cx="33777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/>
              <a:t>6/14</a:t>
            </a:r>
            <a:r>
              <a:rPr lang="ja-JP" altLang="en-US" sz="1050" dirty="0" smtClean="0"/>
              <a:t>以降</a:t>
            </a:r>
            <a:r>
              <a:rPr lang="en-US" altLang="ja-JP" sz="1050" dirty="0" smtClean="0"/>
              <a:t>7/30</a:t>
            </a:r>
            <a:r>
              <a:rPr lang="ja-JP" altLang="en-US" sz="1050" dirty="0" err="1" smtClean="0"/>
              <a:t>までに</a:t>
            </a:r>
            <a:r>
              <a:rPr lang="ja-JP" altLang="en-US" sz="1050" dirty="0"/>
              <a:t>判明</a:t>
            </a:r>
            <a:r>
              <a:rPr lang="ja-JP" altLang="en-US" sz="1050" dirty="0" smtClean="0"/>
              <a:t>した</a:t>
            </a:r>
            <a:r>
              <a:rPr lang="en-US" altLang="ja-JP" sz="1050" dirty="0"/>
              <a:t>2,055</a:t>
            </a:r>
            <a:r>
              <a:rPr lang="ja-JP" altLang="en-US" sz="1050" dirty="0" smtClean="0"/>
              <a:t>事例の状況</a:t>
            </a:r>
            <a:endParaRPr lang="ja-JP" altLang="en-US" sz="1050" dirty="0"/>
          </a:p>
        </p:txBody>
      </p:sp>
      <p:sp>
        <p:nvSpPr>
          <p:cNvPr id="7" name="正方形/長方形 6"/>
          <p:cNvSpPr/>
          <p:nvPr/>
        </p:nvSpPr>
        <p:spPr>
          <a:xfrm>
            <a:off x="661157" y="4229502"/>
            <a:ext cx="14640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２</a:t>
            </a:r>
            <a:r>
              <a:rPr lang="ja-JP" altLang="en-US" sz="1200" dirty="0" smtClean="0"/>
              <a:t>．</a:t>
            </a:r>
            <a:r>
              <a:rPr lang="ja-JP" altLang="en-US" sz="1200" dirty="0"/>
              <a:t>居住地</a:t>
            </a:r>
            <a:r>
              <a:rPr lang="ja-JP" altLang="en-US" sz="1200" dirty="0" smtClean="0"/>
              <a:t>分布</a:t>
            </a:r>
            <a:endParaRPr lang="ja-JP" altLang="en-US" sz="1200" dirty="0"/>
          </a:p>
        </p:txBody>
      </p:sp>
      <p:sp>
        <p:nvSpPr>
          <p:cNvPr id="18" name="正方形/長方形 17"/>
          <p:cNvSpPr/>
          <p:nvPr/>
        </p:nvSpPr>
        <p:spPr>
          <a:xfrm>
            <a:off x="472853" y="1479430"/>
            <a:ext cx="17104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１．年代分布</a:t>
            </a:r>
            <a:endParaRPr lang="ja-JP" altLang="en-US" sz="1200" dirty="0"/>
          </a:p>
        </p:txBody>
      </p:sp>
      <p:sp>
        <p:nvSpPr>
          <p:cNvPr id="58" name="正方形/長方形 57"/>
          <p:cNvSpPr/>
          <p:nvPr/>
        </p:nvSpPr>
        <p:spPr>
          <a:xfrm>
            <a:off x="620157" y="7057825"/>
            <a:ext cx="32977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 smtClean="0">
                <a:latin typeface="+mn-ea"/>
              </a:rPr>
              <a:t>3</a:t>
            </a:r>
            <a:r>
              <a:rPr lang="ja-JP" altLang="en-US" sz="1200" dirty="0" err="1" smtClean="0">
                <a:latin typeface="+mn-ea"/>
              </a:rPr>
              <a:t>．</a:t>
            </a:r>
            <a:r>
              <a:rPr lang="ja-JP" altLang="en-US" sz="1200" dirty="0" smtClean="0">
                <a:latin typeface="+mn-ea"/>
              </a:rPr>
              <a:t>感染経路不明</a:t>
            </a:r>
            <a:r>
              <a:rPr lang="ja-JP" altLang="en-US" sz="1200" dirty="0">
                <a:latin typeface="+mn-ea"/>
              </a:rPr>
              <a:t>者</a:t>
            </a:r>
            <a:r>
              <a:rPr lang="ja-JP" altLang="en-US" sz="1200" dirty="0" smtClean="0">
                <a:latin typeface="+mn-ea"/>
              </a:rPr>
              <a:t>の状況</a:t>
            </a:r>
            <a:endParaRPr lang="ja-JP" altLang="en-US" sz="1200" dirty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34049" y="218661"/>
            <a:ext cx="145878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資料１－５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30170" y="6554393"/>
            <a:ext cx="70403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900" dirty="0"/>
              <a:t>（</a:t>
            </a:r>
            <a:r>
              <a:rPr kumimoji="1" lang="en-US" altLang="ja-JP" sz="900" dirty="0" smtClean="0"/>
              <a:t>5</a:t>
            </a:r>
            <a:r>
              <a:rPr kumimoji="1" lang="ja-JP" altLang="en-US" sz="900" dirty="0" smtClean="0"/>
              <a:t>日間）</a:t>
            </a:r>
            <a:endParaRPr kumimoji="1" lang="ja-JP" altLang="en-US" sz="9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230170" y="3794961"/>
            <a:ext cx="70403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900" dirty="0"/>
              <a:t>（</a:t>
            </a:r>
            <a:r>
              <a:rPr kumimoji="1" lang="en-US" altLang="ja-JP" sz="900" dirty="0" smtClean="0"/>
              <a:t>5</a:t>
            </a:r>
            <a:r>
              <a:rPr kumimoji="1" lang="ja-JP" altLang="en-US" sz="900" dirty="0" smtClean="0"/>
              <a:t>日間）</a:t>
            </a:r>
            <a:endParaRPr kumimoji="1" lang="ja-JP" altLang="en-US" sz="9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30170" y="9684186"/>
            <a:ext cx="70403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900" dirty="0"/>
              <a:t>（</a:t>
            </a:r>
            <a:r>
              <a:rPr kumimoji="1" lang="en-US" altLang="ja-JP" sz="900" dirty="0" smtClean="0"/>
              <a:t>5</a:t>
            </a:r>
            <a:r>
              <a:rPr kumimoji="1" lang="ja-JP" altLang="en-US" sz="900" dirty="0" smtClean="0"/>
              <a:t>日間）</a:t>
            </a:r>
            <a:endParaRPr kumimoji="1" lang="ja-JP" altLang="en-US" sz="9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157" y="1623721"/>
            <a:ext cx="6515100" cy="25527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157" y="4364551"/>
            <a:ext cx="6515100" cy="2562225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157" y="7196324"/>
            <a:ext cx="7200900" cy="27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666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886" y="5022516"/>
            <a:ext cx="6974428" cy="3353091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466526" y="8063715"/>
            <a:ext cx="2230566" cy="274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④ 滞在エリア別</a:t>
            </a:r>
            <a:endParaRPr lang="ja-JP" altLang="en-US" sz="1200" dirty="0"/>
          </a:p>
        </p:txBody>
      </p:sp>
      <p:sp>
        <p:nvSpPr>
          <p:cNvPr id="16" name="正方形/長方形 15"/>
          <p:cNvSpPr/>
          <p:nvPr/>
        </p:nvSpPr>
        <p:spPr>
          <a:xfrm>
            <a:off x="487235" y="359998"/>
            <a:ext cx="411333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4</a:t>
            </a:r>
            <a:r>
              <a:rPr lang="ja-JP" altLang="en-US" sz="1200" dirty="0" err="1" smtClean="0"/>
              <a:t>．</a:t>
            </a:r>
            <a:r>
              <a:rPr lang="ja-JP" altLang="en-US" sz="1200" dirty="0" smtClean="0"/>
              <a:t>夜</a:t>
            </a:r>
            <a:r>
              <a:rPr lang="ja-JP" altLang="en-US" sz="1200" dirty="0"/>
              <a:t>の街の関係者及び滞在者の</a:t>
            </a:r>
            <a:r>
              <a:rPr lang="ja-JP" altLang="en-US" sz="1200" dirty="0" smtClean="0"/>
              <a:t>状況</a:t>
            </a:r>
            <a:endParaRPr lang="ja-JP" altLang="en-US" sz="1200" dirty="0"/>
          </a:p>
        </p:txBody>
      </p:sp>
      <p:sp>
        <p:nvSpPr>
          <p:cNvPr id="23" name="正方形/長方形 22"/>
          <p:cNvSpPr/>
          <p:nvPr/>
        </p:nvSpPr>
        <p:spPr>
          <a:xfrm>
            <a:off x="466526" y="730171"/>
            <a:ext cx="190036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①</a:t>
            </a:r>
            <a:r>
              <a:rPr lang="ja-JP" altLang="en-US" sz="1200" dirty="0" smtClean="0"/>
              <a:t> 割合（全件）</a:t>
            </a:r>
            <a:endParaRPr lang="ja-JP" altLang="en-US" sz="1200" dirty="0"/>
          </a:p>
        </p:txBody>
      </p:sp>
      <p:sp>
        <p:nvSpPr>
          <p:cNvPr id="24" name="正方形/長方形 23"/>
          <p:cNvSpPr/>
          <p:nvPr/>
        </p:nvSpPr>
        <p:spPr>
          <a:xfrm>
            <a:off x="466526" y="5093261"/>
            <a:ext cx="135426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③ 滞在先分類別</a:t>
            </a:r>
            <a:endParaRPr lang="ja-JP" altLang="en-US" sz="1200" dirty="0"/>
          </a:p>
        </p:txBody>
      </p:sp>
      <p:sp>
        <p:nvSpPr>
          <p:cNvPr id="12" name="正方形/長方形 11"/>
          <p:cNvSpPr/>
          <p:nvPr/>
        </p:nvSpPr>
        <p:spPr>
          <a:xfrm>
            <a:off x="466526" y="2965508"/>
            <a:ext cx="223056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②</a:t>
            </a:r>
            <a:r>
              <a:rPr lang="ja-JP" altLang="en-US" sz="1200" dirty="0" smtClean="0"/>
              <a:t> 割合（感染経路不明者）</a:t>
            </a:r>
            <a:endParaRPr lang="ja-JP" altLang="en-US" sz="1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30170" y="2632189"/>
            <a:ext cx="70403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900" dirty="0"/>
              <a:t>（</a:t>
            </a:r>
            <a:r>
              <a:rPr kumimoji="1" lang="en-US" altLang="ja-JP" sz="900" dirty="0" smtClean="0"/>
              <a:t>5</a:t>
            </a:r>
            <a:r>
              <a:rPr kumimoji="1" lang="ja-JP" altLang="en-US" sz="900" dirty="0" smtClean="0"/>
              <a:t>日間）</a:t>
            </a:r>
            <a:endParaRPr kumimoji="1" lang="ja-JP" altLang="en-US" sz="9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346020" y="6322090"/>
            <a:ext cx="70403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900" dirty="0" smtClean="0"/>
              <a:t>（</a:t>
            </a:r>
            <a:r>
              <a:rPr kumimoji="1" lang="en-US" altLang="ja-JP" sz="900" dirty="0" smtClean="0"/>
              <a:t>5</a:t>
            </a:r>
            <a:r>
              <a:rPr kumimoji="1" lang="ja-JP" altLang="en-US" sz="900" dirty="0" smtClean="0"/>
              <a:t>日間）</a:t>
            </a:r>
            <a:endParaRPr kumimoji="1" lang="ja-JP" altLang="en-US" sz="9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616452" y="8853858"/>
            <a:ext cx="70403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900" dirty="0" smtClean="0"/>
              <a:t>（</a:t>
            </a:r>
            <a:r>
              <a:rPr kumimoji="1" lang="en-US" altLang="ja-JP" sz="900" dirty="0" smtClean="0"/>
              <a:t>5</a:t>
            </a:r>
            <a:r>
              <a:rPr kumimoji="1" lang="ja-JP" altLang="en-US" sz="900" dirty="0" smtClean="0"/>
              <a:t>日間）</a:t>
            </a:r>
            <a:endParaRPr kumimoji="1" lang="ja-JP" altLang="en-US" sz="900" dirty="0"/>
          </a:p>
        </p:txBody>
      </p:sp>
      <p:sp>
        <p:nvSpPr>
          <p:cNvPr id="21" name="正方形/長方形 20"/>
          <p:cNvSpPr/>
          <p:nvPr/>
        </p:nvSpPr>
        <p:spPr>
          <a:xfrm>
            <a:off x="1555750" y="5710090"/>
            <a:ext cx="76201" cy="6120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dirty="0"/>
          </a:p>
        </p:txBody>
      </p:sp>
      <p:sp>
        <p:nvSpPr>
          <p:cNvPr id="22" name="正方形/長方形 21"/>
          <p:cNvSpPr/>
          <p:nvPr/>
        </p:nvSpPr>
        <p:spPr>
          <a:xfrm>
            <a:off x="2431918" y="6981509"/>
            <a:ext cx="72000" cy="2340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dirty="0"/>
          </a:p>
        </p:txBody>
      </p:sp>
      <p:sp>
        <p:nvSpPr>
          <p:cNvPr id="25" name="正方形/長方形 24"/>
          <p:cNvSpPr/>
          <p:nvPr/>
        </p:nvSpPr>
        <p:spPr>
          <a:xfrm>
            <a:off x="3308217" y="7478396"/>
            <a:ext cx="72000" cy="1080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dirty="0"/>
          </a:p>
        </p:txBody>
      </p:sp>
      <p:sp>
        <p:nvSpPr>
          <p:cNvPr id="26" name="正方形/長方形 25"/>
          <p:cNvSpPr/>
          <p:nvPr/>
        </p:nvSpPr>
        <p:spPr>
          <a:xfrm>
            <a:off x="4171023" y="7025959"/>
            <a:ext cx="75600" cy="2232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dirty="0"/>
          </a:p>
        </p:txBody>
      </p:sp>
      <p:sp>
        <p:nvSpPr>
          <p:cNvPr id="27" name="正方形/長方形 26"/>
          <p:cNvSpPr/>
          <p:nvPr/>
        </p:nvSpPr>
        <p:spPr>
          <a:xfrm>
            <a:off x="5045853" y="7684752"/>
            <a:ext cx="75600" cy="396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dirty="0"/>
          </a:p>
        </p:txBody>
      </p:sp>
      <p:sp>
        <p:nvSpPr>
          <p:cNvPr id="28" name="正方形/長方形 27"/>
          <p:cNvSpPr/>
          <p:nvPr/>
        </p:nvSpPr>
        <p:spPr>
          <a:xfrm>
            <a:off x="5932472" y="7830009"/>
            <a:ext cx="72000" cy="180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dirty="0"/>
          </a:p>
        </p:txBody>
      </p:sp>
      <p:sp>
        <p:nvSpPr>
          <p:cNvPr id="29" name="正方形/長方形 28"/>
          <p:cNvSpPr/>
          <p:nvPr/>
        </p:nvSpPr>
        <p:spPr>
          <a:xfrm>
            <a:off x="6805479" y="7320053"/>
            <a:ext cx="75600" cy="1512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631951" y="5164330"/>
            <a:ext cx="185820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900" dirty="0" smtClean="0"/>
              <a:t>※</a:t>
            </a:r>
            <a:r>
              <a:rPr kumimoji="1" lang="ja-JP" altLang="en-US" sz="900" dirty="0" smtClean="0"/>
              <a:t>カッコ書きは、</a:t>
            </a:r>
            <a:r>
              <a:rPr kumimoji="1" lang="en-US" altLang="ja-JP" sz="900" dirty="0" smtClean="0"/>
              <a:t>7</a:t>
            </a:r>
            <a:r>
              <a:rPr kumimoji="1" lang="ja-JP" altLang="en-US" sz="900" dirty="0" smtClean="0"/>
              <a:t>日間の推定値</a:t>
            </a:r>
            <a:endParaRPr kumimoji="1" lang="ja-JP" altLang="en-US" sz="9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87235" y="8282392"/>
            <a:ext cx="191590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900" dirty="0" smtClean="0"/>
              <a:t>※</a:t>
            </a:r>
            <a:r>
              <a:rPr kumimoji="1" lang="ja-JP" altLang="en-US" sz="900" dirty="0" smtClean="0"/>
              <a:t>カッコ書きは、</a:t>
            </a:r>
            <a:r>
              <a:rPr kumimoji="1" lang="en-US" altLang="ja-JP" sz="900" dirty="0"/>
              <a:t>14</a:t>
            </a:r>
            <a:r>
              <a:rPr kumimoji="1" lang="ja-JP" altLang="en-US" sz="900" dirty="0" smtClean="0"/>
              <a:t>日間の推定値</a:t>
            </a:r>
            <a:endParaRPr kumimoji="1" lang="ja-JP" altLang="en-US" sz="900" dirty="0"/>
          </a:p>
        </p:txBody>
      </p:sp>
      <p:sp>
        <p:nvSpPr>
          <p:cNvPr id="32" name="正方形/長方形 31"/>
          <p:cNvSpPr/>
          <p:nvPr/>
        </p:nvSpPr>
        <p:spPr>
          <a:xfrm>
            <a:off x="2554217" y="8710434"/>
            <a:ext cx="142875" cy="8172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dirty="0"/>
          </a:p>
        </p:txBody>
      </p:sp>
      <p:sp>
        <p:nvSpPr>
          <p:cNvPr id="33" name="テキスト ボックス 1"/>
          <p:cNvSpPr txBox="1"/>
          <p:nvPr/>
        </p:nvSpPr>
        <p:spPr>
          <a:xfrm>
            <a:off x="2470185" y="8359701"/>
            <a:ext cx="288997" cy="34796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000"/>
              </a:lnSpc>
            </a:pPr>
            <a:r>
              <a:rPr lang="en-US" altLang="ja-JP" sz="900" dirty="0" smtClean="0"/>
              <a:t>(</a:t>
            </a:r>
            <a:r>
              <a:rPr lang="en-US" altLang="ja-JP" sz="900" dirty="0"/>
              <a:t>286</a:t>
            </a:r>
            <a:r>
              <a:rPr lang="en-US" altLang="ja-JP" sz="900" dirty="0" smtClean="0"/>
              <a:t>)</a:t>
            </a:r>
          </a:p>
          <a:p>
            <a:pPr algn="ctr">
              <a:lnSpc>
                <a:spcPts val="1000"/>
              </a:lnSpc>
            </a:pPr>
            <a:r>
              <a:rPr lang="en-US" altLang="ja-JP" sz="900" dirty="0"/>
              <a:t>102</a:t>
            </a:r>
            <a:endParaRPr lang="ja-JP" altLang="en-US" sz="900" dirty="0"/>
          </a:p>
        </p:txBody>
      </p:sp>
      <p:sp>
        <p:nvSpPr>
          <p:cNvPr id="34" name="正方形/長方形 33"/>
          <p:cNvSpPr/>
          <p:nvPr/>
        </p:nvSpPr>
        <p:spPr>
          <a:xfrm>
            <a:off x="1544637" y="9638644"/>
            <a:ext cx="138113" cy="2196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dirty="0"/>
          </a:p>
        </p:txBody>
      </p:sp>
      <p:sp>
        <p:nvSpPr>
          <p:cNvPr id="35" name="テキスト ボックス 1"/>
          <p:cNvSpPr txBox="1"/>
          <p:nvPr/>
        </p:nvSpPr>
        <p:spPr>
          <a:xfrm>
            <a:off x="1465826" y="9342071"/>
            <a:ext cx="288997" cy="34796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000"/>
              </a:lnSpc>
            </a:pPr>
            <a:r>
              <a:rPr lang="en-US" altLang="ja-JP" sz="900" dirty="0" smtClean="0"/>
              <a:t>(</a:t>
            </a:r>
            <a:r>
              <a:rPr lang="en-US" altLang="ja-JP" sz="900" dirty="0"/>
              <a:t>78</a:t>
            </a:r>
            <a:r>
              <a:rPr lang="en-US" altLang="ja-JP" sz="900" dirty="0" smtClean="0"/>
              <a:t>)</a:t>
            </a:r>
          </a:p>
          <a:p>
            <a:pPr algn="ctr">
              <a:lnSpc>
                <a:spcPts val="1000"/>
              </a:lnSpc>
            </a:pPr>
            <a:r>
              <a:rPr lang="en-US" altLang="ja-JP" sz="900" dirty="0"/>
              <a:t>28</a:t>
            </a:r>
            <a:endParaRPr lang="ja-JP" altLang="en-US" sz="900" dirty="0"/>
          </a:p>
        </p:txBody>
      </p:sp>
      <p:sp>
        <p:nvSpPr>
          <p:cNvPr id="36" name="正方形/長方形 35"/>
          <p:cNvSpPr/>
          <p:nvPr/>
        </p:nvSpPr>
        <p:spPr>
          <a:xfrm>
            <a:off x="3566983" y="9760034"/>
            <a:ext cx="144592" cy="1404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dirty="0"/>
          </a:p>
        </p:txBody>
      </p:sp>
      <p:sp>
        <p:nvSpPr>
          <p:cNvPr id="37" name="テキスト ボックス 1"/>
          <p:cNvSpPr txBox="1"/>
          <p:nvPr/>
        </p:nvSpPr>
        <p:spPr>
          <a:xfrm>
            <a:off x="3491620" y="9445242"/>
            <a:ext cx="288997" cy="34796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000"/>
              </a:lnSpc>
            </a:pPr>
            <a:r>
              <a:rPr lang="en-US" altLang="ja-JP" sz="900" dirty="0" smtClean="0"/>
              <a:t>(</a:t>
            </a:r>
            <a:r>
              <a:rPr lang="en-US" altLang="ja-JP" sz="900" dirty="0"/>
              <a:t>50</a:t>
            </a:r>
            <a:r>
              <a:rPr lang="en-US" altLang="ja-JP" sz="900" dirty="0" smtClean="0"/>
              <a:t>)</a:t>
            </a:r>
          </a:p>
          <a:p>
            <a:pPr algn="ctr">
              <a:lnSpc>
                <a:spcPts val="1000"/>
              </a:lnSpc>
            </a:pPr>
            <a:r>
              <a:rPr lang="en-US" altLang="ja-JP" sz="900" dirty="0"/>
              <a:t>18</a:t>
            </a:r>
            <a:endParaRPr lang="ja-JP" altLang="en-US" sz="900" dirty="0"/>
          </a:p>
        </p:txBody>
      </p:sp>
      <p:sp>
        <p:nvSpPr>
          <p:cNvPr id="38" name="正方形/長方形 37"/>
          <p:cNvSpPr/>
          <p:nvPr/>
        </p:nvSpPr>
        <p:spPr>
          <a:xfrm>
            <a:off x="4578320" y="9824644"/>
            <a:ext cx="144592" cy="1008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dirty="0"/>
          </a:p>
        </p:txBody>
      </p:sp>
      <p:sp>
        <p:nvSpPr>
          <p:cNvPr id="39" name="テキスト ボックス 1"/>
          <p:cNvSpPr txBox="1"/>
          <p:nvPr/>
        </p:nvSpPr>
        <p:spPr>
          <a:xfrm>
            <a:off x="4505932" y="9516053"/>
            <a:ext cx="288997" cy="34796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000"/>
              </a:lnSpc>
            </a:pPr>
            <a:r>
              <a:rPr lang="en-US" altLang="ja-JP" sz="900" dirty="0" smtClean="0"/>
              <a:t>(36)</a:t>
            </a:r>
          </a:p>
          <a:p>
            <a:pPr algn="ctr">
              <a:lnSpc>
                <a:spcPts val="1000"/>
              </a:lnSpc>
            </a:pPr>
            <a:r>
              <a:rPr lang="en-US" altLang="ja-JP" sz="900" dirty="0" smtClean="0"/>
              <a:t>13</a:t>
            </a:r>
            <a:endParaRPr lang="ja-JP" altLang="en-US" sz="900" dirty="0"/>
          </a:p>
        </p:txBody>
      </p:sp>
      <p:sp>
        <p:nvSpPr>
          <p:cNvPr id="40" name="正方形/長方形 39"/>
          <p:cNvSpPr/>
          <p:nvPr/>
        </p:nvSpPr>
        <p:spPr>
          <a:xfrm>
            <a:off x="5592633" y="9884969"/>
            <a:ext cx="144592" cy="612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dirty="0"/>
          </a:p>
        </p:txBody>
      </p:sp>
      <p:sp>
        <p:nvSpPr>
          <p:cNvPr id="41" name="テキスト ボックス 1"/>
          <p:cNvSpPr txBox="1"/>
          <p:nvPr/>
        </p:nvSpPr>
        <p:spPr>
          <a:xfrm>
            <a:off x="5525007" y="9580811"/>
            <a:ext cx="288997" cy="34796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000"/>
              </a:lnSpc>
            </a:pPr>
            <a:r>
              <a:rPr lang="en-US" altLang="ja-JP" sz="900" dirty="0" smtClean="0"/>
              <a:t>(22)</a:t>
            </a:r>
          </a:p>
          <a:p>
            <a:pPr algn="ctr">
              <a:lnSpc>
                <a:spcPts val="1000"/>
              </a:lnSpc>
            </a:pPr>
            <a:r>
              <a:rPr lang="en-US" altLang="ja-JP" sz="900" dirty="0"/>
              <a:t>8</a:t>
            </a:r>
            <a:endParaRPr lang="ja-JP" altLang="en-US" sz="900" dirty="0"/>
          </a:p>
        </p:txBody>
      </p:sp>
      <p:sp>
        <p:nvSpPr>
          <p:cNvPr id="42" name="正方形/長方形 41"/>
          <p:cNvSpPr/>
          <p:nvPr/>
        </p:nvSpPr>
        <p:spPr>
          <a:xfrm>
            <a:off x="6603399" y="9187824"/>
            <a:ext cx="144592" cy="5040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dirty="0"/>
          </a:p>
        </p:txBody>
      </p:sp>
      <p:sp>
        <p:nvSpPr>
          <p:cNvPr id="43" name="テキスト ボックス 1"/>
          <p:cNvSpPr txBox="1"/>
          <p:nvPr/>
        </p:nvSpPr>
        <p:spPr>
          <a:xfrm>
            <a:off x="6520773" y="8893853"/>
            <a:ext cx="288997" cy="34796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000"/>
              </a:lnSpc>
            </a:pPr>
            <a:r>
              <a:rPr lang="en-US" altLang="ja-JP" sz="900" dirty="0" smtClean="0"/>
              <a:t>(182)</a:t>
            </a:r>
          </a:p>
          <a:p>
            <a:pPr algn="ctr">
              <a:lnSpc>
                <a:spcPts val="1000"/>
              </a:lnSpc>
            </a:pPr>
            <a:r>
              <a:rPr lang="en-US" altLang="ja-JP" sz="900" dirty="0" smtClean="0"/>
              <a:t>65</a:t>
            </a:r>
            <a:endParaRPr lang="ja-JP" altLang="en-US" sz="9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230170" y="4799665"/>
            <a:ext cx="70403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900" dirty="0"/>
              <a:t>（</a:t>
            </a:r>
            <a:r>
              <a:rPr kumimoji="1" lang="en-US" altLang="ja-JP" sz="900" dirty="0" smtClean="0"/>
              <a:t>5</a:t>
            </a:r>
            <a:r>
              <a:rPr kumimoji="1" lang="ja-JP" altLang="en-US" sz="900" dirty="0" smtClean="0"/>
              <a:t>日間）</a:t>
            </a:r>
            <a:endParaRPr kumimoji="1" lang="ja-JP" altLang="en-US" sz="9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211" y="906718"/>
            <a:ext cx="6572250" cy="2085975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211" y="3138307"/>
            <a:ext cx="6572250" cy="2028825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851" y="8573220"/>
            <a:ext cx="6581775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790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1203</TotalTime>
  <Words>138</Words>
  <PresentationFormat>ユーザー設定</PresentationFormat>
  <Paragraphs>32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2020-07-31T02:44:05Z</cp:lastPrinted>
  <dcterms:created xsi:type="dcterms:W3CDTF">2020-07-03T03:44:34Z</dcterms:created>
  <dcterms:modified xsi:type="dcterms:W3CDTF">2020-07-31T07:50:09Z</dcterms:modified>
</cp:coreProperties>
</file>