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9" r:id="rId2"/>
    <p:sldId id="275" r:id="rId3"/>
    <p:sldId id="276" r:id="rId4"/>
    <p:sldId id="277" r:id="rId5"/>
    <p:sldId id="278" r:id="rId6"/>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33"/>
    <a:srgbClr val="FFCCCC"/>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639" autoAdjust="0"/>
  </p:normalViewPr>
  <p:slideViewPr>
    <p:cSldViewPr snapToGrid="0">
      <p:cViewPr varScale="1">
        <p:scale>
          <a:sx n="69" d="100"/>
          <a:sy n="69"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DEB1B45-5C22-4CEE-8323-970FED29B128}" type="datetimeFigureOut">
              <a:rPr kumimoji="1" lang="ja-JP" altLang="en-US" smtClean="0"/>
              <a:t>2020/7/31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756C24B-3581-4302-A2F9-B8782FBC7802}" type="slidenum">
              <a:rPr kumimoji="1" lang="ja-JP" altLang="en-US" smtClean="0"/>
              <a:t>‹#›</a:t>
            </a:fld>
            <a:endParaRPr kumimoji="1" lang="ja-JP" altLang="en-US"/>
          </a:p>
        </p:txBody>
      </p:sp>
    </p:spTree>
    <p:extLst>
      <p:ext uri="{BB962C8B-B14F-4D97-AF65-F5344CB8AC3E}">
        <p14:creationId xmlns:p14="http://schemas.microsoft.com/office/powerpoint/2010/main" val="176174873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756C24B-3581-4302-A2F9-B8782FBC7802}" type="slidenum">
              <a:rPr kumimoji="1" lang="ja-JP" altLang="en-US" smtClean="0"/>
              <a:t>4</a:t>
            </a:fld>
            <a:endParaRPr kumimoji="1" lang="ja-JP" altLang="en-US"/>
          </a:p>
        </p:txBody>
      </p:sp>
    </p:spTree>
    <p:extLst>
      <p:ext uri="{BB962C8B-B14F-4D97-AF65-F5344CB8AC3E}">
        <p14:creationId xmlns:p14="http://schemas.microsoft.com/office/powerpoint/2010/main" val="2977844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756C24B-3581-4302-A2F9-B8782FBC7802}" type="slidenum">
              <a:rPr kumimoji="1" lang="ja-JP" altLang="en-US" smtClean="0"/>
              <a:t>5</a:t>
            </a:fld>
            <a:endParaRPr kumimoji="1" lang="ja-JP" altLang="en-US"/>
          </a:p>
        </p:txBody>
      </p:sp>
    </p:spTree>
    <p:extLst>
      <p:ext uri="{BB962C8B-B14F-4D97-AF65-F5344CB8AC3E}">
        <p14:creationId xmlns:p14="http://schemas.microsoft.com/office/powerpoint/2010/main" val="1721572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83EF494-5325-4E24-8540-99C9CE187D7E}" type="datetime1">
              <a:rPr kumimoji="1" lang="ja-JP" altLang="en-US" smtClean="0"/>
              <a:t>2020/7/31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164231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51FF4C9-09E6-4E0A-BEDF-7EA76F94D40E}" type="datetime1">
              <a:rPr kumimoji="1" lang="ja-JP" altLang="en-US" smtClean="0"/>
              <a:t>2020/7/31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7509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3B407DA-1FB6-4393-BA4C-0B35BA03DAEE}" type="datetime1">
              <a:rPr kumimoji="1" lang="ja-JP" altLang="en-US" smtClean="0"/>
              <a:t>2020/7/31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178431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8BE0A50-750A-414D-99AB-F0FF48653410}" type="datetime1">
              <a:rPr kumimoji="1" lang="ja-JP" altLang="en-US" smtClean="0"/>
              <a:t>2020/7/31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68052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14F7D4F-2515-4A60-9D24-9E28B75AB19A}" type="datetime1">
              <a:rPr kumimoji="1" lang="ja-JP" altLang="en-US" smtClean="0"/>
              <a:t>2020/7/31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0002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173BB36-98A2-4D7C-B951-C70F9DDB861C}" type="datetime1">
              <a:rPr kumimoji="1" lang="ja-JP" altLang="en-US" smtClean="0"/>
              <a:t>2020/7/31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2797140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8594870-886B-444E-AE6C-C6146C4C9A50}" type="datetime1">
              <a:rPr kumimoji="1" lang="ja-JP" altLang="en-US" smtClean="0"/>
              <a:t>2020/7/31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586513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FF4770B-42DB-4605-9129-2556FB6CD462}" type="datetime1">
              <a:rPr kumimoji="1" lang="ja-JP" altLang="en-US" smtClean="0"/>
              <a:t>2020/7/31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6609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FED6D0A-EA30-4F59-BB98-4F5377DAA6B9}" type="datetime1">
              <a:rPr kumimoji="1" lang="ja-JP" altLang="en-US" smtClean="0"/>
              <a:t>2020/7/31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3199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482344C-55B7-49D3-9DC1-13F9B6F0FAAA}" type="datetime1">
              <a:rPr kumimoji="1" lang="ja-JP" altLang="en-US" smtClean="0"/>
              <a:t>2020/7/31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47081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B9B3555-EB86-4C36-9554-0BB988BBB9FB}" type="datetime1">
              <a:rPr kumimoji="1" lang="ja-JP" altLang="en-US" smtClean="0"/>
              <a:t>2020/7/31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369397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C9EA71-FAC6-4FD1-BBDA-EFE84BAF33DD}" type="datetime1">
              <a:rPr kumimoji="1" lang="ja-JP" altLang="en-US" smtClean="0"/>
              <a:t>2020/7/31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E8D62C-51FD-4D41-806D-1D2DE4710F3C}" type="slidenum">
              <a:rPr kumimoji="1" lang="ja-JP" altLang="en-US" smtClean="0"/>
              <a:t>‹#›</a:t>
            </a:fld>
            <a:endParaRPr kumimoji="1" lang="ja-JP" altLang="en-US"/>
          </a:p>
        </p:txBody>
      </p:sp>
    </p:spTree>
    <p:extLst>
      <p:ext uri="{BB962C8B-B14F-4D97-AF65-F5344CB8AC3E}">
        <p14:creationId xmlns:p14="http://schemas.microsoft.com/office/powerpoint/2010/main" val="1055292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55643" y="3613578"/>
            <a:ext cx="11912616" cy="3188484"/>
          </a:xfrm>
          <a:prstGeom prst="rect">
            <a:avLst/>
          </a:prstGeom>
        </p:spPr>
      </p:pic>
      <p:pic>
        <p:nvPicPr>
          <p:cNvPr id="4" name="図 3"/>
          <p:cNvPicPr>
            <a:picLocks noChangeAspect="1"/>
          </p:cNvPicPr>
          <p:nvPr/>
        </p:nvPicPr>
        <p:blipFill>
          <a:blip r:embed="rId3"/>
          <a:stretch>
            <a:fillRect/>
          </a:stretch>
        </p:blipFill>
        <p:spPr>
          <a:xfrm>
            <a:off x="30417" y="714565"/>
            <a:ext cx="12138188" cy="2767824"/>
          </a:xfrm>
          <a:prstGeom prst="rect">
            <a:avLst/>
          </a:prstGeom>
        </p:spPr>
      </p:pic>
      <p:sp>
        <p:nvSpPr>
          <p:cNvPr id="21" name="正方形/長方形 20"/>
          <p:cNvSpPr/>
          <p:nvPr/>
        </p:nvSpPr>
        <p:spPr>
          <a:xfrm>
            <a:off x="0" y="3134"/>
            <a:ext cx="12192000" cy="538677"/>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b="1" dirty="0" smtClean="0">
                <a:latin typeface="Meiryo UI" panose="020B0604030504040204" pitchFamily="50" charset="-128"/>
                <a:ea typeface="Meiryo UI" panose="020B0604030504040204" pitchFamily="50" charset="-128"/>
              </a:rPr>
              <a:t>6</a:t>
            </a:r>
            <a:r>
              <a:rPr lang="ja-JP" altLang="en-US" sz="2400" b="1" dirty="0" smtClean="0">
                <a:latin typeface="Meiryo UI" panose="020B0604030504040204" pitchFamily="50" charset="-128"/>
                <a:ea typeface="Meiryo UI" panose="020B0604030504040204" pitchFamily="50" charset="-128"/>
              </a:rPr>
              <a:t>月</a:t>
            </a:r>
            <a:r>
              <a:rPr lang="en-US" altLang="ja-JP" sz="2400" b="1" dirty="0" smtClean="0">
                <a:latin typeface="Meiryo UI" panose="020B0604030504040204" pitchFamily="50" charset="-128"/>
                <a:ea typeface="Meiryo UI" panose="020B0604030504040204" pitchFamily="50" charset="-128"/>
              </a:rPr>
              <a:t>14</a:t>
            </a:r>
            <a:r>
              <a:rPr lang="ja-JP" altLang="en-US" sz="2400" b="1" dirty="0" smtClean="0">
                <a:latin typeface="Meiryo UI" panose="020B0604030504040204" pitchFamily="50" charset="-128"/>
                <a:ea typeface="Meiryo UI" panose="020B0604030504040204" pitchFamily="50" charset="-128"/>
              </a:rPr>
              <a:t>日以降の発生状況と倍加時間</a:t>
            </a:r>
            <a:r>
              <a:rPr lang="ja-JP" altLang="en-US" sz="2000" b="1" dirty="0" smtClean="0">
                <a:latin typeface="Meiryo UI" panose="020B0604030504040204" pitchFamily="50" charset="-128"/>
                <a:ea typeface="Meiryo UI" panose="020B0604030504040204" pitchFamily="50" charset="-128"/>
              </a:rPr>
              <a:t>（７月</a:t>
            </a:r>
            <a:r>
              <a:rPr lang="en-US" altLang="ja-JP" sz="2000" b="1" dirty="0" smtClean="0">
                <a:latin typeface="Meiryo UI" panose="020B0604030504040204" pitchFamily="50" charset="-128"/>
                <a:ea typeface="Meiryo UI" panose="020B0604030504040204" pitchFamily="50" charset="-128"/>
              </a:rPr>
              <a:t>30</a:t>
            </a:r>
            <a:r>
              <a:rPr lang="ja-JP" altLang="en-US" sz="2000" b="1" dirty="0" smtClean="0">
                <a:latin typeface="Meiryo UI" panose="020B0604030504040204" pitchFamily="50" charset="-128"/>
                <a:ea typeface="Meiryo UI" panose="020B0604030504040204" pitchFamily="50" charset="-128"/>
              </a:rPr>
              <a:t>日時点）</a:t>
            </a:r>
            <a:endParaRPr kumimoji="1" lang="ja-JP" altLang="en-US" sz="2000" b="1" dirty="0">
              <a:latin typeface="Meiryo UI" panose="020B0604030504040204" pitchFamily="50" charset="-128"/>
              <a:ea typeface="Meiryo UI" panose="020B0604030504040204" pitchFamily="50" charset="-128"/>
            </a:endParaRPr>
          </a:p>
        </p:txBody>
      </p:sp>
      <p:sp>
        <p:nvSpPr>
          <p:cNvPr id="2" name="角丸四角形吹き出し 1"/>
          <p:cNvSpPr/>
          <p:nvPr/>
        </p:nvSpPr>
        <p:spPr>
          <a:xfrm>
            <a:off x="4138774" y="4301824"/>
            <a:ext cx="3696834" cy="571289"/>
          </a:xfrm>
          <a:prstGeom prst="wedgeRoundRectCallout">
            <a:avLst>
              <a:gd name="adj1" fmla="val 38384"/>
              <a:gd name="adj2" fmla="val 70233"/>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smtClean="0">
                <a:latin typeface="Meiryo UI" panose="020B0604030504040204" pitchFamily="50" charset="-128"/>
                <a:ea typeface="Meiryo UI" panose="020B0604030504040204" pitchFamily="50" charset="-128"/>
              </a:rPr>
              <a:t>警戒基準を満たした</a:t>
            </a:r>
            <a:r>
              <a:rPr lang="en-US" altLang="ja-JP" sz="1200" dirty="0" smtClean="0">
                <a:latin typeface="Meiryo UI" panose="020B0604030504040204" pitchFamily="50" charset="-128"/>
                <a:ea typeface="Meiryo UI" panose="020B0604030504040204" pitchFamily="50" charset="-128"/>
              </a:rPr>
              <a:t>7/12</a:t>
            </a:r>
            <a:r>
              <a:rPr lang="ja-JP" altLang="en-US" sz="1200" dirty="0" smtClean="0">
                <a:latin typeface="Meiryo UI" panose="020B0604030504040204" pitchFamily="50" charset="-128"/>
                <a:ea typeface="Meiryo UI" panose="020B0604030504040204" pitchFamily="50" charset="-128"/>
              </a:rPr>
              <a:t>以降、倍加時間が</a:t>
            </a:r>
            <a:r>
              <a:rPr lang="en-US" altLang="ja-JP" sz="1200" dirty="0">
                <a:latin typeface="Meiryo UI" panose="020B0604030504040204" pitchFamily="50" charset="-128"/>
                <a:ea typeface="Meiryo UI" panose="020B0604030504040204" pitchFamily="50" charset="-128"/>
              </a:rPr>
              <a:t>4</a:t>
            </a:r>
            <a:r>
              <a:rPr lang="ja-JP" altLang="en-US" sz="1200" dirty="0" smtClean="0">
                <a:latin typeface="Meiryo UI" panose="020B0604030504040204" pitchFamily="50" charset="-128"/>
                <a:ea typeface="Meiryo UI" panose="020B0604030504040204" pitchFamily="50" charset="-128"/>
              </a:rPr>
              <a:t>月上旬の時期よりも短く、感染が急拡大している兆候</a:t>
            </a:r>
            <a:endParaRPr kumimoji="1" lang="ja-JP" altLang="en-US" sz="1200" dirty="0">
              <a:latin typeface="Meiryo UI" panose="020B0604030504040204" pitchFamily="50" charset="-128"/>
              <a:ea typeface="Meiryo UI" panose="020B0604030504040204" pitchFamily="50" charset="-128"/>
            </a:endParaRPr>
          </a:p>
        </p:txBody>
      </p:sp>
      <p:sp>
        <p:nvSpPr>
          <p:cNvPr id="3" name="下矢印吹き出し 2"/>
          <p:cNvSpPr/>
          <p:nvPr/>
        </p:nvSpPr>
        <p:spPr>
          <a:xfrm>
            <a:off x="6234789" y="1092683"/>
            <a:ext cx="2192541" cy="1412316"/>
          </a:xfrm>
          <a:prstGeom prst="downArrowCallout">
            <a:avLst>
              <a:gd name="adj1" fmla="val 15039"/>
              <a:gd name="adj2" fmla="val 18027"/>
              <a:gd name="adj3" fmla="val 25000"/>
              <a:gd name="adj4" fmla="val 64977"/>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latin typeface="Meiryo UI" panose="020B0604030504040204" pitchFamily="50" charset="-128"/>
                <a:ea typeface="Meiryo UI" panose="020B0604030504040204" pitchFamily="50" charset="-128"/>
              </a:rPr>
              <a:t>7</a:t>
            </a:r>
            <a:r>
              <a:rPr kumimoji="1" lang="en-US" altLang="ja-JP" sz="1200" dirty="0" smtClean="0">
                <a:latin typeface="Meiryo UI" panose="020B0604030504040204" pitchFamily="50" charset="-128"/>
                <a:ea typeface="Meiryo UI" panose="020B0604030504040204" pitchFamily="50" charset="-128"/>
              </a:rPr>
              <a:t>/12</a:t>
            </a:r>
          </a:p>
          <a:p>
            <a:pPr algn="ctr"/>
            <a:r>
              <a:rPr kumimoji="1" lang="ja-JP" altLang="en-US" sz="1200" dirty="0" smtClean="0">
                <a:latin typeface="Meiryo UI" panose="020B0604030504040204" pitchFamily="50" charset="-128"/>
                <a:ea typeface="Meiryo UI" panose="020B0604030504040204" pitchFamily="50" charset="-128"/>
              </a:rPr>
              <a:t>大阪モデルの警戒基準を満たし</a:t>
            </a:r>
            <a:endParaRPr kumimoji="1" lang="en-US" altLang="ja-JP" sz="1200" dirty="0" smtClean="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ｲｴﾛｰｽﾃｰｼﾞ対応方針に基づく</a:t>
            </a:r>
            <a:endParaRPr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要請開始</a:t>
            </a:r>
            <a:endParaRPr kumimoji="1" lang="en-US" altLang="ja-JP" sz="1200" dirty="0" smtClean="0">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9A396F46-6F5F-483F-BC68-432494F2ED7F}"/>
              </a:ext>
            </a:extLst>
          </p:cNvPr>
          <p:cNvSpPr txBox="1"/>
          <p:nvPr/>
        </p:nvSpPr>
        <p:spPr>
          <a:xfrm>
            <a:off x="10427807" y="104056"/>
            <a:ext cx="1514475" cy="369332"/>
          </a:xfrm>
          <a:prstGeom prst="rect">
            <a:avLst/>
          </a:prstGeom>
          <a:solidFill>
            <a:schemeClr val="bg1"/>
          </a:solidFill>
          <a:ln>
            <a:solidFill>
              <a:schemeClr val="tx1"/>
            </a:solidFill>
          </a:ln>
        </p:spPr>
        <p:txBody>
          <a:bodyPr wrap="square" rtlCol="0">
            <a:spAutoFit/>
          </a:bodyPr>
          <a:lstStyle/>
          <a:p>
            <a:pPr algn="ctr"/>
            <a:r>
              <a:rPr kumimoji="1" lang="ja-JP" altLang="en-US" dirty="0" smtClean="0">
                <a:latin typeface="ＭＳ ゴシック" panose="020B0609070205080204" pitchFamily="49" charset="-128"/>
                <a:ea typeface="ＭＳ ゴシック" panose="020B0609070205080204" pitchFamily="49" charset="-128"/>
              </a:rPr>
              <a:t>資料１－４</a:t>
            </a:r>
            <a:endParaRPr kumimoji="1" lang="ja-JP" altLang="en-US" dirty="0">
              <a:latin typeface="ＭＳ ゴシック" panose="020B0609070205080204" pitchFamily="49" charset="-128"/>
              <a:ea typeface="ＭＳ ゴシック" panose="020B0609070205080204" pitchFamily="49" charset="-128"/>
            </a:endParaRPr>
          </a:p>
        </p:txBody>
      </p:sp>
      <p:sp>
        <p:nvSpPr>
          <p:cNvPr id="26" name="テキスト ボックス 25"/>
          <p:cNvSpPr txBox="1"/>
          <p:nvPr/>
        </p:nvSpPr>
        <p:spPr>
          <a:xfrm>
            <a:off x="3283712" y="6416845"/>
            <a:ext cx="1404501" cy="246221"/>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25</a:t>
            </a:r>
            <a:r>
              <a:rPr kumimoji="1" lang="ja-JP" altLang="en-US" sz="1000" dirty="0">
                <a:latin typeface="Meiryo UI" panose="020B0604030504040204" pitchFamily="50" charset="-128"/>
                <a:ea typeface="Meiryo UI" panose="020B0604030504040204" pitchFamily="50" charset="-128"/>
              </a:rPr>
              <a:t>人→概ね</a:t>
            </a:r>
            <a:r>
              <a:rPr lang="en-US" altLang="ja-JP" sz="1000" dirty="0">
                <a:latin typeface="Meiryo UI" panose="020B0604030504040204" pitchFamily="50" charset="-128"/>
                <a:ea typeface="Meiryo UI" panose="020B0604030504040204" pitchFamily="50" charset="-128"/>
              </a:rPr>
              <a:t>5</a:t>
            </a:r>
            <a:r>
              <a:rPr kumimoji="1" lang="en-US" altLang="ja-JP" sz="1000" dirty="0">
                <a:latin typeface="Meiryo UI" panose="020B0604030504040204" pitchFamily="50" charset="-128"/>
                <a:ea typeface="Meiryo UI" panose="020B0604030504040204" pitchFamily="50" charset="-128"/>
              </a:rPr>
              <a:t>0</a:t>
            </a:r>
            <a:r>
              <a:rPr kumimoji="1" lang="ja-JP" altLang="en-US" sz="1000" dirty="0">
                <a:latin typeface="Meiryo UI" panose="020B0604030504040204" pitchFamily="50" charset="-128"/>
                <a:ea typeface="Meiryo UI" panose="020B0604030504040204" pitchFamily="50" charset="-128"/>
              </a:rPr>
              <a:t>人</a:t>
            </a:r>
          </a:p>
        </p:txBody>
      </p:sp>
      <p:sp>
        <p:nvSpPr>
          <p:cNvPr id="28" name="右矢印 27"/>
          <p:cNvSpPr/>
          <p:nvPr/>
        </p:nvSpPr>
        <p:spPr>
          <a:xfrm>
            <a:off x="4594518" y="5988052"/>
            <a:ext cx="1232601" cy="426694"/>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138" dirty="0">
                <a:latin typeface="Meiryo UI" panose="020B0604030504040204" pitchFamily="50" charset="-128"/>
                <a:ea typeface="Meiryo UI" panose="020B0604030504040204" pitchFamily="50" charset="-128"/>
              </a:rPr>
              <a:t>5</a:t>
            </a:r>
            <a:r>
              <a:rPr kumimoji="1" lang="ja-JP" altLang="en-US" sz="1138" dirty="0">
                <a:latin typeface="Meiryo UI" panose="020B0604030504040204" pitchFamily="50" charset="-128"/>
                <a:ea typeface="Meiryo UI" panose="020B0604030504040204" pitchFamily="50" charset="-128"/>
              </a:rPr>
              <a:t>日</a:t>
            </a:r>
          </a:p>
        </p:txBody>
      </p:sp>
      <p:sp>
        <p:nvSpPr>
          <p:cNvPr id="29" name="テキスト ボックス 28"/>
          <p:cNvSpPr txBox="1"/>
          <p:nvPr/>
        </p:nvSpPr>
        <p:spPr>
          <a:xfrm>
            <a:off x="4589544" y="6414746"/>
            <a:ext cx="1503941" cy="246221"/>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概ね</a:t>
            </a:r>
            <a:r>
              <a:rPr lang="en-US" altLang="ja-JP" sz="1000" dirty="0">
                <a:latin typeface="Meiryo UI" panose="020B0604030504040204" pitchFamily="50" charset="-128"/>
                <a:ea typeface="Meiryo UI" panose="020B0604030504040204" pitchFamily="50" charset="-128"/>
              </a:rPr>
              <a:t>50</a:t>
            </a:r>
            <a:r>
              <a:rPr kumimoji="1" lang="ja-JP" altLang="en-US" sz="1000" dirty="0">
                <a:latin typeface="Meiryo UI" panose="020B0604030504040204" pitchFamily="50" charset="-128"/>
                <a:ea typeface="Meiryo UI" panose="020B0604030504040204" pitchFamily="50" charset="-128"/>
              </a:rPr>
              <a:t>人→</a:t>
            </a:r>
            <a:r>
              <a:rPr lang="en-US" altLang="ja-JP" sz="1000" dirty="0">
                <a:latin typeface="Meiryo UI" panose="020B0604030504040204" pitchFamily="50" charset="-128"/>
                <a:ea typeface="Meiryo UI" panose="020B0604030504040204" pitchFamily="50" charset="-128"/>
              </a:rPr>
              <a:t>10</a:t>
            </a:r>
            <a:r>
              <a:rPr kumimoji="1" lang="en-US" altLang="ja-JP" sz="1000" dirty="0">
                <a:latin typeface="Meiryo UI" panose="020B0604030504040204" pitchFamily="50" charset="-128"/>
                <a:ea typeface="Meiryo UI" panose="020B0604030504040204" pitchFamily="50" charset="-128"/>
              </a:rPr>
              <a:t>0</a:t>
            </a:r>
            <a:r>
              <a:rPr kumimoji="1" lang="ja-JP" altLang="en-US" sz="1000" dirty="0">
                <a:latin typeface="Meiryo UI" panose="020B0604030504040204" pitchFamily="50" charset="-128"/>
                <a:ea typeface="Meiryo UI" panose="020B0604030504040204" pitchFamily="50" charset="-128"/>
              </a:rPr>
              <a:t>人</a:t>
            </a:r>
          </a:p>
        </p:txBody>
      </p:sp>
      <p:sp>
        <p:nvSpPr>
          <p:cNvPr id="30" name="右矢印 29"/>
          <p:cNvSpPr/>
          <p:nvPr/>
        </p:nvSpPr>
        <p:spPr>
          <a:xfrm>
            <a:off x="8409232" y="6036411"/>
            <a:ext cx="1180115" cy="426694"/>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138" dirty="0">
                <a:latin typeface="Meiryo UI" panose="020B0604030504040204" pitchFamily="50" charset="-128"/>
                <a:ea typeface="Meiryo UI" panose="020B0604030504040204" pitchFamily="50" charset="-128"/>
              </a:rPr>
              <a:t>5</a:t>
            </a:r>
            <a:r>
              <a:rPr kumimoji="1" lang="ja-JP" altLang="en-US" sz="1138" dirty="0">
                <a:latin typeface="Meiryo UI" panose="020B0604030504040204" pitchFamily="50" charset="-128"/>
                <a:ea typeface="Meiryo UI" panose="020B0604030504040204" pitchFamily="50" charset="-128"/>
              </a:rPr>
              <a:t>日</a:t>
            </a:r>
          </a:p>
        </p:txBody>
      </p:sp>
      <p:sp>
        <p:nvSpPr>
          <p:cNvPr id="31" name="右矢印 30"/>
          <p:cNvSpPr/>
          <p:nvPr/>
        </p:nvSpPr>
        <p:spPr>
          <a:xfrm>
            <a:off x="5827119" y="6005679"/>
            <a:ext cx="1381623" cy="426694"/>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138" dirty="0">
                <a:latin typeface="Meiryo UI" panose="020B0604030504040204" pitchFamily="50" charset="-128"/>
                <a:ea typeface="Meiryo UI" panose="020B0604030504040204" pitchFamily="50" charset="-128"/>
              </a:rPr>
              <a:t>6</a:t>
            </a:r>
            <a:r>
              <a:rPr kumimoji="1" lang="ja-JP" altLang="en-US" sz="1138" dirty="0">
                <a:latin typeface="Meiryo UI" panose="020B0604030504040204" pitchFamily="50" charset="-128"/>
                <a:ea typeface="Meiryo UI" panose="020B0604030504040204" pitchFamily="50" charset="-128"/>
              </a:rPr>
              <a:t>日</a:t>
            </a:r>
          </a:p>
        </p:txBody>
      </p:sp>
      <p:sp>
        <p:nvSpPr>
          <p:cNvPr id="32" name="右矢印 31"/>
          <p:cNvSpPr/>
          <p:nvPr/>
        </p:nvSpPr>
        <p:spPr>
          <a:xfrm>
            <a:off x="7232391" y="6026225"/>
            <a:ext cx="1176841" cy="426694"/>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138" dirty="0">
                <a:latin typeface="Meiryo UI" panose="020B0604030504040204" pitchFamily="50" charset="-128"/>
                <a:ea typeface="Meiryo UI" panose="020B0604030504040204" pitchFamily="50" charset="-128"/>
              </a:rPr>
              <a:t>5</a:t>
            </a:r>
            <a:r>
              <a:rPr kumimoji="1" lang="ja-JP" altLang="en-US" sz="1138" dirty="0">
                <a:latin typeface="Meiryo UI" panose="020B0604030504040204" pitchFamily="50" charset="-128"/>
                <a:ea typeface="Meiryo UI" panose="020B0604030504040204" pitchFamily="50" charset="-128"/>
              </a:rPr>
              <a:t>日</a:t>
            </a:r>
          </a:p>
        </p:txBody>
      </p:sp>
      <p:sp>
        <p:nvSpPr>
          <p:cNvPr id="33" name="テキスト ボックス 32"/>
          <p:cNvSpPr txBox="1"/>
          <p:nvPr/>
        </p:nvSpPr>
        <p:spPr>
          <a:xfrm>
            <a:off x="1604910" y="6165781"/>
            <a:ext cx="1159876" cy="317459"/>
          </a:xfrm>
          <a:prstGeom prst="rect">
            <a:avLst/>
          </a:prstGeom>
          <a:noFill/>
        </p:spPr>
        <p:txBody>
          <a:bodyPr wrap="square" rtlCol="0">
            <a:spAutoFit/>
          </a:bodyPr>
          <a:lstStyle/>
          <a:p>
            <a:r>
              <a:rPr kumimoji="1" lang="ja-JP" altLang="en-US" sz="1463" dirty="0">
                <a:latin typeface="Meiryo UI" panose="020B0604030504040204" pitchFamily="50" charset="-128"/>
                <a:ea typeface="Meiryo UI" panose="020B0604030504040204" pitchFamily="50" charset="-128"/>
              </a:rPr>
              <a:t>倍加時間</a:t>
            </a:r>
          </a:p>
        </p:txBody>
      </p:sp>
      <p:sp>
        <p:nvSpPr>
          <p:cNvPr id="34" name="右矢印 33"/>
          <p:cNvSpPr/>
          <p:nvPr/>
        </p:nvSpPr>
        <p:spPr>
          <a:xfrm>
            <a:off x="3118059" y="5988052"/>
            <a:ext cx="1471485" cy="426694"/>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138" dirty="0">
                <a:latin typeface="Meiryo UI" panose="020B0604030504040204" pitchFamily="50" charset="-128"/>
                <a:ea typeface="Meiryo UI" panose="020B0604030504040204" pitchFamily="50" charset="-128"/>
              </a:rPr>
              <a:t>6</a:t>
            </a:r>
            <a:r>
              <a:rPr kumimoji="1" lang="ja-JP" altLang="en-US" sz="1138" dirty="0">
                <a:latin typeface="Meiryo UI" panose="020B0604030504040204" pitchFamily="50" charset="-128"/>
                <a:ea typeface="Meiryo UI" panose="020B0604030504040204" pitchFamily="50" charset="-128"/>
              </a:rPr>
              <a:t>日</a:t>
            </a:r>
          </a:p>
        </p:txBody>
      </p:sp>
      <p:sp>
        <p:nvSpPr>
          <p:cNvPr id="35" name="スライド番号プレースホルダー 3"/>
          <p:cNvSpPr txBox="1">
            <a:spLocks/>
          </p:cNvSpPr>
          <p:nvPr/>
        </p:nvSpPr>
        <p:spPr>
          <a:xfrm>
            <a:off x="9368616" y="6558311"/>
            <a:ext cx="2765290" cy="296664"/>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solidFill>
                  <a:schemeClr val="tx1"/>
                </a:solidFill>
              </a:rPr>
              <a:t>１</a:t>
            </a:r>
            <a:endParaRPr lang="ja-JP" altLang="en-US" dirty="0">
              <a:solidFill>
                <a:schemeClr val="tx1"/>
              </a:solidFill>
            </a:endParaRPr>
          </a:p>
        </p:txBody>
      </p:sp>
      <p:sp>
        <p:nvSpPr>
          <p:cNvPr id="36" name="右矢印 35"/>
          <p:cNvSpPr/>
          <p:nvPr/>
        </p:nvSpPr>
        <p:spPr>
          <a:xfrm>
            <a:off x="9622623" y="6024913"/>
            <a:ext cx="1654602" cy="426694"/>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138" dirty="0" smtClean="0">
                <a:latin typeface="Meiryo UI" panose="020B0604030504040204" pitchFamily="50" charset="-128"/>
                <a:ea typeface="Meiryo UI" panose="020B0604030504040204" pitchFamily="50" charset="-128"/>
              </a:rPr>
              <a:t>6</a:t>
            </a:r>
            <a:r>
              <a:rPr kumimoji="1" lang="ja-JP" altLang="en-US" sz="1138" dirty="0" smtClean="0">
                <a:latin typeface="Meiryo UI" panose="020B0604030504040204" pitchFamily="50" charset="-128"/>
                <a:ea typeface="Meiryo UI" panose="020B0604030504040204" pitchFamily="50" charset="-128"/>
              </a:rPr>
              <a:t>日</a:t>
            </a:r>
            <a:endParaRPr kumimoji="1" lang="ja-JP" altLang="en-US" sz="1138"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5902410" y="6375883"/>
            <a:ext cx="1093569" cy="400110"/>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rPr>
              <a:t>概ね</a:t>
            </a:r>
            <a:r>
              <a:rPr lang="en-US" altLang="ja-JP" sz="1000" dirty="0">
                <a:latin typeface="Meiryo UI" panose="020B0604030504040204" pitchFamily="50" charset="-128"/>
                <a:ea typeface="Meiryo UI" panose="020B0604030504040204" pitchFamily="50" charset="-128"/>
              </a:rPr>
              <a:t>100</a:t>
            </a:r>
            <a:r>
              <a:rPr kumimoji="1" lang="ja-JP" altLang="en-US" sz="1000" dirty="0">
                <a:latin typeface="Meiryo UI" panose="020B0604030504040204" pitchFamily="50" charset="-128"/>
                <a:ea typeface="Meiryo UI" panose="020B0604030504040204" pitchFamily="50" charset="-128"/>
              </a:rPr>
              <a:t>人</a:t>
            </a:r>
            <a:endParaRPr kumimoji="1"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→概ね</a:t>
            </a:r>
            <a:r>
              <a:rPr lang="en-US" altLang="ja-JP" sz="1000" dirty="0">
                <a:latin typeface="Meiryo UI" panose="020B0604030504040204" pitchFamily="50" charset="-128"/>
                <a:ea typeface="Meiryo UI" panose="020B0604030504040204" pitchFamily="50" charset="-128"/>
              </a:rPr>
              <a:t>20</a:t>
            </a:r>
            <a:r>
              <a:rPr kumimoji="1" lang="en-US" altLang="ja-JP" sz="1000" dirty="0">
                <a:latin typeface="Meiryo UI" panose="020B0604030504040204" pitchFamily="50" charset="-128"/>
                <a:ea typeface="Meiryo UI" panose="020B0604030504040204" pitchFamily="50" charset="-128"/>
              </a:rPr>
              <a:t>0</a:t>
            </a:r>
            <a:r>
              <a:rPr kumimoji="1" lang="ja-JP" altLang="en-US" sz="1000" dirty="0">
                <a:latin typeface="Meiryo UI" panose="020B0604030504040204" pitchFamily="50" charset="-128"/>
                <a:ea typeface="Meiryo UI" panose="020B0604030504040204" pitchFamily="50" charset="-128"/>
              </a:rPr>
              <a:t>人</a:t>
            </a:r>
          </a:p>
        </p:txBody>
      </p:sp>
      <p:sp>
        <p:nvSpPr>
          <p:cNvPr id="38" name="テキスト ボックス 37"/>
          <p:cNvSpPr txBox="1"/>
          <p:nvPr/>
        </p:nvSpPr>
        <p:spPr>
          <a:xfrm>
            <a:off x="7331060" y="6391866"/>
            <a:ext cx="1008609" cy="400110"/>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rPr>
              <a:t>概ね</a:t>
            </a:r>
            <a:r>
              <a:rPr lang="en-US" altLang="ja-JP" sz="1000" dirty="0">
                <a:latin typeface="Meiryo UI" panose="020B0604030504040204" pitchFamily="50" charset="-128"/>
                <a:ea typeface="Meiryo UI" panose="020B0604030504040204" pitchFamily="50" charset="-128"/>
              </a:rPr>
              <a:t>200</a:t>
            </a:r>
            <a:r>
              <a:rPr kumimoji="1" lang="ja-JP" altLang="en-US" sz="1000" dirty="0">
                <a:latin typeface="Meiryo UI" panose="020B0604030504040204" pitchFamily="50" charset="-128"/>
                <a:ea typeface="Meiryo UI" panose="020B0604030504040204" pitchFamily="50" charset="-128"/>
              </a:rPr>
              <a:t>人</a:t>
            </a:r>
            <a:endParaRPr kumimoji="1"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→概ね</a:t>
            </a:r>
            <a:r>
              <a:rPr lang="en-US" altLang="ja-JP" sz="1000" dirty="0">
                <a:latin typeface="Meiryo UI" panose="020B0604030504040204" pitchFamily="50" charset="-128"/>
                <a:ea typeface="Meiryo UI" panose="020B0604030504040204" pitchFamily="50" charset="-128"/>
              </a:rPr>
              <a:t>40</a:t>
            </a:r>
            <a:r>
              <a:rPr kumimoji="1" lang="en-US" altLang="ja-JP" sz="1000" dirty="0">
                <a:latin typeface="Meiryo UI" panose="020B0604030504040204" pitchFamily="50" charset="-128"/>
                <a:ea typeface="Meiryo UI" panose="020B0604030504040204" pitchFamily="50" charset="-128"/>
              </a:rPr>
              <a:t>0</a:t>
            </a:r>
            <a:r>
              <a:rPr kumimoji="1" lang="ja-JP" altLang="en-US" sz="1000" dirty="0">
                <a:latin typeface="Meiryo UI" panose="020B0604030504040204" pitchFamily="50" charset="-128"/>
                <a:ea typeface="Meiryo UI" panose="020B0604030504040204" pitchFamily="50" charset="-128"/>
              </a:rPr>
              <a:t>人</a:t>
            </a:r>
          </a:p>
        </p:txBody>
      </p:sp>
      <p:sp>
        <p:nvSpPr>
          <p:cNvPr id="39" name="テキスト ボックス 38"/>
          <p:cNvSpPr txBox="1"/>
          <p:nvPr/>
        </p:nvSpPr>
        <p:spPr>
          <a:xfrm>
            <a:off x="8548866" y="6381918"/>
            <a:ext cx="1008609" cy="400110"/>
          </a:xfrm>
          <a:prstGeom prst="rect">
            <a:avLst/>
          </a:prstGeom>
          <a:noFill/>
        </p:spPr>
        <p:txBody>
          <a:bodyPr wrap="none" rtlCol="0">
            <a:spAutoFit/>
          </a:bodyPr>
          <a:lstStyle/>
          <a:p>
            <a:r>
              <a:rPr lang="ja-JP" altLang="en-US" sz="1000" dirty="0">
                <a:latin typeface="Meiryo UI" panose="020B0604030504040204" pitchFamily="50" charset="-128"/>
                <a:ea typeface="Meiryo UI" panose="020B0604030504040204" pitchFamily="50" charset="-128"/>
              </a:rPr>
              <a:t>概ね</a:t>
            </a:r>
            <a:r>
              <a:rPr lang="en-US" altLang="ja-JP" sz="1000" dirty="0">
                <a:latin typeface="Meiryo UI" panose="020B0604030504040204" pitchFamily="50" charset="-128"/>
                <a:ea typeface="Meiryo UI" panose="020B0604030504040204" pitchFamily="50" charset="-128"/>
              </a:rPr>
              <a:t>400</a:t>
            </a:r>
            <a:r>
              <a:rPr kumimoji="1" lang="ja-JP" altLang="en-US" sz="1000" dirty="0">
                <a:latin typeface="Meiryo UI" panose="020B0604030504040204" pitchFamily="50" charset="-128"/>
                <a:ea typeface="Meiryo UI" panose="020B0604030504040204" pitchFamily="50" charset="-128"/>
              </a:rPr>
              <a:t>人</a:t>
            </a:r>
            <a:endParaRPr kumimoji="1"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→概ね</a:t>
            </a:r>
            <a:r>
              <a:rPr lang="en-US" altLang="ja-JP" sz="1000" dirty="0">
                <a:latin typeface="Meiryo UI" panose="020B0604030504040204" pitchFamily="50" charset="-128"/>
                <a:ea typeface="Meiryo UI" panose="020B0604030504040204" pitchFamily="50" charset="-128"/>
              </a:rPr>
              <a:t>80</a:t>
            </a:r>
            <a:r>
              <a:rPr kumimoji="1" lang="en-US" altLang="ja-JP" sz="1000" dirty="0">
                <a:latin typeface="Meiryo UI" panose="020B0604030504040204" pitchFamily="50" charset="-128"/>
                <a:ea typeface="Meiryo UI" panose="020B0604030504040204" pitchFamily="50" charset="-128"/>
              </a:rPr>
              <a:t>0</a:t>
            </a:r>
            <a:r>
              <a:rPr kumimoji="1" lang="ja-JP" altLang="en-US" sz="1000" dirty="0">
                <a:latin typeface="Meiryo UI" panose="020B0604030504040204" pitchFamily="50" charset="-128"/>
                <a:ea typeface="Meiryo UI" panose="020B0604030504040204" pitchFamily="50" charset="-128"/>
              </a:rPr>
              <a:t>人</a:t>
            </a:r>
          </a:p>
        </p:txBody>
      </p:sp>
      <p:sp>
        <p:nvSpPr>
          <p:cNvPr id="40" name="テキスト ボックス 39"/>
          <p:cNvSpPr txBox="1"/>
          <p:nvPr/>
        </p:nvSpPr>
        <p:spPr>
          <a:xfrm>
            <a:off x="9976614" y="6416845"/>
            <a:ext cx="1088760" cy="400110"/>
          </a:xfrm>
          <a:prstGeom prst="rect">
            <a:avLst/>
          </a:prstGeom>
          <a:noFill/>
        </p:spPr>
        <p:txBody>
          <a:bodyPr wrap="none" rtlCol="0">
            <a:spAutoFit/>
          </a:bodyPr>
          <a:lstStyle/>
          <a:p>
            <a:r>
              <a:rPr lang="ja-JP" altLang="en-US" sz="1000" dirty="0" smtClean="0">
                <a:latin typeface="Meiryo UI" panose="020B0604030504040204" pitchFamily="50" charset="-128"/>
                <a:ea typeface="Meiryo UI" panose="020B0604030504040204" pitchFamily="50" charset="-128"/>
              </a:rPr>
              <a:t>概ね</a:t>
            </a:r>
            <a:r>
              <a:rPr lang="en-US" altLang="ja-JP" sz="1000" dirty="0">
                <a:latin typeface="Meiryo UI" panose="020B0604030504040204" pitchFamily="50" charset="-128"/>
                <a:ea typeface="Meiryo UI" panose="020B0604030504040204" pitchFamily="50" charset="-128"/>
              </a:rPr>
              <a:t>8</a:t>
            </a:r>
            <a:r>
              <a:rPr lang="en-US" altLang="ja-JP" sz="1000" dirty="0" smtClean="0">
                <a:latin typeface="Meiryo UI" panose="020B0604030504040204" pitchFamily="50" charset="-128"/>
                <a:ea typeface="Meiryo UI" panose="020B0604030504040204" pitchFamily="50" charset="-128"/>
              </a:rPr>
              <a:t>00</a:t>
            </a:r>
            <a:r>
              <a:rPr kumimoji="1" lang="ja-JP" altLang="en-US" sz="1000" dirty="0">
                <a:latin typeface="Meiryo UI" panose="020B0604030504040204" pitchFamily="50" charset="-128"/>
                <a:ea typeface="Meiryo UI" panose="020B0604030504040204" pitchFamily="50" charset="-128"/>
              </a:rPr>
              <a:t>人</a:t>
            </a:r>
            <a:endParaRPr kumimoji="1"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概ね</a:t>
            </a:r>
            <a:r>
              <a:rPr lang="en-US" altLang="ja-JP" sz="1000" dirty="0">
                <a:latin typeface="Meiryo UI" panose="020B0604030504040204" pitchFamily="50" charset="-128"/>
                <a:ea typeface="Meiryo UI" panose="020B0604030504040204" pitchFamily="50" charset="-128"/>
              </a:rPr>
              <a:t>16</a:t>
            </a:r>
            <a:r>
              <a:rPr lang="en-US" altLang="ja-JP" sz="1000" dirty="0" smtClean="0">
                <a:latin typeface="Meiryo UI" panose="020B0604030504040204" pitchFamily="50" charset="-128"/>
                <a:ea typeface="Meiryo UI" panose="020B0604030504040204" pitchFamily="50" charset="-128"/>
              </a:rPr>
              <a:t>0</a:t>
            </a:r>
            <a:r>
              <a:rPr kumimoji="1" lang="en-US" altLang="ja-JP" sz="1000" dirty="0" smtClean="0">
                <a:latin typeface="Meiryo UI" panose="020B0604030504040204" pitchFamily="50" charset="-128"/>
                <a:ea typeface="Meiryo UI" panose="020B0604030504040204" pitchFamily="50" charset="-128"/>
              </a:rPr>
              <a:t>0</a:t>
            </a:r>
            <a:r>
              <a:rPr kumimoji="1" lang="ja-JP" altLang="en-US" sz="1000" dirty="0">
                <a:latin typeface="Meiryo UI" panose="020B0604030504040204" pitchFamily="50" charset="-128"/>
                <a:ea typeface="Meiryo UI" panose="020B0604030504040204" pitchFamily="50" charset="-128"/>
              </a:rPr>
              <a:t>人</a:t>
            </a:r>
          </a:p>
        </p:txBody>
      </p:sp>
    </p:spTree>
    <p:extLst>
      <p:ext uri="{BB962C8B-B14F-4D97-AF65-F5344CB8AC3E}">
        <p14:creationId xmlns:p14="http://schemas.microsoft.com/office/powerpoint/2010/main" val="35502965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4079"/>
            <a:ext cx="12192000" cy="538677"/>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新規陽性者の推計と実測値</a:t>
            </a:r>
            <a:r>
              <a:rPr lang="ja-JP" altLang="en-US" b="1" dirty="0" smtClean="0">
                <a:latin typeface="Meiryo UI" panose="020B0604030504040204" pitchFamily="50" charset="-128"/>
                <a:ea typeface="Meiryo UI" panose="020B0604030504040204" pitchFamily="50" charset="-128"/>
              </a:rPr>
              <a:t>（第</a:t>
            </a:r>
            <a:r>
              <a:rPr lang="en-US" altLang="ja-JP" b="1" dirty="0" smtClean="0">
                <a:latin typeface="Meiryo UI" panose="020B0604030504040204" pitchFamily="50" charset="-128"/>
                <a:ea typeface="Meiryo UI" panose="020B0604030504040204" pitchFamily="50" charset="-128"/>
              </a:rPr>
              <a:t>22</a:t>
            </a:r>
            <a:r>
              <a:rPr lang="ja-JP" altLang="en-US" b="1" dirty="0" smtClean="0">
                <a:latin typeface="Meiryo UI" panose="020B0604030504040204" pitchFamily="50" charset="-128"/>
                <a:ea typeface="Meiryo UI" panose="020B0604030504040204" pitchFamily="50" charset="-128"/>
              </a:rPr>
              <a:t>回本部会議資料を</a:t>
            </a:r>
            <a:r>
              <a:rPr lang="en-US" altLang="ja-JP" b="1" dirty="0" smtClean="0">
                <a:latin typeface="Meiryo UI" panose="020B0604030504040204" pitchFamily="50" charset="-128"/>
                <a:ea typeface="Meiryo UI" panose="020B0604030504040204" pitchFamily="50" charset="-128"/>
              </a:rPr>
              <a:t>30</a:t>
            </a:r>
            <a:r>
              <a:rPr lang="ja-JP" altLang="en-US" b="1" dirty="0" smtClean="0">
                <a:latin typeface="Meiryo UI" panose="020B0604030504040204" pitchFamily="50" charset="-128"/>
                <a:ea typeface="Meiryo UI" panose="020B0604030504040204" pitchFamily="50" charset="-128"/>
              </a:rPr>
              <a:t>日時点に更新）</a:t>
            </a:r>
            <a:endParaRPr lang="en-US" altLang="ja-JP" b="1" dirty="0" smtClean="0">
              <a:latin typeface="Meiryo UI" panose="020B0604030504040204" pitchFamily="50" charset="-128"/>
              <a:ea typeface="Meiryo UI" panose="020B0604030504040204" pitchFamily="50" charset="-128"/>
            </a:endParaRPr>
          </a:p>
        </p:txBody>
      </p:sp>
      <p:sp>
        <p:nvSpPr>
          <p:cNvPr id="16" name="正方形/長方形 15"/>
          <p:cNvSpPr/>
          <p:nvPr/>
        </p:nvSpPr>
        <p:spPr>
          <a:xfrm>
            <a:off x="792281" y="4314825"/>
            <a:ext cx="4736982" cy="21761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792281" y="6530516"/>
            <a:ext cx="10234758"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直近</a:t>
            </a:r>
            <a:r>
              <a:rPr kumimoji="1" lang="en-US" altLang="ja-JP" sz="1200" dirty="0" smtClean="0">
                <a:latin typeface="Meiryo UI" panose="020B0604030504040204" pitchFamily="50" charset="-128"/>
                <a:ea typeface="Meiryo UI" panose="020B0604030504040204" pitchFamily="50" charset="-128"/>
              </a:rPr>
              <a:t>1</a:t>
            </a:r>
            <a:r>
              <a:rPr kumimoji="1" lang="ja-JP" altLang="en-US" sz="1200" dirty="0" smtClean="0">
                <a:latin typeface="Meiryo UI" panose="020B0604030504040204" pitchFamily="50" charset="-128"/>
                <a:ea typeface="Meiryo UI" panose="020B0604030504040204" pitchFamily="50" charset="-128"/>
              </a:rPr>
              <a:t>週間あたりの新規陽性者数が人口</a:t>
            </a:r>
            <a:r>
              <a:rPr kumimoji="1" lang="en-US" altLang="ja-JP" sz="1200" dirty="0" smtClean="0">
                <a:latin typeface="Meiryo UI" panose="020B0604030504040204" pitchFamily="50" charset="-128"/>
                <a:ea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rPr>
              <a:t>万人あたり</a:t>
            </a:r>
            <a:r>
              <a:rPr lang="en-US" altLang="ja-JP" sz="1200" dirty="0" smtClean="0">
                <a:latin typeface="Meiryo UI" panose="020B0604030504040204" pitchFamily="50" charset="-128"/>
                <a:ea typeface="Meiryo UI" panose="020B0604030504040204" pitchFamily="50" charset="-128"/>
              </a:rPr>
              <a:t>2.5</a:t>
            </a:r>
            <a:r>
              <a:rPr lang="ja-JP" altLang="en-US" sz="1200" dirty="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rPr>
              <a:t>日間の新規陽性者数が</a:t>
            </a:r>
            <a:r>
              <a:rPr lang="en-US" altLang="ja-JP" sz="1200" dirty="0" smtClean="0">
                <a:latin typeface="Meiryo UI" panose="020B0604030504040204" pitchFamily="50" charset="-128"/>
                <a:ea typeface="Meiryo UI" panose="020B0604030504040204" pitchFamily="50" charset="-128"/>
              </a:rPr>
              <a:t>222</a:t>
            </a:r>
            <a:r>
              <a:rPr lang="ja-JP" altLang="en-US" sz="1200" dirty="0" smtClean="0">
                <a:latin typeface="Meiryo UI" panose="020B0604030504040204" pitchFamily="50" charset="-128"/>
                <a:ea typeface="Meiryo UI" panose="020B0604030504040204" pitchFamily="50" charset="-128"/>
              </a:rPr>
              <a:t>人）以上となった日を基準日（</a:t>
            </a:r>
            <a:r>
              <a:rPr lang="en-US" altLang="ja-JP" sz="1200" dirty="0" smtClean="0">
                <a:latin typeface="Meiryo UI" panose="020B0604030504040204" pitchFamily="50" charset="-128"/>
                <a:ea typeface="Meiryo UI" panose="020B0604030504040204" pitchFamily="50" charset="-128"/>
              </a:rPr>
              <a:t>0</a:t>
            </a:r>
            <a:r>
              <a:rPr lang="ja-JP" altLang="en-US" sz="1200" dirty="0" smtClean="0">
                <a:latin typeface="Meiryo UI" panose="020B0604030504040204" pitchFamily="50" charset="-128"/>
                <a:ea typeface="Meiryo UI" panose="020B0604030504040204" pitchFamily="50" charset="-128"/>
              </a:rPr>
              <a:t>日）とし、大阪府実測値と比較。</a:t>
            </a:r>
            <a:endParaRPr lang="en-US" altLang="ja-JP" sz="1200" dirty="0" smtClean="0">
              <a:latin typeface="Meiryo UI" panose="020B0604030504040204" pitchFamily="50" charset="-128"/>
              <a:ea typeface="Meiryo UI" panose="020B0604030504040204" pitchFamily="50" charset="-128"/>
            </a:endParaRPr>
          </a:p>
        </p:txBody>
      </p:sp>
      <p:sp>
        <p:nvSpPr>
          <p:cNvPr id="12" name="スライド番号プレースホルダー 11"/>
          <p:cNvSpPr>
            <a:spLocks noGrp="1"/>
          </p:cNvSpPr>
          <p:nvPr>
            <p:ph type="sldNum" sz="quarter" idx="12"/>
          </p:nvPr>
        </p:nvSpPr>
        <p:spPr>
          <a:xfrm>
            <a:off x="9448800" y="6482078"/>
            <a:ext cx="2743200" cy="365125"/>
          </a:xfrm>
        </p:spPr>
        <p:txBody>
          <a:bodyPr/>
          <a:lstStyle/>
          <a:p>
            <a:r>
              <a:rPr lang="en-US" altLang="ja-JP" dirty="0" smtClean="0">
                <a:solidFill>
                  <a:schemeClr val="tx1"/>
                </a:solidFill>
              </a:rPr>
              <a:t>2</a:t>
            </a:r>
            <a:endParaRPr kumimoji="1" lang="ja-JP" altLang="en-US" dirty="0">
              <a:solidFill>
                <a:schemeClr val="tx1"/>
              </a:solidFill>
            </a:endParaRPr>
          </a:p>
        </p:txBody>
      </p:sp>
      <p:sp>
        <p:nvSpPr>
          <p:cNvPr id="4" name="テキスト ボックス 3"/>
          <p:cNvSpPr txBox="1"/>
          <p:nvPr/>
        </p:nvSpPr>
        <p:spPr>
          <a:xfrm>
            <a:off x="1618781" y="4439060"/>
            <a:ext cx="2125903" cy="307777"/>
          </a:xfrm>
          <a:prstGeom prst="rect">
            <a:avLst/>
          </a:prstGeom>
          <a:noFill/>
        </p:spPr>
        <p:txBody>
          <a:bodyPr wrap="none" rtlCol="0">
            <a:spAutoFit/>
          </a:bodyPr>
          <a:lstStyle/>
          <a:p>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拡大図は次ページに続く</a:t>
            </a:r>
            <a:r>
              <a:rPr kumimoji="1" lang="en-US" altLang="ja-JP"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119740" y="587995"/>
            <a:ext cx="11924810" cy="5823869"/>
          </a:xfrm>
          <a:prstGeom prst="rect">
            <a:avLst/>
          </a:prstGeom>
        </p:spPr>
      </p:pic>
    </p:spTree>
    <p:extLst>
      <p:ext uri="{BB962C8B-B14F-4D97-AF65-F5344CB8AC3E}">
        <p14:creationId xmlns:p14="http://schemas.microsoft.com/office/powerpoint/2010/main" val="1598281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9448800" y="6492875"/>
            <a:ext cx="2743200" cy="365125"/>
          </a:xfrm>
        </p:spPr>
        <p:txBody>
          <a:bodyPr/>
          <a:lstStyle/>
          <a:p>
            <a:r>
              <a:rPr lang="en-US" altLang="ja-JP" dirty="0" smtClean="0">
                <a:solidFill>
                  <a:schemeClr val="tx1"/>
                </a:solidFill>
              </a:rPr>
              <a:t>3</a:t>
            </a:r>
            <a:endParaRPr kumimoji="1" lang="ja-JP" altLang="en-US" dirty="0">
              <a:solidFill>
                <a:schemeClr val="tx1"/>
              </a:solidFill>
            </a:endParaRPr>
          </a:p>
        </p:txBody>
      </p:sp>
      <p:sp>
        <p:nvSpPr>
          <p:cNvPr id="7" name="正方形/長方形 6"/>
          <p:cNvSpPr/>
          <p:nvPr/>
        </p:nvSpPr>
        <p:spPr>
          <a:xfrm>
            <a:off x="-1" y="-4079"/>
            <a:ext cx="12192001" cy="538677"/>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新規陽性者の</a:t>
            </a:r>
            <a:r>
              <a:rPr lang="ja-JP" altLang="en-US" sz="2400" b="1" dirty="0">
                <a:latin typeface="Meiryo UI" panose="020B0604030504040204" pitchFamily="50" charset="-128"/>
                <a:ea typeface="Meiryo UI" panose="020B0604030504040204" pitchFamily="50" charset="-128"/>
              </a:rPr>
              <a:t>推計</a:t>
            </a:r>
            <a:r>
              <a:rPr lang="ja-JP" altLang="en-US" sz="2400" b="1" dirty="0" smtClean="0">
                <a:latin typeface="Meiryo UI" panose="020B0604030504040204" pitchFamily="50" charset="-128"/>
                <a:ea typeface="Meiryo UI" panose="020B0604030504040204" pitchFamily="50" charset="-128"/>
              </a:rPr>
              <a:t>と実測値（拡大図）</a:t>
            </a:r>
            <a:endParaRPr lang="en-US" altLang="ja-JP" sz="2400" b="1" dirty="0" smtClean="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124449" y="633445"/>
            <a:ext cx="11943099" cy="6072155"/>
          </a:xfrm>
          <a:prstGeom prst="rect">
            <a:avLst/>
          </a:prstGeom>
        </p:spPr>
      </p:pic>
    </p:spTree>
    <p:extLst>
      <p:ext uri="{BB962C8B-B14F-4D97-AF65-F5344CB8AC3E}">
        <p14:creationId xmlns:p14="http://schemas.microsoft.com/office/powerpoint/2010/main" val="2739680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22747"/>
            <a:ext cx="12192001" cy="928271"/>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今後の患者推計と必要病床数の再シミュレーション</a:t>
            </a:r>
            <a:endParaRPr lang="en-US" altLang="ja-JP" sz="2400" b="1" dirty="0">
              <a:latin typeface="Meiryo UI" panose="020B0604030504040204" pitchFamily="50" charset="-128"/>
              <a:ea typeface="Meiryo UI" panose="020B0604030504040204" pitchFamily="50" charset="-128"/>
            </a:endParaRPr>
          </a:p>
          <a:p>
            <a:pPr algn="ctr"/>
            <a:r>
              <a:rPr lang="ja-JP" altLang="en-US" sz="2400" b="1" dirty="0" smtClean="0">
                <a:latin typeface="Meiryo UI" panose="020B0604030504040204" pitchFamily="50" charset="-128"/>
                <a:ea typeface="Meiryo UI" panose="020B0604030504040204" pitchFamily="50" charset="-128"/>
              </a:rPr>
              <a:t>①大阪府が試算した数値</a:t>
            </a:r>
            <a:r>
              <a:rPr lang="ja-JP" altLang="en-US" b="1" dirty="0" smtClean="0">
                <a:latin typeface="Meiryo UI" panose="020B0604030504040204" pitchFamily="50" charset="-128"/>
                <a:ea typeface="Meiryo UI" panose="020B0604030504040204" pitchFamily="50" charset="-128"/>
              </a:rPr>
              <a:t>（</a:t>
            </a:r>
            <a:r>
              <a:rPr lang="en-US" altLang="ja-JP" b="1" dirty="0" smtClean="0">
                <a:latin typeface="Meiryo UI" panose="020B0604030504040204" pitchFamily="50" charset="-128"/>
                <a:ea typeface="Meiryo UI" panose="020B0604030504040204" pitchFamily="50" charset="-128"/>
              </a:rPr>
              <a:t>6/12</a:t>
            </a:r>
            <a:r>
              <a:rPr lang="ja-JP" altLang="en-US" b="1" dirty="0" smtClean="0">
                <a:latin typeface="Meiryo UI" panose="020B0604030504040204" pitchFamily="50" charset="-128"/>
                <a:ea typeface="Meiryo UI" panose="020B0604030504040204" pitchFamily="50" charset="-128"/>
              </a:rPr>
              <a:t>大阪府専門家会議に提示）</a:t>
            </a:r>
            <a:r>
              <a:rPr lang="ja-JP" altLang="en-US" sz="2400" b="1" dirty="0" smtClean="0">
                <a:latin typeface="Meiryo UI" panose="020B0604030504040204" pitchFamily="50" charset="-128"/>
                <a:ea typeface="Meiryo UI" panose="020B0604030504040204" pitchFamily="50" charset="-128"/>
              </a:rPr>
              <a:t>との比較</a:t>
            </a:r>
            <a:r>
              <a:rPr lang="ja-JP" altLang="en-US" sz="1400" b="1" dirty="0" smtClean="0">
                <a:latin typeface="Meiryo UI" panose="020B0604030504040204" pitchFamily="50" charset="-128"/>
                <a:ea typeface="Meiryo UI" panose="020B0604030504040204" pitchFamily="50" charset="-128"/>
              </a:rPr>
              <a:t>　（第</a:t>
            </a:r>
            <a:r>
              <a:rPr lang="en-US" altLang="ja-JP" sz="1400" b="1" dirty="0" smtClean="0">
                <a:latin typeface="Meiryo UI" panose="020B0604030504040204" pitchFamily="50" charset="-128"/>
                <a:ea typeface="Meiryo UI" panose="020B0604030504040204" pitchFamily="50" charset="-128"/>
              </a:rPr>
              <a:t>22</a:t>
            </a:r>
            <a:r>
              <a:rPr lang="ja-JP" altLang="en-US" sz="1400" b="1" dirty="0" smtClean="0">
                <a:latin typeface="Meiryo UI" panose="020B0604030504040204" pitchFamily="50" charset="-128"/>
                <a:ea typeface="Meiryo UI" panose="020B0604030504040204" pitchFamily="50" charset="-128"/>
              </a:rPr>
              <a:t>回本部会議資料を</a:t>
            </a:r>
            <a:r>
              <a:rPr lang="en-US" altLang="ja-JP" sz="1400" b="1" dirty="0" smtClean="0">
                <a:latin typeface="Meiryo UI" panose="020B0604030504040204" pitchFamily="50" charset="-128"/>
                <a:ea typeface="Meiryo UI" panose="020B0604030504040204" pitchFamily="50" charset="-128"/>
              </a:rPr>
              <a:t>30</a:t>
            </a:r>
            <a:r>
              <a:rPr lang="ja-JP" altLang="en-US" sz="1400" b="1" dirty="0" smtClean="0">
                <a:latin typeface="Meiryo UI" panose="020B0604030504040204" pitchFamily="50" charset="-128"/>
                <a:ea typeface="Meiryo UI" panose="020B0604030504040204" pitchFamily="50" charset="-128"/>
              </a:rPr>
              <a:t>日時点に更新）</a:t>
            </a:r>
            <a:endParaRPr lang="en-US" altLang="ja-JP" b="1" dirty="0" smtClean="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532924" y="6571517"/>
            <a:ext cx="11362406" cy="261610"/>
          </a:xfrm>
          <a:prstGeom prst="rect">
            <a:avLst/>
          </a:prstGeom>
          <a:noFill/>
        </p:spPr>
        <p:txBody>
          <a:bodyPr wrap="non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大阪府</a:t>
            </a:r>
            <a:r>
              <a:rPr lang="ja-JP" altLang="en-US" sz="1100" dirty="0">
                <a:latin typeface="Meiryo UI" panose="020B0604030504040204" pitchFamily="50" charset="-128"/>
                <a:ea typeface="Meiryo UI" panose="020B0604030504040204" pitchFamily="50" charset="-128"/>
              </a:rPr>
              <a:t>試算</a:t>
            </a:r>
            <a:r>
              <a:rPr lang="ja-JP" altLang="en-US" sz="1100" dirty="0" smtClean="0">
                <a:latin typeface="Meiryo UI" panose="020B0604030504040204" pitchFamily="50" charset="-128"/>
                <a:ea typeface="Meiryo UI" panose="020B0604030504040204" pitchFamily="50" charset="-128"/>
              </a:rPr>
              <a:t>（条件変更後）：</a:t>
            </a:r>
            <a:r>
              <a:rPr lang="en-US" altLang="ja-JP" sz="1100" dirty="0" smtClean="0">
                <a:latin typeface="Meiryo UI" panose="020B0604030504040204" pitchFamily="50" charset="-128"/>
                <a:ea typeface="Meiryo UI" panose="020B0604030504040204" pitchFamily="50" charset="-128"/>
              </a:rPr>
              <a:t>6</a:t>
            </a:r>
            <a:r>
              <a:rPr lang="ja-JP" altLang="en-US" sz="1100" dirty="0" smtClean="0">
                <a:latin typeface="Meiryo UI" panose="020B0604030504040204" pitchFamily="50" charset="-128"/>
                <a:ea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rPr>
              <a:t>日府専門家会議で提示した患者の療養期間から、</a:t>
            </a:r>
            <a:r>
              <a:rPr lang="en-US" altLang="ja-JP" sz="1100" dirty="0" smtClean="0">
                <a:latin typeface="Meiryo UI" panose="020B0604030504040204" pitchFamily="50" charset="-128"/>
                <a:ea typeface="Meiryo UI" panose="020B0604030504040204" pitchFamily="50" charset="-128"/>
              </a:rPr>
              <a:t>6</a:t>
            </a:r>
            <a:r>
              <a:rPr lang="ja-JP" altLang="en-US" sz="1100" dirty="0" smtClean="0">
                <a:latin typeface="Meiryo UI" panose="020B0604030504040204" pitchFamily="50" charset="-128"/>
                <a:ea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rPr>
              <a:t>14</a:t>
            </a:r>
            <a:r>
              <a:rPr lang="ja-JP" altLang="en-US" sz="1100" dirty="0" smtClean="0">
                <a:latin typeface="Meiryo UI" panose="020B0604030504040204" pitchFamily="50" charset="-128"/>
                <a:ea typeface="Meiryo UI" panose="020B0604030504040204" pitchFamily="50" charset="-128"/>
              </a:rPr>
              <a:t>日から</a:t>
            </a:r>
            <a:r>
              <a:rPr lang="en-US" altLang="ja-JP" sz="1100" dirty="0" smtClean="0">
                <a:latin typeface="Meiryo UI" panose="020B0604030504040204" pitchFamily="50" charset="-128"/>
                <a:ea typeface="Meiryo UI" panose="020B0604030504040204" pitchFamily="50" charset="-128"/>
              </a:rPr>
              <a:t>7</a:t>
            </a:r>
            <a:r>
              <a:rPr lang="ja-JP" altLang="en-US" sz="1100" dirty="0" smtClean="0">
                <a:latin typeface="Meiryo UI" panose="020B0604030504040204" pitchFamily="50" charset="-128"/>
                <a:ea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rPr>
              <a:t>21</a:t>
            </a:r>
            <a:r>
              <a:rPr lang="ja-JP" altLang="en-US" sz="1100" dirty="0" smtClean="0">
                <a:latin typeface="Meiryo UI" panose="020B0604030504040204" pitchFamily="50" charset="-128"/>
                <a:ea typeface="Meiryo UI" panose="020B0604030504040204" pitchFamily="50" charset="-128"/>
              </a:rPr>
              <a:t>日までに判明した患者の退院・解除までの日数に条件を変更（重症入院患者除く）</a:t>
            </a:r>
            <a:endParaRPr kumimoji="1" lang="ja-JP" altLang="en-US" sz="1100" dirty="0">
              <a:latin typeface="Meiryo UI" panose="020B0604030504040204" pitchFamily="50" charset="-128"/>
              <a:ea typeface="Meiryo UI" panose="020B0604030504040204" pitchFamily="50" charset="-128"/>
            </a:endParaRPr>
          </a:p>
        </p:txBody>
      </p:sp>
      <p:grpSp>
        <p:nvGrpSpPr>
          <p:cNvPr id="8" name="グループ化 7"/>
          <p:cNvGrpSpPr/>
          <p:nvPr/>
        </p:nvGrpSpPr>
        <p:grpSpPr>
          <a:xfrm>
            <a:off x="3279019" y="1611279"/>
            <a:ext cx="2463281" cy="416524"/>
            <a:chOff x="0" y="-416524"/>
            <a:chExt cx="5769429" cy="416524"/>
          </a:xfrm>
        </p:grpSpPr>
        <p:cxnSp>
          <p:nvCxnSpPr>
            <p:cNvPr id="9" name="直線コネクタ 8"/>
            <p:cNvCxnSpPr/>
            <p:nvPr/>
          </p:nvCxnSpPr>
          <p:spPr>
            <a:xfrm>
              <a:off x="0" y="0"/>
              <a:ext cx="576942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角丸四角形吹き出し 9"/>
            <p:cNvSpPr/>
            <p:nvPr/>
          </p:nvSpPr>
          <p:spPr>
            <a:xfrm>
              <a:off x="2502152" y="-416524"/>
              <a:ext cx="3267277" cy="321956"/>
            </a:xfrm>
            <a:prstGeom prst="wedgeRoundRectCallout">
              <a:avLst>
                <a:gd name="adj1" fmla="val -605"/>
                <a:gd name="adj2" fmla="val 77177"/>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1200"/>
                </a:lnSpc>
              </a:pPr>
              <a:r>
                <a:rPr kumimoji="1" lang="ja-JP" altLang="en-US" sz="1000" baseline="0" dirty="0">
                  <a:latin typeface="Meiryo UI" panose="020B0604030504040204" pitchFamily="50" charset="-128"/>
                  <a:ea typeface="Meiryo UI" panose="020B0604030504040204" pitchFamily="50" charset="-128"/>
                </a:rPr>
                <a:t>確保病床数</a:t>
              </a:r>
              <a:r>
                <a:rPr kumimoji="1" lang="ja-JP" altLang="en-US" sz="1000" baseline="0" dirty="0" smtClean="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215</a:t>
              </a:r>
              <a:r>
                <a:rPr kumimoji="1" lang="ja-JP" altLang="en-US" sz="1000" baseline="0" dirty="0" smtClean="0">
                  <a:latin typeface="Meiryo UI" panose="020B0604030504040204" pitchFamily="50" charset="-128"/>
                  <a:ea typeface="Meiryo UI" panose="020B0604030504040204" pitchFamily="50" charset="-128"/>
                </a:rPr>
                <a:t>床</a:t>
              </a:r>
              <a:endParaRPr kumimoji="1" lang="ja-JP" altLang="en-US" sz="1000" baseline="0" dirty="0">
                <a:latin typeface="Meiryo UI" panose="020B0604030504040204" pitchFamily="50" charset="-128"/>
                <a:ea typeface="Meiryo UI" panose="020B0604030504040204" pitchFamily="50" charset="-128"/>
              </a:endParaRPr>
            </a:p>
          </p:txBody>
        </p:sp>
      </p:grpSp>
      <p:grpSp>
        <p:nvGrpSpPr>
          <p:cNvPr id="11" name="グループ化 10"/>
          <p:cNvGrpSpPr/>
          <p:nvPr/>
        </p:nvGrpSpPr>
        <p:grpSpPr>
          <a:xfrm>
            <a:off x="6599529" y="1371113"/>
            <a:ext cx="2576803" cy="480331"/>
            <a:chOff x="32950" y="-255248"/>
            <a:chExt cx="6035317" cy="480331"/>
          </a:xfrm>
        </p:grpSpPr>
        <p:cxnSp>
          <p:nvCxnSpPr>
            <p:cNvPr id="12" name="直線コネクタ 11"/>
            <p:cNvCxnSpPr/>
            <p:nvPr/>
          </p:nvCxnSpPr>
          <p:spPr>
            <a:xfrm>
              <a:off x="32950" y="225083"/>
              <a:ext cx="576942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角丸四角形吹き出し 12"/>
            <p:cNvSpPr/>
            <p:nvPr/>
          </p:nvSpPr>
          <p:spPr>
            <a:xfrm>
              <a:off x="2432201" y="-255248"/>
              <a:ext cx="3636066" cy="361998"/>
            </a:xfrm>
            <a:prstGeom prst="wedgeRoundRectCallout">
              <a:avLst>
                <a:gd name="adj1" fmla="val -605"/>
                <a:gd name="adj2" fmla="val 77177"/>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1200"/>
                </a:lnSpc>
              </a:pPr>
              <a:r>
                <a:rPr kumimoji="1" lang="ja-JP" altLang="en-US" sz="1000" baseline="0" dirty="0">
                  <a:latin typeface="Meiryo UI" panose="020B0604030504040204" pitchFamily="50" charset="-128"/>
                  <a:ea typeface="Meiryo UI" panose="020B0604030504040204" pitchFamily="50" charset="-128"/>
                </a:rPr>
                <a:t>確保病床数</a:t>
              </a:r>
              <a:r>
                <a:rPr kumimoji="1" lang="ja-JP" altLang="en-US" sz="1000" baseline="0" dirty="0" smtClean="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1,400</a:t>
              </a:r>
              <a:r>
                <a:rPr kumimoji="1" lang="ja-JP" altLang="en-US" sz="1000" baseline="0" dirty="0" smtClean="0">
                  <a:latin typeface="Meiryo UI" panose="020B0604030504040204" pitchFamily="50" charset="-128"/>
                  <a:ea typeface="Meiryo UI" panose="020B0604030504040204" pitchFamily="50" charset="-128"/>
                </a:rPr>
                <a:t>床</a:t>
              </a:r>
              <a:endParaRPr kumimoji="1" lang="ja-JP" altLang="en-US" sz="1000" baseline="0" dirty="0">
                <a:latin typeface="Meiryo UI" panose="020B0604030504040204" pitchFamily="50" charset="-128"/>
                <a:ea typeface="Meiryo UI" panose="020B0604030504040204" pitchFamily="50" charset="-128"/>
              </a:endParaRPr>
            </a:p>
          </p:txBody>
        </p:sp>
      </p:grpSp>
      <p:grpSp>
        <p:nvGrpSpPr>
          <p:cNvPr id="14" name="グループ化 13"/>
          <p:cNvGrpSpPr/>
          <p:nvPr/>
        </p:nvGrpSpPr>
        <p:grpSpPr>
          <a:xfrm>
            <a:off x="9542487" y="1428778"/>
            <a:ext cx="2463281" cy="440289"/>
            <a:chOff x="32950" y="-215206"/>
            <a:chExt cx="5769429" cy="440289"/>
          </a:xfrm>
        </p:grpSpPr>
        <p:cxnSp>
          <p:nvCxnSpPr>
            <p:cNvPr id="15" name="直線コネクタ 14"/>
            <p:cNvCxnSpPr/>
            <p:nvPr/>
          </p:nvCxnSpPr>
          <p:spPr>
            <a:xfrm>
              <a:off x="32950" y="225083"/>
              <a:ext cx="576942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角丸四角形吹き出し 15"/>
            <p:cNvSpPr/>
            <p:nvPr/>
          </p:nvSpPr>
          <p:spPr>
            <a:xfrm>
              <a:off x="2432201" y="-215206"/>
              <a:ext cx="3267277" cy="321956"/>
            </a:xfrm>
            <a:prstGeom prst="wedgeRoundRectCallout">
              <a:avLst>
                <a:gd name="adj1" fmla="val -605"/>
                <a:gd name="adj2" fmla="val 77177"/>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1200"/>
                </a:lnSpc>
              </a:pPr>
              <a:r>
                <a:rPr kumimoji="1" lang="ja-JP" altLang="en-US" sz="1000" baseline="0" dirty="0" smtClean="0">
                  <a:latin typeface="Meiryo UI" panose="020B0604030504040204" pitchFamily="50" charset="-128"/>
                  <a:ea typeface="Meiryo UI" panose="020B0604030504040204" pitchFamily="50" charset="-128"/>
                </a:rPr>
                <a:t>確保部屋数：</a:t>
              </a:r>
              <a:r>
                <a:rPr lang="en-US" altLang="ja-JP" sz="1000" dirty="0" smtClean="0">
                  <a:latin typeface="Meiryo UI" panose="020B0604030504040204" pitchFamily="50" charset="-128"/>
                  <a:ea typeface="Meiryo UI" panose="020B0604030504040204" pitchFamily="50" charset="-128"/>
                </a:rPr>
                <a:t>1,015</a:t>
              </a:r>
              <a:r>
                <a:rPr lang="ja-JP" altLang="en-US" sz="1000" dirty="0">
                  <a:latin typeface="Meiryo UI" panose="020B0604030504040204" pitchFamily="50" charset="-128"/>
                  <a:ea typeface="Meiryo UI" panose="020B0604030504040204" pitchFamily="50" charset="-128"/>
                </a:rPr>
                <a:t>室</a:t>
              </a:r>
              <a:endParaRPr kumimoji="1" lang="ja-JP" altLang="en-US" sz="1000" baseline="0" dirty="0">
                <a:latin typeface="Meiryo UI" panose="020B0604030504040204" pitchFamily="50" charset="-128"/>
                <a:ea typeface="Meiryo UI" panose="020B0604030504040204" pitchFamily="50" charset="-128"/>
              </a:endParaRPr>
            </a:p>
          </p:txBody>
        </p:sp>
      </p:grpSp>
      <p:sp>
        <p:nvSpPr>
          <p:cNvPr id="17" name="スライド番号プレースホルダー 16"/>
          <p:cNvSpPr>
            <a:spLocks noGrp="1"/>
          </p:cNvSpPr>
          <p:nvPr>
            <p:ph type="sldNum" sz="quarter" idx="12"/>
          </p:nvPr>
        </p:nvSpPr>
        <p:spPr>
          <a:xfrm>
            <a:off x="9402528" y="6485729"/>
            <a:ext cx="2743200" cy="365125"/>
          </a:xfrm>
        </p:spPr>
        <p:txBody>
          <a:bodyPr/>
          <a:lstStyle/>
          <a:p>
            <a:r>
              <a:rPr lang="en-US" altLang="ja-JP" dirty="0" smtClean="0">
                <a:solidFill>
                  <a:schemeClr val="tx1"/>
                </a:solidFill>
              </a:rPr>
              <a:t>4</a:t>
            </a:r>
            <a:endParaRPr kumimoji="1" lang="ja-JP" altLang="en-US" dirty="0">
              <a:solidFill>
                <a:schemeClr val="tx1"/>
              </a:solidFill>
            </a:endParaRPr>
          </a:p>
        </p:txBody>
      </p:sp>
      <p:pic>
        <p:nvPicPr>
          <p:cNvPr id="3" name="図 2"/>
          <p:cNvPicPr>
            <a:picLocks noChangeAspect="1"/>
          </p:cNvPicPr>
          <p:nvPr/>
        </p:nvPicPr>
        <p:blipFill>
          <a:blip r:embed="rId3"/>
          <a:stretch>
            <a:fillRect/>
          </a:stretch>
        </p:blipFill>
        <p:spPr>
          <a:xfrm>
            <a:off x="98040" y="833991"/>
            <a:ext cx="2883658" cy="5511262"/>
          </a:xfrm>
          <a:prstGeom prst="rect">
            <a:avLst/>
          </a:prstGeom>
        </p:spPr>
      </p:pic>
      <p:pic>
        <p:nvPicPr>
          <p:cNvPr id="5" name="図 4"/>
          <p:cNvPicPr>
            <a:picLocks noChangeAspect="1"/>
          </p:cNvPicPr>
          <p:nvPr/>
        </p:nvPicPr>
        <p:blipFill>
          <a:blip r:embed="rId4"/>
          <a:stretch>
            <a:fillRect/>
          </a:stretch>
        </p:blipFill>
        <p:spPr>
          <a:xfrm>
            <a:off x="2818733" y="853466"/>
            <a:ext cx="3042168" cy="5511262"/>
          </a:xfrm>
          <a:prstGeom prst="rect">
            <a:avLst/>
          </a:prstGeom>
        </p:spPr>
      </p:pic>
      <p:pic>
        <p:nvPicPr>
          <p:cNvPr id="6" name="図 5"/>
          <p:cNvPicPr>
            <a:picLocks noChangeAspect="1"/>
          </p:cNvPicPr>
          <p:nvPr/>
        </p:nvPicPr>
        <p:blipFill>
          <a:blip r:embed="rId5"/>
          <a:stretch>
            <a:fillRect/>
          </a:stretch>
        </p:blipFill>
        <p:spPr>
          <a:xfrm>
            <a:off x="5963042" y="915611"/>
            <a:ext cx="3151905" cy="5578323"/>
          </a:xfrm>
          <a:prstGeom prst="rect">
            <a:avLst/>
          </a:prstGeom>
        </p:spPr>
      </p:pic>
      <p:pic>
        <p:nvPicPr>
          <p:cNvPr id="7" name="図 6"/>
          <p:cNvPicPr>
            <a:picLocks noChangeAspect="1"/>
          </p:cNvPicPr>
          <p:nvPr/>
        </p:nvPicPr>
        <p:blipFill>
          <a:blip r:embed="rId6"/>
          <a:stretch>
            <a:fillRect/>
          </a:stretch>
        </p:blipFill>
        <p:spPr>
          <a:xfrm>
            <a:off x="8980028" y="852281"/>
            <a:ext cx="2993395" cy="5474682"/>
          </a:xfrm>
          <a:prstGeom prst="rect">
            <a:avLst/>
          </a:prstGeom>
        </p:spPr>
      </p:pic>
    </p:spTree>
    <p:extLst>
      <p:ext uri="{BB962C8B-B14F-4D97-AF65-F5344CB8AC3E}">
        <p14:creationId xmlns:p14="http://schemas.microsoft.com/office/powerpoint/2010/main" val="2879308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6419"/>
            <a:ext cx="12192000" cy="928271"/>
          </a:xfrm>
          <a:prstGeom prst="rect">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Meiryo UI" panose="020B0604030504040204" pitchFamily="50" charset="-128"/>
                <a:ea typeface="Meiryo UI" panose="020B0604030504040204" pitchFamily="50" charset="-128"/>
              </a:rPr>
              <a:t>今後の患者推計と必要病床数の再シミュレーション　</a:t>
            </a:r>
            <a:endParaRPr lang="en-US" altLang="ja-JP" sz="2400" b="1" dirty="0" smtClean="0">
              <a:latin typeface="Meiryo UI" panose="020B0604030504040204" pitchFamily="50" charset="-128"/>
              <a:ea typeface="Meiryo UI" panose="020B0604030504040204" pitchFamily="50" charset="-128"/>
            </a:endParaRPr>
          </a:p>
          <a:p>
            <a:pPr algn="ctr"/>
            <a:r>
              <a:rPr lang="ja-JP" altLang="en-US" sz="2400" b="1" dirty="0" smtClean="0">
                <a:latin typeface="Meiryo UI" panose="020B0604030504040204" pitchFamily="50" charset="-128"/>
                <a:ea typeface="Meiryo UI" panose="020B0604030504040204" pitchFamily="50" charset="-128"/>
              </a:rPr>
              <a:t>➁</a:t>
            </a:r>
            <a:r>
              <a:rPr lang="en-US" altLang="ja-JP" sz="2400" b="1" dirty="0" smtClean="0">
                <a:latin typeface="Meiryo UI" panose="020B0604030504040204" pitchFamily="50" charset="-128"/>
                <a:ea typeface="Meiryo UI" panose="020B0604030504040204" pitchFamily="50" charset="-128"/>
              </a:rPr>
              <a:t>14</a:t>
            </a:r>
            <a:r>
              <a:rPr lang="ja-JP" altLang="en-US" sz="2400" b="1" dirty="0" smtClean="0">
                <a:latin typeface="Meiryo UI" panose="020B0604030504040204" pitchFamily="50" charset="-128"/>
                <a:ea typeface="Meiryo UI" panose="020B0604030504040204" pitchFamily="50" charset="-128"/>
              </a:rPr>
              <a:t>日後（</a:t>
            </a:r>
            <a:r>
              <a:rPr lang="en-US" altLang="ja-JP" sz="2400" b="1" dirty="0" smtClean="0">
                <a:latin typeface="Meiryo UI" panose="020B0604030504040204" pitchFamily="50" charset="-128"/>
                <a:ea typeface="Meiryo UI" panose="020B0604030504040204" pitchFamily="50" charset="-128"/>
              </a:rPr>
              <a:t>7/30</a:t>
            </a:r>
            <a:r>
              <a:rPr lang="ja-JP" altLang="en-US" sz="2400" b="1" dirty="0" smtClean="0">
                <a:latin typeface="Meiryo UI" panose="020B0604030504040204" pitchFamily="50" charset="-128"/>
                <a:ea typeface="Meiryo UI" panose="020B0604030504040204" pitchFamily="50" charset="-128"/>
              </a:rPr>
              <a:t>）介入（</a:t>
            </a:r>
            <a:r>
              <a:rPr lang="en-US" altLang="ja-JP" sz="2400" b="1" dirty="0" smtClean="0">
                <a:latin typeface="Meiryo UI" panose="020B0604030504040204" pitchFamily="50" charset="-128"/>
                <a:ea typeface="Meiryo UI" panose="020B0604030504040204" pitchFamily="50" charset="-128"/>
              </a:rPr>
              <a:t>R1.7</a:t>
            </a:r>
            <a:r>
              <a:rPr lang="ja-JP" altLang="en-US" sz="2400" b="1" dirty="0" smtClean="0">
                <a:latin typeface="Meiryo UI" panose="020B0604030504040204" pitchFamily="50" charset="-128"/>
                <a:ea typeface="Meiryo UI" panose="020B0604030504040204" pitchFamily="50" charset="-128"/>
              </a:rPr>
              <a:t>）の患者推計との比較</a:t>
            </a:r>
            <a:r>
              <a:rPr lang="ja-JP" altLang="en-US" sz="1400" b="1" dirty="0" smtClean="0">
                <a:latin typeface="Meiryo UI" panose="020B0604030504040204" pitchFamily="50" charset="-128"/>
                <a:ea typeface="Meiryo UI" panose="020B0604030504040204" pitchFamily="50" charset="-128"/>
              </a:rPr>
              <a:t>（第</a:t>
            </a:r>
            <a:r>
              <a:rPr lang="en-US" altLang="ja-JP" sz="1400" b="1" dirty="0" smtClean="0">
                <a:latin typeface="Meiryo UI" panose="020B0604030504040204" pitchFamily="50" charset="-128"/>
                <a:ea typeface="Meiryo UI" panose="020B0604030504040204" pitchFamily="50" charset="-128"/>
              </a:rPr>
              <a:t>22</a:t>
            </a:r>
            <a:r>
              <a:rPr lang="ja-JP" altLang="en-US" sz="1400" b="1" dirty="0" smtClean="0">
                <a:latin typeface="Meiryo UI" panose="020B0604030504040204" pitchFamily="50" charset="-128"/>
                <a:ea typeface="Meiryo UI" panose="020B0604030504040204" pitchFamily="50" charset="-128"/>
              </a:rPr>
              <a:t>回本部会議資料を</a:t>
            </a:r>
            <a:r>
              <a:rPr lang="en-US" altLang="ja-JP" sz="1400" b="1" dirty="0" smtClean="0">
                <a:latin typeface="Meiryo UI" panose="020B0604030504040204" pitchFamily="50" charset="-128"/>
                <a:ea typeface="Meiryo UI" panose="020B0604030504040204" pitchFamily="50" charset="-128"/>
              </a:rPr>
              <a:t>30</a:t>
            </a:r>
            <a:r>
              <a:rPr lang="ja-JP" altLang="en-US" sz="1400" b="1" dirty="0" smtClean="0">
                <a:latin typeface="Meiryo UI" panose="020B0604030504040204" pitchFamily="50" charset="-128"/>
                <a:ea typeface="Meiryo UI" panose="020B0604030504040204" pitchFamily="50" charset="-128"/>
              </a:rPr>
              <a:t>日時点に更新）</a:t>
            </a:r>
            <a:endParaRPr lang="en-US" altLang="ja-JP" sz="1100" b="1" dirty="0" smtClean="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390577" y="6231104"/>
            <a:ext cx="11556369" cy="600164"/>
          </a:xfrm>
          <a:prstGeom prst="rect">
            <a:avLst/>
          </a:prstGeom>
          <a:noFill/>
        </p:spPr>
        <p:txBody>
          <a:bodyPr wrap="non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新規陽性者数について厚生</a:t>
            </a:r>
            <a:r>
              <a:rPr lang="ja-JP" altLang="en-US" sz="1100" dirty="0">
                <a:latin typeface="Meiryo UI" panose="020B0604030504040204" pitchFamily="50" charset="-128"/>
                <a:ea typeface="Meiryo UI" panose="020B0604030504040204" pitchFamily="50" charset="-128"/>
              </a:rPr>
              <a:t>労働省から</a:t>
            </a:r>
            <a:r>
              <a:rPr lang="ja-JP" altLang="en-US" sz="1100" dirty="0" smtClean="0">
                <a:latin typeface="Meiryo UI" panose="020B0604030504040204" pitchFamily="50" charset="-128"/>
                <a:ea typeface="Meiryo UI" panose="020B0604030504040204" pitchFamily="50" charset="-128"/>
              </a:rPr>
              <a:t>示された新た</a:t>
            </a:r>
            <a:r>
              <a:rPr lang="ja-JP" altLang="en-US" sz="1100" dirty="0">
                <a:latin typeface="Meiryo UI" panose="020B0604030504040204" pitchFamily="50" charset="-128"/>
                <a:ea typeface="Meiryo UI" panose="020B0604030504040204" pitchFamily="50" charset="-128"/>
              </a:rPr>
              <a:t>な「流行のシナリオ」</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令和</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19</a:t>
            </a:r>
            <a:r>
              <a:rPr lang="ja-JP" altLang="en-US" sz="1100" dirty="0">
                <a:latin typeface="Meiryo UI" panose="020B0604030504040204" pitchFamily="50" charset="-128"/>
                <a:ea typeface="Meiryo UI" panose="020B0604030504040204" pitchFamily="50" charset="-128"/>
              </a:rPr>
              <a:t>日付け事務連絡</a:t>
            </a:r>
            <a:r>
              <a:rPr lang="en-US" altLang="ja-JP"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推計モデルを</a:t>
            </a:r>
            <a:r>
              <a:rPr lang="ja-JP" altLang="en-US" sz="1100" dirty="0">
                <a:latin typeface="Meiryo UI" panose="020B0604030504040204" pitchFamily="50" charset="-128"/>
                <a:ea typeface="Meiryo UI" panose="020B0604030504040204" pitchFamily="50" charset="-128"/>
              </a:rPr>
              <a:t>用いて、協力要請前の実効再生産数</a:t>
            </a:r>
            <a:r>
              <a:rPr lang="en-US" altLang="ja-JP" sz="1100" dirty="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R)1.7</a:t>
            </a:r>
            <a:r>
              <a:rPr lang="ja-JP" altLang="en-US" sz="1100" dirty="0" smtClean="0">
                <a:latin typeface="Meiryo UI" panose="020B0604030504040204" pitchFamily="50" charset="-128"/>
                <a:ea typeface="Meiryo UI" panose="020B0604030504040204" pitchFamily="50" charset="-128"/>
              </a:rPr>
              <a:t>の場合で患者</a:t>
            </a:r>
            <a:r>
              <a:rPr lang="ja-JP" altLang="en-US" sz="1100" dirty="0">
                <a:latin typeface="Meiryo UI" panose="020B0604030504040204" pitchFamily="50" charset="-128"/>
                <a:ea typeface="Meiryo UI" panose="020B0604030504040204" pitchFamily="50" charset="-128"/>
              </a:rPr>
              <a:t>推計を</a:t>
            </a:r>
            <a:r>
              <a:rPr lang="ja-JP" altLang="en-US" sz="1100" dirty="0" smtClean="0">
                <a:latin typeface="Meiryo UI" panose="020B0604030504040204" pitchFamily="50" charset="-128"/>
                <a:ea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endParaRPr>
          </a:p>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入院及び宿泊療養者数の推計は、</a:t>
            </a:r>
            <a:r>
              <a:rPr lang="en-US" altLang="ja-JP" sz="1100" dirty="0" smtClean="0">
                <a:latin typeface="Meiryo UI" panose="020B0604030504040204" pitchFamily="50" charset="-128"/>
                <a:ea typeface="Meiryo UI" panose="020B0604030504040204" pitchFamily="50" charset="-128"/>
              </a:rPr>
              <a:t>6</a:t>
            </a:r>
            <a:r>
              <a:rPr lang="ja-JP" altLang="en-US" sz="1100" dirty="0" smtClean="0">
                <a:latin typeface="Meiryo UI" panose="020B0604030504040204" pitchFamily="50" charset="-128"/>
                <a:ea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rPr>
              <a:t>日に府専門家会議にて提示した患者の療養状況の条件を新規陽性者数にあてはめて試算</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大阪府試算（条件変更前））。</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併せて</a:t>
            </a:r>
            <a:r>
              <a:rPr lang="en-US" altLang="ja-JP" sz="1100" dirty="0" smtClean="0">
                <a:latin typeface="Meiryo UI" panose="020B0604030504040204" pitchFamily="50" charset="-128"/>
                <a:ea typeface="Meiryo UI" panose="020B0604030504040204" pitchFamily="50" charset="-128"/>
              </a:rPr>
              <a:t>6</a:t>
            </a:r>
            <a:r>
              <a:rPr lang="ja-JP" altLang="en-US" sz="1100" dirty="0" smtClean="0">
                <a:latin typeface="Meiryo UI" panose="020B0604030504040204" pitchFamily="50" charset="-128"/>
                <a:ea typeface="Meiryo UI" panose="020B0604030504040204" pitchFamily="50" charset="-128"/>
              </a:rPr>
              <a:t>月</a:t>
            </a:r>
            <a:r>
              <a:rPr lang="en-US" altLang="ja-JP" sz="1100" dirty="0" smtClean="0">
                <a:latin typeface="Meiryo UI" panose="020B0604030504040204" pitchFamily="50" charset="-128"/>
                <a:ea typeface="Meiryo UI" panose="020B0604030504040204" pitchFamily="50" charset="-128"/>
              </a:rPr>
              <a:t>14</a:t>
            </a:r>
            <a:r>
              <a:rPr lang="ja-JP" altLang="en-US" sz="1100" dirty="0" smtClean="0">
                <a:latin typeface="Meiryo UI" panose="020B0604030504040204" pitchFamily="50" charset="-128"/>
                <a:ea typeface="Meiryo UI" panose="020B0604030504040204" pitchFamily="50" charset="-128"/>
              </a:rPr>
              <a:t>日以降の患者の療養状況の条件を新規陽性者数にあてはめて試算</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大阪府試算</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条件変更後））</a:t>
            </a:r>
            <a:endParaRPr kumimoji="1" lang="ja-JP" altLang="en-US" sz="11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9365950" y="6478886"/>
            <a:ext cx="2743200" cy="365125"/>
          </a:xfrm>
        </p:spPr>
        <p:txBody>
          <a:bodyPr/>
          <a:lstStyle/>
          <a:p>
            <a:r>
              <a:rPr lang="en-US" altLang="ja-JP" dirty="0">
                <a:solidFill>
                  <a:schemeClr val="tx1"/>
                </a:solidFill>
              </a:rPr>
              <a:t>5</a:t>
            </a:r>
            <a:endParaRPr kumimoji="1" lang="ja-JP" altLang="en-US" dirty="0">
              <a:solidFill>
                <a:schemeClr val="tx1"/>
              </a:solidFill>
            </a:endParaRPr>
          </a:p>
        </p:txBody>
      </p:sp>
      <p:sp>
        <p:nvSpPr>
          <p:cNvPr id="3" name="テキスト ボックス 2"/>
          <p:cNvSpPr txBox="1"/>
          <p:nvPr/>
        </p:nvSpPr>
        <p:spPr>
          <a:xfrm>
            <a:off x="144379" y="-46348"/>
            <a:ext cx="2411594" cy="584775"/>
          </a:xfrm>
          <a:prstGeom prst="rect">
            <a:avLst/>
          </a:prstGeom>
          <a:noFill/>
        </p:spPr>
        <p:txBody>
          <a:bodyPr wrap="square" rtlCol="0">
            <a:spAutoFit/>
          </a:bodyPr>
          <a:lstStyle/>
          <a:p>
            <a:r>
              <a:rPr kumimoji="1" lang="ja-JP" altLang="en-US" sz="3200" b="1" dirty="0" smtClean="0">
                <a:solidFill>
                  <a:schemeClr val="bg1"/>
                </a:solidFill>
                <a:latin typeface="Meiryo UI" panose="020B0604030504040204" pitchFamily="50" charset="-128"/>
                <a:ea typeface="Meiryo UI" panose="020B0604030504040204" pitchFamily="50" charset="-128"/>
              </a:rPr>
              <a:t>＜参考＞</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grpSp>
        <p:nvGrpSpPr>
          <p:cNvPr id="13" name="グループ化 12"/>
          <p:cNvGrpSpPr/>
          <p:nvPr/>
        </p:nvGrpSpPr>
        <p:grpSpPr>
          <a:xfrm>
            <a:off x="6599341" y="3861765"/>
            <a:ext cx="2455280" cy="432875"/>
            <a:chOff x="0" y="-252691"/>
            <a:chExt cx="5769429" cy="252691"/>
          </a:xfrm>
        </p:grpSpPr>
        <p:cxnSp>
          <p:nvCxnSpPr>
            <p:cNvPr id="14" name="直線コネクタ 13"/>
            <p:cNvCxnSpPr/>
            <p:nvPr/>
          </p:nvCxnSpPr>
          <p:spPr>
            <a:xfrm>
              <a:off x="0" y="0"/>
              <a:ext cx="576942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角丸四角形吹き出し 14"/>
            <p:cNvSpPr/>
            <p:nvPr/>
          </p:nvSpPr>
          <p:spPr>
            <a:xfrm>
              <a:off x="83799" y="-252691"/>
              <a:ext cx="2359378" cy="239225"/>
            </a:xfrm>
            <a:prstGeom prst="wedgeRoundRectCallout">
              <a:avLst>
                <a:gd name="adj1" fmla="val 61291"/>
                <a:gd name="adj2" fmla="val 55902"/>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1200"/>
                </a:lnSpc>
              </a:pPr>
              <a:r>
                <a:rPr kumimoji="1" lang="ja-JP" altLang="en-US" sz="1000" baseline="0" dirty="0">
                  <a:latin typeface="Meiryo UI" panose="020B0604030504040204" pitchFamily="50" charset="-128"/>
                  <a:ea typeface="Meiryo UI" panose="020B0604030504040204" pitchFamily="50" charset="-128"/>
                </a:rPr>
                <a:t>確保</a:t>
              </a:r>
              <a:r>
                <a:rPr kumimoji="1" lang="ja-JP" altLang="en-US" sz="1000" baseline="0" dirty="0" smtClean="0">
                  <a:latin typeface="Meiryo UI" panose="020B0604030504040204" pitchFamily="50" charset="-128"/>
                  <a:ea typeface="Meiryo UI" panose="020B0604030504040204" pitchFamily="50" charset="-128"/>
                </a:rPr>
                <a:t>病床数</a:t>
              </a:r>
              <a:endParaRPr lang="en-US" altLang="ja-JP" sz="1000" dirty="0">
                <a:latin typeface="Meiryo UI" panose="020B0604030504040204" pitchFamily="50" charset="-128"/>
                <a:ea typeface="Meiryo UI" panose="020B0604030504040204" pitchFamily="50" charset="-128"/>
              </a:endParaRPr>
            </a:p>
            <a:p>
              <a:pPr algn="ctr">
                <a:lnSpc>
                  <a:spcPts val="1200"/>
                </a:lnSpc>
              </a:pPr>
              <a:r>
                <a:rPr lang="en-US" altLang="ja-JP" sz="1000" dirty="0" smtClean="0">
                  <a:latin typeface="Meiryo UI" panose="020B0604030504040204" pitchFamily="50" charset="-128"/>
                  <a:ea typeface="Meiryo UI" panose="020B0604030504040204" pitchFamily="50" charset="-128"/>
                </a:rPr>
                <a:t>1,400</a:t>
              </a:r>
              <a:r>
                <a:rPr kumimoji="1" lang="ja-JP" altLang="en-US" sz="1000" baseline="0" dirty="0" smtClean="0">
                  <a:latin typeface="Meiryo UI" panose="020B0604030504040204" pitchFamily="50" charset="-128"/>
                  <a:ea typeface="Meiryo UI" panose="020B0604030504040204" pitchFamily="50" charset="-128"/>
                </a:rPr>
                <a:t>床</a:t>
              </a:r>
              <a:endParaRPr kumimoji="1" lang="ja-JP" altLang="en-US" sz="1000" baseline="0" dirty="0">
                <a:latin typeface="Meiryo UI" panose="020B0604030504040204" pitchFamily="50" charset="-128"/>
                <a:ea typeface="Meiryo UI" panose="020B0604030504040204" pitchFamily="50" charset="-128"/>
              </a:endParaRPr>
            </a:p>
          </p:txBody>
        </p:sp>
      </p:grpSp>
      <p:grpSp>
        <p:nvGrpSpPr>
          <p:cNvPr id="10" name="グループ化 9"/>
          <p:cNvGrpSpPr/>
          <p:nvPr/>
        </p:nvGrpSpPr>
        <p:grpSpPr>
          <a:xfrm>
            <a:off x="3541009" y="3946358"/>
            <a:ext cx="2463281" cy="517078"/>
            <a:chOff x="0" y="-517078"/>
            <a:chExt cx="5769429" cy="517078"/>
          </a:xfrm>
        </p:grpSpPr>
        <p:cxnSp>
          <p:nvCxnSpPr>
            <p:cNvPr id="11" name="直線コネクタ 10"/>
            <p:cNvCxnSpPr/>
            <p:nvPr/>
          </p:nvCxnSpPr>
          <p:spPr>
            <a:xfrm>
              <a:off x="0" y="0"/>
              <a:ext cx="576942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角丸四角形吹き出し 11"/>
            <p:cNvSpPr/>
            <p:nvPr/>
          </p:nvSpPr>
          <p:spPr>
            <a:xfrm>
              <a:off x="3727947" y="-517078"/>
              <a:ext cx="2041482" cy="398382"/>
            </a:xfrm>
            <a:prstGeom prst="wedgeRoundRectCallout">
              <a:avLst>
                <a:gd name="adj1" fmla="val -605"/>
                <a:gd name="adj2" fmla="val 77177"/>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1200"/>
                </a:lnSpc>
              </a:pPr>
              <a:r>
                <a:rPr kumimoji="1" lang="ja-JP" altLang="en-US" sz="1000" baseline="0" dirty="0">
                  <a:latin typeface="Meiryo UI" panose="020B0604030504040204" pitchFamily="50" charset="-128"/>
                  <a:ea typeface="Meiryo UI" panose="020B0604030504040204" pitchFamily="50" charset="-128"/>
                </a:rPr>
                <a:t>確保</a:t>
              </a:r>
              <a:r>
                <a:rPr kumimoji="1" lang="ja-JP" altLang="en-US" sz="1000" baseline="0" dirty="0" smtClean="0">
                  <a:latin typeface="Meiryo UI" panose="020B0604030504040204" pitchFamily="50" charset="-128"/>
                  <a:ea typeface="Meiryo UI" panose="020B0604030504040204" pitchFamily="50" charset="-128"/>
                </a:rPr>
                <a:t>病床数</a:t>
              </a:r>
              <a:endParaRPr lang="en-US" altLang="ja-JP" sz="1000" dirty="0">
                <a:latin typeface="Meiryo UI" panose="020B0604030504040204" pitchFamily="50" charset="-128"/>
                <a:ea typeface="Meiryo UI" panose="020B0604030504040204" pitchFamily="50" charset="-128"/>
              </a:endParaRPr>
            </a:p>
            <a:p>
              <a:pPr algn="ctr">
                <a:lnSpc>
                  <a:spcPts val="1200"/>
                </a:lnSpc>
              </a:pPr>
              <a:r>
                <a:rPr lang="en-US" altLang="ja-JP" sz="1000" dirty="0" smtClean="0">
                  <a:latin typeface="Meiryo UI" panose="020B0604030504040204" pitchFamily="50" charset="-128"/>
                  <a:ea typeface="Meiryo UI" panose="020B0604030504040204" pitchFamily="50" charset="-128"/>
                </a:rPr>
                <a:t>215</a:t>
              </a:r>
              <a:r>
                <a:rPr kumimoji="1" lang="ja-JP" altLang="en-US" sz="1000" baseline="0" dirty="0" smtClean="0">
                  <a:latin typeface="Meiryo UI" panose="020B0604030504040204" pitchFamily="50" charset="-128"/>
                  <a:ea typeface="Meiryo UI" panose="020B0604030504040204" pitchFamily="50" charset="-128"/>
                </a:rPr>
                <a:t>床</a:t>
              </a:r>
              <a:endParaRPr kumimoji="1" lang="ja-JP" altLang="en-US" sz="1000" baseline="0" dirty="0">
                <a:latin typeface="Meiryo UI" panose="020B0604030504040204" pitchFamily="50" charset="-128"/>
                <a:ea typeface="Meiryo UI" panose="020B0604030504040204" pitchFamily="50" charset="-128"/>
              </a:endParaRPr>
            </a:p>
          </p:txBody>
        </p:sp>
      </p:grpSp>
      <p:grpSp>
        <p:nvGrpSpPr>
          <p:cNvPr id="16" name="グループ化 15"/>
          <p:cNvGrpSpPr/>
          <p:nvPr/>
        </p:nvGrpSpPr>
        <p:grpSpPr>
          <a:xfrm>
            <a:off x="9557791" y="3854137"/>
            <a:ext cx="2522759" cy="599156"/>
            <a:chOff x="0" y="-599156"/>
            <a:chExt cx="5769429" cy="599156"/>
          </a:xfrm>
        </p:grpSpPr>
        <p:cxnSp>
          <p:nvCxnSpPr>
            <p:cNvPr id="17" name="直線コネクタ 16"/>
            <p:cNvCxnSpPr/>
            <p:nvPr/>
          </p:nvCxnSpPr>
          <p:spPr>
            <a:xfrm>
              <a:off x="0" y="0"/>
              <a:ext cx="5769429"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角丸四角形吹き出し 17"/>
            <p:cNvSpPr/>
            <p:nvPr/>
          </p:nvSpPr>
          <p:spPr>
            <a:xfrm>
              <a:off x="209494" y="-599156"/>
              <a:ext cx="2178443" cy="403686"/>
            </a:xfrm>
            <a:prstGeom prst="wedgeRoundRectCallout">
              <a:avLst>
                <a:gd name="adj1" fmla="val -4431"/>
                <a:gd name="adj2" fmla="val 98307"/>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horz" wrap="square" lIns="36000" tIns="36000" rIns="36000" bIns="3600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lnSpc>
                  <a:spcPts val="1200"/>
                </a:lnSpc>
              </a:pPr>
              <a:r>
                <a:rPr kumimoji="1" lang="ja-JP" altLang="en-US" sz="1000" baseline="0" dirty="0" smtClean="0">
                  <a:latin typeface="Meiryo UI" panose="020B0604030504040204" pitchFamily="50" charset="-128"/>
                  <a:ea typeface="Meiryo UI" panose="020B0604030504040204" pitchFamily="50" charset="-128"/>
                </a:rPr>
                <a:t>確保部屋数</a:t>
              </a:r>
              <a:endParaRPr lang="en-US" altLang="ja-JP" sz="1000" dirty="0">
                <a:latin typeface="Meiryo UI" panose="020B0604030504040204" pitchFamily="50" charset="-128"/>
                <a:ea typeface="Meiryo UI" panose="020B0604030504040204" pitchFamily="50" charset="-128"/>
              </a:endParaRPr>
            </a:p>
            <a:p>
              <a:pPr algn="ctr">
                <a:lnSpc>
                  <a:spcPts val="1200"/>
                </a:lnSpc>
              </a:pPr>
              <a:r>
                <a:rPr lang="en-US" altLang="ja-JP" sz="1000" dirty="0" smtClean="0">
                  <a:latin typeface="Meiryo UI" panose="020B0604030504040204" pitchFamily="50" charset="-128"/>
                  <a:ea typeface="Meiryo UI" panose="020B0604030504040204" pitchFamily="50" charset="-128"/>
                </a:rPr>
                <a:t>1,015</a:t>
              </a:r>
              <a:r>
                <a:rPr lang="ja-JP" altLang="en-US" sz="1000" dirty="0">
                  <a:latin typeface="Meiryo UI" panose="020B0604030504040204" pitchFamily="50" charset="-128"/>
                  <a:ea typeface="Meiryo UI" panose="020B0604030504040204" pitchFamily="50" charset="-128"/>
                </a:rPr>
                <a:t>室</a:t>
              </a:r>
              <a:endParaRPr kumimoji="1" lang="ja-JP" altLang="en-US" sz="1000" baseline="0" dirty="0">
                <a:latin typeface="Meiryo UI" panose="020B0604030504040204" pitchFamily="50" charset="-128"/>
                <a:ea typeface="Meiryo UI" panose="020B0604030504040204" pitchFamily="50" charset="-128"/>
              </a:endParaRPr>
            </a:p>
          </p:txBody>
        </p:sp>
      </p:grpSp>
      <p:pic>
        <p:nvPicPr>
          <p:cNvPr id="5" name="図 4"/>
          <p:cNvPicPr>
            <a:picLocks noChangeAspect="1"/>
          </p:cNvPicPr>
          <p:nvPr/>
        </p:nvPicPr>
        <p:blipFill>
          <a:blip r:embed="rId3"/>
          <a:stretch>
            <a:fillRect/>
          </a:stretch>
        </p:blipFill>
        <p:spPr>
          <a:xfrm>
            <a:off x="25684" y="1022196"/>
            <a:ext cx="2987299" cy="5047926"/>
          </a:xfrm>
          <a:prstGeom prst="rect">
            <a:avLst/>
          </a:prstGeom>
        </p:spPr>
      </p:pic>
      <p:pic>
        <p:nvPicPr>
          <p:cNvPr id="6" name="図 5"/>
          <p:cNvPicPr>
            <a:picLocks noChangeAspect="1"/>
          </p:cNvPicPr>
          <p:nvPr/>
        </p:nvPicPr>
        <p:blipFill>
          <a:blip r:embed="rId4"/>
          <a:stretch>
            <a:fillRect/>
          </a:stretch>
        </p:blipFill>
        <p:spPr>
          <a:xfrm>
            <a:off x="2981027" y="941781"/>
            <a:ext cx="3090940" cy="5169856"/>
          </a:xfrm>
          <a:prstGeom prst="rect">
            <a:avLst/>
          </a:prstGeom>
        </p:spPr>
      </p:pic>
      <p:pic>
        <p:nvPicPr>
          <p:cNvPr id="7" name="図 6"/>
          <p:cNvPicPr>
            <a:picLocks noChangeAspect="1"/>
          </p:cNvPicPr>
          <p:nvPr/>
        </p:nvPicPr>
        <p:blipFill>
          <a:blip r:embed="rId5"/>
          <a:stretch>
            <a:fillRect/>
          </a:stretch>
        </p:blipFill>
        <p:spPr>
          <a:xfrm>
            <a:off x="6063579" y="955945"/>
            <a:ext cx="2944623" cy="5261304"/>
          </a:xfrm>
          <a:prstGeom prst="rect">
            <a:avLst/>
          </a:prstGeom>
        </p:spPr>
      </p:pic>
      <p:pic>
        <p:nvPicPr>
          <p:cNvPr id="8" name="図 7"/>
          <p:cNvPicPr>
            <a:picLocks noChangeAspect="1"/>
          </p:cNvPicPr>
          <p:nvPr/>
        </p:nvPicPr>
        <p:blipFill>
          <a:blip r:embed="rId6"/>
          <a:stretch>
            <a:fillRect/>
          </a:stretch>
        </p:blipFill>
        <p:spPr>
          <a:xfrm>
            <a:off x="9008202" y="994486"/>
            <a:ext cx="2926334" cy="5255207"/>
          </a:xfrm>
          <a:prstGeom prst="rect">
            <a:avLst/>
          </a:prstGeom>
        </p:spPr>
      </p:pic>
    </p:spTree>
    <p:extLst>
      <p:ext uri="{BB962C8B-B14F-4D97-AF65-F5344CB8AC3E}">
        <p14:creationId xmlns:p14="http://schemas.microsoft.com/office/powerpoint/2010/main" val="3724704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2840</TotalTime>
  <Words>485</Words>
  <PresentationFormat>ワイド画面</PresentationFormat>
  <Paragraphs>53</Paragraphs>
  <Slides>5</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5</vt:i4>
      </vt:variant>
    </vt:vector>
  </HeadingPairs>
  <TitlesOfParts>
    <vt:vector size="11" baseType="lpstr">
      <vt:lpstr>Meiryo UI</vt:lpstr>
      <vt:lpstr>ＭＳ ゴシック</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2020-07-28T03:37:13Z</cp:lastPrinted>
  <dcterms:created xsi:type="dcterms:W3CDTF">2020-07-15T08:05:42Z</dcterms:created>
  <dcterms:modified xsi:type="dcterms:W3CDTF">2020-07-31T07:50:08Z</dcterms:modified>
</cp:coreProperties>
</file>