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96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94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15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2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9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1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57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7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0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059B-4A90-491D-AD4B-40DEA149825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30B9-9271-40C0-BBFF-22A2102F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82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74990"/>
              </p:ext>
            </p:extLst>
          </p:nvPr>
        </p:nvGraphicFramePr>
        <p:xfrm>
          <a:off x="9128277" y="1130882"/>
          <a:ext cx="2785583" cy="260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333">
                  <a:extLst>
                    <a:ext uri="{9D8B030D-6E8A-4147-A177-3AD203B41FA5}">
                      <a16:colId xmlns:a16="http://schemas.microsoft.com/office/drawing/2014/main" val="1463811316"/>
                    </a:ext>
                  </a:extLst>
                </a:gridCol>
                <a:gridCol w="1249250">
                  <a:extLst>
                    <a:ext uri="{9D8B030D-6E8A-4147-A177-3AD203B41FA5}">
                      <a16:colId xmlns:a16="http://schemas.microsoft.com/office/drawing/2014/main" val="2889022196"/>
                    </a:ext>
                  </a:extLst>
                </a:gridCol>
              </a:tblGrid>
              <a:tr h="288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業種別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登録件数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17903"/>
                  </a:ext>
                </a:extLst>
              </a:tr>
              <a:tr h="37231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1,640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82361"/>
                  </a:ext>
                </a:extLst>
              </a:tr>
              <a:tr h="38940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714745"/>
                  </a:ext>
                </a:extLst>
              </a:tr>
              <a:tr h="38940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キャバクラ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5704"/>
                  </a:ext>
                </a:extLst>
              </a:tr>
              <a:tr h="38940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ホストクラブ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949793"/>
                  </a:ext>
                </a:extLst>
              </a:tr>
              <a:tr h="38940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キャバレー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46548"/>
                  </a:ext>
                </a:extLst>
              </a:tr>
              <a:tr h="38940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52408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5908215" y="869772"/>
            <a:ext cx="1645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市町村別登録件数等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659465" y="870145"/>
            <a:ext cx="1720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夜の街関係登録件数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23570"/>
              </p:ext>
            </p:extLst>
          </p:nvPr>
        </p:nvGraphicFramePr>
        <p:xfrm>
          <a:off x="98889" y="1123372"/>
          <a:ext cx="4135303" cy="1157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278">
                  <a:extLst>
                    <a:ext uri="{9D8B030D-6E8A-4147-A177-3AD203B41FA5}">
                      <a16:colId xmlns:a16="http://schemas.microsoft.com/office/drawing/2014/main" val="1463811316"/>
                    </a:ext>
                  </a:extLst>
                </a:gridCol>
                <a:gridCol w="964099">
                  <a:extLst>
                    <a:ext uri="{9D8B030D-6E8A-4147-A177-3AD203B41FA5}">
                      <a16:colId xmlns:a16="http://schemas.microsoft.com/office/drawing/2014/main" val="2889022196"/>
                    </a:ext>
                  </a:extLst>
                </a:gridCol>
                <a:gridCol w="2200926">
                  <a:extLst>
                    <a:ext uri="{9D8B030D-6E8A-4147-A177-3AD203B41FA5}">
                      <a16:colId xmlns:a16="http://schemas.microsoft.com/office/drawing/2014/main" val="2459081166"/>
                    </a:ext>
                  </a:extLst>
                </a:gridCol>
              </a:tblGrid>
              <a:tr h="2830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登録件数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　　考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17903"/>
                  </a:ext>
                </a:extLst>
              </a:tr>
              <a:tr h="874265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7/28(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時現在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20,021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左記のうち、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飲食関係は約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12,500</a:t>
                      </a:r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5704"/>
                  </a:ext>
                </a:extLst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1733156" y="888016"/>
            <a:ext cx="1272339" cy="26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登録件数等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582608"/>
            <a:ext cx="38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感染防止宣言ステッカー登録状況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252322"/>
              </p:ext>
            </p:extLst>
          </p:nvPr>
        </p:nvGraphicFramePr>
        <p:xfrm>
          <a:off x="4544018" y="1130583"/>
          <a:ext cx="4301543" cy="2529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076">
                  <a:extLst>
                    <a:ext uri="{9D8B030D-6E8A-4147-A177-3AD203B41FA5}">
                      <a16:colId xmlns:a16="http://schemas.microsoft.com/office/drawing/2014/main" val="1463811316"/>
                    </a:ext>
                  </a:extLst>
                </a:gridCol>
                <a:gridCol w="1081826">
                  <a:extLst>
                    <a:ext uri="{9D8B030D-6E8A-4147-A177-3AD203B41FA5}">
                      <a16:colId xmlns:a16="http://schemas.microsoft.com/office/drawing/2014/main" val="2889022196"/>
                    </a:ext>
                  </a:extLst>
                </a:gridCol>
                <a:gridCol w="888641">
                  <a:extLst>
                    <a:ext uri="{9D8B030D-6E8A-4147-A177-3AD203B41FA5}">
                      <a16:colId xmlns:a16="http://schemas.microsoft.com/office/drawing/2014/main" val="2459081166"/>
                    </a:ext>
                  </a:extLst>
                </a:gridCol>
              </a:tblGrid>
              <a:tr h="280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登録件数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17903"/>
                  </a:ext>
                </a:extLst>
              </a:tr>
              <a:tr h="78223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北区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中央区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その他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12,344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3,269</a:t>
                      </a:r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i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3,259</a:t>
                      </a:r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i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5,816</a:t>
                      </a:r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61.7%</a:t>
                      </a:r>
                    </a:p>
                    <a:p>
                      <a:pPr algn="r"/>
                      <a:r>
                        <a:rPr kumimoji="1" lang="en-US" altLang="ja-JP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16.3</a:t>
                      </a:r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i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16.3</a:t>
                      </a:r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i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29.1</a:t>
                      </a:r>
                      <a:r>
                        <a:rPr kumimoji="1" lang="ja-JP" altLang="en-US" sz="1200" i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i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82361"/>
                  </a:ext>
                </a:extLst>
              </a:tr>
              <a:tr h="33197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1,195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714745"/>
                  </a:ext>
                </a:extLst>
              </a:tr>
              <a:tr h="35674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北大阪（豊能、三島）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2,169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5704"/>
                  </a:ext>
                </a:extLst>
              </a:tr>
              <a:tr h="35950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東大阪（北河内、中河内）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2,588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188301"/>
                  </a:ext>
                </a:extLst>
              </a:tr>
              <a:tr h="37838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南大阪（南河内、泉北、泉南）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1,725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497169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0" y="0"/>
            <a:ext cx="12192000" cy="52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感染防止宣言ステッカー及び大阪コロナ追跡システムの登録状況等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708974" y="94698"/>
            <a:ext cx="1341456" cy="366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資料３－３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45065"/>
              </p:ext>
            </p:extLst>
          </p:nvPr>
        </p:nvGraphicFramePr>
        <p:xfrm>
          <a:off x="9128277" y="4281400"/>
          <a:ext cx="2785583" cy="2379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430">
                  <a:extLst>
                    <a:ext uri="{9D8B030D-6E8A-4147-A177-3AD203B41FA5}">
                      <a16:colId xmlns:a16="http://schemas.microsoft.com/office/drawing/2014/main" val="1463811316"/>
                    </a:ext>
                  </a:extLst>
                </a:gridCol>
                <a:gridCol w="1250153">
                  <a:extLst>
                    <a:ext uri="{9D8B030D-6E8A-4147-A177-3AD203B41FA5}">
                      <a16:colId xmlns:a16="http://schemas.microsoft.com/office/drawing/2014/main" val="2889022196"/>
                    </a:ext>
                  </a:extLst>
                </a:gridCol>
              </a:tblGrid>
              <a:tr h="3079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業種別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登録件数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17903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バー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579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82361"/>
                  </a:ext>
                </a:extLst>
              </a:tr>
              <a:tr h="415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ナイトクラブ等の接待を伴う飲食店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519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714745"/>
                  </a:ext>
                </a:extLst>
              </a:tr>
              <a:tr h="415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キャバレー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5704"/>
                  </a:ext>
                </a:extLst>
              </a:tr>
              <a:tr h="415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パブ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949793"/>
                  </a:ext>
                </a:extLst>
              </a:tr>
              <a:tr h="415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上記以外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21,476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83266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47859"/>
              </p:ext>
            </p:extLst>
          </p:nvPr>
        </p:nvGraphicFramePr>
        <p:xfrm>
          <a:off x="98889" y="4281400"/>
          <a:ext cx="4135303" cy="1157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278">
                  <a:extLst>
                    <a:ext uri="{9D8B030D-6E8A-4147-A177-3AD203B41FA5}">
                      <a16:colId xmlns:a16="http://schemas.microsoft.com/office/drawing/2014/main" val="1463811316"/>
                    </a:ext>
                  </a:extLst>
                </a:gridCol>
                <a:gridCol w="964099">
                  <a:extLst>
                    <a:ext uri="{9D8B030D-6E8A-4147-A177-3AD203B41FA5}">
                      <a16:colId xmlns:a16="http://schemas.microsoft.com/office/drawing/2014/main" val="2889022196"/>
                    </a:ext>
                  </a:extLst>
                </a:gridCol>
                <a:gridCol w="2200926">
                  <a:extLst>
                    <a:ext uri="{9D8B030D-6E8A-4147-A177-3AD203B41FA5}">
                      <a16:colId xmlns:a16="http://schemas.microsoft.com/office/drawing/2014/main" val="2459081166"/>
                    </a:ext>
                  </a:extLst>
                </a:gridCol>
              </a:tblGrid>
              <a:tr h="2830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登録件数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　　考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17903"/>
                  </a:ext>
                </a:extLst>
              </a:tr>
              <a:tr h="874265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7/28(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時現在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22,599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左記のうち、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飲食関係は約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11,600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5704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98889" y="3738653"/>
            <a:ext cx="38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大阪コロナ追跡システム登録状況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71987" y="3993286"/>
            <a:ext cx="1645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市町村別登録件数等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58423" y="3993659"/>
            <a:ext cx="1525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業種別登録件数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30371" y="4011530"/>
            <a:ext cx="1272339" cy="26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登録件数等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05735"/>
              </p:ext>
            </p:extLst>
          </p:nvPr>
        </p:nvGraphicFramePr>
        <p:xfrm>
          <a:off x="4544017" y="4254896"/>
          <a:ext cx="4301543" cy="2529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180">
                  <a:extLst>
                    <a:ext uri="{9D8B030D-6E8A-4147-A177-3AD203B41FA5}">
                      <a16:colId xmlns:a16="http://schemas.microsoft.com/office/drawing/2014/main" val="1463811316"/>
                    </a:ext>
                  </a:extLst>
                </a:gridCol>
                <a:gridCol w="1068947">
                  <a:extLst>
                    <a:ext uri="{9D8B030D-6E8A-4147-A177-3AD203B41FA5}">
                      <a16:colId xmlns:a16="http://schemas.microsoft.com/office/drawing/2014/main" val="2889022196"/>
                    </a:ext>
                  </a:extLst>
                </a:gridCol>
                <a:gridCol w="886416">
                  <a:extLst>
                    <a:ext uri="{9D8B030D-6E8A-4147-A177-3AD203B41FA5}">
                      <a16:colId xmlns:a16="http://schemas.microsoft.com/office/drawing/2014/main" val="2459081166"/>
                    </a:ext>
                  </a:extLst>
                </a:gridCol>
              </a:tblGrid>
              <a:tr h="280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登録件数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17903"/>
                  </a:ext>
                </a:extLst>
              </a:tr>
              <a:tr h="78223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北区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中央区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その他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13,192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3,606</a:t>
                      </a:r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3,203</a:t>
                      </a:r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6,383</a:t>
                      </a:r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i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16.0</a:t>
                      </a:r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14.2</a:t>
                      </a:r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28.2</a:t>
                      </a:r>
                      <a:r>
                        <a:rPr kumimoji="1" lang="ja-JP" altLang="en-US" sz="1200" i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i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82361"/>
                  </a:ext>
                </a:extLst>
              </a:tr>
              <a:tr h="33197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1,246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714745"/>
                  </a:ext>
                </a:extLst>
              </a:tr>
              <a:tr h="35674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北大阪（豊能、三島）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75704"/>
                  </a:ext>
                </a:extLst>
              </a:tr>
              <a:tr h="35950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東大阪（北河内、中河内）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2,644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188301"/>
                  </a:ext>
                </a:extLst>
              </a:tr>
              <a:tr h="37838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南大阪（南河内、泉北、泉南）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2,505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497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61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315</Words>
  <PresentationFormat>ワイド画面</PresentationFormat>
  <Paragraphs>112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2020-07-28T05:41:18Z</cp:lastPrinted>
  <dcterms:created xsi:type="dcterms:W3CDTF">2020-07-08T05:54:07Z</dcterms:created>
  <dcterms:modified xsi:type="dcterms:W3CDTF">2020-07-28T05:44:34Z</dcterms:modified>
</cp:coreProperties>
</file>