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8" r:id="rId2"/>
    <p:sldId id="260" r:id="rId3"/>
    <p:sldId id="261" r:id="rId4"/>
    <p:sldId id="269" r:id="rId5"/>
    <p:sldId id="257" r:id="rId6"/>
    <p:sldId id="273" r:id="rId7"/>
    <p:sldId id="274" r:id="rId8"/>
    <p:sldId id="272" r:id="rId9"/>
    <p:sldId id="263" r:id="rId10"/>
    <p:sldId id="264" r:id="rId1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33"/>
    <a:srgbClr val="FFCCCC"/>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2639" autoAdjust="0"/>
  </p:normalViewPr>
  <p:slideViewPr>
    <p:cSldViewPr snapToGrid="0">
      <p:cViewPr varScale="1">
        <p:scale>
          <a:sx n="69" d="100"/>
          <a:sy n="69" d="100"/>
        </p:scale>
        <p:origin x="78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2020/7/28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756C24B-3581-4302-A2F9-B8782FBC7802}" type="slidenum">
              <a:rPr kumimoji="1" lang="ja-JP" altLang="en-US" smtClean="0"/>
              <a:t>4</a:t>
            </a:fld>
            <a:endParaRPr kumimoji="1" lang="ja-JP" altLang="en-US"/>
          </a:p>
        </p:txBody>
      </p:sp>
    </p:spTree>
    <p:extLst>
      <p:ext uri="{BB962C8B-B14F-4D97-AF65-F5344CB8AC3E}">
        <p14:creationId xmlns:p14="http://schemas.microsoft.com/office/powerpoint/2010/main" val="1094068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B7E944B-0874-F44C-9035-28513D3B2DC0}" type="slidenum">
              <a:rPr kumimoji="1" lang="ja-JP" altLang="en-US" smtClean="0"/>
              <a:t>8</a:t>
            </a:fld>
            <a:endParaRPr kumimoji="1" lang="ja-JP" altLang="en-US"/>
          </a:p>
        </p:txBody>
      </p:sp>
    </p:spTree>
    <p:extLst>
      <p:ext uri="{BB962C8B-B14F-4D97-AF65-F5344CB8AC3E}">
        <p14:creationId xmlns:p14="http://schemas.microsoft.com/office/powerpoint/2010/main" val="1248900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756C24B-3581-4302-A2F9-B8782FBC7802}" type="slidenum">
              <a:rPr kumimoji="1" lang="ja-JP" altLang="en-US" smtClean="0"/>
              <a:t>9</a:t>
            </a:fld>
            <a:endParaRPr kumimoji="1" lang="ja-JP" altLang="en-US"/>
          </a:p>
        </p:txBody>
      </p:sp>
    </p:spTree>
    <p:extLst>
      <p:ext uri="{BB962C8B-B14F-4D97-AF65-F5344CB8AC3E}">
        <p14:creationId xmlns:p14="http://schemas.microsoft.com/office/powerpoint/2010/main" val="2388485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756C24B-3581-4302-A2F9-B8782FBC7802}" type="slidenum">
              <a:rPr kumimoji="1" lang="ja-JP" altLang="en-US" smtClean="0"/>
              <a:t>10</a:t>
            </a:fld>
            <a:endParaRPr kumimoji="1" lang="ja-JP" altLang="en-US"/>
          </a:p>
        </p:txBody>
      </p:sp>
    </p:spTree>
    <p:extLst>
      <p:ext uri="{BB962C8B-B14F-4D97-AF65-F5344CB8AC3E}">
        <p14:creationId xmlns:p14="http://schemas.microsoft.com/office/powerpoint/2010/main" val="1160446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83EF494-5325-4E24-8540-99C9CE187D7E}" type="datetime1">
              <a:rPr kumimoji="1" lang="ja-JP" altLang="en-US" smtClean="0"/>
              <a:t>2020/7/28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51FF4C9-09E6-4E0A-BEDF-7EA76F94D40E}" type="datetime1">
              <a:rPr kumimoji="1" lang="ja-JP" altLang="en-US" smtClean="0"/>
              <a:t>2020/7/28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B407DA-1FB6-4393-BA4C-0B35BA03DAEE}" type="datetime1">
              <a:rPr kumimoji="1" lang="ja-JP" altLang="en-US" smtClean="0"/>
              <a:t>2020/7/28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8BE0A50-750A-414D-99AB-F0FF48653410}" type="datetime1">
              <a:rPr kumimoji="1" lang="ja-JP" altLang="en-US" smtClean="0"/>
              <a:t>2020/7/28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14F7D4F-2515-4A60-9D24-9E28B75AB19A}" type="datetime1">
              <a:rPr kumimoji="1" lang="ja-JP" altLang="en-US" smtClean="0"/>
              <a:t>2020/7/28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173BB36-98A2-4D7C-B951-C70F9DDB861C}" type="datetime1">
              <a:rPr kumimoji="1" lang="ja-JP" altLang="en-US" smtClean="0"/>
              <a:t>2020/7/28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8594870-886B-444E-AE6C-C6146C4C9A50}" type="datetime1">
              <a:rPr kumimoji="1" lang="ja-JP" altLang="en-US" smtClean="0"/>
              <a:t>2020/7/28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FF4770B-42DB-4605-9129-2556FB6CD462}" type="datetime1">
              <a:rPr kumimoji="1" lang="ja-JP" altLang="en-US" smtClean="0"/>
              <a:t>2020/7/28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FED6D0A-EA30-4F59-BB98-4F5377DAA6B9}" type="datetime1">
              <a:rPr kumimoji="1" lang="ja-JP" altLang="en-US" smtClean="0"/>
              <a:t>2020/7/28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482344C-55B7-49D3-9DC1-13F9B6F0FAAA}" type="datetime1">
              <a:rPr kumimoji="1" lang="ja-JP" altLang="en-US" smtClean="0"/>
              <a:t>2020/7/28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B9B3555-EB86-4C36-9554-0BB988BBB9FB}" type="datetime1">
              <a:rPr kumimoji="1" lang="ja-JP" altLang="en-US" smtClean="0"/>
              <a:t>2020/7/28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C9EA71-FAC6-4FD1-BBDA-EFE84BAF33DD}" type="datetime1">
              <a:rPr kumimoji="1" lang="ja-JP" altLang="en-US" smtClean="0"/>
              <a:t>2020/7/28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641140-282E-4889-BDEF-30E4FD8E2A88}"/>
              </a:ext>
            </a:extLst>
          </p:cNvPr>
          <p:cNvSpPr>
            <a:spLocks noGrp="1"/>
          </p:cNvSpPr>
          <p:nvPr>
            <p:ph type="title"/>
          </p:nvPr>
        </p:nvSpPr>
        <p:spPr>
          <a:xfrm>
            <a:off x="1209675" y="4260850"/>
            <a:ext cx="10515600" cy="1325563"/>
          </a:xfrm>
        </p:spPr>
        <p:txBody>
          <a:bodyPr>
            <a:normAutofit/>
          </a:bodyPr>
          <a:lstStyle/>
          <a:p>
            <a:pPr algn="ctr"/>
            <a:r>
              <a:rPr kumimoji="1" lang="ja-JP" altLang="en-US" sz="2800" dirty="0"/>
              <a:t>令和</a:t>
            </a:r>
            <a:r>
              <a:rPr kumimoji="1" lang="ja-JP" altLang="en-US" sz="2800" dirty="0" smtClean="0"/>
              <a:t>２年７月</a:t>
            </a:r>
            <a:r>
              <a:rPr kumimoji="1" lang="en-US" altLang="ja-JP" sz="2800" smtClean="0"/>
              <a:t>28</a:t>
            </a:r>
            <a:r>
              <a:rPr kumimoji="1" lang="ja-JP" altLang="en-US" sz="2800" smtClean="0"/>
              <a:t>日</a:t>
            </a:r>
            <a:r>
              <a:rPr kumimoji="1" lang="en-US" altLang="ja-JP" sz="2800" dirty="0"/>
              <a:t/>
            </a:r>
            <a:br>
              <a:rPr kumimoji="1" lang="en-US" altLang="ja-JP" sz="2800" dirty="0"/>
            </a:br>
            <a:r>
              <a:rPr kumimoji="1" lang="ja-JP" altLang="en-US" sz="2800" dirty="0"/>
              <a:t>健康医療部</a:t>
            </a:r>
          </a:p>
        </p:txBody>
      </p:sp>
      <p:sp>
        <p:nvSpPr>
          <p:cNvPr id="3" name="タイトル 1">
            <a:extLst>
              <a:ext uri="{FF2B5EF4-FFF2-40B4-BE49-F238E27FC236}">
                <a16:creationId xmlns:a16="http://schemas.microsoft.com/office/drawing/2014/main" id="{C96EDCCF-13D4-4A20-993C-3C3DCF242B1F}"/>
              </a:ext>
            </a:extLst>
          </p:cNvPr>
          <p:cNvSpPr txBox="1">
            <a:spLocks/>
          </p:cNvSpPr>
          <p:nvPr/>
        </p:nvSpPr>
        <p:spPr>
          <a:xfrm>
            <a:off x="1209675" y="26130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smtClean="0"/>
              <a:t>現在の感染状況及び療養状況について</a:t>
            </a:r>
            <a:endParaRPr lang="ja-JP" altLang="en-US" dirty="0"/>
          </a:p>
        </p:txBody>
      </p:sp>
      <p:sp>
        <p:nvSpPr>
          <p:cNvPr id="4" name="テキスト ボックス 3">
            <a:extLst>
              <a:ext uri="{FF2B5EF4-FFF2-40B4-BE49-F238E27FC236}">
                <a16:creationId xmlns:a16="http://schemas.microsoft.com/office/drawing/2014/main" id="{9A396F46-6F5F-483F-BC68-432494F2ED7F}"/>
              </a:ext>
            </a:extLst>
          </p:cNvPr>
          <p:cNvSpPr txBox="1"/>
          <p:nvPr/>
        </p:nvSpPr>
        <p:spPr>
          <a:xfrm>
            <a:off x="10210800" y="311285"/>
            <a:ext cx="1514475" cy="369332"/>
          </a:xfrm>
          <a:prstGeom prst="rect">
            <a:avLst/>
          </a:prstGeom>
          <a:noFill/>
          <a:ln>
            <a:solidFill>
              <a:schemeClr val="tx1"/>
            </a:solidFill>
          </a:ln>
        </p:spPr>
        <p:txBody>
          <a:bodyPr wrap="square" rtlCol="0">
            <a:spAutoFit/>
          </a:bodyPr>
          <a:lstStyle/>
          <a:p>
            <a:pPr algn="ctr"/>
            <a:r>
              <a:rPr kumimoji="1" lang="ja-JP" altLang="en-US" dirty="0" smtClean="0">
                <a:latin typeface="ＭＳ ゴシック" panose="020B0609070205080204" pitchFamily="49" charset="-128"/>
                <a:ea typeface="ＭＳ ゴシック" panose="020B0609070205080204" pitchFamily="49" charset="-128"/>
              </a:rPr>
              <a:t>資料２－１</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6241106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100684" y="903864"/>
            <a:ext cx="11887200" cy="5343525"/>
          </a:xfrm>
          <a:prstGeom prst="rect">
            <a:avLst/>
          </a:prstGeom>
        </p:spPr>
      </p:pic>
      <p:sp>
        <p:nvSpPr>
          <p:cNvPr id="4" name="正方形/長方形 3"/>
          <p:cNvSpPr/>
          <p:nvPr/>
        </p:nvSpPr>
        <p:spPr>
          <a:xfrm>
            <a:off x="-373572" y="-16419"/>
            <a:ext cx="12771740" cy="928271"/>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今後の患者推計と必要病床数</a:t>
            </a:r>
            <a:r>
              <a:rPr lang="ja-JP" altLang="en-US" sz="2400" b="1" dirty="0" smtClean="0">
                <a:latin typeface="Meiryo UI" panose="020B0604030504040204" pitchFamily="50" charset="-128"/>
                <a:ea typeface="Meiryo UI" panose="020B0604030504040204" pitchFamily="50" charset="-128"/>
              </a:rPr>
              <a:t>の再シミュレーション</a:t>
            </a:r>
            <a:r>
              <a:rPr lang="ja-JP" altLang="en-US" sz="2400" b="1" dirty="0">
                <a:latin typeface="Meiryo UI" panose="020B0604030504040204" pitchFamily="50" charset="-128"/>
                <a:ea typeface="Meiryo UI" panose="020B0604030504040204" pitchFamily="50" charset="-128"/>
              </a:rPr>
              <a:t>　</a:t>
            </a:r>
            <a:endParaRPr lang="en-US" altLang="ja-JP" sz="2400" b="1" dirty="0" smtClean="0">
              <a:latin typeface="Meiryo UI" panose="020B0604030504040204" pitchFamily="50" charset="-128"/>
              <a:ea typeface="Meiryo UI" panose="020B0604030504040204" pitchFamily="50" charset="-128"/>
            </a:endParaRPr>
          </a:p>
          <a:p>
            <a:pPr algn="ctr"/>
            <a:r>
              <a:rPr lang="ja-JP" altLang="en-US" sz="2400" b="1" dirty="0">
                <a:latin typeface="Meiryo UI" panose="020B0604030504040204" pitchFamily="50" charset="-128"/>
                <a:ea typeface="Meiryo UI" panose="020B0604030504040204" pitchFamily="50" charset="-128"/>
              </a:rPr>
              <a:t>➁</a:t>
            </a:r>
            <a:r>
              <a:rPr lang="en-US" altLang="ja-JP" sz="2400" b="1" dirty="0" smtClean="0">
                <a:latin typeface="Meiryo UI" panose="020B0604030504040204" pitchFamily="50" charset="-128"/>
                <a:ea typeface="Meiryo UI" panose="020B0604030504040204" pitchFamily="50" charset="-128"/>
              </a:rPr>
              <a:t>14</a:t>
            </a:r>
            <a:r>
              <a:rPr lang="ja-JP" altLang="en-US" sz="2400" b="1" dirty="0" smtClean="0">
                <a:latin typeface="Meiryo UI" panose="020B0604030504040204" pitchFamily="50" charset="-128"/>
                <a:ea typeface="Meiryo UI" panose="020B0604030504040204" pitchFamily="50" charset="-128"/>
              </a:rPr>
              <a:t>日後</a:t>
            </a:r>
            <a:r>
              <a:rPr lang="ja-JP" altLang="en-US" sz="2400" b="1" dirty="0">
                <a:latin typeface="Meiryo UI" panose="020B0604030504040204" pitchFamily="50" charset="-128"/>
                <a:ea typeface="Meiryo UI" panose="020B0604030504040204" pitchFamily="50" charset="-128"/>
              </a:rPr>
              <a:t>（</a:t>
            </a:r>
            <a:r>
              <a:rPr lang="en-US" altLang="ja-JP" sz="2400" b="1" dirty="0" smtClean="0">
                <a:latin typeface="Meiryo UI" panose="020B0604030504040204" pitchFamily="50" charset="-128"/>
                <a:ea typeface="Meiryo UI" panose="020B0604030504040204" pitchFamily="50" charset="-128"/>
              </a:rPr>
              <a:t>7/30</a:t>
            </a:r>
            <a:r>
              <a:rPr lang="ja-JP" altLang="en-US" sz="2400" b="1" dirty="0" smtClean="0">
                <a:latin typeface="Meiryo UI" panose="020B0604030504040204" pitchFamily="50" charset="-128"/>
                <a:ea typeface="Meiryo UI" panose="020B0604030504040204" pitchFamily="50" charset="-128"/>
              </a:rPr>
              <a:t>）介入</a:t>
            </a:r>
            <a:r>
              <a:rPr lang="ja-JP" altLang="en-US" sz="2400" b="1" dirty="0">
                <a:latin typeface="Meiryo UI" panose="020B0604030504040204" pitchFamily="50" charset="-128"/>
                <a:ea typeface="Meiryo UI" panose="020B0604030504040204" pitchFamily="50" charset="-128"/>
              </a:rPr>
              <a:t>（</a:t>
            </a:r>
            <a:r>
              <a:rPr lang="en-US" altLang="ja-JP" sz="2400" b="1" dirty="0">
                <a:latin typeface="Meiryo UI" panose="020B0604030504040204" pitchFamily="50" charset="-128"/>
                <a:ea typeface="Meiryo UI" panose="020B0604030504040204" pitchFamily="50" charset="-128"/>
              </a:rPr>
              <a:t>R1.7</a:t>
            </a:r>
            <a:r>
              <a:rPr lang="ja-JP" altLang="en-US" sz="2400" b="1" dirty="0">
                <a:latin typeface="Meiryo UI" panose="020B0604030504040204" pitchFamily="50" charset="-128"/>
                <a:ea typeface="Meiryo UI" panose="020B0604030504040204" pitchFamily="50" charset="-128"/>
              </a:rPr>
              <a:t>）の患者推計との比較</a:t>
            </a:r>
            <a:endParaRPr lang="en-US" altLang="ja-JP" sz="2400" b="1" dirty="0" smtClean="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390577" y="6231104"/>
            <a:ext cx="11556369" cy="600164"/>
          </a:xfrm>
          <a:prstGeom prst="rect">
            <a:avLst/>
          </a:prstGeom>
          <a:noFill/>
        </p:spPr>
        <p:txBody>
          <a:bodyPr wrap="none" rtlCol="0">
            <a:sp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新規陽性者数について厚生</a:t>
            </a:r>
            <a:r>
              <a:rPr lang="ja-JP" altLang="en-US" sz="1100" dirty="0">
                <a:latin typeface="Meiryo UI" panose="020B0604030504040204" pitchFamily="50" charset="-128"/>
                <a:ea typeface="Meiryo UI" panose="020B0604030504040204" pitchFamily="50" charset="-128"/>
              </a:rPr>
              <a:t>労働省から</a:t>
            </a:r>
            <a:r>
              <a:rPr lang="ja-JP" altLang="en-US" sz="1100" dirty="0" smtClean="0">
                <a:latin typeface="Meiryo UI" panose="020B0604030504040204" pitchFamily="50" charset="-128"/>
                <a:ea typeface="Meiryo UI" panose="020B0604030504040204" pitchFamily="50" charset="-128"/>
              </a:rPr>
              <a:t>示された新た</a:t>
            </a:r>
            <a:r>
              <a:rPr lang="ja-JP" altLang="en-US" sz="1100" dirty="0">
                <a:latin typeface="Meiryo UI" panose="020B0604030504040204" pitchFamily="50" charset="-128"/>
                <a:ea typeface="Meiryo UI" panose="020B0604030504040204" pitchFamily="50" charset="-128"/>
              </a:rPr>
              <a:t>な「流行のシナリオ」</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令和</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19</a:t>
            </a:r>
            <a:r>
              <a:rPr lang="ja-JP" altLang="en-US" sz="1100" dirty="0">
                <a:latin typeface="Meiryo UI" panose="020B0604030504040204" pitchFamily="50" charset="-128"/>
                <a:ea typeface="Meiryo UI" panose="020B0604030504040204" pitchFamily="50" charset="-128"/>
              </a:rPr>
              <a:t>日付け事務連絡</a:t>
            </a:r>
            <a:r>
              <a:rPr lang="en-US" altLang="ja-JP"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推計モデルを</a:t>
            </a:r>
            <a:r>
              <a:rPr lang="ja-JP" altLang="en-US" sz="1100" dirty="0">
                <a:latin typeface="Meiryo UI" panose="020B0604030504040204" pitchFamily="50" charset="-128"/>
                <a:ea typeface="Meiryo UI" panose="020B0604030504040204" pitchFamily="50" charset="-128"/>
              </a:rPr>
              <a:t>用いて、協力要請前の実効再生産数</a:t>
            </a:r>
            <a:r>
              <a:rPr lang="en-US" altLang="ja-JP" sz="1100" dirty="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R)1.7</a:t>
            </a:r>
            <a:r>
              <a:rPr lang="ja-JP" altLang="en-US" sz="1100" dirty="0" smtClean="0">
                <a:latin typeface="Meiryo UI" panose="020B0604030504040204" pitchFamily="50" charset="-128"/>
                <a:ea typeface="Meiryo UI" panose="020B0604030504040204" pitchFamily="50" charset="-128"/>
              </a:rPr>
              <a:t>の場合で患者</a:t>
            </a:r>
            <a:r>
              <a:rPr lang="ja-JP" altLang="en-US" sz="1100" dirty="0">
                <a:latin typeface="Meiryo UI" panose="020B0604030504040204" pitchFamily="50" charset="-128"/>
                <a:ea typeface="Meiryo UI" panose="020B0604030504040204" pitchFamily="50" charset="-128"/>
              </a:rPr>
              <a:t>推計を</a:t>
            </a:r>
            <a:r>
              <a:rPr lang="ja-JP" altLang="en-US" sz="1100" dirty="0" smtClean="0">
                <a:latin typeface="Meiryo UI" panose="020B0604030504040204" pitchFamily="50" charset="-128"/>
                <a:ea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endParaRPr>
          </a:p>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入院及び宿泊療養者数の推計は、</a:t>
            </a:r>
            <a:r>
              <a:rPr lang="en-US" altLang="ja-JP" sz="1100" dirty="0" smtClean="0">
                <a:latin typeface="Meiryo UI" panose="020B0604030504040204" pitchFamily="50" charset="-128"/>
                <a:ea typeface="Meiryo UI" panose="020B0604030504040204" pitchFamily="50" charset="-128"/>
              </a:rPr>
              <a:t>6</a:t>
            </a:r>
            <a:r>
              <a:rPr lang="ja-JP" altLang="en-US" sz="1100" dirty="0" smtClean="0">
                <a:latin typeface="Meiryo UI" panose="020B0604030504040204" pitchFamily="50" charset="-128"/>
                <a:ea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rPr>
              <a:t>日に府専門家会議にて提示した患者の療養状況の条件を新規陽性者数にあてはめて試算</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大阪府試算（条件変更前））。</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併せて</a:t>
            </a:r>
            <a:r>
              <a:rPr lang="en-US" altLang="ja-JP" sz="1100" dirty="0" smtClean="0">
                <a:latin typeface="Meiryo UI" panose="020B0604030504040204" pitchFamily="50" charset="-128"/>
                <a:ea typeface="Meiryo UI" panose="020B0604030504040204" pitchFamily="50" charset="-128"/>
              </a:rPr>
              <a:t>6</a:t>
            </a:r>
            <a:r>
              <a:rPr lang="ja-JP" altLang="en-US" sz="1100" dirty="0" smtClean="0">
                <a:latin typeface="Meiryo UI" panose="020B0604030504040204" pitchFamily="50" charset="-128"/>
                <a:ea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rPr>
              <a:t>14</a:t>
            </a:r>
            <a:r>
              <a:rPr lang="ja-JP" altLang="en-US" sz="1100" dirty="0" smtClean="0">
                <a:latin typeface="Meiryo UI" panose="020B0604030504040204" pitchFamily="50" charset="-128"/>
                <a:ea typeface="Meiryo UI" panose="020B0604030504040204" pitchFamily="50" charset="-128"/>
              </a:rPr>
              <a:t>日以降の患者の療養状況の条件を新規陽性者数にあてはめて試算</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大阪府試算</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条件変更後））</a:t>
            </a:r>
            <a:endParaRPr kumimoji="1" lang="ja-JP" altLang="en-US" sz="11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9365950" y="6478886"/>
            <a:ext cx="2743200" cy="365125"/>
          </a:xfrm>
        </p:spPr>
        <p:txBody>
          <a:bodyPr/>
          <a:lstStyle/>
          <a:p>
            <a:r>
              <a:rPr lang="en-US" altLang="ja-JP" dirty="0">
                <a:solidFill>
                  <a:schemeClr val="tx1"/>
                </a:solidFill>
              </a:rPr>
              <a:t>9</a:t>
            </a:r>
            <a:endParaRPr kumimoji="1" lang="ja-JP" altLang="en-US" dirty="0">
              <a:solidFill>
                <a:schemeClr val="tx1"/>
              </a:solidFill>
            </a:endParaRPr>
          </a:p>
        </p:txBody>
      </p:sp>
      <p:sp>
        <p:nvSpPr>
          <p:cNvPr id="3" name="テキスト ボックス 2"/>
          <p:cNvSpPr txBox="1"/>
          <p:nvPr/>
        </p:nvSpPr>
        <p:spPr>
          <a:xfrm>
            <a:off x="714845" y="171944"/>
            <a:ext cx="2411594" cy="584775"/>
          </a:xfrm>
          <a:prstGeom prst="rect">
            <a:avLst/>
          </a:prstGeom>
          <a:noFill/>
        </p:spPr>
        <p:txBody>
          <a:bodyPr wrap="square" rtlCol="0">
            <a:spAutoFit/>
          </a:bodyPr>
          <a:lstStyle/>
          <a:p>
            <a:r>
              <a:rPr kumimoji="1" lang="ja-JP" altLang="en-US" sz="3200" b="1" dirty="0" smtClean="0">
                <a:solidFill>
                  <a:schemeClr val="bg1"/>
                </a:solidFill>
                <a:latin typeface="Meiryo UI" panose="020B0604030504040204" pitchFamily="50" charset="-128"/>
                <a:ea typeface="Meiryo UI" panose="020B0604030504040204" pitchFamily="50" charset="-128"/>
              </a:rPr>
              <a:t>＜参考＞</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grpSp>
        <p:nvGrpSpPr>
          <p:cNvPr id="13" name="グループ化 12"/>
          <p:cNvGrpSpPr/>
          <p:nvPr/>
        </p:nvGrpSpPr>
        <p:grpSpPr>
          <a:xfrm>
            <a:off x="6599341" y="3861765"/>
            <a:ext cx="2455280" cy="432875"/>
            <a:chOff x="0" y="-252691"/>
            <a:chExt cx="5769429" cy="252691"/>
          </a:xfrm>
        </p:grpSpPr>
        <p:cxnSp>
          <p:nvCxnSpPr>
            <p:cNvPr id="14" name="直線コネクタ 13"/>
            <p:cNvCxnSpPr/>
            <p:nvPr/>
          </p:nvCxnSpPr>
          <p:spPr>
            <a:xfrm>
              <a:off x="0" y="0"/>
              <a:ext cx="5769429"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角丸四角形吹き出し 14"/>
            <p:cNvSpPr/>
            <p:nvPr/>
          </p:nvSpPr>
          <p:spPr>
            <a:xfrm>
              <a:off x="83799" y="-252691"/>
              <a:ext cx="2359378" cy="239225"/>
            </a:xfrm>
            <a:prstGeom prst="wedgeRoundRectCallout">
              <a:avLst>
                <a:gd name="adj1" fmla="val 61291"/>
                <a:gd name="adj2" fmla="val 55902"/>
                <a:gd name="adj3" fmla="val 16667"/>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1200"/>
                </a:lnSpc>
              </a:pPr>
              <a:r>
                <a:rPr kumimoji="1" lang="ja-JP" altLang="en-US" sz="1000" baseline="0" dirty="0">
                  <a:latin typeface="Meiryo UI" panose="020B0604030504040204" pitchFamily="50" charset="-128"/>
                  <a:ea typeface="Meiryo UI" panose="020B0604030504040204" pitchFamily="50" charset="-128"/>
                </a:rPr>
                <a:t>確保</a:t>
              </a:r>
              <a:r>
                <a:rPr kumimoji="1" lang="ja-JP" altLang="en-US" sz="1000" baseline="0" dirty="0" smtClean="0">
                  <a:latin typeface="Meiryo UI" panose="020B0604030504040204" pitchFamily="50" charset="-128"/>
                  <a:ea typeface="Meiryo UI" panose="020B0604030504040204" pitchFamily="50" charset="-128"/>
                </a:rPr>
                <a:t>病床数</a:t>
              </a:r>
              <a:endParaRPr lang="en-US" altLang="ja-JP" sz="1000" dirty="0">
                <a:latin typeface="Meiryo UI" panose="020B0604030504040204" pitchFamily="50" charset="-128"/>
                <a:ea typeface="Meiryo UI" panose="020B0604030504040204" pitchFamily="50" charset="-128"/>
              </a:endParaRPr>
            </a:p>
            <a:p>
              <a:pPr algn="ctr">
                <a:lnSpc>
                  <a:spcPts val="1200"/>
                </a:lnSpc>
              </a:pPr>
              <a:r>
                <a:rPr lang="en-US" altLang="ja-JP" sz="1000" dirty="0" smtClean="0">
                  <a:latin typeface="Meiryo UI" panose="020B0604030504040204" pitchFamily="50" charset="-128"/>
                  <a:ea typeface="Meiryo UI" panose="020B0604030504040204" pitchFamily="50" charset="-128"/>
                </a:rPr>
                <a:t>1,400</a:t>
              </a:r>
              <a:r>
                <a:rPr kumimoji="1" lang="ja-JP" altLang="en-US" sz="1000" baseline="0" dirty="0" smtClean="0">
                  <a:latin typeface="Meiryo UI" panose="020B0604030504040204" pitchFamily="50" charset="-128"/>
                  <a:ea typeface="Meiryo UI" panose="020B0604030504040204" pitchFamily="50" charset="-128"/>
                </a:rPr>
                <a:t>床</a:t>
              </a:r>
              <a:endParaRPr kumimoji="1" lang="ja-JP" altLang="en-US" sz="1000" baseline="0" dirty="0">
                <a:latin typeface="Meiryo UI" panose="020B0604030504040204" pitchFamily="50" charset="-128"/>
                <a:ea typeface="Meiryo UI" panose="020B0604030504040204" pitchFamily="50" charset="-128"/>
              </a:endParaRPr>
            </a:p>
          </p:txBody>
        </p:sp>
      </p:grpSp>
      <p:grpSp>
        <p:nvGrpSpPr>
          <p:cNvPr id="10" name="グループ化 9"/>
          <p:cNvGrpSpPr/>
          <p:nvPr/>
        </p:nvGrpSpPr>
        <p:grpSpPr>
          <a:xfrm>
            <a:off x="3541009" y="3946358"/>
            <a:ext cx="2463281" cy="517078"/>
            <a:chOff x="0" y="-517078"/>
            <a:chExt cx="5769429" cy="517078"/>
          </a:xfrm>
        </p:grpSpPr>
        <p:cxnSp>
          <p:nvCxnSpPr>
            <p:cNvPr id="11" name="直線コネクタ 10"/>
            <p:cNvCxnSpPr/>
            <p:nvPr/>
          </p:nvCxnSpPr>
          <p:spPr>
            <a:xfrm>
              <a:off x="0" y="0"/>
              <a:ext cx="5769429"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角丸四角形吹き出し 11"/>
            <p:cNvSpPr/>
            <p:nvPr/>
          </p:nvSpPr>
          <p:spPr>
            <a:xfrm>
              <a:off x="3727947" y="-517078"/>
              <a:ext cx="2041482" cy="398382"/>
            </a:xfrm>
            <a:prstGeom prst="wedgeRoundRectCallout">
              <a:avLst>
                <a:gd name="adj1" fmla="val -605"/>
                <a:gd name="adj2" fmla="val 77177"/>
                <a:gd name="adj3" fmla="val 16667"/>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1200"/>
                </a:lnSpc>
              </a:pPr>
              <a:r>
                <a:rPr kumimoji="1" lang="ja-JP" altLang="en-US" sz="1000" baseline="0" dirty="0">
                  <a:latin typeface="Meiryo UI" panose="020B0604030504040204" pitchFamily="50" charset="-128"/>
                  <a:ea typeface="Meiryo UI" panose="020B0604030504040204" pitchFamily="50" charset="-128"/>
                </a:rPr>
                <a:t>確保</a:t>
              </a:r>
              <a:r>
                <a:rPr kumimoji="1" lang="ja-JP" altLang="en-US" sz="1000" baseline="0" dirty="0" smtClean="0">
                  <a:latin typeface="Meiryo UI" panose="020B0604030504040204" pitchFamily="50" charset="-128"/>
                  <a:ea typeface="Meiryo UI" panose="020B0604030504040204" pitchFamily="50" charset="-128"/>
                </a:rPr>
                <a:t>病床数</a:t>
              </a:r>
              <a:endParaRPr lang="en-US" altLang="ja-JP" sz="1000" dirty="0">
                <a:latin typeface="Meiryo UI" panose="020B0604030504040204" pitchFamily="50" charset="-128"/>
                <a:ea typeface="Meiryo UI" panose="020B0604030504040204" pitchFamily="50" charset="-128"/>
              </a:endParaRPr>
            </a:p>
            <a:p>
              <a:pPr algn="ctr">
                <a:lnSpc>
                  <a:spcPts val="1200"/>
                </a:lnSpc>
              </a:pPr>
              <a:r>
                <a:rPr lang="en-US" altLang="ja-JP" sz="1000" dirty="0" smtClean="0">
                  <a:latin typeface="Meiryo UI" panose="020B0604030504040204" pitchFamily="50" charset="-128"/>
                  <a:ea typeface="Meiryo UI" panose="020B0604030504040204" pitchFamily="50" charset="-128"/>
                </a:rPr>
                <a:t>215</a:t>
              </a:r>
              <a:r>
                <a:rPr kumimoji="1" lang="ja-JP" altLang="en-US" sz="1000" baseline="0" dirty="0" smtClean="0">
                  <a:latin typeface="Meiryo UI" panose="020B0604030504040204" pitchFamily="50" charset="-128"/>
                  <a:ea typeface="Meiryo UI" panose="020B0604030504040204" pitchFamily="50" charset="-128"/>
                </a:rPr>
                <a:t>床</a:t>
              </a:r>
              <a:endParaRPr kumimoji="1" lang="ja-JP" altLang="en-US" sz="1000" baseline="0" dirty="0">
                <a:latin typeface="Meiryo UI" panose="020B0604030504040204" pitchFamily="50" charset="-128"/>
                <a:ea typeface="Meiryo UI" panose="020B0604030504040204" pitchFamily="50" charset="-128"/>
              </a:endParaRPr>
            </a:p>
          </p:txBody>
        </p:sp>
      </p:grpSp>
      <p:grpSp>
        <p:nvGrpSpPr>
          <p:cNvPr id="16" name="グループ化 15"/>
          <p:cNvGrpSpPr/>
          <p:nvPr/>
        </p:nvGrpSpPr>
        <p:grpSpPr>
          <a:xfrm>
            <a:off x="9557791" y="3854137"/>
            <a:ext cx="2522759" cy="599156"/>
            <a:chOff x="0" y="-599156"/>
            <a:chExt cx="5769429" cy="599156"/>
          </a:xfrm>
        </p:grpSpPr>
        <p:cxnSp>
          <p:nvCxnSpPr>
            <p:cNvPr id="17" name="直線コネクタ 16"/>
            <p:cNvCxnSpPr/>
            <p:nvPr/>
          </p:nvCxnSpPr>
          <p:spPr>
            <a:xfrm>
              <a:off x="0" y="0"/>
              <a:ext cx="5769429"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角丸四角形吹き出し 17"/>
            <p:cNvSpPr/>
            <p:nvPr/>
          </p:nvSpPr>
          <p:spPr>
            <a:xfrm>
              <a:off x="209494" y="-599156"/>
              <a:ext cx="2178443" cy="403686"/>
            </a:xfrm>
            <a:prstGeom prst="wedgeRoundRectCallout">
              <a:avLst>
                <a:gd name="adj1" fmla="val -4431"/>
                <a:gd name="adj2" fmla="val 98307"/>
                <a:gd name="adj3" fmla="val 16667"/>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1200"/>
                </a:lnSpc>
              </a:pPr>
              <a:r>
                <a:rPr kumimoji="1" lang="ja-JP" altLang="en-US" sz="1000" baseline="0" dirty="0" smtClean="0">
                  <a:latin typeface="Meiryo UI" panose="020B0604030504040204" pitchFamily="50" charset="-128"/>
                  <a:ea typeface="Meiryo UI" panose="020B0604030504040204" pitchFamily="50" charset="-128"/>
                </a:rPr>
                <a:t>確保部屋数</a:t>
              </a:r>
              <a:endParaRPr lang="en-US" altLang="ja-JP" sz="1000" dirty="0">
                <a:latin typeface="Meiryo UI" panose="020B0604030504040204" pitchFamily="50" charset="-128"/>
                <a:ea typeface="Meiryo UI" panose="020B0604030504040204" pitchFamily="50" charset="-128"/>
              </a:endParaRPr>
            </a:p>
            <a:p>
              <a:pPr algn="ctr">
                <a:lnSpc>
                  <a:spcPts val="1200"/>
                </a:lnSpc>
              </a:pPr>
              <a:r>
                <a:rPr lang="en-US" altLang="ja-JP" sz="1000" dirty="0" smtClean="0">
                  <a:latin typeface="Meiryo UI" panose="020B0604030504040204" pitchFamily="50" charset="-128"/>
                  <a:ea typeface="Meiryo UI" panose="020B0604030504040204" pitchFamily="50" charset="-128"/>
                </a:rPr>
                <a:t>1,015</a:t>
              </a:r>
              <a:r>
                <a:rPr lang="ja-JP" altLang="en-US" sz="1000" dirty="0">
                  <a:latin typeface="Meiryo UI" panose="020B0604030504040204" pitchFamily="50" charset="-128"/>
                  <a:ea typeface="Meiryo UI" panose="020B0604030504040204" pitchFamily="50" charset="-128"/>
                </a:rPr>
                <a:t>室</a:t>
              </a:r>
              <a:endParaRPr kumimoji="1" lang="ja-JP" altLang="en-US" sz="1000" baseline="0"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3882738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318338" y="544618"/>
            <a:ext cx="11830050" cy="2905125"/>
          </a:xfrm>
          <a:prstGeom prst="rect">
            <a:avLst/>
          </a:prstGeom>
        </p:spPr>
      </p:pic>
      <p:sp>
        <p:nvSpPr>
          <p:cNvPr id="13" name="右矢印 12"/>
          <p:cNvSpPr/>
          <p:nvPr/>
        </p:nvSpPr>
        <p:spPr>
          <a:xfrm>
            <a:off x="2809757" y="5992359"/>
            <a:ext cx="571575" cy="499402"/>
          </a:xfrm>
          <a:prstGeom prst="rightArrow">
            <a:avLst>
              <a:gd name="adj1" fmla="val 50000"/>
              <a:gd name="adj2" fmla="val 3083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050" dirty="0" smtClean="0"/>
              <a:t>3</a:t>
            </a:r>
            <a:r>
              <a:rPr kumimoji="1" lang="ja-JP" altLang="en-US" sz="1050" dirty="0" smtClean="0"/>
              <a:t>日</a:t>
            </a:r>
            <a:endParaRPr kumimoji="1" lang="ja-JP" altLang="en-US" sz="1050" dirty="0"/>
          </a:p>
        </p:txBody>
      </p:sp>
      <p:sp>
        <p:nvSpPr>
          <p:cNvPr id="14" name="右矢印 13"/>
          <p:cNvSpPr/>
          <p:nvPr/>
        </p:nvSpPr>
        <p:spPr>
          <a:xfrm>
            <a:off x="3381332" y="6026122"/>
            <a:ext cx="1232282" cy="499402"/>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a:t>6</a:t>
            </a:r>
            <a:r>
              <a:rPr kumimoji="1" lang="ja-JP" altLang="en-US" sz="1200" dirty="0" smtClean="0"/>
              <a:t>日</a:t>
            </a:r>
            <a:endParaRPr kumimoji="1" lang="ja-JP" altLang="en-US" sz="1200" dirty="0"/>
          </a:p>
        </p:txBody>
      </p:sp>
      <p:sp>
        <p:nvSpPr>
          <p:cNvPr id="15" name="右矢印 14"/>
          <p:cNvSpPr/>
          <p:nvPr/>
        </p:nvSpPr>
        <p:spPr>
          <a:xfrm>
            <a:off x="4620455" y="6040312"/>
            <a:ext cx="1195554" cy="499402"/>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a:t>6</a:t>
            </a:r>
            <a:r>
              <a:rPr kumimoji="1" lang="ja-JP" altLang="en-US" sz="1200" dirty="0" smtClean="0"/>
              <a:t>日</a:t>
            </a:r>
            <a:endParaRPr kumimoji="1" lang="ja-JP" altLang="en-US" sz="1200" dirty="0"/>
          </a:p>
        </p:txBody>
      </p:sp>
      <p:sp>
        <p:nvSpPr>
          <p:cNvPr id="20" name="テキスト ボックス 19"/>
          <p:cNvSpPr txBox="1"/>
          <p:nvPr/>
        </p:nvSpPr>
        <p:spPr>
          <a:xfrm>
            <a:off x="2758276" y="6404988"/>
            <a:ext cx="692818" cy="307777"/>
          </a:xfrm>
          <a:prstGeom prst="rect">
            <a:avLst/>
          </a:prstGeom>
          <a:noFill/>
        </p:spPr>
        <p:txBody>
          <a:bodyPr wrap="none" rtlCol="0">
            <a:spAutoFit/>
          </a:bodyPr>
          <a:lstStyle/>
          <a:p>
            <a:r>
              <a:rPr lang="ja-JP" altLang="en-US" sz="700" dirty="0" smtClean="0"/>
              <a:t>概ね</a:t>
            </a:r>
            <a:r>
              <a:rPr lang="en-US" altLang="ja-JP" sz="700" dirty="0" smtClean="0"/>
              <a:t>100</a:t>
            </a:r>
            <a:r>
              <a:rPr kumimoji="1" lang="ja-JP" altLang="en-US" sz="700" dirty="0" smtClean="0"/>
              <a:t>人</a:t>
            </a:r>
            <a:endParaRPr kumimoji="1" lang="en-US" altLang="ja-JP" sz="700" dirty="0" smtClean="0"/>
          </a:p>
          <a:p>
            <a:r>
              <a:rPr kumimoji="1" lang="ja-JP" altLang="en-US" sz="700" dirty="0" smtClean="0"/>
              <a:t>→概ね</a:t>
            </a:r>
            <a:r>
              <a:rPr lang="en-US" altLang="ja-JP" sz="700" dirty="0" smtClean="0"/>
              <a:t>200</a:t>
            </a:r>
            <a:r>
              <a:rPr kumimoji="1" lang="ja-JP" altLang="en-US" sz="700" dirty="0" smtClean="0"/>
              <a:t>人</a:t>
            </a:r>
            <a:endParaRPr kumimoji="1" lang="ja-JP" altLang="en-US" sz="700" dirty="0"/>
          </a:p>
        </p:txBody>
      </p:sp>
      <p:sp>
        <p:nvSpPr>
          <p:cNvPr id="21" name="テキスト ボックス 20"/>
          <p:cNvSpPr txBox="1"/>
          <p:nvPr/>
        </p:nvSpPr>
        <p:spPr>
          <a:xfrm>
            <a:off x="3513890" y="6403165"/>
            <a:ext cx="692818" cy="307777"/>
          </a:xfrm>
          <a:prstGeom prst="rect">
            <a:avLst/>
          </a:prstGeom>
          <a:noFill/>
        </p:spPr>
        <p:txBody>
          <a:bodyPr wrap="none" rtlCol="0">
            <a:spAutoFit/>
          </a:bodyPr>
          <a:lstStyle/>
          <a:p>
            <a:r>
              <a:rPr lang="ja-JP" altLang="en-US" sz="700" dirty="0" smtClean="0"/>
              <a:t>概ね</a:t>
            </a:r>
            <a:r>
              <a:rPr lang="en-US" altLang="ja-JP" sz="700" dirty="0" smtClean="0"/>
              <a:t>200</a:t>
            </a:r>
            <a:r>
              <a:rPr kumimoji="1" lang="ja-JP" altLang="en-US" sz="700" dirty="0" smtClean="0"/>
              <a:t>人</a:t>
            </a:r>
            <a:endParaRPr kumimoji="1" lang="en-US" altLang="ja-JP" sz="700" dirty="0" smtClean="0"/>
          </a:p>
          <a:p>
            <a:r>
              <a:rPr kumimoji="1" lang="ja-JP" altLang="en-US" sz="700" dirty="0" smtClean="0"/>
              <a:t>→概ね</a:t>
            </a:r>
            <a:r>
              <a:rPr lang="en-US" altLang="ja-JP" sz="700" dirty="0" smtClean="0"/>
              <a:t>400</a:t>
            </a:r>
            <a:r>
              <a:rPr kumimoji="1" lang="ja-JP" altLang="en-US" sz="700" dirty="0" smtClean="0"/>
              <a:t>人</a:t>
            </a:r>
            <a:endParaRPr kumimoji="1" lang="ja-JP" altLang="en-US" sz="700" dirty="0"/>
          </a:p>
        </p:txBody>
      </p:sp>
      <p:sp>
        <p:nvSpPr>
          <p:cNvPr id="22" name="テキスト ボックス 21"/>
          <p:cNvSpPr txBox="1"/>
          <p:nvPr/>
        </p:nvSpPr>
        <p:spPr>
          <a:xfrm>
            <a:off x="4664465" y="6432027"/>
            <a:ext cx="870751" cy="338554"/>
          </a:xfrm>
          <a:prstGeom prst="rect">
            <a:avLst/>
          </a:prstGeom>
          <a:noFill/>
        </p:spPr>
        <p:txBody>
          <a:bodyPr wrap="none" rtlCol="0">
            <a:spAutoFit/>
          </a:bodyPr>
          <a:lstStyle/>
          <a:p>
            <a:r>
              <a:rPr lang="ja-JP" altLang="en-US" sz="800" dirty="0" smtClean="0"/>
              <a:t>概ね</a:t>
            </a:r>
            <a:r>
              <a:rPr lang="en-US" altLang="ja-JP" sz="800" dirty="0" smtClean="0"/>
              <a:t>400</a:t>
            </a:r>
            <a:r>
              <a:rPr kumimoji="1" lang="ja-JP" altLang="en-US" sz="800" dirty="0" smtClean="0"/>
              <a:t>人</a:t>
            </a:r>
            <a:endParaRPr kumimoji="1" lang="en-US" altLang="ja-JP" sz="800" dirty="0" smtClean="0"/>
          </a:p>
          <a:p>
            <a:r>
              <a:rPr lang="ja-JP" altLang="en-US" sz="800" dirty="0"/>
              <a:t>　</a:t>
            </a:r>
            <a:r>
              <a:rPr kumimoji="1" lang="ja-JP" altLang="en-US" sz="800" dirty="0" smtClean="0"/>
              <a:t>→概ね</a:t>
            </a:r>
            <a:r>
              <a:rPr lang="en-US" altLang="ja-JP" sz="800" dirty="0"/>
              <a:t>80</a:t>
            </a:r>
            <a:r>
              <a:rPr lang="en-US" altLang="ja-JP" sz="800" dirty="0" smtClean="0"/>
              <a:t>0</a:t>
            </a:r>
            <a:r>
              <a:rPr kumimoji="1" lang="ja-JP" altLang="en-US" sz="800" dirty="0" smtClean="0"/>
              <a:t>人</a:t>
            </a:r>
            <a:endParaRPr kumimoji="1" lang="ja-JP" altLang="en-US" sz="800" dirty="0"/>
          </a:p>
        </p:txBody>
      </p:sp>
      <p:sp>
        <p:nvSpPr>
          <p:cNvPr id="24" name="テキスト ボックス 23"/>
          <p:cNvSpPr txBox="1"/>
          <p:nvPr/>
        </p:nvSpPr>
        <p:spPr>
          <a:xfrm>
            <a:off x="343229" y="6170382"/>
            <a:ext cx="1107996" cy="369332"/>
          </a:xfrm>
          <a:prstGeom prst="rect">
            <a:avLst/>
          </a:prstGeom>
          <a:noFill/>
        </p:spPr>
        <p:txBody>
          <a:bodyPr wrap="none" rtlCol="0">
            <a:spAutoFit/>
          </a:bodyPr>
          <a:lstStyle/>
          <a:p>
            <a:r>
              <a:rPr kumimoji="1" lang="ja-JP" altLang="en-US" dirty="0" smtClean="0"/>
              <a:t>倍加時間</a:t>
            </a:r>
            <a:endParaRPr kumimoji="1" lang="ja-JP" altLang="en-US" dirty="0"/>
          </a:p>
        </p:txBody>
      </p:sp>
      <p:sp>
        <p:nvSpPr>
          <p:cNvPr id="25" name="正方形/長方形 24"/>
          <p:cNvSpPr/>
          <p:nvPr/>
        </p:nvSpPr>
        <p:spPr>
          <a:xfrm>
            <a:off x="-429399" y="-11426"/>
            <a:ext cx="12771740" cy="538677"/>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latin typeface="Meiryo UI" panose="020B0604030504040204" pitchFamily="50" charset="-128"/>
                <a:ea typeface="Meiryo UI" panose="020B0604030504040204" pitchFamily="50" charset="-128"/>
              </a:rPr>
              <a:t>6</a:t>
            </a:r>
            <a:r>
              <a:rPr lang="ja-JP" altLang="en-US" sz="2400" b="1" dirty="0" smtClean="0">
                <a:latin typeface="Meiryo UI" panose="020B0604030504040204" pitchFamily="50" charset="-128"/>
                <a:ea typeface="Meiryo UI" panose="020B0604030504040204" pitchFamily="50" charset="-128"/>
              </a:rPr>
              <a:t>月</a:t>
            </a:r>
            <a:r>
              <a:rPr lang="en-US" altLang="ja-JP" sz="2400" b="1" dirty="0" smtClean="0">
                <a:latin typeface="Meiryo UI" panose="020B0604030504040204" pitchFamily="50" charset="-128"/>
                <a:ea typeface="Meiryo UI" panose="020B0604030504040204" pitchFamily="50" charset="-128"/>
              </a:rPr>
              <a:t>13</a:t>
            </a:r>
            <a:r>
              <a:rPr lang="ja-JP" altLang="en-US" sz="2400" b="1" dirty="0" smtClean="0">
                <a:latin typeface="Meiryo UI" panose="020B0604030504040204" pitchFamily="50" charset="-128"/>
                <a:ea typeface="Meiryo UI" panose="020B0604030504040204" pitchFamily="50" charset="-128"/>
              </a:rPr>
              <a:t>日までの発生状況と倍加時間</a:t>
            </a:r>
            <a:endParaRPr kumimoji="1" lang="ja-JP" altLang="en-US" sz="2400" b="1" dirty="0">
              <a:latin typeface="Meiryo UI" panose="020B0604030504040204" pitchFamily="50" charset="-128"/>
              <a:ea typeface="Meiryo UI" panose="020B0604030504040204" pitchFamily="50" charset="-128"/>
            </a:endParaRPr>
          </a:p>
        </p:txBody>
      </p:sp>
      <p:sp>
        <p:nvSpPr>
          <p:cNvPr id="26" name="右矢印 25"/>
          <p:cNvSpPr/>
          <p:nvPr/>
        </p:nvSpPr>
        <p:spPr>
          <a:xfrm>
            <a:off x="2247474" y="5997517"/>
            <a:ext cx="553987" cy="499402"/>
          </a:xfrm>
          <a:prstGeom prst="rightArrow">
            <a:avLst>
              <a:gd name="adj1" fmla="val 50000"/>
              <a:gd name="adj2" fmla="val 3509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a:t>3</a:t>
            </a:r>
            <a:r>
              <a:rPr kumimoji="1" lang="ja-JP" altLang="en-US" sz="1200" dirty="0" smtClean="0"/>
              <a:t>日</a:t>
            </a:r>
            <a:endParaRPr kumimoji="1" lang="ja-JP" altLang="en-US" sz="1200" dirty="0"/>
          </a:p>
        </p:txBody>
      </p:sp>
      <p:sp>
        <p:nvSpPr>
          <p:cNvPr id="27" name="テキスト ボックス 26"/>
          <p:cNvSpPr txBox="1"/>
          <p:nvPr/>
        </p:nvSpPr>
        <p:spPr>
          <a:xfrm>
            <a:off x="2166705" y="6411771"/>
            <a:ext cx="692818" cy="307777"/>
          </a:xfrm>
          <a:prstGeom prst="rect">
            <a:avLst/>
          </a:prstGeom>
          <a:noFill/>
        </p:spPr>
        <p:txBody>
          <a:bodyPr wrap="none" rtlCol="0">
            <a:spAutoFit/>
          </a:bodyPr>
          <a:lstStyle/>
          <a:p>
            <a:r>
              <a:rPr lang="ja-JP" altLang="en-US" sz="700" dirty="0" smtClean="0"/>
              <a:t>概ね</a:t>
            </a:r>
            <a:r>
              <a:rPr lang="en-US" altLang="ja-JP" sz="700" dirty="0" smtClean="0"/>
              <a:t>50</a:t>
            </a:r>
            <a:r>
              <a:rPr kumimoji="1" lang="ja-JP" altLang="en-US" sz="700" dirty="0" smtClean="0"/>
              <a:t>人</a:t>
            </a:r>
            <a:endParaRPr kumimoji="1" lang="en-US" altLang="ja-JP" sz="700" dirty="0" smtClean="0"/>
          </a:p>
          <a:p>
            <a:r>
              <a:rPr kumimoji="1" lang="ja-JP" altLang="en-US" sz="700" dirty="0" smtClean="0"/>
              <a:t>→概ね</a:t>
            </a:r>
            <a:r>
              <a:rPr lang="en-US" altLang="ja-JP" sz="700" dirty="0" smtClean="0"/>
              <a:t>100</a:t>
            </a:r>
            <a:r>
              <a:rPr kumimoji="1" lang="ja-JP" altLang="en-US" sz="700" dirty="0" smtClean="0"/>
              <a:t>人</a:t>
            </a:r>
            <a:endParaRPr kumimoji="1" lang="ja-JP" altLang="en-US" sz="700" dirty="0"/>
          </a:p>
        </p:txBody>
      </p:sp>
      <p:sp>
        <p:nvSpPr>
          <p:cNvPr id="28" name="右矢印 27"/>
          <p:cNvSpPr/>
          <p:nvPr/>
        </p:nvSpPr>
        <p:spPr>
          <a:xfrm>
            <a:off x="1608973" y="5992359"/>
            <a:ext cx="625681" cy="499402"/>
          </a:xfrm>
          <a:prstGeom prst="rightArrow">
            <a:avLst>
              <a:gd name="adj1" fmla="val 50000"/>
              <a:gd name="adj2" fmla="val 2871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t>３</a:t>
            </a:r>
            <a:r>
              <a:rPr kumimoji="1" lang="ja-JP" altLang="en-US" sz="1050" dirty="0" smtClean="0"/>
              <a:t>日</a:t>
            </a:r>
            <a:endParaRPr kumimoji="1" lang="ja-JP" altLang="en-US" sz="1050" dirty="0"/>
          </a:p>
        </p:txBody>
      </p:sp>
      <p:sp>
        <p:nvSpPr>
          <p:cNvPr id="29" name="テキスト ボックス 28"/>
          <p:cNvSpPr txBox="1"/>
          <p:nvPr/>
        </p:nvSpPr>
        <p:spPr>
          <a:xfrm>
            <a:off x="1512421" y="6418554"/>
            <a:ext cx="732893" cy="307777"/>
          </a:xfrm>
          <a:prstGeom prst="rect">
            <a:avLst/>
          </a:prstGeom>
          <a:noFill/>
        </p:spPr>
        <p:txBody>
          <a:bodyPr wrap="none" rtlCol="0">
            <a:spAutoFit/>
          </a:bodyPr>
          <a:lstStyle/>
          <a:p>
            <a:r>
              <a:rPr lang="ja-JP" altLang="en-US" sz="700" dirty="0" smtClean="0"/>
              <a:t>概ね</a:t>
            </a:r>
            <a:r>
              <a:rPr lang="en-US" altLang="ja-JP" sz="700" dirty="0" smtClean="0"/>
              <a:t>25</a:t>
            </a:r>
            <a:r>
              <a:rPr kumimoji="1" lang="ja-JP" altLang="en-US" sz="700" dirty="0" smtClean="0"/>
              <a:t>人</a:t>
            </a:r>
            <a:endParaRPr kumimoji="1" lang="en-US" altLang="ja-JP" sz="700" dirty="0" smtClean="0"/>
          </a:p>
          <a:p>
            <a:r>
              <a:rPr lang="ja-JP" altLang="en-US" sz="700" dirty="0"/>
              <a:t>　</a:t>
            </a:r>
            <a:r>
              <a:rPr kumimoji="1" lang="ja-JP" altLang="en-US" sz="700" dirty="0" smtClean="0"/>
              <a:t>→概ね</a:t>
            </a:r>
            <a:r>
              <a:rPr lang="en-US" altLang="ja-JP" sz="700" dirty="0" smtClean="0"/>
              <a:t>50</a:t>
            </a:r>
            <a:r>
              <a:rPr kumimoji="1" lang="ja-JP" altLang="en-US" sz="700" dirty="0" smtClean="0"/>
              <a:t>人</a:t>
            </a:r>
            <a:endParaRPr kumimoji="1" lang="ja-JP" altLang="en-US" sz="700" dirty="0"/>
          </a:p>
        </p:txBody>
      </p:sp>
      <p:sp>
        <p:nvSpPr>
          <p:cNvPr id="16" name="下矢印吹き出し 15"/>
          <p:cNvSpPr/>
          <p:nvPr/>
        </p:nvSpPr>
        <p:spPr>
          <a:xfrm>
            <a:off x="8314066" y="1463041"/>
            <a:ext cx="1153491" cy="1069145"/>
          </a:xfrm>
          <a:prstGeom prst="downArrowCallout">
            <a:avLst>
              <a:gd name="adj1" fmla="val 22368"/>
              <a:gd name="adj2" fmla="val 21053"/>
              <a:gd name="adj3" fmla="val 25000"/>
              <a:gd name="adj4" fmla="val 61030"/>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latin typeface="Meiryo UI" panose="020B0604030504040204" pitchFamily="50" charset="-128"/>
                <a:ea typeface="Meiryo UI" panose="020B0604030504040204" pitchFamily="50" charset="-128"/>
              </a:rPr>
              <a:t>5/21</a:t>
            </a: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rPr>
              <a:t>緊急事態宣言</a:t>
            </a:r>
            <a:endParaRPr lang="en-US" altLang="ja-JP" sz="1200" dirty="0" smtClean="0">
              <a:latin typeface="Meiryo UI" panose="020B0604030504040204" pitchFamily="50" charset="-128"/>
              <a:ea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rPr>
              <a:t>区域解除</a:t>
            </a:r>
            <a:endParaRPr lang="en-US" altLang="ja-JP" sz="1200" dirty="0" smtClean="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9448800" y="6464873"/>
            <a:ext cx="2743200" cy="365125"/>
          </a:xfrm>
        </p:spPr>
        <p:txBody>
          <a:bodyPr/>
          <a:lstStyle/>
          <a:p>
            <a:r>
              <a:rPr kumimoji="1" lang="ja-JP" altLang="en-US" dirty="0" smtClean="0">
                <a:solidFill>
                  <a:schemeClr val="tx1"/>
                </a:solidFill>
              </a:rPr>
              <a:t>１</a:t>
            </a:r>
            <a:endParaRPr kumimoji="1" lang="ja-JP" altLang="en-US" dirty="0">
              <a:solidFill>
                <a:schemeClr val="tx1"/>
              </a:solidFill>
            </a:endParaRPr>
          </a:p>
        </p:txBody>
      </p:sp>
      <p:sp>
        <p:nvSpPr>
          <p:cNvPr id="18" name="右矢印 17"/>
          <p:cNvSpPr/>
          <p:nvPr/>
        </p:nvSpPr>
        <p:spPr>
          <a:xfrm>
            <a:off x="5822850" y="6057651"/>
            <a:ext cx="4767178" cy="499402"/>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a:t>24</a:t>
            </a:r>
            <a:r>
              <a:rPr kumimoji="1" lang="ja-JP" altLang="en-US" sz="1200" dirty="0" smtClean="0"/>
              <a:t>日</a:t>
            </a:r>
            <a:endParaRPr kumimoji="1" lang="ja-JP" altLang="en-US" sz="1200" dirty="0"/>
          </a:p>
        </p:txBody>
      </p:sp>
      <p:sp>
        <p:nvSpPr>
          <p:cNvPr id="19" name="テキスト ボックス 18"/>
          <p:cNvSpPr txBox="1"/>
          <p:nvPr/>
        </p:nvSpPr>
        <p:spPr>
          <a:xfrm>
            <a:off x="7620951" y="6457937"/>
            <a:ext cx="1306768" cy="215444"/>
          </a:xfrm>
          <a:prstGeom prst="rect">
            <a:avLst/>
          </a:prstGeom>
          <a:noFill/>
        </p:spPr>
        <p:txBody>
          <a:bodyPr wrap="none" rtlCol="0">
            <a:spAutoFit/>
          </a:bodyPr>
          <a:lstStyle/>
          <a:p>
            <a:r>
              <a:rPr lang="ja-JP" altLang="en-US" sz="800" dirty="0" smtClean="0"/>
              <a:t>概ね</a:t>
            </a:r>
            <a:r>
              <a:rPr lang="en-US" altLang="ja-JP" sz="800" dirty="0"/>
              <a:t>80</a:t>
            </a:r>
            <a:r>
              <a:rPr lang="en-US" altLang="ja-JP" sz="800" dirty="0" smtClean="0"/>
              <a:t>0</a:t>
            </a:r>
            <a:r>
              <a:rPr kumimoji="1" lang="ja-JP" altLang="en-US" sz="800" dirty="0" smtClean="0"/>
              <a:t>人→概ね</a:t>
            </a:r>
            <a:r>
              <a:rPr lang="en-US" altLang="ja-JP" sz="800" dirty="0" smtClean="0"/>
              <a:t>1600</a:t>
            </a:r>
            <a:r>
              <a:rPr kumimoji="1" lang="ja-JP" altLang="en-US" sz="800" dirty="0" smtClean="0"/>
              <a:t>人</a:t>
            </a:r>
            <a:endParaRPr kumimoji="1" lang="ja-JP" altLang="en-US" sz="800" dirty="0"/>
          </a:p>
        </p:txBody>
      </p:sp>
      <p:pic>
        <p:nvPicPr>
          <p:cNvPr id="4" name="図 3"/>
          <p:cNvPicPr>
            <a:picLocks noChangeAspect="1"/>
          </p:cNvPicPr>
          <p:nvPr/>
        </p:nvPicPr>
        <p:blipFill>
          <a:blip r:embed="rId3"/>
          <a:stretch>
            <a:fillRect/>
          </a:stretch>
        </p:blipFill>
        <p:spPr>
          <a:xfrm>
            <a:off x="343229" y="3568788"/>
            <a:ext cx="11877675" cy="2324100"/>
          </a:xfrm>
          <a:prstGeom prst="rect">
            <a:avLst/>
          </a:prstGeom>
        </p:spPr>
      </p:pic>
    </p:spTree>
    <p:extLst>
      <p:ext uri="{BB962C8B-B14F-4D97-AF65-F5344CB8AC3E}">
        <p14:creationId xmlns:p14="http://schemas.microsoft.com/office/powerpoint/2010/main" val="3272049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57150" y="3514075"/>
            <a:ext cx="12134850" cy="2409825"/>
          </a:xfrm>
          <a:prstGeom prst="rect">
            <a:avLst/>
          </a:prstGeom>
        </p:spPr>
      </p:pic>
      <p:pic>
        <p:nvPicPr>
          <p:cNvPr id="5" name="図 4"/>
          <p:cNvPicPr>
            <a:picLocks noChangeAspect="1"/>
          </p:cNvPicPr>
          <p:nvPr/>
        </p:nvPicPr>
        <p:blipFill>
          <a:blip r:embed="rId3"/>
          <a:stretch>
            <a:fillRect/>
          </a:stretch>
        </p:blipFill>
        <p:spPr>
          <a:xfrm>
            <a:off x="194337" y="629342"/>
            <a:ext cx="12049125" cy="2743200"/>
          </a:xfrm>
          <a:prstGeom prst="rect">
            <a:avLst/>
          </a:prstGeom>
        </p:spPr>
      </p:pic>
      <p:sp>
        <p:nvSpPr>
          <p:cNvPr id="11" name="テキスト ボックス 10"/>
          <p:cNvSpPr txBox="1"/>
          <p:nvPr/>
        </p:nvSpPr>
        <p:spPr>
          <a:xfrm>
            <a:off x="3354436" y="6357953"/>
            <a:ext cx="1204176" cy="261610"/>
          </a:xfrm>
          <a:prstGeom prst="rect">
            <a:avLst/>
          </a:prstGeom>
          <a:noFill/>
        </p:spPr>
        <p:txBody>
          <a:bodyPr wrap="none" rtlCol="0">
            <a:spAutoFit/>
          </a:bodyPr>
          <a:lstStyle/>
          <a:p>
            <a:r>
              <a:rPr lang="en-US" altLang="ja-JP" sz="1050" dirty="0" smtClean="0"/>
              <a:t>25</a:t>
            </a:r>
            <a:r>
              <a:rPr kumimoji="1" lang="ja-JP" altLang="en-US" sz="1050" dirty="0" smtClean="0"/>
              <a:t>人→概ね</a:t>
            </a:r>
            <a:r>
              <a:rPr lang="en-US" altLang="ja-JP" sz="1050" dirty="0" smtClean="0"/>
              <a:t>5</a:t>
            </a:r>
            <a:r>
              <a:rPr kumimoji="1" lang="en-US" altLang="ja-JP" sz="1050" dirty="0" smtClean="0"/>
              <a:t>0</a:t>
            </a:r>
            <a:r>
              <a:rPr kumimoji="1" lang="ja-JP" altLang="en-US" sz="1050" dirty="0" smtClean="0"/>
              <a:t>人</a:t>
            </a:r>
            <a:endParaRPr kumimoji="1" lang="ja-JP" altLang="en-US" sz="1050" dirty="0"/>
          </a:p>
        </p:txBody>
      </p:sp>
      <p:sp>
        <p:nvSpPr>
          <p:cNvPr id="12" name="右矢印 11"/>
          <p:cNvSpPr/>
          <p:nvPr/>
        </p:nvSpPr>
        <p:spPr>
          <a:xfrm>
            <a:off x="4861824" y="5921521"/>
            <a:ext cx="1474618" cy="525162"/>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dirty="0"/>
              <a:t>5</a:t>
            </a:r>
            <a:r>
              <a:rPr kumimoji="1" lang="ja-JP" altLang="en-US" sz="1400" dirty="0" smtClean="0"/>
              <a:t>日</a:t>
            </a:r>
            <a:endParaRPr kumimoji="1" lang="ja-JP" altLang="en-US" sz="1400" dirty="0"/>
          </a:p>
        </p:txBody>
      </p:sp>
      <p:sp>
        <p:nvSpPr>
          <p:cNvPr id="13" name="テキスト ボックス 12"/>
          <p:cNvSpPr txBox="1"/>
          <p:nvPr/>
        </p:nvSpPr>
        <p:spPr>
          <a:xfrm>
            <a:off x="4830072" y="6323138"/>
            <a:ext cx="1282723" cy="261610"/>
          </a:xfrm>
          <a:prstGeom prst="rect">
            <a:avLst/>
          </a:prstGeom>
          <a:noFill/>
        </p:spPr>
        <p:txBody>
          <a:bodyPr wrap="none" rtlCol="0">
            <a:spAutoFit/>
          </a:bodyPr>
          <a:lstStyle/>
          <a:p>
            <a:r>
              <a:rPr lang="ja-JP" altLang="en-US" sz="1100" dirty="0" smtClean="0"/>
              <a:t>概ね</a:t>
            </a:r>
            <a:r>
              <a:rPr lang="en-US" altLang="ja-JP" sz="1100" dirty="0" smtClean="0"/>
              <a:t>50</a:t>
            </a:r>
            <a:r>
              <a:rPr kumimoji="1" lang="ja-JP" altLang="en-US" sz="1100" dirty="0" smtClean="0"/>
              <a:t>人→</a:t>
            </a:r>
            <a:r>
              <a:rPr lang="en-US" altLang="ja-JP" sz="1100" dirty="0"/>
              <a:t>10</a:t>
            </a:r>
            <a:r>
              <a:rPr kumimoji="1" lang="en-US" altLang="ja-JP" sz="1100" dirty="0" smtClean="0"/>
              <a:t>0</a:t>
            </a:r>
            <a:r>
              <a:rPr kumimoji="1" lang="ja-JP" altLang="en-US" sz="1100" dirty="0" smtClean="0"/>
              <a:t>人</a:t>
            </a:r>
            <a:endParaRPr kumimoji="1" lang="ja-JP" altLang="en-US" sz="1100" dirty="0"/>
          </a:p>
        </p:txBody>
      </p:sp>
      <p:sp>
        <p:nvSpPr>
          <p:cNvPr id="14" name="右矢印 13"/>
          <p:cNvSpPr/>
          <p:nvPr/>
        </p:nvSpPr>
        <p:spPr>
          <a:xfrm>
            <a:off x="7851052" y="5911876"/>
            <a:ext cx="1313648" cy="525162"/>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dirty="0" smtClean="0"/>
              <a:t>5</a:t>
            </a:r>
            <a:r>
              <a:rPr kumimoji="1" lang="ja-JP" altLang="en-US" sz="1400" dirty="0" smtClean="0"/>
              <a:t>日</a:t>
            </a:r>
            <a:endParaRPr kumimoji="1" lang="ja-JP" altLang="en-US" sz="1400" dirty="0"/>
          </a:p>
        </p:txBody>
      </p:sp>
      <p:sp>
        <p:nvSpPr>
          <p:cNvPr id="15" name="テキスト ボックス 14"/>
          <p:cNvSpPr txBox="1"/>
          <p:nvPr/>
        </p:nvSpPr>
        <p:spPr>
          <a:xfrm>
            <a:off x="6383397" y="6347041"/>
            <a:ext cx="1266693" cy="430887"/>
          </a:xfrm>
          <a:prstGeom prst="rect">
            <a:avLst/>
          </a:prstGeom>
          <a:noFill/>
        </p:spPr>
        <p:txBody>
          <a:bodyPr wrap="none" rtlCol="0">
            <a:spAutoFit/>
          </a:bodyPr>
          <a:lstStyle/>
          <a:p>
            <a:r>
              <a:rPr lang="ja-JP" altLang="en-US" sz="1100" dirty="0" smtClean="0"/>
              <a:t>概ね</a:t>
            </a:r>
            <a:r>
              <a:rPr lang="en-US" altLang="ja-JP" sz="1100" dirty="0" smtClean="0"/>
              <a:t>100</a:t>
            </a:r>
            <a:r>
              <a:rPr kumimoji="1" lang="ja-JP" altLang="en-US" sz="1100" dirty="0" smtClean="0"/>
              <a:t>人</a:t>
            </a:r>
            <a:endParaRPr kumimoji="1" lang="en-US" altLang="ja-JP" sz="1100" dirty="0" smtClean="0"/>
          </a:p>
          <a:p>
            <a:r>
              <a:rPr lang="ja-JP" altLang="en-US" sz="1100" dirty="0"/>
              <a:t>　</a:t>
            </a:r>
            <a:r>
              <a:rPr lang="ja-JP" altLang="en-US" sz="1100" dirty="0" smtClean="0"/>
              <a:t>　</a:t>
            </a:r>
            <a:r>
              <a:rPr kumimoji="1" lang="ja-JP" altLang="en-US" sz="1100" dirty="0" smtClean="0"/>
              <a:t>→概ね</a:t>
            </a:r>
            <a:r>
              <a:rPr lang="en-US" altLang="ja-JP" sz="1100" dirty="0" smtClean="0"/>
              <a:t>20</a:t>
            </a:r>
            <a:r>
              <a:rPr kumimoji="1" lang="en-US" altLang="ja-JP" sz="1100" dirty="0" smtClean="0"/>
              <a:t>0</a:t>
            </a:r>
            <a:r>
              <a:rPr kumimoji="1" lang="ja-JP" altLang="en-US" sz="1100" dirty="0" smtClean="0"/>
              <a:t>人</a:t>
            </a:r>
            <a:endParaRPr kumimoji="1" lang="ja-JP" altLang="en-US" sz="1100" dirty="0"/>
          </a:p>
        </p:txBody>
      </p:sp>
      <p:sp>
        <p:nvSpPr>
          <p:cNvPr id="16" name="右矢印 15"/>
          <p:cNvSpPr/>
          <p:nvPr/>
        </p:nvSpPr>
        <p:spPr>
          <a:xfrm>
            <a:off x="6360257" y="5928781"/>
            <a:ext cx="1466980" cy="525162"/>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dirty="0"/>
              <a:t>6</a:t>
            </a:r>
            <a:r>
              <a:rPr kumimoji="1" lang="ja-JP" altLang="en-US" sz="1400" dirty="0" smtClean="0"/>
              <a:t>日</a:t>
            </a:r>
            <a:endParaRPr kumimoji="1" lang="ja-JP" altLang="en-US" sz="1400" dirty="0"/>
          </a:p>
        </p:txBody>
      </p:sp>
      <p:sp>
        <p:nvSpPr>
          <p:cNvPr id="17" name="テキスト ボックス 16"/>
          <p:cNvSpPr txBox="1"/>
          <p:nvPr/>
        </p:nvSpPr>
        <p:spPr>
          <a:xfrm>
            <a:off x="7812834" y="6337420"/>
            <a:ext cx="1125629" cy="430887"/>
          </a:xfrm>
          <a:prstGeom prst="rect">
            <a:avLst/>
          </a:prstGeom>
          <a:noFill/>
        </p:spPr>
        <p:txBody>
          <a:bodyPr wrap="none" rtlCol="0">
            <a:spAutoFit/>
          </a:bodyPr>
          <a:lstStyle/>
          <a:p>
            <a:r>
              <a:rPr lang="ja-JP" altLang="en-US" sz="1100" dirty="0" smtClean="0"/>
              <a:t>概ね</a:t>
            </a:r>
            <a:r>
              <a:rPr lang="en-US" altLang="ja-JP" sz="1100" dirty="0" smtClean="0"/>
              <a:t>200</a:t>
            </a:r>
            <a:r>
              <a:rPr kumimoji="1" lang="ja-JP" altLang="en-US" sz="1100" dirty="0" smtClean="0"/>
              <a:t>人</a:t>
            </a:r>
            <a:endParaRPr kumimoji="1" lang="en-US" altLang="ja-JP" sz="1100" dirty="0" smtClean="0"/>
          </a:p>
          <a:p>
            <a:r>
              <a:rPr lang="ja-JP" altLang="en-US" sz="1100" dirty="0"/>
              <a:t>　</a:t>
            </a:r>
            <a:r>
              <a:rPr kumimoji="1" lang="ja-JP" altLang="en-US" sz="1100" dirty="0" smtClean="0"/>
              <a:t>→概ね</a:t>
            </a:r>
            <a:r>
              <a:rPr lang="en-US" altLang="ja-JP" sz="1100" dirty="0" smtClean="0"/>
              <a:t>40</a:t>
            </a:r>
            <a:r>
              <a:rPr kumimoji="1" lang="en-US" altLang="ja-JP" sz="1100" dirty="0" smtClean="0"/>
              <a:t>0</a:t>
            </a:r>
            <a:r>
              <a:rPr kumimoji="1" lang="ja-JP" altLang="en-US" sz="1100" dirty="0" smtClean="0"/>
              <a:t>人</a:t>
            </a:r>
            <a:endParaRPr kumimoji="1" lang="ja-JP" altLang="en-US" sz="1100" dirty="0"/>
          </a:p>
        </p:txBody>
      </p:sp>
      <p:sp>
        <p:nvSpPr>
          <p:cNvPr id="18" name="右矢印 17"/>
          <p:cNvSpPr/>
          <p:nvPr/>
        </p:nvSpPr>
        <p:spPr>
          <a:xfrm>
            <a:off x="9188515" y="5927919"/>
            <a:ext cx="1353676" cy="525162"/>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dirty="0" smtClean="0"/>
              <a:t>5</a:t>
            </a:r>
            <a:r>
              <a:rPr kumimoji="1" lang="ja-JP" altLang="en-US" sz="1400" dirty="0" smtClean="0"/>
              <a:t>日</a:t>
            </a:r>
            <a:endParaRPr kumimoji="1" lang="ja-JP" altLang="en-US" sz="1400" dirty="0"/>
          </a:p>
        </p:txBody>
      </p:sp>
      <p:sp>
        <p:nvSpPr>
          <p:cNvPr id="19" name="テキスト ボックス 18"/>
          <p:cNvSpPr txBox="1"/>
          <p:nvPr/>
        </p:nvSpPr>
        <p:spPr>
          <a:xfrm>
            <a:off x="9276119" y="6357953"/>
            <a:ext cx="1125629" cy="430887"/>
          </a:xfrm>
          <a:prstGeom prst="rect">
            <a:avLst/>
          </a:prstGeom>
          <a:noFill/>
        </p:spPr>
        <p:txBody>
          <a:bodyPr wrap="none" rtlCol="0">
            <a:spAutoFit/>
          </a:bodyPr>
          <a:lstStyle/>
          <a:p>
            <a:r>
              <a:rPr lang="ja-JP" altLang="en-US" sz="1100" dirty="0" smtClean="0"/>
              <a:t>概ね</a:t>
            </a:r>
            <a:r>
              <a:rPr lang="en-US" altLang="ja-JP" sz="1100" dirty="0" smtClean="0"/>
              <a:t>400</a:t>
            </a:r>
            <a:r>
              <a:rPr kumimoji="1" lang="ja-JP" altLang="en-US" sz="1100" dirty="0" smtClean="0"/>
              <a:t>人</a:t>
            </a:r>
            <a:endParaRPr kumimoji="1" lang="en-US" altLang="ja-JP" sz="1100" dirty="0" smtClean="0"/>
          </a:p>
          <a:p>
            <a:r>
              <a:rPr lang="ja-JP" altLang="en-US" sz="1100" dirty="0"/>
              <a:t>　</a:t>
            </a:r>
            <a:r>
              <a:rPr kumimoji="1" lang="ja-JP" altLang="en-US" sz="1100" dirty="0" smtClean="0"/>
              <a:t>→概ね</a:t>
            </a:r>
            <a:r>
              <a:rPr lang="en-US" altLang="ja-JP" sz="1100" dirty="0"/>
              <a:t>80</a:t>
            </a:r>
            <a:r>
              <a:rPr kumimoji="1" lang="en-US" altLang="ja-JP" sz="1100" dirty="0" smtClean="0"/>
              <a:t>0</a:t>
            </a:r>
            <a:r>
              <a:rPr kumimoji="1" lang="ja-JP" altLang="en-US" sz="1100" dirty="0" smtClean="0"/>
              <a:t>人</a:t>
            </a:r>
            <a:endParaRPr kumimoji="1" lang="ja-JP" altLang="en-US" sz="1100" dirty="0"/>
          </a:p>
        </p:txBody>
      </p:sp>
      <p:sp>
        <p:nvSpPr>
          <p:cNvPr id="20" name="テキスト ボックス 19"/>
          <p:cNvSpPr txBox="1"/>
          <p:nvPr/>
        </p:nvSpPr>
        <p:spPr>
          <a:xfrm>
            <a:off x="2111219" y="6020556"/>
            <a:ext cx="1107996" cy="369332"/>
          </a:xfrm>
          <a:prstGeom prst="rect">
            <a:avLst/>
          </a:prstGeom>
          <a:noFill/>
        </p:spPr>
        <p:txBody>
          <a:bodyPr wrap="none" rtlCol="0">
            <a:spAutoFit/>
          </a:bodyPr>
          <a:lstStyle/>
          <a:p>
            <a:r>
              <a:rPr kumimoji="1" lang="ja-JP" altLang="en-US" dirty="0" smtClean="0"/>
              <a:t>倍加時間</a:t>
            </a:r>
            <a:endParaRPr kumimoji="1" lang="ja-JP" altLang="en-US" dirty="0"/>
          </a:p>
        </p:txBody>
      </p:sp>
      <p:sp>
        <p:nvSpPr>
          <p:cNvPr id="21" name="正方形/長方形 20"/>
          <p:cNvSpPr/>
          <p:nvPr/>
        </p:nvSpPr>
        <p:spPr>
          <a:xfrm>
            <a:off x="-372249" y="87659"/>
            <a:ext cx="12771740" cy="538677"/>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latin typeface="Meiryo UI" panose="020B0604030504040204" pitchFamily="50" charset="-128"/>
                <a:ea typeface="Meiryo UI" panose="020B0604030504040204" pitchFamily="50" charset="-128"/>
              </a:rPr>
              <a:t>6</a:t>
            </a:r>
            <a:r>
              <a:rPr lang="ja-JP" altLang="en-US" sz="2400" b="1" dirty="0" smtClean="0">
                <a:latin typeface="Meiryo UI" panose="020B0604030504040204" pitchFamily="50" charset="-128"/>
                <a:ea typeface="Meiryo UI" panose="020B0604030504040204" pitchFamily="50" charset="-128"/>
              </a:rPr>
              <a:t>月</a:t>
            </a:r>
            <a:r>
              <a:rPr lang="en-US" altLang="ja-JP" sz="2400" b="1" dirty="0" smtClean="0">
                <a:latin typeface="Meiryo UI" panose="020B0604030504040204" pitchFamily="50" charset="-128"/>
                <a:ea typeface="Meiryo UI" panose="020B0604030504040204" pitchFamily="50" charset="-128"/>
              </a:rPr>
              <a:t>14</a:t>
            </a:r>
            <a:r>
              <a:rPr lang="ja-JP" altLang="en-US" sz="2400" b="1" dirty="0" smtClean="0">
                <a:latin typeface="Meiryo UI" panose="020B0604030504040204" pitchFamily="50" charset="-128"/>
                <a:ea typeface="Meiryo UI" panose="020B0604030504040204" pitchFamily="50" charset="-128"/>
              </a:rPr>
              <a:t>日以降の発生状況と倍加時間</a:t>
            </a:r>
            <a:endParaRPr kumimoji="1" lang="ja-JP" altLang="en-US" sz="2400" b="1" dirty="0">
              <a:latin typeface="Meiryo UI" panose="020B0604030504040204" pitchFamily="50" charset="-128"/>
              <a:ea typeface="Meiryo UI" panose="020B0604030504040204" pitchFamily="50" charset="-128"/>
            </a:endParaRPr>
          </a:p>
        </p:txBody>
      </p:sp>
      <p:sp>
        <p:nvSpPr>
          <p:cNvPr id="25" name="右矢印 24"/>
          <p:cNvSpPr/>
          <p:nvPr/>
        </p:nvSpPr>
        <p:spPr>
          <a:xfrm>
            <a:off x="3219215" y="5913483"/>
            <a:ext cx="1642609" cy="525162"/>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dirty="0"/>
              <a:t>6</a:t>
            </a:r>
            <a:r>
              <a:rPr kumimoji="1" lang="ja-JP" altLang="en-US" sz="1400" dirty="0" smtClean="0"/>
              <a:t>日</a:t>
            </a:r>
            <a:endParaRPr kumimoji="1" lang="ja-JP" altLang="en-US" sz="1400" dirty="0"/>
          </a:p>
        </p:txBody>
      </p:sp>
      <p:sp>
        <p:nvSpPr>
          <p:cNvPr id="4" name="スライド番号プレースホルダー 3"/>
          <p:cNvSpPr>
            <a:spLocks noGrp="1"/>
          </p:cNvSpPr>
          <p:nvPr>
            <p:ph type="sldNum" sz="quarter" idx="12"/>
          </p:nvPr>
        </p:nvSpPr>
        <p:spPr>
          <a:xfrm>
            <a:off x="9421505" y="6488758"/>
            <a:ext cx="2743200" cy="365125"/>
          </a:xfrm>
        </p:spPr>
        <p:txBody>
          <a:bodyPr/>
          <a:lstStyle/>
          <a:p>
            <a:r>
              <a:rPr kumimoji="1" lang="ja-JP" altLang="en-US" dirty="0" smtClean="0">
                <a:solidFill>
                  <a:schemeClr val="tx1"/>
                </a:solidFill>
              </a:rPr>
              <a:t>２</a:t>
            </a:r>
            <a:endParaRPr kumimoji="1" lang="ja-JP" altLang="en-US" dirty="0">
              <a:solidFill>
                <a:schemeClr val="tx1"/>
              </a:solidFill>
            </a:endParaRPr>
          </a:p>
        </p:txBody>
      </p:sp>
      <p:sp>
        <p:nvSpPr>
          <p:cNvPr id="2" name="角丸四角形吹き出し 1"/>
          <p:cNvSpPr/>
          <p:nvPr/>
        </p:nvSpPr>
        <p:spPr>
          <a:xfrm>
            <a:off x="4925803" y="4046862"/>
            <a:ext cx="3696834" cy="571289"/>
          </a:xfrm>
          <a:prstGeom prst="wedgeRoundRectCallout">
            <a:avLst>
              <a:gd name="adj1" fmla="val 38384"/>
              <a:gd name="adj2" fmla="val 70233"/>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smtClean="0">
                <a:latin typeface="Meiryo UI" panose="020B0604030504040204" pitchFamily="50" charset="-128"/>
                <a:ea typeface="Meiryo UI" panose="020B0604030504040204" pitchFamily="50" charset="-128"/>
              </a:rPr>
              <a:t>警戒基準を満たした</a:t>
            </a:r>
            <a:r>
              <a:rPr lang="en-US" altLang="ja-JP" sz="1200" dirty="0" smtClean="0">
                <a:latin typeface="Meiryo UI" panose="020B0604030504040204" pitchFamily="50" charset="-128"/>
                <a:ea typeface="Meiryo UI" panose="020B0604030504040204" pitchFamily="50" charset="-128"/>
              </a:rPr>
              <a:t>7/12</a:t>
            </a:r>
            <a:r>
              <a:rPr lang="ja-JP" altLang="en-US" sz="1200" dirty="0" smtClean="0">
                <a:latin typeface="Meiryo UI" panose="020B0604030504040204" pitchFamily="50" charset="-128"/>
                <a:ea typeface="Meiryo UI" panose="020B0604030504040204" pitchFamily="50" charset="-128"/>
              </a:rPr>
              <a:t>以降、倍加時間が</a:t>
            </a:r>
            <a:r>
              <a:rPr lang="en-US" altLang="ja-JP" sz="1200" dirty="0">
                <a:latin typeface="Meiryo UI" panose="020B0604030504040204" pitchFamily="50" charset="-128"/>
                <a:ea typeface="Meiryo UI" panose="020B0604030504040204" pitchFamily="50" charset="-128"/>
              </a:rPr>
              <a:t>4</a:t>
            </a:r>
            <a:r>
              <a:rPr lang="ja-JP" altLang="en-US" sz="1200" dirty="0" smtClean="0">
                <a:latin typeface="Meiryo UI" panose="020B0604030504040204" pitchFamily="50" charset="-128"/>
                <a:ea typeface="Meiryo UI" panose="020B0604030504040204" pitchFamily="50" charset="-128"/>
              </a:rPr>
              <a:t>月上旬の時期よりも短く、感染が急拡大している兆候</a:t>
            </a:r>
            <a:endParaRPr kumimoji="1" lang="ja-JP" altLang="en-US" sz="1200" dirty="0">
              <a:latin typeface="Meiryo UI" panose="020B0604030504040204" pitchFamily="50" charset="-128"/>
              <a:ea typeface="Meiryo UI" panose="020B0604030504040204" pitchFamily="50" charset="-128"/>
            </a:endParaRPr>
          </a:p>
        </p:txBody>
      </p:sp>
      <p:sp>
        <p:nvSpPr>
          <p:cNvPr id="3" name="下矢印吹き出し 2"/>
          <p:cNvSpPr/>
          <p:nvPr/>
        </p:nvSpPr>
        <p:spPr>
          <a:xfrm>
            <a:off x="7075493" y="1092211"/>
            <a:ext cx="2192541" cy="1412316"/>
          </a:xfrm>
          <a:prstGeom prst="downArrowCallout">
            <a:avLst>
              <a:gd name="adj1" fmla="val 15039"/>
              <a:gd name="adj2" fmla="val 18027"/>
              <a:gd name="adj3" fmla="val 25000"/>
              <a:gd name="adj4" fmla="val 64977"/>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latin typeface="Meiryo UI" panose="020B0604030504040204" pitchFamily="50" charset="-128"/>
                <a:ea typeface="Meiryo UI" panose="020B0604030504040204" pitchFamily="50" charset="-128"/>
              </a:rPr>
              <a:t>7</a:t>
            </a:r>
            <a:r>
              <a:rPr kumimoji="1" lang="en-US" altLang="ja-JP" sz="1200" dirty="0" smtClean="0">
                <a:latin typeface="Meiryo UI" panose="020B0604030504040204" pitchFamily="50" charset="-128"/>
                <a:ea typeface="Meiryo UI" panose="020B0604030504040204" pitchFamily="50" charset="-128"/>
              </a:rPr>
              <a:t>/12</a:t>
            </a:r>
          </a:p>
          <a:p>
            <a:pPr algn="ctr"/>
            <a:r>
              <a:rPr kumimoji="1" lang="ja-JP" altLang="en-US" sz="1200" dirty="0" smtClean="0">
                <a:latin typeface="Meiryo UI" panose="020B0604030504040204" pitchFamily="50" charset="-128"/>
                <a:ea typeface="Meiryo UI" panose="020B0604030504040204" pitchFamily="50" charset="-128"/>
              </a:rPr>
              <a:t>大阪モデルの警戒基準を満たし</a:t>
            </a:r>
            <a:endParaRPr kumimoji="1" lang="en-US" altLang="ja-JP" sz="1200" dirty="0" smtClean="0">
              <a:latin typeface="Meiryo UI" panose="020B0604030504040204" pitchFamily="50" charset="-128"/>
              <a:ea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rPr>
              <a:t>ｲｴﾛｰｽﾃｰｼﾞ対応方針に基づく</a:t>
            </a:r>
            <a:endParaRPr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要請開始</a:t>
            </a:r>
            <a:endParaRPr kumimoji="1" lang="en-US" altLang="ja-JP" sz="12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06944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90784" y="478400"/>
            <a:ext cx="11772900" cy="2466975"/>
          </a:xfrm>
          <a:prstGeom prst="rect">
            <a:avLst/>
          </a:prstGeom>
        </p:spPr>
      </p:pic>
      <p:sp>
        <p:nvSpPr>
          <p:cNvPr id="14" name="角丸四角形 13"/>
          <p:cNvSpPr/>
          <p:nvPr/>
        </p:nvSpPr>
        <p:spPr>
          <a:xfrm>
            <a:off x="850232" y="5822894"/>
            <a:ext cx="10254004" cy="986963"/>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a:xfrm>
            <a:off x="9340034" y="6421966"/>
            <a:ext cx="2743200" cy="365125"/>
          </a:xfrm>
        </p:spPr>
        <p:txBody>
          <a:bodyPr/>
          <a:lstStyle/>
          <a:p>
            <a:r>
              <a:rPr lang="ja-JP" altLang="en-US" dirty="0">
                <a:solidFill>
                  <a:schemeClr val="tx1"/>
                </a:solidFill>
              </a:rPr>
              <a:t>３</a:t>
            </a:r>
            <a:endParaRPr kumimoji="1" lang="ja-JP" altLang="en-US" dirty="0">
              <a:solidFill>
                <a:schemeClr val="tx1"/>
              </a:solidFill>
            </a:endParaRPr>
          </a:p>
        </p:txBody>
      </p:sp>
      <p:sp>
        <p:nvSpPr>
          <p:cNvPr id="11" name="正方形/長方形 10"/>
          <p:cNvSpPr/>
          <p:nvPr/>
        </p:nvSpPr>
        <p:spPr>
          <a:xfrm>
            <a:off x="-331306" y="-29230"/>
            <a:ext cx="12771740" cy="538677"/>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latin typeface="Meiryo UI" panose="020B0604030504040204" pitchFamily="50" charset="-128"/>
                <a:ea typeface="Meiryo UI" panose="020B0604030504040204" pitchFamily="50" charset="-128"/>
              </a:rPr>
              <a:t>6</a:t>
            </a:r>
            <a:r>
              <a:rPr lang="ja-JP" altLang="en-US" sz="2400" b="1" dirty="0" smtClean="0">
                <a:latin typeface="Meiryo UI" panose="020B0604030504040204" pitchFamily="50" charset="-128"/>
                <a:ea typeface="Meiryo UI" panose="020B0604030504040204" pitchFamily="50" charset="-128"/>
              </a:rPr>
              <a:t>月</a:t>
            </a:r>
            <a:r>
              <a:rPr lang="en-US" altLang="ja-JP" sz="2400" b="1" dirty="0">
                <a:latin typeface="Meiryo UI" panose="020B0604030504040204" pitchFamily="50" charset="-128"/>
                <a:ea typeface="Meiryo UI" panose="020B0604030504040204" pitchFamily="50" charset="-128"/>
              </a:rPr>
              <a:t>15</a:t>
            </a:r>
            <a:r>
              <a:rPr lang="ja-JP" altLang="en-US" sz="2400" b="1" dirty="0" smtClean="0">
                <a:latin typeface="Meiryo UI" panose="020B0604030504040204" pitchFamily="50" charset="-128"/>
                <a:ea typeface="Meiryo UI" panose="020B0604030504040204" pitchFamily="50" charset="-128"/>
              </a:rPr>
              <a:t>日以降の週ごとの発症者の年代と療養状況の推移</a:t>
            </a:r>
            <a:endParaRPr kumimoji="1" lang="ja-JP" altLang="en-US" sz="2400" b="1" dirty="0">
              <a:latin typeface="Meiryo UI" panose="020B0604030504040204" pitchFamily="50" charset="-128"/>
              <a:ea typeface="Meiryo UI" panose="020B0604030504040204" pitchFamily="50" charset="-128"/>
            </a:endParaRPr>
          </a:p>
        </p:txBody>
      </p:sp>
      <p:sp>
        <p:nvSpPr>
          <p:cNvPr id="12" name="正方形/長方形 11"/>
          <p:cNvSpPr/>
          <p:nvPr/>
        </p:nvSpPr>
        <p:spPr>
          <a:xfrm>
            <a:off x="963949" y="5978436"/>
            <a:ext cx="10891510" cy="707886"/>
          </a:xfrm>
          <a:prstGeom prst="rect">
            <a:avLst/>
          </a:prstGeom>
        </p:spPr>
        <p:txBody>
          <a:bodyPr wrap="square">
            <a:spAutoFit/>
          </a:bodyPr>
          <a:lstStyle/>
          <a:p>
            <a:r>
              <a:rPr lang="ja-JP" altLang="en-US" sz="2000" dirty="0" smtClean="0">
                <a:latin typeface="Meiryo UI" panose="020B0604030504040204" pitchFamily="50" charset="-128"/>
                <a:ea typeface="Meiryo UI" panose="020B0604030504040204" pitchFamily="50" charset="-128"/>
              </a:rPr>
              <a:t>今後、中高年層への感染拡大に伴い、軽症中等症及び重症の入院患者が増加する可能性あり。</a:t>
            </a:r>
            <a:endParaRPr lang="en-US" altLang="ja-JP" sz="2000"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現在</a:t>
            </a:r>
            <a:r>
              <a:rPr lang="ja-JP" altLang="en-US" sz="2000" dirty="0">
                <a:latin typeface="Meiryo UI" panose="020B0604030504040204" pitchFamily="50" charset="-128"/>
                <a:ea typeface="Meiryo UI" panose="020B0604030504040204" pitchFamily="50" charset="-128"/>
              </a:rPr>
              <a:t>の発生状況を踏まえ、患者推計と必要病床数</a:t>
            </a:r>
            <a:r>
              <a:rPr lang="ja-JP" altLang="en-US" sz="2000" dirty="0" smtClean="0">
                <a:latin typeface="Meiryo UI" panose="020B0604030504040204" pitchFamily="50" charset="-128"/>
                <a:ea typeface="Meiryo UI" panose="020B0604030504040204" pitchFamily="50" charset="-128"/>
              </a:rPr>
              <a:t>の再シミュレーション</a:t>
            </a:r>
            <a:r>
              <a:rPr lang="ja-JP" altLang="en-US" sz="2000" dirty="0">
                <a:latin typeface="Meiryo UI" panose="020B0604030504040204" pitchFamily="50" charset="-128"/>
                <a:ea typeface="Meiryo UI" panose="020B0604030504040204" pitchFamily="50" charset="-128"/>
              </a:rPr>
              <a:t>を実施</a:t>
            </a:r>
            <a:r>
              <a:rPr lang="ja-JP" altLang="en-US" sz="2000" dirty="0" smtClean="0">
                <a:latin typeface="Meiryo UI" panose="020B0604030504040204" pitchFamily="50" charset="-128"/>
                <a:ea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endParaRPr>
          </a:p>
        </p:txBody>
      </p:sp>
      <p:sp>
        <p:nvSpPr>
          <p:cNvPr id="13" name="下矢印 12"/>
          <p:cNvSpPr/>
          <p:nvPr/>
        </p:nvSpPr>
        <p:spPr>
          <a:xfrm>
            <a:off x="5777073" y="5326193"/>
            <a:ext cx="850231" cy="448759"/>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a:blip r:embed="rId4"/>
          <a:stretch>
            <a:fillRect/>
          </a:stretch>
        </p:blipFill>
        <p:spPr>
          <a:xfrm>
            <a:off x="209550" y="2842859"/>
            <a:ext cx="11982450" cy="2276475"/>
          </a:xfrm>
          <a:prstGeom prst="rect">
            <a:avLst/>
          </a:prstGeom>
        </p:spPr>
      </p:pic>
    </p:spTree>
    <p:extLst>
      <p:ext uri="{BB962C8B-B14F-4D97-AF65-F5344CB8AC3E}">
        <p14:creationId xmlns:p14="http://schemas.microsoft.com/office/powerpoint/2010/main" val="16029717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469385" y="3053495"/>
            <a:ext cx="7712549" cy="276999"/>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上記以外に</a:t>
            </a:r>
            <a:r>
              <a:rPr kumimoji="1" lang="en-US" altLang="ja-JP" sz="1200" dirty="0" smtClean="0">
                <a:latin typeface="Meiryo UI" panose="020B0604030504040204" pitchFamily="50" charset="-128"/>
                <a:ea typeface="Meiryo UI" panose="020B0604030504040204" pitchFamily="50" charset="-128"/>
              </a:rPr>
              <a:t>7</a:t>
            </a:r>
            <a:r>
              <a:rPr kumimoji="1" lang="ja-JP" altLang="en-US" sz="1200" dirty="0" smtClean="0">
                <a:latin typeface="Meiryo UI" panose="020B0604030504040204" pitchFamily="50" charset="-128"/>
                <a:ea typeface="Meiryo UI" panose="020B0604030504040204" pitchFamily="50" charset="-128"/>
              </a:rPr>
              <a:t>月</a:t>
            </a:r>
            <a:r>
              <a:rPr kumimoji="1" lang="en-US" altLang="ja-JP" sz="1200" dirty="0" smtClean="0">
                <a:latin typeface="Meiryo UI" panose="020B0604030504040204" pitchFamily="50" charset="-128"/>
                <a:ea typeface="Meiryo UI" panose="020B0604030504040204" pitchFamily="50" charset="-128"/>
              </a:rPr>
              <a:t>26</a:t>
            </a:r>
            <a:r>
              <a:rPr kumimoji="1" lang="ja-JP" altLang="en-US" sz="1200" dirty="0" smtClean="0">
                <a:latin typeface="Meiryo UI" panose="020B0604030504040204" pitchFamily="50" charset="-128"/>
                <a:ea typeface="Meiryo UI" panose="020B0604030504040204" pitchFamily="50" charset="-128"/>
              </a:rPr>
              <a:t>日時点で</a:t>
            </a:r>
            <a:r>
              <a:rPr kumimoji="1" lang="en-US" altLang="ja-JP" sz="1200" dirty="0" smtClean="0">
                <a:latin typeface="Meiryo UI" panose="020B0604030504040204" pitchFamily="50" charset="-128"/>
                <a:ea typeface="Meiryo UI" panose="020B0604030504040204" pitchFamily="50" charset="-128"/>
              </a:rPr>
              <a:t>3</a:t>
            </a:r>
            <a:r>
              <a:rPr kumimoji="1" lang="ja-JP" altLang="en-US" sz="1200" dirty="0" smtClean="0">
                <a:latin typeface="Meiryo UI" panose="020B0604030504040204" pitchFamily="50" charset="-128"/>
                <a:ea typeface="Meiryo UI" panose="020B0604030504040204" pitchFamily="50" charset="-128"/>
              </a:rPr>
              <a:t>名が軽症入院中、</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名が重症入院中（</a:t>
            </a:r>
            <a:r>
              <a:rPr lang="en-US" altLang="ja-JP" sz="1200" dirty="0" smtClean="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13</a:t>
            </a:r>
            <a:r>
              <a:rPr lang="ja-JP" altLang="en-US" sz="1200" dirty="0">
                <a:latin typeface="Meiryo UI" panose="020B0604030504040204" pitchFamily="50" charset="-128"/>
                <a:ea typeface="Meiryo UI" panose="020B0604030504040204" pitchFamily="50" charset="-128"/>
              </a:rPr>
              <a:t>日以前に判明した</a:t>
            </a:r>
            <a:r>
              <a:rPr lang="ja-JP" altLang="en-US" sz="1200" dirty="0" smtClean="0">
                <a:latin typeface="Meiryo UI" panose="020B0604030504040204" pitchFamily="50" charset="-128"/>
                <a:ea typeface="Meiryo UI" panose="020B0604030504040204" pitchFamily="50" charset="-128"/>
              </a:rPr>
              <a:t>事例</a:t>
            </a:r>
            <a:r>
              <a:rPr lang="ja-JP" altLang="en-US"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942445163"/>
              </p:ext>
            </p:extLst>
          </p:nvPr>
        </p:nvGraphicFramePr>
        <p:xfrm>
          <a:off x="412603" y="4120366"/>
          <a:ext cx="11082064" cy="1367401"/>
        </p:xfrm>
        <a:graphic>
          <a:graphicData uri="http://schemas.openxmlformats.org/drawingml/2006/table">
            <a:tbl>
              <a:tblPr firstRow="1" bandRow="1">
                <a:tableStyleId>{5940675A-B579-460E-94D1-54222C63F5DA}</a:tableStyleId>
              </a:tblPr>
              <a:tblGrid>
                <a:gridCol w="5655154">
                  <a:extLst>
                    <a:ext uri="{9D8B030D-6E8A-4147-A177-3AD203B41FA5}">
                      <a16:colId xmlns:a16="http://schemas.microsoft.com/office/drawing/2014/main" val="3496534110"/>
                    </a:ext>
                  </a:extLst>
                </a:gridCol>
                <a:gridCol w="1808970">
                  <a:extLst>
                    <a:ext uri="{9D8B030D-6E8A-4147-A177-3AD203B41FA5}">
                      <a16:colId xmlns:a16="http://schemas.microsoft.com/office/drawing/2014/main" val="2607005206"/>
                    </a:ext>
                  </a:extLst>
                </a:gridCol>
                <a:gridCol w="1808970">
                  <a:extLst>
                    <a:ext uri="{9D8B030D-6E8A-4147-A177-3AD203B41FA5}">
                      <a16:colId xmlns:a16="http://schemas.microsoft.com/office/drawing/2014/main" val="1467876267"/>
                    </a:ext>
                  </a:extLst>
                </a:gridCol>
                <a:gridCol w="1808970">
                  <a:extLst>
                    <a:ext uri="{9D8B030D-6E8A-4147-A177-3AD203B41FA5}">
                      <a16:colId xmlns:a16="http://schemas.microsoft.com/office/drawing/2014/main" val="3205882904"/>
                    </a:ext>
                  </a:extLst>
                </a:gridCol>
              </a:tblGrid>
              <a:tr h="398125">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入院療養</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軽症</a:t>
                      </a:r>
                      <a:r>
                        <a:rPr kumimoji="1" lang="en-US" altLang="ja-JP"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宿泊療養</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自宅療養</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0050543"/>
                  </a:ext>
                </a:extLst>
              </a:tr>
              <a:tr h="398125">
                <a:tc>
                  <a:txBody>
                    <a:bodyPr/>
                    <a:lstStyle/>
                    <a:p>
                      <a:r>
                        <a:rPr kumimoji="1" lang="ja-JP" altLang="en-US" sz="1600" dirty="0" smtClean="0">
                          <a:latin typeface="Meiryo UI" panose="020B0604030504040204" pitchFamily="50" charset="-128"/>
                          <a:ea typeface="Meiryo UI" panose="020B0604030504040204" pitchFamily="50" charset="-128"/>
                        </a:rPr>
                        <a:t>診断日</a:t>
                      </a:r>
                      <a:r>
                        <a:rPr kumimoji="1" lang="en-US" altLang="ja-JP" sz="1600" baseline="300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から退院・解除までの日数（平均</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標準偏差）</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6.69±2.69</a:t>
                      </a:r>
                    </a:p>
                  </a:txBody>
                  <a:tcPr anchor="ctr"/>
                </a:tc>
                <a:tc>
                  <a:txBody>
                    <a:bodyP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5.49±2.72</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2.30±2.68</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79348855"/>
                  </a:ext>
                </a:extLst>
              </a:tr>
              <a:tr h="571151">
                <a:tc>
                  <a:txBody>
                    <a:bodyPr/>
                    <a:lstStyle/>
                    <a:p>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参考</a:t>
                      </a:r>
                      <a:r>
                        <a:rPr kumimoji="1" lang="en-US" altLang="ja-JP" sz="1600" dirty="0" smtClean="0">
                          <a:latin typeface="Meiryo UI" panose="020B0604030504040204" pitchFamily="50" charset="-128"/>
                          <a:ea typeface="Meiryo UI" panose="020B0604030504040204" pitchFamily="50" charset="-128"/>
                        </a:rPr>
                        <a:t>】5/26</a:t>
                      </a:r>
                      <a:r>
                        <a:rPr kumimoji="1" lang="ja-JP" altLang="en-US" sz="1600" dirty="0" smtClean="0">
                          <a:latin typeface="Meiryo UI" panose="020B0604030504040204" pitchFamily="50" charset="-128"/>
                          <a:ea typeface="Meiryo UI" panose="020B0604030504040204" pitchFamily="50" charset="-128"/>
                        </a:rPr>
                        <a:t>時点の患者の療養状況</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6/12</a:t>
                      </a:r>
                      <a:r>
                        <a:rPr kumimoji="1" lang="ja-JP" altLang="en-US" sz="1200" dirty="0" smtClean="0">
                          <a:latin typeface="Meiryo UI" panose="020B0604030504040204" pitchFamily="50" charset="-128"/>
                          <a:ea typeface="Meiryo UI" panose="020B0604030504040204" pitchFamily="50" charset="-128"/>
                        </a:rPr>
                        <a:t>府専門家会議資料にて提示）</a:t>
                      </a:r>
                      <a:endParaRPr kumimoji="1" lang="ja-JP" altLang="en-US" sz="2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退院するまでの期間</a:t>
                      </a:r>
                      <a:r>
                        <a:rPr kumimoji="1" lang="en-US" altLang="ja-JP" sz="1100" dirty="0" smtClean="0">
                          <a:latin typeface="Meiryo UI" panose="020B0604030504040204" pitchFamily="50" charset="-128"/>
                          <a:ea typeface="Meiryo UI" panose="020B0604030504040204" pitchFamily="50" charset="-128"/>
                        </a:rPr>
                        <a:t>】</a:t>
                      </a:r>
                    </a:p>
                    <a:p>
                      <a:pPr algn="ctr"/>
                      <a:r>
                        <a:rPr kumimoji="1" lang="en-US" altLang="ja-JP" sz="1400" dirty="0" smtClean="0">
                          <a:latin typeface="Meiryo UI" panose="020B0604030504040204" pitchFamily="50" charset="-128"/>
                          <a:ea typeface="Meiryo UI" panose="020B0604030504040204" pitchFamily="50" charset="-128"/>
                        </a:rPr>
                        <a:t>17±8.13</a:t>
                      </a: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療養解除基準</a:t>
                      </a:r>
                      <a:r>
                        <a:rPr kumimoji="1" lang="en-US" altLang="ja-JP" sz="1100" dirty="0" smtClean="0">
                          <a:latin typeface="Meiryo UI" panose="020B0604030504040204" pitchFamily="50" charset="-128"/>
                          <a:ea typeface="Meiryo UI" panose="020B0604030504040204" pitchFamily="50" charset="-128"/>
                        </a:rPr>
                        <a:t>】</a:t>
                      </a:r>
                    </a:p>
                    <a:p>
                      <a:pPr algn="ctr"/>
                      <a:r>
                        <a:rPr kumimoji="1" lang="ja-JP" altLang="en-US" sz="1400" dirty="0" smtClean="0">
                          <a:latin typeface="Meiryo UI" panose="020B0604030504040204" pitchFamily="50" charset="-128"/>
                          <a:ea typeface="Meiryo UI" panose="020B0604030504040204" pitchFamily="50" charset="-128"/>
                        </a:rPr>
                        <a:t>発症日から</a:t>
                      </a:r>
                      <a:r>
                        <a:rPr kumimoji="1" lang="en-US" altLang="ja-JP" sz="1400" dirty="0" smtClean="0">
                          <a:latin typeface="Meiryo UI" panose="020B0604030504040204" pitchFamily="50" charset="-128"/>
                          <a:ea typeface="Meiryo UI" panose="020B0604030504040204" pitchFamily="50" charset="-128"/>
                        </a:rPr>
                        <a:t>14</a:t>
                      </a:r>
                      <a:r>
                        <a:rPr kumimoji="1" lang="ja-JP" altLang="en-US" sz="1400" dirty="0" smtClean="0">
                          <a:latin typeface="Meiryo UI" panose="020B0604030504040204" pitchFamily="50" charset="-128"/>
                          <a:ea typeface="Meiryo UI" panose="020B0604030504040204" pitchFamily="50" charset="-128"/>
                        </a:rPr>
                        <a:t>日後</a:t>
                      </a:r>
                      <a:endParaRPr kumimoji="1" lang="en-US" altLang="ja-JP" sz="14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療養解除基準</a:t>
                      </a:r>
                      <a:r>
                        <a:rPr kumimoji="1" lang="en-US" altLang="ja-JP" sz="1100" dirty="0" smtClean="0">
                          <a:latin typeface="Meiryo UI" panose="020B0604030504040204" pitchFamily="50" charset="-128"/>
                          <a:ea typeface="Meiryo UI" panose="020B0604030504040204" pitchFamily="50" charset="-128"/>
                        </a:rPr>
                        <a:t>】</a:t>
                      </a:r>
                    </a:p>
                    <a:p>
                      <a:pPr algn="ctr"/>
                      <a:r>
                        <a:rPr kumimoji="1" lang="ja-JP" altLang="en-US" sz="1400" dirty="0" smtClean="0">
                          <a:latin typeface="Meiryo UI" panose="020B0604030504040204" pitchFamily="50" charset="-128"/>
                          <a:ea typeface="Meiryo UI" panose="020B0604030504040204" pitchFamily="50" charset="-128"/>
                        </a:rPr>
                        <a:t>発症日から</a:t>
                      </a:r>
                      <a:r>
                        <a:rPr kumimoji="1" lang="en-US" altLang="ja-JP" sz="1400" dirty="0" smtClean="0">
                          <a:latin typeface="Meiryo UI" panose="020B0604030504040204" pitchFamily="50" charset="-128"/>
                          <a:ea typeface="Meiryo UI" panose="020B0604030504040204" pitchFamily="50" charset="-128"/>
                        </a:rPr>
                        <a:t>14</a:t>
                      </a:r>
                      <a:r>
                        <a:rPr kumimoji="1" lang="ja-JP" altLang="en-US" sz="1400" dirty="0" smtClean="0">
                          <a:latin typeface="Meiryo UI" panose="020B0604030504040204" pitchFamily="50" charset="-128"/>
                          <a:ea typeface="Meiryo UI" panose="020B0604030504040204" pitchFamily="50" charset="-128"/>
                        </a:rPr>
                        <a:t>日後</a:t>
                      </a:r>
                      <a:endParaRPr kumimoji="1" lang="en-US" altLang="ja-JP" sz="14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85031854"/>
                  </a:ext>
                </a:extLst>
              </a:tr>
            </a:tbl>
          </a:graphicData>
        </a:graphic>
      </p:graphicFrame>
      <p:sp>
        <p:nvSpPr>
          <p:cNvPr id="2" name="テキスト ボックス 1"/>
          <p:cNvSpPr txBox="1"/>
          <p:nvPr/>
        </p:nvSpPr>
        <p:spPr>
          <a:xfrm>
            <a:off x="696513" y="5528328"/>
            <a:ext cx="7364517" cy="307777"/>
          </a:xfrm>
          <a:prstGeom prst="rect">
            <a:avLst/>
          </a:prstGeom>
          <a:noFill/>
        </p:spPr>
        <p:txBody>
          <a:bodyPr wrap="none" rtlCol="0">
            <a:spAutoFit/>
          </a:bodyPr>
          <a:lstStyle/>
          <a:p>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報道提供日を診断日とした。自宅療養解除者のうち、</a:t>
            </a:r>
            <a:r>
              <a:rPr kumimoji="1" lang="en-US" altLang="ja-JP" sz="1400" dirty="0" smtClean="0">
                <a:latin typeface="Meiryo UI" panose="020B0604030504040204" pitchFamily="50" charset="-128"/>
                <a:ea typeface="Meiryo UI" panose="020B0604030504040204" pitchFamily="50" charset="-128"/>
              </a:rPr>
              <a:t>17</a:t>
            </a:r>
            <a:r>
              <a:rPr kumimoji="1" lang="ja-JP" altLang="en-US" sz="1400" dirty="0" smtClean="0">
                <a:latin typeface="Meiryo UI" panose="020B0604030504040204" pitchFamily="50" charset="-128"/>
                <a:ea typeface="Meiryo UI" panose="020B0604030504040204" pitchFamily="50" charset="-128"/>
              </a:rPr>
              <a:t>名が療養解除までの日数が</a:t>
            </a:r>
            <a:r>
              <a:rPr kumimoji="1" lang="en-US" altLang="ja-JP" sz="1400" dirty="0" smtClean="0">
                <a:latin typeface="Meiryo UI" panose="020B0604030504040204" pitchFamily="50" charset="-128"/>
                <a:ea typeface="Meiryo UI" panose="020B0604030504040204" pitchFamily="50" charset="-128"/>
              </a:rPr>
              <a:t>0</a:t>
            </a:r>
            <a:r>
              <a:rPr kumimoji="1" lang="ja-JP" altLang="en-US" sz="1400" dirty="0" smtClean="0">
                <a:latin typeface="Meiryo UI" panose="020B0604030504040204" pitchFamily="50" charset="-128"/>
                <a:ea typeface="Meiryo UI" panose="020B0604030504040204" pitchFamily="50" charset="-128"/>
              </a:rPr>
              <a:t>日であった。</a:t>
            </a:r>
            <a:endParaRPr kumimoji="1" lang="ja-JP" altLang="en-US" sz="1400" dirty="0">
              <a:latin typeface="Meiryo UI" panose="020B0604030504040204" pitchFamily="50" charset="-128"/>
              <a:ea typeface="Meiryo UI" panose="020B0604030504040204" pitchFamily="50" charset="-128"/>
            </a:endParaRPr>
          </a:p>
        </p:txBody>
      </p:sp>
      <p:sp>
        <p:nvSpPr>
          <p:cNvPr id="3" name="下矢印 2"/>
          <p:cNvSpPr/>
          <p:nvPr/>
        </p:nvSpPr>
        <p:spPr>
          <a:xfrm>
            <a:off x="5697948" y="5886950"/>
            <a:ext cx="808893" cy="42644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412603" y="6370847"/>
            <a:ext cx="12188476"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退院・療養解除までの期間を専門家会議</a:t>
            </a:r>
            <a:r>
              <a:rPr lang="ja-JP" altLang="en-US" sz="1600" dirty="0" smtClean="0">
                <a:latin typeface="Meiryo UI" panose="020B0604030504040204" pitchFamily="50" charset="-128"/>
                <a:ea typeface="Meiryo UI" panose="020B0604030504040204" pitchFamily="50" charset="-128"/>
              </a:rPr>
              <a:t>に</a:t>
            </a:r>
            <a:r>
              <a:rPr lang="ja-JP" altLang="en-US" sz="1600" dirty="0">
                <a:latin typeface="Meiryo UI" panose="020B0604030504040204" pitchFamily="50" charset="-128"/>
                <a:ea typeface="Meiryo UI" panose="020B0604030504040204" pitchFamily="50" charset="-128"/>
              </a:rPr>
              <a:t>て</a:t>
            </a:r>
            <a:r>
              <a:rPr kumimoji="1" lang="ja-JP" altLang="en-US" sz="1600" dirty="0" smtClean="0">
                <a:latin typeface="Meiryo UI" panose="020B0604030504040204" pitchFamily="50" charset="-128"/>
                <a:ea typeface="Meiryo UI" panose="020B0604030504040204" pitchFamily="50" charset="-128"/>
              </a:rPr>
              <a:t>提示した条件から上記日数に変更し、</a:t>
            </a:r>
            <a:r>
              <a:rPr lang="ja-JP" altLang="en-US" sz="1600" dirty="0" smtClean="0">
                <a:latin typeface="Meiryo UI" panose="020B0604030504040204" pitchFamily="50" charset="-128"/>
                <a:ea typeface="Meiryo UI" panose="020B0604030504040204" pitchFamily="50" charset="-128"/>
              </a:rPr>
              <a:t>患者推計と必要病床数の再</a:t>
            </a:r>
            <a:r>
              <a:rPr kumimoji="1" lang="ja-JP" altLang="en-US" sz="1600" dirty="0" smtClean="0">
                <a:latin typeface="Meiryo UI" panose="020B0604030504040204" pitchFamily="50" charset="-128"/>
                <a:ea typeface="Meiryo UI" panose="020B0604030504040204" pitchFamily="50" charset="-128"/>
              </a:rPr>
              <a:t>シミュレーションを実施。</a:t>
            </a:r>
            <a:endParaRPr kumimoji="1" lang="ja-JP" altLang="en-US" sz="1600" dirty="0">
              <a:latin typeface="Meiryo UI" panose="020B0604030504040204" pitchFamily="50" charset="-128"/>
              <a:ea typeface="Meiryo UI" panose="020B0604030504040204" pitchFamily="50" charset="-128"/>
            </a:endParaRPr>
          </a:p>
        </p:txBody>
      </p:sp>
      <p:sp>
        <p:nvSpPr>
          <p:cNvPr id="9" name="正方形/長方形 8"/>
          <p:cNvSpPr/>
          <p:nvPr/>
        </p:nvSpPr>
        <p:spPr>
          <a:xfrm>
            <a:off x="-372249" y="196"/>
            <a:ext cx="12771740" cy="538677"/>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陽性者の療養状況（</a:t>
            </a:r>
            <a:r>
              <a:rPr lang="en-US" altLang="ja-JP" sz="2400" b="1" dirty="0" smtClean="0">
                <a:latin typeface="Meiryo UI" panose="020B0604030504040204" pitchFamily="50" charset="-128"/>
                <a:ea typeface="Meiryo UI" panose="020B0604030504040204" pitchFamily="50" charset="-128"/>
              </a:rPr>
              <a:t>6</a:t>
            </a:r>
            <a:r>
              <a:rPr lang="ja-JP" altLang="en-US" sz="2400" b="1" dirty="0" smtClean="0">
                <a:latin typeface="Meiryo UI" panose="020B0604030504040204" pitchFamily="50" charset="-128"/>
                <a:ea typeface="Meiryo UI" panose="020B0604030504040204" pitchFamily="50" charset="-128"/>
              </a:rPr>
              <a:t>月</a:t>
            </a:r>
            <a:r>
              <a:rPr lang="en-US" altLang="ja-JP" sz="2400" b="1" dirty="0" smtClean="0">
                <a:latin typeface="Meiryo UI" panose="020B0604030504040204" pitchFamily="50" charset="-128"/>
                <a:ea typeface="Meiryo UI" panose="020B0604030504040204" pitchFamily="50" charset="-128"/>
              </a:rPr>
              <a:t>15</a:t>
            </a:r>
            <a:r>
              <a:rPr lang="ja-JP" altLang="en-US" sz="2400" b="1" dirty="0" smtClean="0">
                <a:latin typeface="Meiryo UI" panose="020B0604030504040204" pitchFamily="50" charset="-128"/>
                <a:ea typeface="Meiryo UI" panose="020B0604030504040204" pitchFamily="50" charset="-128"/>
              </a:rPr>
              <a:t>日から</a:t>
            </a:r>
            <a:r>
              <a:rPr lang="en-US" altLang="ja-JP" sz="2400" b="1" dirty="0" smtClean="0">
                <a:latin typeface="Meiryo UI" panose="020B0604030504040204" pitchFamily="50" charset="-128"/>
                <a:ea typeface="Meiryo UI" panose="020B0604030504040204" pitchFamily="50" charset="-128"/>
              </a:rPr>
              <a:t>7</a:t>
            </a:r>
            <a:r>
              <a:rPr lang="ja-JP" altLang="en-US" sz="2400" b="1" dirty="0" smtClean="0">
                <a:latin typeface="Meiryo UI" panose="020B0604030504040204" pitchFamily="50" charset="-128"/>
                <a:ea typeface="Meiryo UI" panose="020B0604030504040204" pitchFamily="50" charset="-128"/>
              </a:rPr>
              <a:t>月</a:t>
            </a:r>
            <a:r>
              <a:rPr lang="en-US" altLang="ja-JP" sz="2400" b="1" dirty="0" smtClean="0">
                <a:latin typeface="Meiryo UI" panose="020B0604030504040204" pitchFamily="50" charset="-128"/>
                <a:ea typeface="Meiryo UI" panose="020B0604030504040204" pitchFamily="50" charset="-128"/>
              </a:rPr>
              <a:t>26</a:t>
            </a:r>
            <a:r>
              <a:rPr lang="ja-JP" altLang="en-US" sz="2400" b="1" dirty="0" smtClean="0">
                <a:latin typeface="Meiryo UI" panose="020B0604030504040204" pitchFamily="50" charset="-128"/>
                <a:ea typeface="Meiryo UI" panose="020B0604030504040204" pitchFamily="50" charset="-128"/>
              </a:rPr>
              <a:t>日判明分までの</a:t>
            </a:r>
            <a:r>
              <a:rPr lang="en-US" altLang="ja-JP" sz="2400" b="1" dirty="0" smtClean="0">
                <a:latin typeface="Meiryo UI" panose="020B0604030504040204" pitchFamily="50" charset="-128"/>
                <a:ea typeface="Meiryo UI" panose="020B0604030504040204" pitchFamily="50" charset="-128"/>
              </a:rPr>
              <a:t>1,401</a:t>
            </a:r>
            <a:r>
              <a:rPr lang="ja-JP" altLang="en-US" sz="2400" b="1" dirty="0" smtClean="0">
                <a:latin typeface="Meiryo UI" panose="020B0604030504040204" pitchFamily="50" charset="-128"/>
                <a:ea typeface="Meiryo UI" panose="020B0604030504040204" pitchFamily="50" charset="-128"/>
              </a:rPr>
              <a:t>名）</a:t>
            </a:r>
            <a:endParaRPr lang="en-US" altLang="ja-JP" sz="2400" b="1" dirty="0" smtClean="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88601" y="551654"/>
            <a:ext cx="6643165" cy="369332"/>
          </a:xfrm>
          <a:prstGeom prst="rect">
            <a:avLst/>
          </a:prstGeom>
          <a:noFill/>
        </p:spPr>
        <p:txBody>
          <a:bodyPr wrap="none" rtlCol="0">
            <a:spAutoFit/>
          </a:bodyPr>
          <a:lstStyle/>
          <a:p>
            <a:r>
              <a:rPr lang="ja-JP" altLang="en-US" b="1" dirty="0" smtClean="0">
                <a:latin typeface="Meiryo UI" panose="020B0604030504040204" pitchFamily="50" charset="-128"/>
                <a:ea typeface="Meiryo UI" panose="020B0604030504040204" pitchFamily="50" charset="-128"/>
              </a:rPr>
              <a:t>１．</a:t>
            </a:r>
            <a:r>
              <a:rPr lang="en-US" altLang="ja-JP" b="1" dirty="0" smtClean="0">
                <a:latin typeface="Meiryo UI" panose="020B0604030504040204" pitchFamily="50" charset="-128"/>
                <a:ea typeface="Meiryo UI" panose="020B0604030504040204" pitchFamily="50" charset="-128"/>
              </a:rPr>
              <a:t>1,401</a:t>
            </a:r>
            <a:r>
              <a:rPr kumimoji="1" lang="ja-JP" altLang="en-US" b="1" dirty="0" smtClean="0">
                <a:latin typeface="Meiryo UI" panose="020B0604030504040204" pitchFamily="50" charset="-128"/>
                <a:ea typeface="Meiryo UI" panose="020B0604030504040204" pitchFamily="50" charset="-128"/>
              </a:rPr>
              <a:t>名の療養先（令和</a:t>
            </a:r>
            <a:r>
              <a:rPr kumimoji="1" lang="en-US" altLang="ja-JP" b="1" dirty="0" smtClean="0">
                <a:latin typeface="Meiryo UI" panose="020B0604030504040204" pitchFamily="50" charset="-128"/>
                <a:ea typeface="Meiryo UI" panose="020B0604030504040204" pitchFamily="50" charset="-128"/>
              </a:rPr>
              <a:t>2</a:t>
            </a:r>
            <a:r>
              <a:rPr kumimoji="1" lang="ja-JP" altLang="en-US" b="1" dirty="0" smtClean="0">
                <a:latin typeface="Meiryo UI" panose="020B0604030504040204" pitchFamily="50" charset="-128"/>
                <a:ea typeface="Meiryo UI" panose="020B0604030504040204" pitchFamily="50" charset="-128"/>
              </a:rPr>
              <a:t>年</a:t>
            </a:r>
            <a:r>
              <a:rPr lang="en-US" altLang="ja-JP" b="1" dirty="0" smtClean="0">
                <a:latin typeface="Meiryo UI" panose="020B0604030504040204" pitchFamily="50" charset="-128"/>
                <a:ea typeface="Meiryo UI" panose="020B0604030504040204" pitchFamily="50" charset="-128"/>
              </a:rPr>
              <a:t>7</a:t>
            </a:r>
            <a:r>
              <a:rPr lang="ja-JP" altLang="en-US" b="1" dirty="0" smtClean="0">
                <a:latin typeface="Meiryo UI" panose="020B0604030504040204" pitchFamily="50" charset="-128"/>
                <a:ea typeface="Meiryo UI" panose="020B0604030504040204" pitchFamily="50" charset="-128"/>
              </a:rPr>
              <a:t>月</a:t>
            </a:r>
            <a:r>
              <a:rPr lang="en-US" altLang="ja-JP" b="1" dirty="0" smtClean="0">
                <a:latin typeface="Meiryo UI" panose="020B0604030504040204" pitchFamily="50" charset="-128"/>
                <a:ea typeface="Meiryo UI" panose="020B0604030504040204" pitchFamily="50" charset="-128"/>
              </a:rPr>
              <a:t>26</a:t>
            </a:r>
            <a:r>
              <a:rPr lang="ja-JP" altLang="en-US" b="1" dirty="0" smtClean="0">
                <a:latin typeface="Meiryo UI" panose="020B0604030504040204" pitchFamily="50" charset="-128"/>
                <a:ea typeface="Meiryo UI" panose="020B0604030504040204" pitchFamily="50" charset="-128"/>
              </a:rPr>
              <a:t>日時点、調整中含む</a:t>
            </a:r>
            <a:r>
              <a:rPr kumimoji="1" lang="ja-JP" altLang="en-US"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09654" y="3730754"/>
            <a:ext cx="12045285" cy="369332"/>
          </a:xfrm>
          <a:prstGeom prst="rect">
            <a:avLst/>
          </a:prstGeom>
          <a:noFill/>
        </p:spPr>
        <p:txBody>
          <a:bodyPr wrap="none" rtlCol="0">
            <a:spAutoFit/>
          </a:bodyPr>
          <a:lstStyle/>
          <a:p>
            <a:r>
              <a:rPr lang="ja-JP" altLang="en-US" b="1" dirty="0">
                <a:latin typeface="Meiryo UI" panose="020B0604030504040204" pitchFamily="50" charset="-128"/>
                <a:ea typeface="Meiryo UI" panose="020B0604030504040204" pitchFamily="50" charset="-128"/>
              </a:rPr>
              <a:t>２</a:t>
            </a:r>
            <a:r>
              <a:rPr lang="ja-JP" altLang="en-US" b="1" dirty="0" smtClean="0">
                <a:latin typeface="Meiryo UI" panose="020B0604030504040204" pitchFamily="50" charset="-128"/>
                <a:ea typeface="Meiryo UI" panose="020B0604030504040204" pitchFamily="50" charset="-128"/>
              </a:rPr>
              <a:t>．療養期間</a:t>
            </a:r>
            <a:r>
              <a:rPr kumimoji="1" lang="ja-JP" altLang="en-US" b="1" dirty="0" smtClean="0">
                <a:latin typeface="Meiryo UI" panose="020B0604030504040204" pitchFamily="50" charset="-128"/>
                <a:ea typeface="Meiryo UI" panose="020B0604030504040204" pitchFamily="50" charset="-128"/>
              </a:rPr>
              <a:t>（</a:t>
            </a:r>
            <a:r>
              <a:rPr kumimoji="1" lang="en-US" altLang="ja-JP" b="1" dirty="0" smtClean="0">
                <a:latin typeface="Meiryo UI" panose="020B0604030504040204" pitchFamily="50" charset="-128"/>
                <a:ea typeface="Meiryo UI" panose="020B0604030504040204" pitchFamily="50" charset="-128"/>
              </a:rPr>
              <a:t>6</a:t>
            </a:r>
            <a:r>
              <a:rPr kumimoji="1" lang="ja-JP" altLang="en-US" b="1" dirty="0" smtClean="0">
                <a:latin typeface="Meiryo UI" panose="020B0604030504040204" pitchFamily="50" charset="-128"/>
                <a:ea typeface="Meiryo UI" panose="020B0604030504040204" pitchFamily="50" charset="-128"/>
              </a:rPr>
              <a:t>月</a:t>
            </a:r>
            <a:r>
              <a:rPr kumimoji="1" lang="en-US" altLang="ja-JP" b="1" dirty="0" smtClean="0">
                <a:latin typeface="Meiryo UI" panose="020B0604030504040204" pitchFamily="50" charset="-128"/>
                <a:ea typeface="Meiryo UI" panose="020B0604030504040204" pitchFamily="50" charset="-128"/>
              </a:rPr>
              <a:t>14</a:t>
            </a:r>
            <a:r>
              <a:rPr kumimoji="1" lang="ja-JP" altLang="en-US" b="1" dirty="0" smtClean="0">
                <a:latin typeface="Meiryo UI" panose="020B0604030504040204" pitchFamily="50" charset="-128"/>
                <a:ea typeface="Meiryo UI" panose="020B0604030504040204" pitchFamily="50" charset="-128"/>
              </a:rPr>
              <a:t>日から</a:t>
            </a:r>
            <a:r>
              <a:rPr lang="en-US" altLang="ja-JP" b="1" dirty="0" smtClean="0">
                <a:latin typeface="Meiryo UI" panose="020B0604030504040204" pitchFamily="50" charset="-128"/>
                <a:ea typeface="Meiryo UI" panose="020B0604030504040204" pitchFamily="50" charset="-128"/>
              </a:rPr>
              <a:t>7</a:t>
            </a:r>
            <a:r>
              <a:rPr lang="ja-JP" altLang="en-US" b="1" dirty="0" smtClean="0">
                <a:latin typeface="Meiryo UI" panose="020B0604030504040204" pitchFamily="50" charset="-128"/>
                <a:ea typeface="Meiryo UI" panose="020B0604030504040204" pitchFamily="50" charset="-128"/>
              </a:rPr>
              <a:t>月</a:t>
            </a:r>
            <a:r>
              <a:rPr lang="en-US" altLang="ja-JP" b="1" dirty="0" smtClean="0">
                <a:latin typeface="Meiryo UI" panose="020B0604030504040204" pitchFamily="50" charset="-128"/>
                <a:ea typeface="Meiryo UI" panose="020B0604030504040204" pitchFamily="50" charset="-128"/>
              </a:rPr>
              <a:t>21</a:t>
            </a:r>
            <a:r>
              <a:rPr lang="ja-JP" altLang="en-US" b="1" dirty="0" smtClean="0">
                <a:latin typeface="Meiryo UI" panose="020B0604030504040204" pitchFamily="50" charset="-128"/>
                <a:ea typeface="Meiryo UI" panose="020B0604030504040204" pitchFamily="50" charset="-128"/>
              </a:rPr>
              <a:t>日までに判明した</a:t>
            </a:r>
            <a:r>
              <a:rPr lang="en-US" altLang="ja-JP" b="1" dirty="0" smtClean="0">
                <a:latin typeface="Meiryo UI" panose="020B0604030504040204" pitchFamily="50" charset="-128"/>
                <a:ea typeface="Meiryo UI" panose="020B0604030504040204" pitchFamily="50" charset="-128"/>
              </a:rPr>
              <a:t>683</a:t>
            </a:r>
            <a:r>
              <a:rPr lang="ja-JP" altLang="en-US" b="1" dirty="0" smtClean="0">
                <a:latin typeface="Meiryo UI" panose="020B0604030504040204" pitchFamily="50" charset="-128"/>
                <a:ea typeface="Meiryo UI" panose="020B0604030504040204" pitchFamily="50" charset="-128"/>
              </a:rPr>
              <a:t>名のうち、</a:t>
            </a:r>
            <a:r>
              <a:rPr lang="en-US" altLang="ja-JP" b="1" dirty="0" smtClean="0">
                <a:latin typeface="Meiryo UI" panose="020B0604030504040204" pitchFamily="50" charset="-128"/>
                <a:ea typeface="Meiryo UI" panose="020B0604030504040204" pitchFamily="50" charset="-128"/>
              </a:rPr>
              <a:t>7</a:t>
            </a:r>
            <a:r>
              <a:rPr lang="ja-JP" altLang="en-US" b="1" dirty="0" smtClean="0">
                <a:latin typeface="Meiryo UI" panose="020B0604030504040204" pitchFamily="50" charset="-128"/>
                <a:ea typeface="Meiryo UI" panose="020B0604030504040204" pitchFamily="50" charset="-128"/>
              </a:rPr>
              <a:t>月</a:t>
            </a:r>
            <a:r>
              <a:rPr lang="en-US" altLang="ja-JP" b="1" dirty="0" smtClean="0">
                <a:latin typeface="Meiryo UI" panose="020B0604030504040204" pitchFamily="50" charset="-128"/>
                <a:ea typeface="Meiryo UI" panose="020B0604030504040204" pitchFamily="50" charset="-128"/>
              </a:rPr>
              <a:t>21</a:t>
            </a:r>
            <a:r>
              <a:rPr lang="ja-JP" altLang="en-US" b="1" dirty="0" smtClean="0">
                <a:latin typeface="Meiryo UI" panose="020B0604030504040204" pitchFamily="50" charset="-128"/>
                <a:ea typeface="Meiryo UI" panose="020B0604030504040204" pitchFamily="50" charset="-128"/>
              </a:rPr>
              <a:t>日時点で退院</a:t>
            </a:r>
            <a:r>
              <a:rPr lang="ja-JP" altLang="en-US" b="1" dirty="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解除となった</a:t>
            </a:r>
            <a:r>
              <a:rPr lang="en-US" altLang="ja-JP" b="1" dirty="0" smtClean="0">
                <a:latin typeface="Meiryo UI" panose="020B0604030504040204" pitchFamily="50" charset="-128"/>
                <a:ea typeface="Meiryo UI" panose="020B0604030504040204" pitchFamily="50" charset="-128"/>
              </a:rPr>
              <a:t>277</a:t>
            </a:r>
            <a:r>
              <a:rPr lang="ja-JP" altLang="en-US" b="1" dirty="0" smtClean="0">
                <a:latin typeface="Meiryo UI" panose="020B0604030504040204" pitchFamily="50" charset="-128"/>
                <a:ea typeface="Meiryo UI" panose="020B0604030504040204" pitchFamily="50" charset="-128"/>
              </a:rPr>
              <a:t>名の状況</a:t>
            </a:r>
            <a:r>
              <a:rPr kumimoji="1" lang="ja-JP" altLang="en-US"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a:xfrm>
            <a:off x="9448800" y="6484833"/>
            <a:ext cx="2743200" cy="365125"/>
          </a:xfrm>
        </p:spPr>
        <p:txBody>
          <a:bodyPr/>
          <a:lstStyle/>
          <a:p>
            <a:r>
              <a:rPr lang="ja-JP" altLang="en-US" dirty="0">
                <a:solidFill>
                  <a:schemeClr val="tx1"/>
                </a:solidFill>
              </a:rPr>
              <a:t>４</a:t>
            </a:r>
            <a:endParaRPr kumimoji="1" lang="ja-JP" altLang="en-US" dirty="0">
              <a:solidFill>
                <a:schemeClr val="tx1"/>
              </a:solidFill>
            </a:endParaRPr>
          </a:p>
        </p:txBody>
      </p:sp>
      <p:pic>
        <p:nvPicPr>
          <p:cNvPr id="5" name="図 4"/>
          <p:cNvPicPr>
            <a:picLocks noChangeAspect="1"/>
          </p:cNvPicPr>
          <p:nvPr/>
        </p:nvPicPr>
        <p:blipFill>
          <a:blip r:embed="rId2"/>
          <a:stretch>
            <a:fillRect/>
          </a:stretch>
        </p:blipFill>
        <p:spPr>
          <a:xfrm>
            <a:off x="111169" y="832265"/>
            <a:ext cx="11982450" cy="2171700"/>
          </a:xfrm>
          <a:prstGeom prst="rect">
            <a:avLst/>
          </a:prstGeom>
        </p:spPr>
      </p:pic>
    </p:spTree>
    <p:extLst>
      <p:ext uri="{BB962C8B-B14F-4D97-AF65-F5344CB8AC3E}">
        <p14:creationId xmlns:p14="http://schemas.microsoft.com/office/powerpoint/2010/main" val="1125184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56545" y="-31789"/>
            <a:ext cx="12771740" cy="538677"/>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今後想定されるリスクについて</a:t>
            </a:r>
            <a:endParaRPr lang="en-US" altLang="ja-JP" sz="2400" b="1" dirty="0" smtClean="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27857" y="530513"/>
            <a:ext cx="12287338" cy="2336537"/>
          </a:xfrm>
          <a:prstGeom prst="rect">
            <a:avLst/>
          </a:prstGeom>
          <a:noFill/>
        </p:spPr>
        <p:txBody>
          <a:bodyPr wrap="none" rtlCol="0">
            <a:spAutoFit/>
          </a:bodyPr>
          <a:lstStyle/>
          <a:p>
            <a:pPr>
              <a:lnSpc>
                <a:spcPts val="2500"/>
              </a:lnSpc>
            </a:pPr>
            <a:r>
              <a:rPr lang="ja-JP" altLang="en-US" sz="1600" dirty="0" smtClean="0">
                <a:latin typeface="Meiryo UI" panose="020B0604030504040204" pitchFamily="50" charset="-128"/>
                <a:ea typeface="Meiryo UI" panose="020B0604030504040204" pitchFamily="50" charset="-128"/>
              </a:rPr>
              <a:t>◆厚生労働省から示された</a:t>
            </a: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新たな「流行のシナリオ」</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令和</a:t>
            </a:r>
            <a:r>
              <a:rPr lang="en-US" altLang="ja-JP" sz="1600" dirty="0" smtClean="0">
                <a:latin typeface="Meiryo UI" panose="020B0604030504040204" pitchFamily="50" charset="-128"/>
                <a:ea typeface="Meiryo UI" panose="020B0604030504040204" pitchFamily="50" charset="-128"/>
              </a:rPr>
              <a:t>2</a:t>
            </a:r>
            <a:r>
              <a:rPr lang="ja-JP" altLang="en-US" sz="1600" dirty="0" smtClean="0">
                <a:latin typeface="Meiryo UI" panose="020B0604030504040204" pitchFamily="50" charset="-128"/>
                <a:ea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rPr>
              <a:t>6</a:t>
            </a:r>
            <a:r>
              <a:rPr lang="ja-JP" altLang="en-US" sz="1600" dirty="0" smtClean="0">
                <a:latin typeface="Meiryo UI" panose="020B0604030504040204" pitchFamily="50" charset="-128"/>
                <a:ea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rPr>
              <a:t>19</a:t>
            </a:r>
            <a:r>
              <a:rPr lang="ja-JP" altLang="en-US" sz="1600" dirty="0" smtClean="0">
                <a:latin typeface="Meiryo UI" panose="020B0604030504040204" pitchFamily="50" charset="-128"/>
                <a:ea typeface="Meiryo UI" panose="020B0604030504040204" pitchFamily="50" charset="-128"/>
              </a:rPr>
              <a:t>日付け事務連絡</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に基づき、</a:t>
            </a:r>
            <a:r>
              <a:rPr lang="ja-JP" altLang="en-US" sz="1600" dirty="0">
                <a:latin typeface="Meiryo UI" panose="020B0604030504040204" pitchFamily="50" charset="-128"/>
                <a:ea typeface="Meiryo UI" panose="020B0604030504040204" pitchFamily="50" charset="-128"/>
              </a:rPr>
              <a:t>直近</a:t>
            </a:r>
            <a:r>
              <a:rPr lang="en-US" altLang="ja-JP" sz="1600" dirty="0">
                <a:latin typeface="Meiryo UI" panose="020B0604030504040204" pitchFamily="50" charset="-128"/>
                <a:ea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rPr>
              <a:t>週間あたりの新規陽性者数</a:t>
            </a:r>
            <a:r>
              <a:rPr lang="ja-JP" altLang="en-US" sz="1600" dirty="0" smtClean="0">
                <a:latin typeface="Meiryo UI" panose="020B0604030504040204" pitchFamily="50" charset="-128"/>
                <a:ea typeface="Meiryo UI" panose="020B0604030504040204" pitchFamily="50" charset="-128"/>
              </a:rPr>
              <a:t>が人口</a:t>
            </a:r>
            <a:r>
              <a:rPr lang="en-US" altLang="ja-JP" sz="1600" dirty="0">
                <a:latin typeface="Meiryo UI" panose="020B0604030504040204" pitchFamily="50" charset="-128"/>
                <a:ea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rPr>
              <a:t>万人</a:t>
            </a:r>
            <a:endParaRPr lang="en-US" altLang="ja-JP" sz="1600" dirty="0" smtClean="0">
              <a:latin typeface="Meiryo UI" panose="020B0604030504040204" pitchFamily="50" charset="-128"/>
              <a:ea typeface="Meiryo UI" panose="020B0604030504040204" pitchFamily="50" charset="-128"/>
            </a:endParaRPr>
          </a:p>
          <a:p>
            <a:pPr>
              <a:lnSpc>
                <a:spcPts val="2500"/>
              </a:lnSpc>
            </a:pPr>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あたり</a:t>
            </a:r>
            <a:r>
              <a:rPr lang="en-US" altLang="ja-JP" sz="1600" dirty="0">
                <a:latin typeface="Meiryo UI" panose="020B0604030504040204" pitchFamily="50" charset="-128"/>
                <a:ea typeface="Meiryo UI" panose="020B0604030504040204" pitchFamily="50" charset="-128"/>
              </a:rPr>
              <a:t>2.5</a:t>
            </a:r>
            <a:r>
              <a:rPr lang="ja-JP" altLang="en-US" sz="1600" dirty="0">
                <a:latin typeface="Meiryo UI" panose="020B0604030504040204" pitchFamily="50" charset="-128"/>
                <a:ea typeface="Meiryo UI" panose="020B0604030504040204" pitchFamily="50" charset="-128"/>
              </a:rPr>
              <a:t>を超える日</a:t>
            </a:r>
            <a:r>
              <a:rPr lang="ja-JP" altLang="en-US" sz="1600" dirty="0" smtClean="0">
                <a:latin typeface="Meiryo UI" panose="020B0604030504040204" pitchFamily="50" charset="-128"/>
                <a:ea typeface="Meiryo UI" panose="020B0604030504040204" pitchFamily="50" charset="-128"/>
              </a:rPr>
              <a:t>を基準</a:t>
            </a:r>
            <a:r>
              <a:rPr lang="ja-JP" altLang="en-US" sz="1600" dirty="0">
                <a:latin typeface="Meiryo UI" panose="020B0604030504040204" pitchFamily="50" charset="-128"/>
                <a:ea typeface="Meiryo UI" panose="020B0604030504040204" pitchFamily="50" charset="-128"/>
              </a:rPr>
              <a:t>日（</a:t>
            </a:r>
            <a:r>
              <a:rPr lang="en-US" altLang="ja-JP" sz="1600" dirty="0">
                <a:latin typeface="Meiryo UI" panose="020B0604030504040204" pitchFamily="50" charset="-128"/>
                <a:ea typeface="Meiryo UI" panose="020B0604030504040204" pitchFamily="50" charset="-128"/>
              </a:rPr>
              <a:t>0</a:t>
            </a:r>
            <a:r>
              <a:rPr lang="ja-JP" altLang="en-US" sz="1600" dirty="0">
                <a:latin typeface="Meiryo UI" panose="020B0604030504040204" pitchFamily="50" charset="-128"/>
                <a:ea typeface="Meiryo UI" panose="020B0604030504040204" pitchFamily="50" charset="-128"/>
              </a:rPr>
              <a:t>日）とし、</a:t>
            </a:r>
            <a:r>
              <a:rPr lang="ja-JP" altLang="en-US" sz="1600" dirty="0" smtClean="0">
                <a:latin typeface="Meiryo UI" panose="020B0604030504040204" pitchFamily="50" charset="-128"/>
                <a:ea typeface="Meiryo UI" panose="020B0604030504040204" pitchFamily="50" charset="-128"/>
              </a:rPr>
              <a:t>基準日から</a:t>
            </a:r>
            <a:r>
              <a:rPr lang="en-US" altLang="ja-JP" sz="1600" dirty="0" smtClean="0">
                <a:latin typeface="Meiryo UI" panose="020B0604030504040204" pitchFamily="50" charset="-128"/>
                <a:ea typeface="Meiryo UI" panose="020B0604030504040204" pitchFamily="50" charset="-128"/>
              </a:rPr>
              <a:t>14</a:t>
            </a:r>
            <a:r>
              <a:rPr lang="ja-JP" altLang="en-US" sz="1600" dirty="0" smtClean="0">
                <a:latin typeface="Meiryo UI" panose="020B0604030504040204" pitchFamily="50" charset="-128"/>
                <a:ea typeface="Meiryo UI" panose="020B0604030504040204" pitchFamily="50" charset="-128"/>
              </a:rPr>
              <a:t>日後に社会への協力要請</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外出自粛要請等</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を行った場合の患者推計を実施。</a:t>
            </a:r>
            <a:endParaRPr lang="en-US" altLang="ja-JP" sz="1600" dirty="0" smtClean="0">
              <a:latin typeface="Meiryo UI" panose="020B0604030504040204" pitchFamily="50" charset="-128"/>
              <a:ea typeface="Meiryo UI" panose="020B0604030504040204" pitchFamily="50" charset="-128"/>
            </a:endParaRPr>
          </a:p>
          <a:p>
            <a:pPr>
              <a:lnSpc>
                <a:spcPts val="25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直近</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週間あたりの新規陽性者数が人口</a:t>
            </a:r>
            <a:r>
              <a:rPr kumimoji="1" lang="en-US" altLang="ja-JP" sz="1600" dirty="0" smtClean="0">
                <a:latin typeface="Meiryo UI" panose="020B0604030504040204" pitchFamily="50" charset="-128"/>
                <a:ea typeface="Meiryo UI" panose="020B0604030504040204" pitchFamily="50" charset="-128"/>
              </a:rPr>
              <a:t>10</a:t>
            </a:r>
            <a:r>
              <a:rPr kumimoji="1" lang="ja-JP" altLang="en-US" sz="1600" dirty="0" smtClean="0">
                <a:latin typeface="Meiryo UI" panose="020B0604030504040204" pitchFamily="50" charset="-128"/>
                <a:ea typeface="Meiryo UI" panose="020B0604030504040204" pitchFamily="50" charset="-128"/>
              </a:rPr>
              <a:t>万人あたり</a:t>
            </a:r>
            <a:r>
              <a:rPr kumimoji="1" lang="en-US" altLang="ja-JP" sz="1600" dirty="0" smtClean="0">
                <a:latin typeface="Meiryo UI" panose="020B0604030504040204" pitchFamily="50" charset="-128"/>
                <a:ea typeface="Meiryo UI" panose="020B0604030504040204" pitchFamily="50" charset="-128"/>
              </a:rPr>
              <a:t>2.5</a:t>
            </a:r>
            <a:r>
              <a:rPr kumimoji="1" lang="ja-JP" altLang="en-US" sz="1600" dirty="0" err="1" smtClean="0">
                <a:latin typeface="Meiryo UI" panose="020B0604030504040204" pitchFamily="50" charset="-128"/>
                <a:ea typeface="Meiryo UI" panose="020B0604030504040204" pitchFamily="50" charset="-128"/>
              </a:rPr>
              <a:t>を超</a:t>
            </a:r>
            <a:r>
              <a:rPr kumimoji="1" lang="ja-JP" altLang="en-US" sz="1600" dirty="0" smtClean="0">
                <a:latin typeface="Meiryo UI" panose="020B0604030504040204" pitchFamily="50" charset="-128"/>
                <a:ea typeface="Meiryo UI" panose="020B0604030504040204" pitchFamily="50" charset="-128"/>
              </a:rPr>
              <a:t>過した日：</a:t>
            </a:r>
            <a:r>
              <a:rPr kumimoji="1" lang="en-US" altLang="ja-JP" sz="1600" dirty="0" smtClean="0">
                <a:latin typeface="Meiryo UI" panose="020B0604030504040204" pitchFamily="50" charset="-128"/>
                <a:ea typeface="Meiryo UI" panose="020B0604030504040204" pitchFamily="50" charset="-128"/>
              </a:rPr>
              <a:t>7</a:t>
            </a:r>
            <a:r>
              <a:rPr kumimoji="1" lang="ja-JP" altLang="en-US" sz="1600" dirty="0" smtClean="0">
                <a:latin typeface="Meiryo UI" panose="020B0604030504040204" pitchFamily="50" charset="-128"/>
                <a:ea typeface="Meiryo UI" panose="020B0604030504040204" pitchFamily="50" charset="-128"/>
              </a:rPr>
              <a:t>月</a:t>
            </a:r>
            <a:r>
              <a:rPr kumimoji="1" lang="en-US" altLang="ja-JP" sz="1600" dirty="0" smtClean="0">
                <a:latin typeface="Meiryo UI" panose="020B0604030504040204" pitchFamily="50" charset="-128"/>
                <a:ea typeface="Meiryo UI" panose="020B0604030504040204" pitchFamily="50" charset="-128"/>
              </a:rPr>
              <a:t>16</a:t>
            </a:r>
            <a:r>
              <a:rPr kumimoji="1" lang="ja-JP" altLang="en-US" sz="1600" dirty="0" smtClean="0">
                <a:latin typeface="Meiryo UI" panose="020B0604030504040204" pitchFamily="50" charset="-128"/>
                <a:ea typeface="Meiryo UI" panose="020B0604030504040204" pitchFamily="50" charset="-128"/>
              </a:rPr>
              <a:t>日</a:t>
            </a:r>
            <a:r>
              <a:rPr kumimoji="1"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人口</a:t>
            </a:r>
            <a:r>
              <a:rPr lang="en-US" altLang="ja-JP" sz="1600" dirty="0" smtClean="0">
                <a:latin typeface="Meiryo UI" panose="020B0604030504040204" pitchFamily="50" charset="-128"/>
                <a:ea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rPr>
              <a:t>万人あたり新規陽性者数：</a:t>
            </a:r>
            <a:r>
              <a:rPr kumimoji="1" lang="en-US" altLang="ja-JP" sz="1600" dirty="0" smtClean="0">
                <a:latin typeface="Meiryo UI" panose="020B0604030504040204" pitchFamily="50" charset="-128"/>
                <a:ea typeface="Meiryo UI" panose="020B0604030504040204" pitchFamily="50" charset="-128"/>
              </a:rPr>
              <a:t>2.8</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a:lnSpc>
                <a:spcPts val="25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・生産年齢人口群中心モデルを用いて、協力要請前の実効再生産数</a:t>
            </a:r>
            <a:r>
              <a:rPr lang="en-US" altLang="ja-JP" sz="1600" dirty="0" smtClean="0">
                <a:latin typeface="Meiryo UI" panose="020B0604030504040204" pitchFamily="50" charset="-128"/>
                <a:ea typeface="Meiryo UI" panose="020B0604030504040204" pitchFamily="50" charset="-128"/>
              </a:rPr>
              <a:t>(R)</a:t>
            </a:r>
            <a:r>
              <a:rPr lang="ja-JP" altLang="en-US" sz="1600" dirty="0" smtClean="0">
                <a:latin typeface="Meiryo UI" panose="020B0604030504040204" pitchFamily="50" charset="-128"/>
                <a:ea typeface="Meiryo UI" panose="020B0604030504040204" pitchFamily="50" charset="-128"/>
              </a:rPr>
              <a:t>が</a:t>
            </a:r>
            <a:r>
              <a:rPr lang="en-US" altLang="ja-JP" sz="1600" dirty="0" smtClean="0">
                <a:latin typeface="Meiryo UI" panose="020B0604030504040204" pitchFamily="50" charset="-128"/>
                <a:ea typeface="Meiryo UI" panose="020B0604030504040204" pitchFamily="50" charset="-128"/>
              </a:rPr>
              <a:t>1.7</a:t>
            </a:r>
            <a:r>
              <a:rPr lang="ja-JP" altLang="en-US" sz="1600" dirty="0" smtClean="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場合の患者推計を実施。</a:t>
            </a:r>
            <a:endParaRPr lang="en-US" altLang="ja-JP" sz="1600" dirty="0" smtClean="0">
              <a:latin typeface="Meiryo UI" panose="020B0604030504040204" pitchFamily="50" charset="-128"/>
              <a:ea typeface="Meiryo UI" panose="020B0604030504040204" pitchFamily="50" charset="-128"/>
            </a:endParaRPr>
          </a:p>
          <a:p>
            <a:pPr>
              <a:lnSpc>
                <a:spcPts val="2500"/>
              </a:lnSpc>
            </a:pP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国試算では、</a:t>
            </a:r>
            <a:r>
              <a:rPr lang="en-US" altLang="ja-JP" sz="1600" dirty="0">
                <a:latin typeface="Meiryo UI" panose="020B0604030504040204" pitchFamily="50" charset="-128"/>
                <a:ea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rPr>
              <a:t>月から</a:t>
            </a:r>
            <a:r>
              <a:rPr lang="en-US" altLang="ja-JP" sz="1600" dirty="0">
                <a:latin typeface="Meiryo UI" panose="020B0604030504040204" pitchFamily="50" charset="-128"/>
                <a:ea typeface="Meiryo UI" panose="020B0604030504040204" pitchFamily="50" charset="-128"/>
              </a:rPr>
              <a:t>5</a:t>
            </a:r>
            <a:r>
              <a:rPr lang="ja-JP" altLang="en-US" sz="1600" dirty="0">
                <a:latin typeface="Meiryo UI" panose="020B0604030504040204" pitchFamily="50" charset="-128"/>
                <a:ea typeface="Meiryo UI" panose="020B0604030504040204" pitchFamily="50" charset="-128"/>
              </a:rPr>
              <a:t>月に行われた協力要請と同等の</a:t>
            </a:r>
            <a:r>
              <a:rPr lang="ja-JP" altLang="en-US" sz="1600" dirty="0" smtClean="0">
                <a:latin typeface="Meiryo UI" panose="020B0604030504040204" pitchFamily="50" charset="-128"/>
                <a:ea typeface="Meiryo UI" panose="020B0604030504040204" pitchFamily="50" charset="-128"/>
              </a:rPr>
              <a:t>効果ある</a:t>
            </a:r>
            <a:r>
              <a:rPr lang="ja-JP" altLang="en-US" sz="1600" dirty="0">
                <a:latin typeface="Meiryo UI" panose="020B0604030504040204" pitchFamily="50" charset="-128"/>
                <a:ea typeface="Meiryo UI" panose="020B0604030504040204" pitchFamily="50" charset="-128"/>
              </a:rPr>
              <a:t>要請を行うことで、実効再生産数が</a:t>
            </a:r>
            <a:r>
              <a:rPr lang="en-US" altLang="ja-JP" sz="1600" dirty="0">
                <a:latin typeface="Meiryo UI" panose="020B0604030504040204" pitchFamily="50" charset="-128"/>
                <a:ea typeface="Meiryo UI" panose="020B0604030504040204" pitchFamily="50" charset="-128"/>
              </a:rPr>
              <a:t>6</a:t>
            </a:r>
            <a:r>
              <a:rPr lang="ja-JP" altLang="en-US" sz="1600" dirty="0">
                <a:latin typeface="Meiryo UI" panose="020B0604030504040204" pitchFamily="50" charset="-128"/>
                <a:ea typeface="Meiryo UI" panose="020B0604030504040204" pitchFamily="50" charset="-128"/>
              </a:rPr>
              <a:t>割程度低下する。</a:t>
            </a:r>
          </a:p>
          <a:p>
            <a:pPr>
              <a:lnSpc>
                <a:spcPts val="2500"/>
              </a:lnSpc>
            </a:pPr>
            <a:r>
              <a:rPr lang="ja-JP" altLang="en-US" sz="1600" dirty="0" smtClean="0">
                <a:latin typeface="Meiryo UI" panose="020B0604030504040204" pitchFamily="50" charset="-128"/>
                <a:ea typeface="Meiryo UI" panose="020B0604030504040204" pitchFamily="50" charset="-128"/>
              </a:rPr>
              <a:t>　　 効果</a:t>
            </a:r>
            <a:r>
              <a:rPr lang="ja-JP" altLang="en-US" sz="1600" dirty="0">
                <a:latin typeface="Meiryo UI" panose="020B0604030504040204" pitchFamily="50" charset="-128"/>
                <a:ea typeface="Meiryo UI" panose="020B0604030504040204" pitchFamily="50" charset="-128"/>
              </a:rPr>
              <a:t>が一定程度を下回った場合、長期にわたって感染が拡大し続けること</a:t>
            </a:r>
            <a:r>
              <a:rPr lang="ja-JP" altLang="en-US" sz="1600" dirty="0" smtClean="0">
                <a:latin typeface="Meiryo UI" panose="020B0604030504040204" pitchFamily="50" charset="-128"/>
                <a:ea typeface="Meiryo UI" panose="020B0604030504040204" pitchFamily="50" charset="-128"/>
              </a:rPr>
              <a:t>（オーバーシュート）</a:t>
            </a:r>
            <a:r>
              <a:rPr lang="ja-JP" altLang="en-US" sz="1600" dirty="0">
                <a:latin typeface="Meiryo UI" panose="020B0604030504040204" pitchFamily="50" charset="-128"/>
                <a:ea typeface="Meiryo UI" panose="020B0604030504040204" pitchFamily="50" charset="-128"/>
              </a:rPr>
              <a:t>が想定される。</a:t>
            </a:r>
          </a:p>
          <a:p>
            <a:pPr>
              <a:lnSpc>
                <a:spcPts val="2500"/>
              </a:lnSpc>
            </a:pPr>
            <a:endParaRPr lang="en-US" altLang="ja-JP" sz="1600" dirty="0">
              <a:latin typeface="Meiryo UI" panose="020B0604030504040204" pitchFamily="50" charset="-128"/>
              <a:ea typeface="Meiryo UI" panose="020B0604030504040204" pitchFamily="50" charset="-128"/>
            </a:endParaRPr>
          </a:p>
        </p:txBody>
      </p:sp>
      <p:sp>
        <p:nvSpPr>
          <p:cNvPr id="16" name="正方形/長方形 15"/>
          <p:cNvSpPr/>
          <p:nvPr/>
        </p:nvSpPr>
        <p:spPr>
          <a:xfrm>
            <a:off x="665018" y="4812461"/>
            <a:ext cx="3962400" cy="16696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792281" y="6530516"/>
            <a:ext cx="10234758"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直近</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週間あたりの新規陽性者数が人口</a:t>
            </a:r>
            <a:r>
              <a:rPr kumimoji="1" lang="en-US" altLang="ja-JP" sz="1200" dirty="0" smtClean="0">
                <a:latin typeface="Meiryo UI" panose="020B0604030504040204" pitchFamily="50" charset="-128"/>
                <a:ea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rPr>
              <a:t>万人あたり</a:t>
            </a:r>
            <a:r>
              <a:rPr lang="en-US" altLang="ja-JP" sz="1200" dirty="0" smtClean="0">
                <a:latin typeface="Meiryo UI" panose="020B0604030504040204" pitchFamily="50" charset="-128"/>
                <a:ea typeface="Meiryo UI" panose="020B0604030504040204" pitchFamily="50" charset="-128"/>
              </a:rPr>
              <a:t>2.5</a:t>
            </a:r>
            <a:r>
              <a:rPr lang="ja-JP" altLang="en-US" sz="1200" dirty="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rPr>
              <a:t>日間の新規陽性者数が</a:t>
            </a:r>
            <a:r>
              <a:rPr lang="en-US" altLang="ja-JP" sz="1200" dirty="0" smtClean="0">
                <a:latin typeface="Meiryo UI" panose="020B0604030504040204" pitchFamily="50" charset="-128"/>
                <a:ea typeface="Meiryo UI" panose="020B0604030504040204" pitchFamily="50" charset="-128"/>
              </a:rPr>
              <a:t>222</a:t>
            </a:r>
            <a:r>
              <a:rPr lang="ja-JP" altLang="en-US" sz="1200" dirty="0" smtClean="0">
                <a:latin typeface="Meiryo UI" panose="020B0604030504040204" pitchFamily="50" charset="-128"/>
                <a:ea typeface="Meiryo UI" panose="020B0604030504040204" pitchFamily="50" charset="-128"/>
              </a:rPr>
              <a:t>人）以上となった日を基準日（</a:t>
            </a:r>
            <a:r>
              <a:rPr lang="en-US" altLang="ja-JP" sz="1200" dirty="0" smtClean="0">
                <a:latin typeface="Meiryo UI" panose="020B0604030504040204" pitchFamily="50" charset="-128"/>
                <a:ea typeface="Meiryo UI" panose="020B0604030504040204" pitchFamily="50" charset="-128"/>
              </a:rPr>
              <a:t>0</a:t>
            </a:r>
            <a:r>
              <a:rPr lang="ja-JP" altLang="en-US" sz="1200" dirty="0" smtClean="0">
                <a:latin typeface="Meiryo UI" panose="020B0604030504040204" pitchFamily="50" charset="-128"/>
                <a:ea typeface="Meiryo UI" panose="020B0604030504040204" pitchFamily="50" charset="-128"/>
              </a:rPr>
              <a:t>日）とし、大阪府実測値と比較。</a:t>
            </a:r>
            <a:endParaRPr lang="en-US" altLang="ja-JP" sz="1200" dirty="0" smtClean="0">
              <a:latin typeface="Meiryo UI" panose="020B0604030504040204" pitchFamily="50" charset="-128"/>
              <a:ea typeface="Meiryo UI" panose="020B0604030504040204" pitchFamily="50" charset="-128"/>
            </a:endParaRPr>
          </a:p>
        </p:txBody>
      </p:sp>
      <p:sp>
        <p:nvSpPr>
          <p:cNvPr id="12" name="スライド番号プレースホルダー 11"/>
          <p:cNvSpPr>
            <a:spLocks noGrp="1"/>
          </p:cNvSpPr>
          <p:nvPr>
            <p:ph type="sldNum" sz="quarter" idx="12"/>
          </p:nvPr>
        </p:nvSpPr>
        <p:spPr>
          <a:xfrm>
            <a:off x="9448800" y="6482078"/>
            <a:ext cx="2743200" cy="365125"/>
          </a:xfrm>
        </p:spPr>
        <p:txBody>
          <a:bodyPr/>
          <a:lstStyle/>
          <a:p>
            <a:r>
              <a:rPr lang="ja-JP" altLang="en-US" dirty="0">
                <a:solidFill>
                  <a:schemeClr val="tx1"/>
                </a:solidFill>
              </a:rPr>
              <a:t>５</a:t>
            </a:r>
            <a:endParaRPr kumimoji="1" lang="ja-JP" altLang="en-US" dirty="0">
              <a:solidFill>
                <a:schemeClr val="tx1"/>
              </a:solidFill>
            </a:endParaRPr>
          </a:p>
        </p:txBody>
      </p:sp>
      <p:sp>
        <p:nvSpPr>
          <p:cNvPr id="4" name="テキスト ボックス 3"/>
          <p:cNvSpPr txBox="1"/>
          <p:nvPr/>
        </p:nvSpPr>
        <p:spPr>
          <a:xfrm>
            <a:off x="1718794" y="4839110"/>
            <a:ext cx="2125903" cy="307777"/>
          </a:xfrm>
          <a:prstGeom prst="rect">
            <a:avLst/>
          </a:prstGeom>
          <a:noFill/>
        </p:spPr>
        <p:txBody>
          <a:bodyPr wrap="none" rtlCol="0">
            <a:spAutoFit/>
          </a:bodyPr>
          <a:lstStyle/>
          <a:p>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拡大図は次ページに続く</a:t>
            </a:r>
            <a:r>
              <a:rPr kumimoji="1" lang="en-US" altLang="ja-JP" sz="1400" b="1" dirty="0" smtClean="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2"/>
          <a:stretch>
            <a:fillRect/>
          </a:stretch>
        </p:blipFill>
        <p:spPr>
          <a:xfrm>
            <a:off x="14287" y="2567302"/>
            <a:ext cx="12030075" cy="3914775"/>
          </a:xfrm>
          <a:prstGeom prst="rect">
            <a:avLst/>
          </a:prstGeom>
        </p:spPr>
      </p:pic>
    </p:spTree>
    <p:extLst>
      <p:ext uri="{BB962C8B-B14F-4D97-AF65-F5344CB8AC3E}">
        <p14:creationId xmlns:p14="http://schemas.microsoft.com/office/powerpoint/2010/main" val="183188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9448800" y="6492875"/>
            <a:ext cx="2743200" cy="365125"/>
          </a:xfrm>
        </p:spPr>
        <p:txBody>
          <a:bodyPr/>
          <a:lstStyle/>
          <a:p>
            <a:r>
              <a:rPr lang="en-US" altLang="ja-JP" dirty="0">
                <a:solidFill>
                  <a:schemeClr val="tx1"/>
                </a:solidFill>
              </a:rPr>
              <a:t>6</a:t>
            </a:r>
            <a:endParaRPr kumimoji="1" lang="ja-JP" altLang="en-US" dirty="0">
              <a:solidFill>
                <a:schemeClr val="tx1"/>
              </a:solidFill>
            </a:endParaRPr>
          </a:p>
        </p:txBody>
      </p:sp>
      <p:sp>
        <p:nvSpPr>
          <p:cNvPr id="7" name="正方形/長方形 6"/>
          <p:cNvSpPr/>
          <p:nvPr/>
        </p:nvSpPr>
        <p:spPr>
          <a:xfrm>
            <a:off x="-356545" y="-31789"/>
            <a:ext cx="12771740" cy="538677"/>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新規陽性者の</a:t>
            </a:r>
            <a:r>
              <a:rPr lang="ja-JP" altLang="en-US" sz="2400" b="1" dirty="0">
                <a:latin typeface="Meiryo UI" panose="020B0604030504040204" pitchFamily="50" charset="-128"/>
                <a:ea typeface="Meiryo UI" panose="020B0604030504040204" pitchFamily="50" charset="-128"/>
              </a:rPr>
              <a:t>推計</a:t>
            </a:r>
            <a:r>
              <a:rPr lang="ja-JP" altLang="en-US" sz="2400" b="1" dirty="0" smtClean="0">
                <a:latin typeface="Meiryo UI" panose="020B0604030504040204" pitchFamily="50" charset="-128"/>
                <a:ea typeface="Meiryo UI" panose="020B0604030504040204" pitchFamily="50" charset="-128"/>
              </a:rPr>
              <a:t>と実測値（拡大図）</a:t>
            </a:r>
            <a:endParaRPr lang="en-US" altLang="ja-JP" sz="2400" b="1" dirty="0" smtClean="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80962" y="550862"/>
            <a:ext cx="11896725" cy="6124575"/>
          </a:xfrm>
          <a:prstGeom prst="rect">
            <a:avLst/>
          </a:prstGeom>
        </p:spPr>
      </p:pic>
    </p:spTree>
    <p:extLst>
      <p:ext uri="{BB962C8B-B14F-4D97-AF65-F5344CB8AC3E}">
        <p14:creationId xmlns:p14="http://schemas.microsoft.com/office/powerpoint/2010/main" val="1412759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C4283600-3699-2C4A-A767-053F53A03BD0}"/>
              </a:ext>
            </a:extLst>
          </p:cNvPr>
          <p:cNvPicPr>
            <a:picLocks noChangeAspect="1"/>
          </p:cNvPicPr>
          <p:nvPr/>
        </p:nvPicPr>
        <p:blipFill>
          <a:blip r:embed="rId3"/>
          <a:stretch>
            <a:fillRect/>
          </a:stretch>
        </p:blipFill>
        <p:spPr>
          <a:xfrm>
            <a:off x="2319894" y="1620035"/>
            <a:ext cx="6858000" cy="4343400"/>
          </a:xfrm>
          <a:prstGeom prst="rect">
            <a:avLst/>
          </a:prstGeom>
        </p:spPr>
      </p:pic>
      <p:sp>
        <p:nvSpPr>
          <p:cNvPr id="2" name="タイトル 1">
            <a:extLst>
              <a:ext uri="{FF2B5EF4-FFF2-40B4-BE49-F238E27FC236}">
                <a16:creationId xmlns:a16="http://schemas.microsoft.com/office/drawing/2014/main" id="{D23E91AE-D11C-1143-911F-0E38F7CC7043}"/>
              </a:ext>
            </a:extLst>
          </p:cNvPr>
          <p:cNvSpPr>
            <a:spLocks noGrp="1"/>
          </p:cNvSpPr>
          <p:nvPr>
            <p:ph type="title"/>
          </p:nvPr>
        </p:nvSpPr>
        <p:spPr>
          <a:xfrm>
            <a:off x="2933700" y="473528"/>
            <a:ext cx="7886700" cy="1325563"/>
          </a:xfrm>
        </p:spPr>
        <p:txBody>
          <a:bodyPr>
            <a:normAutofit/>
          </a:bodyPr>
          <a:lstStyle/>
          <a:p>
            <a:r>
              <a:rPr lang="ja-JP" altLang="en-US" sz="3600" dirty="0">
                <a:latin typeface="MS PGothic" panose="020B0600070205080204" pitchFamily="34" charset="-128"/>
                <a:ea typeface="MS PGothic" panose="020B0600070205080204" pitchFamily="34" charset="-128"/>
              </a:rPr>
              <a:t>大阪</a:t>
            </a:r>
            <a:r>
              <a:rPr kumimoji="1" lang="ja-JP" altLang="en-US" sz="3600" dirty="0">
                <a:latin typeface="MS PGothic" panose="020B0600070205080204" pitchFamily="34" charset="-128"/>
                <a:ea typeface="MS PGothic" panose="020B0600070205080204" pitchFamily="34" charset="-128"/>
              </a:rPr>
              <a:t>の新規感染者数の推移</a:t>
            </a:r>
          </a:p>
        </p:txBody>
      </p:sp>
      <p:sp>
        <p:nvSpPr>
          <p:cNvPr id="14" name="テキスト ボックス 13">
            <a:extLst>
              <a:ext uri="{FF2B5EF4-FFF2-40B4-BE49-F238E27FC236}">
                <a16:creationId xmlns:a16="http://schemas.microsoft.com/office/drawing/2014/main" id="{151D6A83-FE38-8747-B1B0-3569005A9756}"/>
              </a:ext>
            </a:extLst>
          </p:cNvPr>
          <p:cNvSpPr txBox="1"/>
          <p:nvPr/>
        </p:nvSpPr>
        <p:spPr>
          <a:xfrm>
            <a:off x="8727654" y="5407082"/>
            <a:ext cx="723154" cy="369332"/>
          </a:xfrm>
          <a:prstGeom prst="rect">
            <a:avLst/>
          </a:prstGeom>
          <a:solidFill>
            <a:schemeClr val="bg1"/>
          </a:solidFill>
          <a:ln>
            <a:noFill/>
          </a:ln>
        </p:spPr>
        <p:txBody>
          <a:bodyPr wrap="square" rtlCol="0">
            <a:spAutoFit/>
          </a:bodyPr>
          <a:lstStyle/>
          <a:p>
            <a:endParaRPr lang="ja-JP" altLang="en-US"/>
          </a:p>
        </p:txBody>
      </p:sp>
      <p:sp>
        <p:nvSpPr>
          <p:cNvPr id="15" name="テキスト ボックス 14">
            <a:extLst>
              <a:ext uri="{FF2B5EF4-FFF2-40B4-BE49-F238E27FC236}">
                <a16:creationId xmlns:a16="http://schemas.microsoft.com/office/drawing/2014/main" id="{0A54A07E-3531-C24D-A89A-2FD8C883BABE}"/>
              </a:ext>
            </a:extLst>
          </p:cNvPr>
          <p:cNvSpPr txBox="1"/>
          <p:nvPr/>
        </p:nvSpPr>
        <p:spPr>
          <a:xfrm>
            <a:off x="2416088" y="5685309"/>
            <a:ext cx="595745" cy="307777"/>
          </a:xfrm>
          <a:prstGeom prst="rect">
            <a:avLst/>
          </a:prstGeom>
          <a:solidFill>
            <a:schemeClr val="bg1"/>
          </a:solidFill>
        </p:spPr>
        <p:txBody>
          <a:bodyPr wrap="square" rtlCol="0">
            <a:spAutoFit/>
          </a:bodyPr>
          <a:lstStyle/>
          <a:p>
            <a:pPr algn="ctr"/>
            <a:r>
              <a:rPr lang="en-US" altLang="ja-JP" sz="1400" dirty="0">
                <a:latin typeface="MS PGothic" panose="020B0600070205080204" pitchFamily="34" charset="-128"/>
                <a:ea typeface="MS PGothic" panose="020B0600070205080204" pitchFamily="34" charset="-128"/>
              </a:rPr>
              <a:t>6/24</a:t>
            </a:r>
            <a:endParaRPr lang="ja-JP" altLang="en-US" sz="1400">
              <a:latin typeface="MS PGothic" panose="020B0600070205080204" pitchFamily="34" charset="-128"/>
              <a:ea typeface="MS PGothic" panose="020B0600070205080204" pitchFamily="34" charset="-128"/>
            </a:endParaRPr>
          </a:p>
        </p:txBody>
      </p:sp>
      <p:sp>
        <p:nvSpPr>
          <p:cNvPr id="17" name="テキスト ボックス 16">
            <a:extLst>
              <a:ext uri="{FF2B5EF4-FFF2-40B4-BE49-F238E27FC236}">
                <a16:creationId xmlns:a16="http://schemas.microsoft.com/office/drawing/2014/main" id="{21585668-FFAB-BF4C-81B9-6CADED796AC6}"/>
              </a:ext>
            </a:extLst>
          </p:cNvPr>
          <p:cNvSpPr txBox="1"/>
          <p:nvPr/>
        </p:nvSpPr>
        <p:spPr>
          <a:xfrm>
            <a:off x="3625592" y="5685308"/>
            <a:ext cx="595745" cy="307777"/>
          </a:xfrm>
          <a:prstGeom prst="rect">
            <a:avLst/>
          </a:prstGeom>
          <a:solidFill>
            <a:schemeClr val="bg1"/>
          </a:solidFill>
        </p:spPr>
        <p:txBody>
          <a:bodyPr wrap="square" rtlCol="0">
            <a:spAutoFit/>
          </a:bodyPr>
          <a:lstStyle/>
          <a:p>
            <a:pPr algn="ctr"/>
            <a:r>
              <a:rPr lang="en-US" altLang="ja-JP" sz="1400" dirty="0">
                <a:latin typeface="MS PGothic" panose="020B0600070205080204" pitchFamily="34" charset="-128"/>
                <a:ea typeface="MS PGothic" panose="020B0600070205080204" pitchFamily="34" charset="-128"/>
              </a:rPr>
              <a:t>7/4</a:t>
            </a:r>
            <a:endParaRPr lang="ja-JP" altLang="en-US" sz="1400">
              <a:latin typeface="MS PGothic" panose="020B0600070205080204" pitchFamily="34" charset="-128"/>
              <a:ea typeface="MS PGothic" panose="020B0600070205080204" pitchFamily="34" charset="-128"/>
            </a:endParaRPr>
          </a:p>
        </p:txBody>
      </p:sp>
      <p:sp>
        <p:nvSpPr>
          <p:cNvPr id="18" name="テキスト ボックス 17">
            <a:extLst>
              <a:ext uri="{FF2B5EF4-FFF2-40B4-BE49-F238E27FC236}">
                <a16:creationId xmlns:a16="http://schemas.microsoft.com/office/drawing/2014/main" id="{1F0FB0A0-B02B-2143-BC59-DD01D4BEE52C}"/>
              </a:ext>
            </a:extLst>
          </p:cNvPr>
          <p:cNvSpPr txBox="1"/>
          <p:nvPr/>
        </p:nvSpPr>
        <p:spPr>
          <a:xfrm>
            <a:off x="4795421" y="5685307"/>
            <a:ext cx="595745" cy="307777"/>
          </a:xfrm>
          <a:prstGeom prst="rect">
            <a:avLst/>
          </a:prstGeom>
          <a:solidFill>
            <a:schemeClr val="bg1"/>
          </a:solidFill>
        </p:spPr>
        <p:txBody>
          <a:bodyPr wrap="square" rtlCol="0">
            <a:spAutoFit/>
          </a:bodyPr>
          <a:lstStyle/>
          <a:p>
            <a:pPr algn="ctr"/>
            <a:r>
              <a:rPr lang="en-US" altLang="ja-JP" sz="1400" dirty="0">
                <a:latin typeface="MS PGothic" panose="020B0600070205080204" pitchFamily="34" charset="-128"/>
                <a:ea typeface="MS PGothic" panose="020B0600070205080204" pitchFamily="34" charset="-128"/>
              </a:rPr>
              <a:t>7/14</a:t>
            </a:r>
            <a:endParaRPr lang="ja-JP" altLang="en-US" sz="1400">
              <a:latin typeface="MS PGothic" panose="020B0600070205080204" pitchFamily="34" charset="-128"/>
              <a:ea typeface="MS PGothic" panose="020B0600070205080204" pitchFamily="34" charset="-128"/>
            </a:endParaRPr>
          </a:p>
        </p:txBody>
      </p:sp>
      <p:sp>
        <p:nvSpPr>
          <p:cNvPr id="19" name="テキスト ボックス 18">
            <a:extLst>
              <a:ext uri="{FF2B5EF4-FFF2-40B4-BE49-F238E27FC236}">
                <a16:creationId xmlns:a16="http://schemas.microsoft.com/office/drawing/2014/main" id="{7636A53A-E835-B24D-AF95-CA0FDEE45975}"/>
              </a:ext>
            </a:extLst>
          </p:cNvPr>
          <p:cNvSpPr txBox="1"/>
          <p:nvPr/>
        </p:nvSpPr>
        <p:spPr>
          <a:xfrm>
            <a:off x="5882799" y="5685306"/>
            <a:ext cx="595745" cy="307777"/>
          </a:xfrm>
          <a:prstGeom prst="rect">
            <a:avLst/>
          </a:prstGeom>
          <a:solidFill>
            <a:schemeClr val="bg1"/>
          </a:solidFill>
        </p:spPr>
        <p:txBody>
          <a:bodyPr wrap="square" rtlCol="0">
            <a:spAutoFit/>
          </a:bodyPr>
          <a:lstStyle/>
          <a:p>
            <a:pPr algn="ctr"/>
            <a:r>
              <a:rPr lang="en-US" altLang="ja-JP" sz="1400" dirty="0">
                <a:latin typeface="MS PGothic" panose="020B0600070205080204" pitchFamily="34" charset="-128"/>
                <a:ea typeface="MS PGothic" panose="020B0600070205080204" pitchFamily="34" charset="-128"/>
              </a:rPr>
              <a:t>7/24</a:t>
            </a:r>
            <a:endParaRPr lang="ja-JP" altLang="en-US" sz="1400">
              <a:latin typeface="MS PGothic" panose="020B0600070205080204" pitchFamily="34" charset="-128"/>
              <a:ea typeface="MS PGothic" panose="020B0600070205080204" pitchFamily="34" charset="-128"/>
            </a:endParaRPr>
          </a:p>
        </p:txBody>
      </p:sp>
      <p:sp>
        <p:nvSpPr>
          <p:cNvPr id="21" name="テキスト ボックス 20">
            <a:extLst>
              <a:ext uri="{FF2B5EF4-FFF2-40B4-BE49-F238E27FC236}">
                <a16:creationId xmlns:a16="http://schemas.microsoft.com/office/drawing/2014/main" id="{66C76A3D-568B-B144-8179-85AE76F59430}"/>
              </a:ext>
            </a:extLst>
          </p:cNvPr>
          <p:cNvSpPr txBox="1"/>
          <p:nvPr/>
        </p:nvSpPr>
        <p:spPr>
          <a:xfrm>
            <a:off x="7102884" y="5685306"/>
            <a:ext cx="595745" cy="307777"/>
          </a:xfrm>
          <a:prstGeom prst="rect">
            <a:avLst/>
          </a:prstGeom>
          <a:solidFill>
            <a:schemeClr val="bg1"/>
          </a:solidFill>
        </p:spPr>
        <p:txBody>
          <a:bodyPr wrap="square" rtlCol="0">
            <a:spAutoFit/>
          </a:bodyPr>
          <a:lstStyle/>
          <a:p>
            <a:pPr algn="ctr"/>
            <a:r>
              <a:rPr lang="en-US" altLang="ja-JP" sz="1400" dirty="0">
                <a:latin typeface="MS PGothic" panose="020B0600070205080204" pitchFamily="34" charset="-128"/>
                <a:ea typeface="MS PGothic" panose="020B0600070205080204" pitchFamily="34" charset="-128"/>
              </a:rPr>
              <a:t>8/3</a:t>
            </a:r>
            <a:endParaRPr lang="ja-JP" altLang="en-US" sz="1400">
              <a:latin typeface="MS PGothic" panose="020B0600070205080204" pitchFamily="34" charset="-128"/>
              <a:ea typeface="MS PGothic" panose="020B0600070205080204" pitchFamily="34" charset="-128"/>
            </a:endParaRPr>
          </a:p>
        </p:txBody>
      </p:sp>
      <p:sp>
        <p:nvSpPr>
          <p:cNvPr id="22" name="テキスト ボックス 21">
            <a:extLst>
              <a:ext uri="{FF2B5EF4-FFF2-40B4-BE49-F238E27FC236}">
                <a16:creationId xmlns:a16="http://schemas.microsoft.com/office/drawing/2014/main" id="{8BFF224F-9C0E-FE4A-B484-D147CC65C853}"/>
              </a:ext>
            </a:extLst>
          </p:cNvPr>
          <p:cNvSpPr txBox="1"/>
          <p:nvPr/>
        </p:nvSpPr>
        <p:spPr>
          <a:xfrm>
            <a:off x="8268537" y="5685305"/>
            <a:ext cx="595745" cy="307777"/>
          </a:xfrm>
          <a:prstGeom prst="rect">
            <a:avLst/>
          </a:prstGeom>
          <a:solidFill>
            <a:schemeClr val="bg1"/>
          </a:solidFill>
        </p:spPr>
        <p:txBody>
          <a:bodyPr wrap="square" rtlCol="0">
            <a:spAutoFit/>
          </a:bodyPr>
          <a:lstStyle/>
          <a:p>
            <a:pPr algn="ctr"/>
            <a:r>
              <a:rPr lang="en-US" altLang="ja-JP" sz="1400" dirty="0">
                <a:latin typeface="MS PGothic" panose="020B0600070205080204" pitchFamily="34" charset="-128"/>
                <a:ea typeface="MS PGothic" panose="020B0600070205080204" pitchFamily="34" charset="-128"/>
              </a:rPr>
              <a:t>8/13</a:t>
            </a:r>
            <a:endParaRPr lang="ja-JP" altLang="en-US" sz="1400">
              <a:latin typeface="MS PGothic" panose="020B0600070205080204" pitchFamily="34" charset="-128"/>
              <a:ea typeface="MS PGothic" panose="020B0600070205080204" pitchFamily="34" charset="-128"/>
            </a:endParaRPr>
          </a:p>
        </p:txBody>
      </p:sp>
      <p:sp>
        <p:nvSpPr>
          <p:cNvPr id="35" name="テキスト ボックス 34">
            <a:extLst>
              <a:ext uri="{FF2B5EF4-FFF2-40B4-BE49-F238E27FC236}">
                <a16:creationId xmlns:a16="http://schemas.microsoft.com/office/drawing/2014/main" id="{8256C0B9-0510-D545-9285-1F3CA2349C21}"/>
              </a:ext>
            </a:extLst>
          </p:cNvPr>
          <p:cNvSpPr txBox="1"/>
          <p:nvPr/>
        </p:nvSpPr>
        <p:spPr>
          <a:xfrm>
            <a:off x="2037876" y="1529564"/>
            <a:ext cx="1470149" cy="307777"/>
          </a:xfrm>
          <a:prstGeom prst="rect">
            <a:avLst/>
          </a:prstGeom>
          <a:solidFill>
            <a:schemeClr val="bg1"/>
          </a:solidFill>
          <a:ln>
            <a:noFill/>
          </a:ln>
        </p:spPr>
        <p:txBody>
          <a:bodyPr wrap="square" rtlCol="0">
            <a:spAutoFit/>
          </a:bodyPr>
          <a:lstStyle/>
          <a:p>
            <a:pPr algn="ctr"/>
            <a:r>
              <a:rPr lang="ja-JP" altLang="en-US" sz="1400">
                <a:latin typeface="MS PGothic" panose="020B0600070205080204" pitchFamily="34" charset="-128"/>
                <a:ea typeface="MS PGothic" panose="020B0600070205080204" pitchFamily="34" charset="-128"/>
              </a:rPr>
              <a:t>新規感染者</a:t>
            </a:r>
          </a:p>
        </p:txBody>
      </p:sp>
      <p:sp>
        <p:nvSpPr>
          <p:cNvPr id="5" name="テキスト ボックス 4"/>
          <p:cNvSpPr txBox="1"/>
          <p:nvPr/>
        </p:nvSpPr>
        <p:spPr>
          <a:xfrm>
            <a:off x="0" y="81295"/>
            <a:ext cx="11747127" cy="338554"/>
          </a:xfrm>
          <a:prstGeom prst="rect">
            <a:avLst/>
          </a:prstGeom>
          <a:noFill/>
        </p:spPr>
        <p:txBody>
          <a:bodyPr wrap="none" rtlCol="0">
            <a:spAutoFit/>
          </a:bodyPr>
          <a:lstStyle/>
          <a:p>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参考</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大阪府新型コロナウイルス対策本部専門家会議中野オブザーバー（大阪大学核物理研究センター教授）による新規感染者数の推移</a:t>
            </a:r>
            <a:endParaRPr kumimoji="1" lang="ja-JP" altLang="en-US" sz="16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9448800" y="6492875"/>
            <a:ext cx="2743200" cy="365125"/>
          </a:xfrm>
        </p:spPr>
        <p:txBody>
          <a:bodyPr/>
          <a:lstStyle/>
          <a:p>
            <a:r>
              <a:rPr lang="ja-JP" altLang="en-US" dirty="0">
                <a:solidFill>
                  <a:schemeClr val="tx1"/>
                </a:solidFill>
              </a:rPr>
              <a:t>７</a:t>
            </a:r>
            <a:endParaRPr kumimoji="1" lang="ja-JP" altLang="en-US" dirty="0">
              <a:solidFill>
                <a:schemeClr val="tx1"/>
              </a:solidFill>
            </a:endParaRPr>
          </a:p>
        </p:txBody>
      </p:sp>
    </p:spTree>
    <p:extLst>
      <p:ext uri="{BB962C8B-B14F-4D97-AF65-F5344CB8AC3E}">
        <p14:creationId xmlns:p14="http://schemas.microsoft.com/office/powerpoint/2010/main" val="3642345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18984" y="897226"/>
            <a:ext cx="12106275" cy="5581650"/>
          </a:xfrm>
          <a:prstGeom prst="rect">
            <a:avLst/>
          </a:prstGeom>
        </p:spPr>
      </p:pic>
      <p:sp>
        <p:nvSpPr>
          <p:cNvPr id="4" name="正方形/長方形 3"/>
          <p:cNvSpPr/>
          <p:nvPr/>
        </p:nvSpPr>
        <p:spPr>
          <a:xfrm>
            <a:off x="-460695" y="-36602"/>
            <a:ext cx="12771740" cy="928271"/>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今後の患者推計と必要病床数の再シミュレーション</a:t>
            </a:r>
            <a:endParaRPr lang="en-US" altLang="ja-JP" sz="2400" b="1" dirty="0" smtClean="0">
              <a:latin typeface="Meiryo UI" panose="020B0604030504040204" pitchFamily="50" charset="-128"/>
              <a:ea typeface="Meiryo UI" panose="020B0604030504040204" pitchFamily="50" charset="-128"/>
            </a:endParaRPr>
          </a:p>
          <a:p>
            <a:pPr algn="ctr"/>
            <a:r>
              <a:rPr lang="ja-JP" altLang="en-US" sz="2400" b="1" dirty="0" smtClean="0">
                <a:latin typeface="Meiryo UI" panose="020B0604030504040204" pitchFamily="50" charset="-128"/>
                <a:ea typeface="Meiryo UI" panose="020B0604030504040204" pitchFamily="50" charset="-128"/>
              </a:rPr>
              <a:t>①大阪府が試算した数値（</a:t>
            </a:r>
            <a:r>
              <a:rPr lang="en-US" altLang="ja-JP" sz="2400" b="1" dirty="0" smtClean="0">
                <a:latin typeface="Meiryo UI" panose="020B0604030504040204" pitchFamily="50" charset="-128"/>
                <a:ea typeface="Meiryo UI" panose="020B0604030504040204" pitchFamily="50" charset="-128"/>
              </a:rPr>
              <a:t>6/12</a:t>
            </a:r>
            <a:r>
              <a:rPr lang="ja-JP" altLang="en-US" sz="2400" b="1" dirty="0" smtClean="0">
                <a:latin typeface="Meiryo UI" panose="020B0604030504040204" pitchFamily="50" charset="-128"/>
                <a:ea typeface="Meiryo UI" panose="020B0604030504040204" pitchFamily="50" charset="-128"/>
              </a:rPr>
              <a:t>大阪府専門家会議に提示）との比較</a:t>
            </a:r>
            <a:endParaRPr lang="en-US" altLang="ja-JP" sz="2400" b="1" dirty="0" smtClean="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532924" y="6571517"/>
            <a:ext cx="11202106" cy="261610"/>
          </a:xfrm>
          <a:prstGeom prst="rect">
            <a:avLst/>
          </a:prstGeom>
          <a:noFill/>
        </p:spPr>
        <p:txBody>
          <a:bodyPr wrap="none" rtlCol="0">
            <a:sp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大阪府</a:t>
            </a:r>
            <a:r>
              <a:rPr lang="ja-JP" altLang="en-US" sz="1100" dirty="0">
                <a:latin typeface="Meiryo UI" panose="020B0604030504040204" pitchFamily="50" charset="-128"/>
                <a:ea typeface="Meiryo UI" panose="020B0604030504040204" pitchFamily="50" charset="-128"/>
              </a:rPr>
              <a:t>試算</a:t>
            </a:r>
            <a:r>
              <a:rPr lang="ja-JP" altLang="en-US" sz="1100" dirty="0" smtClean="0">
                <a:latin typeface="Meiryo UI" panose="020B0604030504040204" pitchFamily="50" charset="-128"/>
                <a:ea typeface="Meiryo UI" panose="020B0604030504040204" pitchFamily="50" charset="-128"/>
              </a:rPr>
              <a:t>（条件変更後）：</a:t>
            </a:r>
            <a:r>
              <a:rPr lang="en-US" altLang="ja-JP" sz="1100" dirty="0" smtClean="0">
                <a:latin typeface="Meiryo UI" panose="020B0604030504040204" pitchFamily="50" charset="-128"/>
                <a:ea typeface="Meiryo UI" panose="020B0604030504040204" pitchFamily="50" charset="-128"/>
              </a:rPr>
              <a:t>6</a:t>
            </a:r>
            <a:r>
              <a:rPr lang="ja-JP" altLang="en-US" sz="1100" dirty="0" smtClean="0">
                <a:latin typeface="Meiryo UI" panose="020B0604030504040204" pitchFamily="50" charset="-128"/>
                <a:ea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rPr>
              <a:t>日府専門家会議で提示した患者の療養期間から、</a:t>
            </a:r>
            <a:r>
              <a:rPr lang="en-US" altLang="ja-JP" sz="1100" dirty="0" smtClean="0">
                <a:latin typeface="Meiryo UI" panose="020B0604030504040204" pitchFamily="50" charset="-128"/>
                <a:ea typeface="Meiryo UI" panose="020B0604030504040204" pitchFamily="50" charset="-128"/>
              </a:rPr>
              <a:t>6</a:t>
            </a:r>
            <a:r>
              <a:rPr lang="ja-JP" altLang="en-US" sz="1100" dirty="0" smtClean="0">
                <a:latin typeface="Meiryo UI" panose="020B0604030504040204" pitchFamily="50" charset="-128"/>
                <a:ea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rPr>
              <a:t>14</a:t>
            </a:r>
            <a:r>
              <a:rPr lang="ja-JP" altLang="en-US" sz="1100" dirty="0" smtClean="0">
                <a:latin typeface="Meiryo UI" panose="020B0604030504040204" pitchFamily="50" charset="-128"/>
                <a:ea typeface="Meiryo UI" panose="020B0604030504040204" pitchFamily="50" charset="-128"/>
              </a:rPr>
              <a:t>日から</a:t>
            </a:r>
            <a:r>
              <a:rPr lang="en-US" altLang="ja-JP" sz="1100" dirty="0" smtClean="0">
                <a:latin typeface="Meiryo UI" panose="020B0604030504040204" pitchFamily="50" charset="-128"/>
                <a:ea typeface="Meiryo UI" panose="020B0604030504040204" pitchFamily="50" charset="-128"/>
              </a:rPr>
              <a:t>7</a:t>
            </a:r>
            <a:r>
              <a:rPr lang="ja-JP" altLang="en-US" sz="1100" dirty="0" smtClean="0">
                <a:latin typeface="Meiryo UI" panose="020B0604030504040204" pitchFamily="50" charset="-128"/>
                <a:ea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rPr>
              <a:t>20</a:t>
            </a:r>
            <a:r>
              <a:rPr lang="ja-JP" altLang="en-US" sz="1100" dirty="0" smtClean="0">
                <a:latin typeface="Meiryo UI" panose="020B0604030504040204" pitchFamily="50" charset="-128"/>
                <a:ea typeface="Meiryo UI" panose="020B0604030504040204" pitchFamily="50" charset="-128"/>
              </a:rPr>
              <a:t>日に判明した患者の退院・解除までの日数に条件を変更（重症入院患者除く）</a:t>
            </a:r>
            <a:endParaRPr kumimoji="1" lang="ja-JP" altLang="en-US" sz="1100" dirty="0">
              <a:latin typeface="Meiryo UI" panose="020B0604030504040204" pitchFamily="50" charset="-128"/>
              <a:ea typeface="Meiryo UI" panose="020B0604030504040204" pitchFamily="50" charset="-128"/>
            </a:endParaRPr>
          </a:p>
        </p:txBody>
      </p:sp>
      <p:grpSp>
        <p:nvGrpSpPr>
          <p:cNvPr id="8" name="グループ化 7"/>
          <p:cNvGrpSpPr/>
          <p:nvPr/>
        </p:nvGrpSpPr>
        <p:grpSpPr>
          <a:xfrm>
            <a:off x="3279019" y="1611279"/>
            <a:ext cx="2463281" cy="416524"/>
            <a:chOff x="0" y="-416524"/>
            <a:chExt cx="5769429" cy="416524"/>
          </a:xfrm>
        </p:grpSpPr>
        <p:cxnSp>
          <p:nvCxnSpPr>
            <p:cNvPr id="9" name="直線コネクタ 8"/>
            <p:cNvCxnSpPr/>
            <p:nvPr/>
          </p:nvCxnSpPr>
          <p:spPr>
            <a:xfrm>
              <a:off x="0" y="0"/>
              <a:ext cx="5769429"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角丸四角形吹き出し 9"/>
            <p:cNvSpPr/>
            <p:nvPr/>
          </p:nvSpPr>
          <p:spPr>
            <a:xfrm>
              <a:off x="2502152" y="-416524"/>
              <a:ext cx="3267277" cy="321956"/>
            </a:xfrm>
            <a:prstGeom prst="wedgeRoundRectCallout">
              <a:avLst>
                <a:gd name="adj1" fmla="val -605"/>
                <a:gd name="adj2" fmla="val 77177"/>
                <a:gd name="adj3" fmla="val 16667"/>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1200"/>
                </a:lnSpc>
              </a:pPr>
              <a:r>
                <a:rPr kumimoji="1" lang="ja-JP" altLang="en-US" sz="1000" baseline="0" dirty="0">
                  <a:latin typeface="Meiryo UI" panose="020B0604030504040204" pitchFamily="50" charset="-128"/>
                  <a:ea typeface="Meiryo UI" panose="020B0604030504040204" pitchFamily="50" charset="-128"/>
                </a:rPr>
                <a:t>確保病床数</a:t>
              </a:r>
              <a:r>
                <a:rPr kumimoji="1" lang="ja-JP" altLang="en-US" sz="1000" baseline="0" dirty="0" smtClean="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215</a:t>
              </a:r>
              <a:r>
                <a:rPr kumimoji="1" lang="ja-JP" altLang="en-US" sz="1000" baseline="0" dirty="0" smtClean="0">
                  <a:latin typeface="Meiryo UI" panose="020B0604030504040204" pitchFamily="50" charset="-128"/>
                  <a:ea typeface="Meiryo UI" panose="020B0604030504040204" pitchFamily="50" charset="-128"/>
                </a:rPr>
                <a:t>床</a:t>
              </a:r>
              <a:endParaRPr kumimoji="1" lang="ja-JP" altLang="en-US" sz="1000" baseline="0" dirty="0">
                <a:latin typeface="Meiryo UI" panose="020B0604030504040204" pitchFamily="50" charset="-128"/>
                <a:ea typeface="Meiryo UI" panose="020B0604030504040204" pitchFamily="50" charset="-128"/>
              </a:endParaRPr>
            </a:p>
          </p:txBody>
        </p:sp>
      </p:grpSp>
      <p:grpSp>
        <p:nvGrpSpPr>
          <p:cNvPr id="11" name="グループ化 10"/>
          <p:cNvGrpSpPr/>
          <p:nvPr/>
        </p:nvGrpSpPr>
        <p:grpSpPr>
          <a:xfrm>
            <a:off x="6599529" y="1371113"/>
            <a:ext cx="2576803" cy="480331"/>
            <a:chOff x="32950" y="-255248"/>
            <a:chExt cx="6035317" cy="480331"/>
          </a:xfrm>
        </p:grpSpPr>
        <p:cxnSp>
          <p:nvCxnSpPr>
            <p:cNvPr id="12" name="直線コネクタ 11"/>
            <p:cNvCxnSpPr/>
            <p:nvPr/>
          </p:nvCxnSpPr>
          <p:spPr>
            <a:xfrm>
              <a:off x="32950" y="225083"/>
              <a:ext cx="5769429"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角丸四角形吹き出し 12"/>
            <p:cNvSpPr/>
            <p:nvPr/>
          </p:nvSpPr>
          <p:spPr>
            <a:xfrm>
              <a:off x="2432201" y="-255248"/>
              <a:ext cx="3636066" cy="361998"/>
            </a:xfrm>
            <a:prstGeom prst="wedgeRoundRectCallout">
              <a:avLst>
                <a:gd name="adj1" fmla="val -605"/>
                <a:gd name="adj2" fmla="val 77177"/>
                <a:gd name="adj3" fmla="val 16667"/>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1200"/>
                </a:lnSpc>
              </a:pPr>
              <a:r>
                <a:rPr kumimoji="1" lang="ja-JP" altLang="en-US" sz="1000" baseline="0" dirty="0">
                  <a:latin typeface="Meiryo UI" panose="020B0604030504040204" pitchFamily="50" charset="-128"/>
                  <a:ea typeface="Meiryo UI" panose="020B0604030504040204" pitchFamily="50" charset="-128"/>
                </a:rPr>
                <a:t>確保病床数</a:t>
              </a:r>
              <a:r>
                <a:rPr kumimoji="1" lang="ja-JP" altLang="en-US" sz="1000" baseline="0" dirty="0" smtClean="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1,400</a:t>
              </a:r>
              <a:r>
                <a:rPr kumimoji="1" lang="ja-JP" altLang="en-US" sz="1000" baseline="0" dirty="0" smtClean="0">
                  <a:latin typeface="Meiryo UI" panose="020B0604030504040204" pitchFamily="50" charset="-128"/>
                  <a:ea typeface="Meiryo UI" panose="020B0604030504040204" pitchFamily="50" charset="-128"/>
                </a:rPr>
                <a:t>床</a:t>
              </a:r>
              <a:endParaRPr kumimoji="1" lang="ja-JP" altLang="en-US" sz="1000" baseline="0" dirty="0">
                <a:latin typeface="Meiryo UI" panose="020B0604030504040204" pitchFamily="50" charset="-128"/>
                <a:ea typeface="Meiryo UI" panose="020B0604030504040204" pitchFamily="50" charset="-128"/>
              </a:endParaRPr>
            </a:p>
          </p:txBody>
        </p:sp>
      </p:grpSp>
      <p:grpSp>
        <p:nvGrpSpPr>
          <p:cNvPr id="14" name="グループ化 13"/>
          <p:cNvGrpSpPr/>
          <p:nvPr/>
        </p:nvGrpSpPr>
        <p:grpSpPr>
          <a:xfrm>
            <a:off x="9542487" y="1428778"/>
            <a:ext cx="2463281" cy="440289"/>
            <a:chOff x="32950" y="-215206"/>
            <a:chExt cx="5769429" cy="440289"/>
          </a:xfrm>
        </p:grpSpPr>
        <p:cxnSp>
          <p:nvCxnSpPr>
            <p:cNvPr id="15" name="直線コネクタ 14"/>
            <p:cNvCxnSpPr/>
            <p:nvPr/>
          </p:nvCxnSpPr>
          <p:spPr>
            <a:xfrm>
              <a:off x="32950" y="225083"/>
              <a:ext cx="5769429"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角丸四角形吹き出し 15"/>
            <p:cNvSpPr/>
            <p:nvPr/>
          </p:nvSpPr>
          <p:spPr>
            <a:xfrm>
              <a:off x="2432201" y="-215206"/>
              <a:ext cx="3267277" cy="321956"/>
            </a:xfrm>
            <a:prstGeom prst="wedgeRoundRectCallout">
              <a:avLst>
                <a:gd name="adj1" fmla="val -605"/>
                <a:gd name="adj2" fmla="val 77177"/>
                <a:gd name="adj3" fmla="val 16667"/>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1200"/>
                </a:lnSpc>
              </a:pPr>
              <a:r>
                <a:rPr kumimoji="1" lang="ja-JP" altLang="en-US" sz="1000" baseline="0" dirty="0" smtClean="0">
                  <a:latin typeface="Meiryo UI" panose="020B0604030504040204" pitchFamily="50" charset="-128"/>
                  <a:ea typeface="Meiryo UI" panose="020B0604030504040204" pitchFamily="50" charset="-128"/>
                </a:rPr>
                <a:t>確保部屋数：</a:t>
              </a:r>
              <a:r>
                <a:rPr lang="en-US" altLang="ja-JP" sz="1000" dirty="0" smtClean="0">
                  <a:latin typeface="Meiryo UI" panose="020B0604030504040204" pitchFamily="50" charset="-128"/>
                  <a:ea typeface="Meiryo UI" panose="020B0604030504040204" pitchFamily="50" charset="-128"/>
                </a:rPr>
                <a:t>1,015</a:t>
              </a:r>
              <a:r>
                <a:rPr lang="ja-JP" altLang="en-US" sz="1000" dirty="0">
                  <a:latin typeface="Meiryo UI" panose="020B0604030504040204" pitchFamily="50" charset="-128"/>
                  <a:ea typeface="Meiryo UI" panose="020B0604030504040204" pitchFamily="50" charset="-128"/>
                </a:rPr>
                <a:t>室</a:t>
              </a:r>
              <a:endParaRPr kumimoji="1" lang="ja-JP" altLang="en-US" sz="1000" baseline="0" dirty="0">
                <a:latin typeface="Meiryo UI" panose="020B0604030504040204" pitchFamily="50" charset="-128"/>
                <a:ea typeface="Meiryo UI" panose="020B0604030504040204" pitchFamily="50" charset="-128"/>
              </a:endParaRPr>
            </a:p>
          </p:txBody>
        </p:sp>
      </p:grpSp>
      <p:sp>
        <p:nvSpPr>
          <p:cNvPr id="17" name="スライド番号プレースホルダー 16"/>
          <p:cNvSpPr>
            <a:spLocks noGrp="1"/>
          </p:cNvSpPr>
          <p:nvPr>
            <p:ph type="sldNum" sz="quarter" idx="12"/>
          </p:nvPr>
        </p:nvSpPr>
        <p:spPr>
          <a:xfrm>
            <a:off x="9402528" y="6485729"/>
            <a:ext cx="2743200" cy="365125"/>
          </a:xfrm>
        </p:spPr>
        <p:txBody>
          <a:bodyPr/>
          <a:lstStyle/>
          <a:p>
            <a:r>
              <a:rPr lang="en-US" altLang="ja-JP" dirty="0">
                <a:solidFill>
                  <a:schemeClr val="tx1"/>
                </a:solidFill>
              </a:rPr>
              <a:t>8</a:t>
            </a:r>
            <a:endParaRPr kumimoji="1" lang="ja-JP" altLang="en-US" dirty="0">
              <a:solidFill>
                <a:schemeClr val="tx1"/>
              </a:solidFill>
            </a:endParaRPr>
          </a:p>
        </p:txBody>
      </p:sp>
    </p:spTree>
    <p:extLst>
      <p:ext uri="{BB962C8B-B14F-4D97-AF65-F5344CB8AC3E}">
        <p14:creationId xmlns:p14="http://schemas.microsoft.com/office/powerpoint/2010/main" val="4175452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2692</TotalTime>
  <Words>1079</Words>
  <PresentationFormat>ワイド画面</PresentationFormat>
  <Paragraphs>118</Paragraphs>
  <Slides>10</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Meiryo UI</vt:lpstr>
      <vt:lpstr>MS PGothic</vt:lpstr>
      <vt:lpstr>ＭＳ ゴシック</vt:lpstr>
      <vt:lpstr>游ゴシック</vt:lpstr>
      <vt:lpstr>游ゴシック Light</vt:lpstr>
      <vt:lpstr>Arial</vt:lpstr>
      <vt:lpstr>Office テーマ</vt:lpstr>
      <vt:lpstr>令和２年７月28日 健康医療部</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大阪の新規感染者数の推移</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2020-07-28T03:37:13Z</cp:lastPrinted>
  <dcterms:created xsi:type="dcterms:W3CDTF">2020-07-15T08:05:42Z</dcterms:created>
  <dcterms:modified xsi:type="dcterms:W3CDTF">2020-07-28T07:34:22Z</dcterms:modified>
</cp:coreProperties>
</file>