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61" r:id="rId2"/>
    <p:sldId id="362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CDC7F779-EFF5-43C9-87A6-C67220768686}">
          <p14:sldIdLst>
            <p14:sldId id="361"/>
            <p14:sldId id="3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周藤　英" initials="周藤　英" lastIdx="2" clrIdx="0">
    <p:extLst>
      <p:ext uri="{19B8F6BF-5375-455C-9EA6-DF929625EA0E}">
        <p15:presenceInfo xmlns:p15="http://schemas.microsoft.com/office/powerpoint/2012/main" userId="S-1-5-21-161959346-1900351369-444732941-102357" providerId="AD"/>
      </p:ext>
    </p:extLst>
  </p:cmAuthor>
  <p:cmAuthor id="2" name="由衣 國本" initials="由衣" lastIdx="1" clrIdx="1">
    <p:extLst>
      <p:ext uri="{19B8F6BF-5375-455C-9EA6-DF929625EA0E}">
        <p15:presenceInfo xmlns:p15="http://schemas.microsoft.com/office/powerpoint/2012/main" userId="21b8f8f98c6579e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99CCFF"/>
    <a:srgbClr val="FF66CC"/>
    <a:srgbClr val="5DFC24"/>
    <a:srgbClr val="E54B1B"/>
    <a:srgbClr val="FF6699"/>
    <a:srgbClr val="FFFF66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06" autoAdjust="0"/>
    <p:restoredTop sz="94660"/>
  </p:normalViewPr>
  <p:slideViewPr>
    <p:cSldViewPr snapToGrid="0">
      <p:cViewPr>
        <p:scale>
          <a:sx n="90" d="100"/>
          <a:sy n="90" d="100"/>
        </p:scale>
        <p:origin x="-6" y="-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0CC79B56-3F93-49B8-BF5B-E2942DFEBC41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9"/>
            <a:ext cx="5445125" cy="3913187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5BFB98CA-D6EC-4BA5-A9B2-86EEAB6615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519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01E06-0A89-4329-957F-3AA1CF4C282E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8587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70D1F-94F1-4C77-947B-88D0A3EC37D0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764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91B2-7D08-435F-B478-8AD661598CC9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2088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F3388-FAE9-4D0D-B965-BA28047F7658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515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9F7E-587E-4D13-97ED-DB450F0992B6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566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98BD-9CFC-4CD8-9875-92DD11064338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752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F638-47A0-4D06-9167-09F08DDAFFC4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65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DAEF9-1A47-482F-87AE-C15DEC3547E8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5666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4D293-1A98-4A89-B365-86DEA2297FB0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9477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CAAE-950B-42C9-81BE-E317FA7491FB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326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E85D2-A3B4-456C-860F-F1586410E5F3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2753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D2873-4372-4683-BB32-CCB34CF039CF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83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047" y="1107300"/>
            <a:ext cx="11703153" cy="2846251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6853" y="4261754"/>
            <a:ext cx="5537124" cy="2484121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0" y="0"/>
            <a:ext cx="12192000" cy="6181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緊急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事態宣言前後の人口増減状況に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ついて</a:t>
            </a:r>
            <a:endParaRPr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686022" y="4159399"/>
            <a:ext cx="5943601" cy="2613974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endParaRPr lang="ja-JP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4047" y="4671449"/>
            <a:ext cx="5327076" cy="2062103"/>
          </a:xfrm>
          <a:prstGeom prst="rect">
            <a:avLst/>
          </a:prstGeom>
          <a:noFill/>
          <a:ln w="6350">
            <a:solidFill>
              <a:schemeClr val="dk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+mn-ea"/>
              </a:rPr>
              <a:t>【</a:t>
            </a:r>
            <a:r>
              <a:rPr lang="ja-JP" altLang="en-US" sz="1600" dirty="0">
                <a:latin typeface="+mn-ea"/>
              </a:rPr>
              <a:t>取組状況</a:t>
            </a:r>
            <a:r>
              <a:rPr lang="en-US" altLang="ja-JP" sz="1600" dirty="0" smtClean="0">
                <a:latin typeface="+mn-ea"/>
              </a:rPr>
              <a:t>】</a:t>
            </a:r>
          </a:p>
          <a:p>
            <a:r>
              <a:rPr lang="en-US" altLang="ja-JP" sz="1600" dirty="0" smtClean="0">
                <a:latin typeface="+mn-ea"/>
              </a:rPr>
              <a:t>7/  3</a:t>
            </a:r>
            <a:r>
              <a:rPr lang="ja-JP" altLang="en-US" sz="1600" dirty="0">
                <a:latin typeface="+mn-ea"/>
              </a:rPr>
              <a:t>　修正「大阪モデル」とステージ毎の対応</a:t>
            </a:r>
            <a:r>
              <a:rPr lang="ja-JP" altLang="en-US" sz="1600" dirty="0" smtClean="0">
                <a:latin typeface="+mn-ea"/>
              </a:rPr>
              <a:t>方針決定</a:t>
            </a:r>
            <a:endParaRPr lang="ja-JP" altLang="en-US" sz="1600" dirty="0">
              <a:latin typeface="+mn-ea"/>
            </a:endParaRPr>
          </a:p>
          <a:p>
            <a:r>
              <a:rPr lang="en-US" altLang="ja-JP" sz="1600" dirty="0">
                <a:latin typeface="+mn-ea"/>
              </a:rPr>
              <a:t>7</a:t>
            </a:r>
            <a:r>
              <a:rPr lang="en-US" altLang="ja-JP" sz="1600" dirty="0" smtClean="0">
                <a:latin typeface="+mn-ea"/>
              </a:rPr>
              <a:t>/  9</a:t>
            </a:r>
            <a:r>
              <a:rPr lang="ja-JP" altLang="en-US" sz="1600" dirty="0" smtClean="0">
                <a:latin typeface="+mn-ea"/>
              </a:rPr>
              <a:t>　</a:t>
            </a:r>
            <a:r>
              <a:rPr lang="en-US" altLang="ja-JP" sz="1600" dirty="0" smtClean="0">
                <a:latin typeface="+mn-ea"/>
              </a:rPr>
              <a:t>20</a:t>
            </a:r>
            <a:r>
              <a:rPr lang="ja-JP" altLang="en-US" sz="1600" dirty="0">
                <a:latin typeface="+mn-ea"/>
              </a:rPr>
              <a:t>代を中心とする皆様への注意喚起</a:t>
            </a:r>
          </a:p>
          <a:p>
            <a:r>
              <a:rPr lang="en-US" altLang="ja-JP" sz="1600" dirty="0" smtClean="0">
                <a:latin typeface="+mn-ea"/>
              </a:rPr>
              <a:t>7/12</a:t>
            </a:r>
            <a:r>
              <a:rPr lang="ja-JP" altLang="en-US" sz="1600" dirty="0">
                <a:latin typeface="+mn-ea"/>
              </a:rPr>
              <a:t>　</a:t>
            </a:r>
            <a:r>
              <a:rPr lang="ja-JP" altLang="en-US" sz="1600" dirty="0" smtClean="0">
                <a:latin typeface="+mn-ea"/>
              </a:rPr>
              <a:t>イエローステージ</a:t>
            </a:r>
            <a:r>
              <a:rPr lang="ja-JP" altLang="en-US" sz="1600" dirty="0">
                <a:latin typeface="+mn-ea"/>
              </a:rPr>
              <a:t>の対応方針</a:t>
            </a:r>
            <a:r>
              <a:rPr lang="ja-JP" altLang="en-US" sz="1600" dirty="0" smtClean="0">
                <a:latin typeface="+mn-ea"/>
              </a:rPr>
              <a:t>に基づく</a:t>
            </a:r>
            <a:r>
              <a:rPr lang="ja-JP" altLang="en-US" sz="1600" dirty="0">
                <a:latin typeface="+mn-ea"/>
              </a:rPr>
              <a:t>要請</a:t>
            </a:r>
          </a:p>
          <a:p>
            <a:r>
              <a:rPr lang="ja-JP" altLang="en-US" sz="1600" dirty="0">
                <a:latin typeface="+mn-ea"/>
              </a:rPr>
              <a:t>　　　</a:t>
            </a:r>
            <a:r>
              <a:rPr lang="ja-JP" altLang="en-US" sz="1600" dirty="0" smtClean="0">
                <a:latin typeface="+mn-ea"/>
              </a:rPr>
              <a:t> 大学</a:t>
            </a:r>
            <a:r>
              <a:rPr lang="ja-JP" altLang="en-US" sz="1600" dirty="0">
                <a:latin typeface="+mn-ea"/>
              </a:rPr>
              <a:t>・専修学校生等への周知</a:t>
            </a:r>
          </a:p>
          <a:p>
            <a:r>
              <a:rPr lang="en-US" altLang="ja-JP" sz="1600" dirty="0">
                <a:latin typeface="+mn-ea"/>
              </a:rPr>
              <a:t>7/16  </a:t>
            </a:r>
            <a:r>
              <a:rPr lang="en-US" altLang="ja-JP" sz="1600" dirty="0" smtClean="0">
                <a:latin typeface="+mn-ea"/>
              </a:rPr>
              <a:t>  </a:t>
            </a:r>
            <a:r>
              <a:rPr lang="ja-JP" altLang="en-US" sz="1600" dirty="0" smtClean="0">
                <a:latin typeface="+mn-ea"/>
              </a:rPr>
              <a:t>ミナミ</a:t>
            </a:r>
            <a:r>
              <a:rPr lang="ja-JP" altLang="en-US" sz="1600" dirty="0">
                <a:latin typeface="+mn-ea"/>
              </a:rPr>
              <a:t>地区に臨時検査場を設置</a:t>
            </a:r>
          </a:p>
          <a:p>
            <a:r>
              <a:rPr lang="ja-JP" altLang="en-US" sz="1600" dirty="0">
                <a:latin typeface="+mn-ea"/>
              </a:rPr>
              <a:t>　　 </a:t>
            </a:r>
            <a:r>
              <a:rPr lang="ja-JP" altLang="en-US" sz="1600" dirty="0" smtClean="0">
                <a:latin typeface="+mn-ea"/>
              </a:rPr>
              <a:t>　ミナミ</a:t>
            </a:r>
            <a:r>
              <a:rPr lang="ja-JP" altLang="en-US" sz="1600" dirty="0">
                <a:latin typeface="+mn-ea"/>
              </a:rPr>
              <a:t>地区での街頭啓発</a:t>
            </a:r>
          </a:p>
          <a:p>
            <a:r>
              <a:rPr lang="en-US" altLang="ja-JP" sz="1600" dirty="0">
                <a:latin typeface="+mn-ea"/>
              </a:rPr>
              <a:t>7/22</a:t>
            </a:r>
            <a:r>
              <a:rPr lang="ja-JP" altLang="en-US" sz="1600" dirty="0">
                <a:latin typeface="+mn-ea"/>
              </a:rPr>
              <a:t>　</a:t>
            </a:r>
            <a:r>
              <a:rPr lang="ja-JP" altLang="en-US" sz="1600" dirty="0" smtClean="0">
                <a:latin typeface="+mn-ea"/>
              </a:rPr>
              <a:t> 連休中</a:t>
            </a:r>
            <a:r>
              <a:rPr lang="ja-JP" altLang="en-US" sz="1600" dirty="0">
                <a:latin typeface="+mn-ea"/>
              </a:rPr>
              <a:t>における感染拡大防止の取組みのお願い</a:t>
            </a:r>
          </a:p>
        </p:txBody>
      </p:sp>
      <p:sp>
        <p:nvSpPr>
          <p:cNvPr id="16" name="角丸四角形吹き出し 15"/>
          <p:cNvSpPr/>
          <p:nvPr/>
        </p:nvSpPr>
        <p:spPr>
          <a:xfrm>
            <a:off x="672086" y="1738630"/>
            <a:ext cx="982351" cy="506394"/>
          </a:xfrm>
          <a:prstGeom prst="wedgeRoundRectCallout">
            <a:avLst>
              <a:gd name="adj1" fmla="val -45067"/>
              <a:gd name="adj2" fmla="val 95616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900"/>
              </a:lnSpc>
            </a:pPr>
            <a:r>
              <a:rPr kumimoji="1" lang="en-US" altLang="ja-JP" sz="900"/>
              <a:t>4</a:t>
            </a:r>
            <a:r>
              <a:rPr kumimoji="1" lang="ja-JP" altLang="en-US" sz="900"/>
              <a:t>月</a:t>
            </a:r>
            <a:r>
              <a:rPr kumimoji="1" lang="en-US" altLang="ja-JP" sz="900"/>
              <a:t>7</a:t>
            </a:r>
            <a:r>
              <a:rPr kumimoji="1" lang="ja-JP" altLang="en-US" sz="900"/>
              <a:t>日</a:t>
            </a:r>
            <a:endParaRPr kumimoji="1" lang="en-US" altLang="ja-JP" sz="900"/>
          </a:p>
          <a:p>
            <a:pPr algn="ctr">
              <a:lnSpc>
                <a:spcPts val="900"/>
              </a:lnSpc>
            </a:pPr>
            <a:r>
              <a:rPr kumimoji="1" lang="ja-JP" altLang="en-US" sz="900"/>
              <a:t>緊急事態宣言</a:t>
            </a:r>
            <a:endParaRPr kumimoji="1" lang="en-US" altLang="ja-JP" sz="900"/>
          </a:p>
          <a:p>
            <a:pPr algn="ctr">
              <a:lnSpc>
                <a:spcPts val="900"/>
              </a:lnSpc>
            </a:pPr>
            <a:r>
              <a:rPr kumimoji="1" lang="ja-JP" altLang="en-US" sz="900"/>
              <a:t>外出自粛</a:t>
            </a:r>
          </a:p>
        </p:txBody>
      </p:sp>
      <p:sp>
        <p:nvSpPr>
          <p:cNvPr id="17" name="角丸四角形吹き出し 16"/>
          <p:cNvSpPr/>
          <p:nvPr/>
        </p:nvSpPr>
        <p:spPr>
          <a:xfrm>
            <a:off x="4942990" y="1519293"/>
            <a:ext cx="1171575" cy="414100"/>
          </a:xfrm>
          <a:prstGeom prst="wedgeRoundRectCallout">
            <a:avLst>
              <a:gd name="adj1" fmla="val -30679"/>
              <a:gd name="adj2" fmla="val 110369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900"/>
              <a:t>5</a:t>
            </a:r>
            <a:r>
              <a:rPr kumimoji="1" lang="ja-JP" altLang="en-US" sz="900"/>
              <a:t>月</a:t>
            </a:r>
            <a:r>
              <a:rPr kumimoji="1" lang="en-US" altLang="ja-JP" sz="900"/>
              <a:t>23</a:t>
            </a:r>
            <a:r>
              <a:rPr kumimoji="1" lang="ja-JP" altLang="en-US" sz="900"/>
              <a:t>日</a:t>
            </a:r>
            <a:endParaRPr kumimoji="1" lang="en-US" altLang="ja-JP" sz="900"/>
          </a:p>
          <a:p>
            <a:pPr algn="ctr"/>
            <a:r>
              <a:rPr kumimoji="1" lang="ja-JP" altLang="en-US" sz="900"/>
              <a:t>緊急事態措置解除</a:t>
            </a:r>
          </a:p>
        </p:txBody>
      </p:sp>
      <p:sp>
        <p:nvSpPr>
          <p:cNvPr id="18" name="角丸四角形吹き出し 17"/>
          <p:cNvSpPr/>
          <p:nvPr/>
        </p:nvSpPr>
        <p:spPr>
          <a:xfrm>
            <a:off x="6352981" y="2918562"/>
            <a:ext cx="981075" cy="446578"/>
          </a:xfrm>
          <a:prstGeom prst="wedgeRoundRectCallout">
            <a:avLst>
              <a:gd name="adj1" fmla="val -83393"/>
              <a:gd name="adj2" fmla="val 55804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900" dirty="0"/>
              <a:t>5</a:t>
            </a:r>
            <a:r>
              <a:rPr kumimoji="1" lang="ja-JP" altLang="en-US" sz="900" dirty="0"/>
              <a:t>月</a:t>
            </a:r>
            <a:r>
              <a:rPr kumimoji="1" lang="en-US" altLang="ja-JP" sz="900" dirty="0"/>
              <a:t>31</a:t>
            </a:r>
            <a:r>
              <a:rPr kumimoji="1" lang="ja-JP" altLang="en-US" sz="900" dirty="0"/>
              <a:t>日</a:t>
            </a:r>
            <a:endParaRPr kumimoji="1" lang="en-US" altLang="ja-JP" sz="900" dirty="0"/>
          </a:p>
          <a:p>
            <a:pPr algn="ctr"/>
            <a:r>
              <a:rPr kumimoji="1" lang="ja-JP" altLang="en-US" sz="900" dirty="0"/>
              <a:t>休業要請解除</a:t>
            </a:r>
          </a:p>
        </p:txBody>
      </p:sp>
      <p:sp>
        <p:nvSpPr>
          <p:cNvPr id="19" name="角丸四角形吹き出し 18"/>
          <p:cNvSpPr/>
          <p:nvPr/>
        </p:nvSpPr>
        <p:spPr>
          <a:xfrm>
            <a:off x="9296011" y="2709003"/>
            <a:ext cx="1431566" cy="419117"/>
          </a:xfrm>
          <a:prstGeom prst="wedgeRoundRectCallout">
            <a:avLst>
              <a:gd name="adj1" fmla="val 868"/>
              <a:gd name="adj2" fmla="val 110717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000"/>
              </a:lnSpc>
            </a:pPr>
            <a:r>
              <a:rPr kumimoji="1" lang="en-US" altLang="ja-JP" sz="900" dirty="0"/>
              <a:t>7</a:t>
            </a:r>
            <a:r>
              <a:rPr kumimoji="1" lang="ja-JP" altLang="en-US" sz="900" dirty="0"/>
              <a:t>月</a:t>
            </a:r>
            <a:r>
              <a:rPr kumimoji="1" lang="en-US" altLang="ja-JP" sz="900" dirty="0"/>
              <a:t>12</a:t>
            </a:r>
            <a:r>
              <a:rPr kumimoji="1" lang="ja-JP" altLang="en-US" sz="900" dirty="0"/>
              <a:t>日</a:t>
            </a:r>
            <a:endParaRPr kumimoji="1" lang="en-US" altLang="ja-JP" sz="900" dirty="0"/>
          </a:p>
          <a:p>
            <a:pPr algn="ctr">
              <a:lnSpc>
                <a:spcPts val="1000"/>
              </a:lnSpc>
            </a:pPr>
            <a:r>
              <a:rPr kumimoji="1" lang="ja-JP" altLang="en-US" sz="900" dirty="0"/>
              <a:t>イエローステージ点灯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7902136" y="752092"/>
            <a:ext cx="428986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（出典：NTTドコモ「モバイル空間設計」分析レポート）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8911332" y="1152909"/>
            <a:ext cx="2683042" cy="282191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9941442" y="114843"/>
            <a:ext cx="157227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mtClean="0"/>
              <a:t>資料１－６</a:t>
            </a:r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84047" y="675900"/>
            <a:ext cx="137160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梅　田</a:t>
            </a:r>
            <a:endParaRPr kumimoji="1" lang="ja-JP" altLang="en-US" dirty="0"/>
          </a:p>
        </p:txBody>
      </p:sp>
      <p:sp>
        <p:nvSpPr>
          <p:cNvPr id="22" name="左カーブ矢印 21"/>
          <p:cNvSpPr/>
          <p:nvPr/>
        </p:nvSpPr>
        <p:spPr>
          <a:xfrm>
            <a:off x="10025967" y="4003019"/>
            <a:ext cx="382137" cy="49850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40380" y="3953551"/>
            <a:ext cx="5329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（</a:t>
            </a:r>
            <a:r>
              <a:rPr kumimoji="1" lang="en-US" altLang="ja-JP" sz="1200" dirty="0" smtClean="0"/>
              <a:t>※</a:t>
            </a:r>
            <a:r>
              <a:rPr kumimoji="1" lang="ja-JP" altLang="en-US" sz="1200" dirty="0" smtClean="0"/>
              <a:t>）</a:t>
            </a:r>
            <a:r>
              <a:rPr kumimoji="1" lang="en-US" altLang="ja-JP" sz="1200" dirty="0" smtClean="0"/>
              <a:t>4</a:t>
            </a:r>
            <a:r>
              <a:rPr kumimoji="1" lang="ja-JP" altLang="en-US" sz="1200" dirty="0" smtClean="0"/>
              <a:t>月</a:t>
            </a:r>
            <a:r>
              <a:rPr kumimoji="1" lang="en-US" altLang="ja-JP" sz="1200" dirty="0" smtClean="0"/>
              <a:t>12</a:t>
            </a:r>
            <a:r>
              <a:rPr kumimoji="1" lang="ja-JP" altLang="en-US" sz="1200" dirty="0" smtClean="0"/>
              <a:t>日までは、</a:t>
            </a:r>
            <a:r>
              <a:rPr kumimoji="1" lang="en-US" altLang="ja-JP" sz="1200" dirty="0" smtClean="0"/>
              <a:t>2019</a:t>
            </a:r>
            <a:r>
              <a:rPr kumimoji="1" lang="ja-JP" altLang="en-US" sz="1200" dirty="0" smtClean="0"/>
              <a:t>年</a:t>
            </a:r>
            <a:r>
              <a:rPr kumimoji="1" lang="en-US" altLang="ja-JP" sz="1200" dirty="0" smtClean="0"/>
              <a:t>11</a:t>
            </a:r>
            <a:r>
              <a:rPr kumimoji="1" lang="ja-JP" altLang="en-US" sz="1200" dirty="0" smtClean="0"/>
              <a:t>月平均との比較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　　　</a:t>
            </a:r>
            <a:r>
              <a:rPr lang="en-US" altLang="ja-JP" sz="1200" dirty="0" smtClean="0"/>
              <a:t>4</a:t>
            </a:r>
            <a:r>
              <a:rPr lang="ja-JP" altLang="en-US" sz="1200" dirty="0" smtClean="0"/>
              <a:t>月</a:t>
            </a:r>
            <a:r>
              <a:rPr lang="en-US" altLang="ja-JP" sz="1200" dirty="0"/>
              <a:t>13</a:t>
            </a:r>
            <a:r>
              <a:rPr lang="ja-JP" altLang="en-US" sz="1200" dirty="0" smtClean="0"/>
              <a:t>日</a:t>
            </a:r>
            <a:r>
              <a:rPr lang="ja-JP" altLang="en-US" sz="1200" dirty="0"/>
              <a:t>以降</a:t>
            </a:r>
            <a:r>
              <a:rPr lang="ja-JP" altLang="en-US" sz="1200" dirty="0" smtClean="0"/>
              <a:t>は、</a:t>
            </a:r>
            <a:r>
              <a:rPr lang="en-US" altLang="ja-JP" sz="1200" dirty="0" smtClean="0"/>
              <a:t>2020</a:t>
            </a:r>
            <a:r>
              <a:rPr lang="ja-JP" altLang="en-US" sz="1200" dirty="0" smtClean="0"/>
              <a:t>年</a:t>
            </a:r>
            <a:r>
              <a:rPr lang="en-US" altLang="ja-JP" sz="1200" dirty="0" smtClean="0"/>
              <a:t>1</a:t>
            </a:r>
            <a:r>
              <a:rPr lang="ja-JP" altLang="en-US" sz="1200" dirty="0" smtClean="0"/>
              <a:t>月</a:t>
            </a:r>
            <a:r>
              <a:rPr lang="en-US" altLang="ja-JP" sz="1200" dirty="0" smtClean="0"/>
              <a:t>18</a:t>
            </a:r>
            <a:r>
              <a:rPr lang="ja-JP" altLang="en-US" sz="1200" dirty="0" smtClean="0"/>
              <a:t>日～</a:t>
            </a:r>
            <a:r>
              <a:rPr lang="en-US" altLang="ja-JP" sz="1200" dirty="0" smtClean="0"/>
              <a:t>2</a:t>
            </a:r>
            <a:r>
              <a:rPr lang="ja-JP" altLang="en-US" sz="1200" dirty="0" smtClean="0"/>
              <a:t>月</a:t>
            </a:r>
            <a:r>
              <a:rPr lang="en-US" altLang="ja-JP" sz="1200" dirty="0" smtClean="0"/>
              <a:t>14</a:t>
            </a:r>
            <a:r>
              <a:rPr lang="ja-JP" altLang="en-US" sz="1200" dirty="0" smtClean="0"/>
              <a:t>日の</a:t>
            </a:r>
            <a:r>
              <a:rPr lang="en-US" altLang="ja-JP" sz="1200" dirty="0" smtClean="0"/>
              <a:t>4</a:t>
            </a:r>
            <a:r>
              <a:rPr lang="ja-JP" altLang="en-US" sz="1200" dirty="0" smtClean="0"/>
              <a:t>週間の平均との比較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　　　（平日は平日平均、休日は休日平均との比較）</a:t>
            </a:r>
            <a:endParaRPr kumimoji="1" lang="ja-JP" altLang="en-US" sz="1200" dirty="0"/>
          </a:p>
        </p:txBody>
      </p:sp>
      <p:sp>
        <p:nvSpPr>
          <p:cNvPr id="25" name="スライド番号プレースホルダー 24"/>
          <p:cNvSpPr>
            <a:spLocks noGrp="1"/>
          </p:cNvSpPr>
          <p:nvPr>
            <p:ph type="sldNum" sz="quarter" idx="12"/>
          </p:nvPr>
        </p:nvSpPr>
        <p:spPr>
          <a:xfrm>
            <a:off x="11410918" y="6394589"/>
            <a:ext cx="597035" cy="365125"/>
          </a:xfrm>
        </p:spPr>
        <p:txBody>
          <a:bodyPr/>
          <a:lstStyle/>
          <a:p>
            <a:fld id="{FE1BD58B-2CDE-485A-8E10-5E6FB430C5D3}" type="slidenum">
              <a:rPr kumimoji="1" lang="ja-JP" altLang="en-US" sz="1600" b="1" smtClean="0"/>
              <a:t>1</a:t>
            </a:fld>
            <a:endParaRPr kumimoji="1" lang="ja-JP" altLang="en-US" sz="1600" b="1" dirty="0"/>
          </a:p>
        </p:txBody>
      </p:sp>
      <p:sp>
        <p:nvSpPr>
          <p:cNvPr id="27" name="角丸四角形吹き出し 26"/>
          <p:cNvSpPr/>
          <p:nvPr/>
        </p:nvSpPr>
        <p:spPr>
          <a:xfrm>
            <a:off x="1990949" y="1991827"/>
            <a:ext cx="1114071" cy="433771"/>
          </a:xfrm>
          <a:prstGeom prst="wedgeRoundRectCallout">
            <a:avLst>
              <a:gd name="adj1" fmla="val -89316"/>
              <a:gd name="adj2" fmla="val 126848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900"/>
              <a:t>4</a:t>
            </a:r>
            <a:r>
              <a:rPr kumimoji="1" lang="ja-JP" altLang="en-US" sz="900"/>
              <a:t>月</a:t>
            </a:r>
            <a:r>
              <a:rPr kumimoji="1" lang="en-US" altLang="ja-JP" sz="900"/>
              <a:t>14</a:t>
            </a:r>
            <a:r>
              <a:rPr kumimoji="1" lang="ja-JP" altLang="en-US" sz="900"/>
              <a:t>日</a:t>
            </a:r>
            <a:endParaRPr kumimoji="1" lang="en-US" altLang="ja-JP" sz="900"/>
          </a:p>
          <a:p>
            <a:pPr algn="ctr"/>
            <a:r>
              <a:rPr kumimoji="1" lang="ja-JP" altLang="en-US" sz="900"/>
              <a:t>施設休業要請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870715" y="4139965"/>
            <a:ext cx="17586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日～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線吹き出し 1 (枠付き) 4"/>
          <p:cNvSpPr/>
          <p:nvPr/>
        </p:nvSpPr>
        <p:spPr>
          <a:xfrm>
            <a:off x="8858553" y="5539863"/>
            <a:ext cx="874915" cy="325274"/>
          </a:xfrm>
          <a:prstGeom prst="borderCallout1">
            <a:avLst>
              <a:gd name="adj1" fmla="val 48526"/>
              <a:gd name="adj2" fmla="val 101039"/>
              <a:gd name="adj3" fmla="val 242894"/>
              <a:gd name="adj4" fmla="val 154596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00" dirty="0" smtClean="0"/>
              <a:t>新規</a:t>
            </a:r>
            <a:r>
              <a:rPr lang="ja-JP" altLang="en-US" sz="900" dirty="0"/>
              <a:t>陽性者数</a:t>
            </a:r>
            <a:endParaRPr lang="en-US" altLang="ja-JP" sz="900" dirty="0"/>
          </a:p>
          <a:p>
            <a:pPr algn="ctr"/>
            <a:r>
              <a:rPr lang="en-US" altLang="ja-JP" sz="900" dirty="0"/>
              <a:t>100</a:t>
            </a:r>
            <a:r>
              <a:rPr lang="ja-JP" altLang="en-US" sz="900" dirty="0"/>
              <a:t>人超</a:t>
            </a:r>
            <a:endParaRPr lang="en-US" altLang="ja-JP" sz="900" dirty="0"/>
          </a:p>
        </p:txBody>
      </p:sp>
      <p:sp>
        <p:nvSpPr>
          <p:cNvPr id="7" name="楕円 6"/>
          <p:cNvSpPr/>
          <p:nvPr/>
        </p:nvSpPr>
        <p:spPr>
          <a:xfrm>
            <a:off x="10122794" y="6338055"/>
            <a:ext cx="186329" cy="39418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線吹き出し 1 (枠付き) 25"/>
          <p:cNvSpPr/>
          <p:nvPr/>
        </p:nvSpPr>
        <p:spPr>
          <a:xfrm>
            <a:off x="10239974" y="5360845"/>
            <a:ext cx="874915" cy="325274"/>
          </a:xfrm>
          <a:prstGeom prst="borderCallout1">
            <a:avLst>
              <a:gd name="adj1" fmla="val 100668"/>
              <a:gd name="adj2" fmla="val 60582"/>
              <a:gd name="adj3" fmla="val 304945"/>
              <a:gd name="adj4" fmla="val 41472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00" dirty="0" smtClean="0"/>
              <a:t>新規</a:t>
            </a:r>
            <a:r>
              <a:rPr lang="ja-JP" altLang="en-US" sz="900" dirty="0"/>
              <a:t>陽性者数</a:t>
            </a:r>
            <a:endParaRPr lang="en-US" altLang="ja-JP" sz="900" dirty="0"/>
          </a:p>
          <a:p>
            <a:pPr algn="ctr"/>
            <a:r>
              <a:rPr lang="en-US" altLang="ja-JP" sz="900" dirty="0" smtClean="0"/>
              <a:t>149</a:t>
            </a:r>
            <a:r>
              <a:rPr lang="ja-JP" altLang="en-US" sz="900" dirty="0" smtClean="0"/>
              <a:t>人</a:t>
            </a:r>
            <a:endParaRPr lang="en-US" altLang="ja-JP" sz="900" dirty="0"/>
          </a:p>
        </p:txBody>
      </p:sp>
      <p:sp>
        <p:nvSpPr>
          <p:cNvPr id="28" name="楕円 27"/>
          <p:cNvSpPr/>
          <p:nvPr/>
        </p:nvSpPr>
        <p:spPr>
          <a:xfrm>
            <a:off x="10493430" y="6345763"/>
            <a:ext cx="186329" cy="39418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線吹き出し 1 (枠付き) 28"/>
          <p:cNvSpPr/>
          <p:nvPr/>
        </p:nvSpPr>
        <p:spPr>
          <a:xfrm>
            <a:off x="6491062" y="5507252"/>
            <a:ext cx="1350588" cy="257561"/>
          </a:xfrm>
          <a:prstGeom prst="borderCallout1">
            <a:avLst>
              <a:gd name="adj1" fmla="val 48526"/>
              <a:gd name="adj2" fmla="val 100099"/>
              <a:gd name="adj3" fmla="val 326733"/>
              <a:gd name="adj4" fmla="val 139035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00" dirty="0" smtClean="0"/>
              <a:t>イエローステージ点灯</a:t>
            </a:r>
            <a:endParaRPr lang="en-US" altLang="ja-JP" sz="900" dirty="0"/>
          </a:p>
        </p:txBody>
      </p:sp>
      <p:sp>
        <p:nvSpPr>
          <p:cNvPr id="30" name="楕円 29"/>
          <p:cNvSpPr/>
          <p:nvPr/>
        </p:nvSpPr>
        <p:spPr>
          <a:xfrm>
            <a:off x="8309468" y="6333560"/>
            <a:ext cx="186329" cy="39418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31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38" y="1056368"/>
            <a:ext cx="11951594" cy="2946560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6725" y="4331633"/>
            <a:ext cx="5748033" cy="2369021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0" y="0"/>
            <a:ext cx="12192000" cy="6181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緊急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事態宣言前後の人口増減状況に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ついて</a:t>
            </a:r>
            <a:endParaRPr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408332" y="4170217"/>
            <a:ext cx="5940723" cy="2613974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endParaRPr lang="ja-JP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角丸四角形吹き出し 15"/>
          <p:cNvSpPr/>
          <p:nvPr/>
        </p:nvSpPr>
        <p:spPr>
          <a:xfrm>
            <a:off x="665441" y="1748459"/>
            <a:ext cx="982351" cy="518142"/>
          </a:xfrm>
          <a:prstGeom prst="wedgeRoundRectCallout">
            <a:avLst>
              <a:gd name="adj1" fmla="val -45067"/>
              <a:gd name="adj2" fmla="val 95616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900"/>
              </a:lnSpc>
            </a:pPr>
            <a:r>
              <a:rPr kumimoji="1" lang="en-US" altLang="ja-JP" sz="900"/>
              <a:t>4</a:t>
            </a:r>
            <a:r>
              <a:rPr kumimoji="1" lang="ja-JP" altLang="en-US" sz="900"/>
              <a:t>月</a:t>
            </a:r>
            <a:r>
              <a:rPr kumimoji="1" lang="en-US" altLang="ja-JP" sz="900"/>
              <a:t>7</a:t>
            </a:r>
            <a:r>
              <a:rPr kumimoji="1" lang="ja-JP" altLang="en-US" sz="900"/>
              <a:t>日</a:t>
            </a:r>
            <a:endParaRPr kumimoji="1" lang="en-US" altLang="ja-JP" sz="900"/>
          </a:p>
          <a:p>
            <a:pPr algn="ctr">
              <a:lnSpc>
                <a:spcPts val="900"/>
              </a:lnSpc>
            </a:pPr>
            <a:r>
              <a:rPr kumimoji="1" lang="ja-JP" altLang="en-US" sz="900"/>
              <a:t>緊急事態宣言</a:t>
            </a:r>
            <a:endParaRPr kumimoji="1" lang="en-US" altLang="ja-JP" sz="900"/>
          </a:p>
          <a:p>
            <a:pPr algn="ctr">
              <a:lnSpc>
                <a:spcPts val="900"/>
              </a:lnSpc>
            </a:pPr>
            <a:r>
              <a:rPr kumimoji="1" lang="ja-JP" altLang="en-US" sz="900"/>
              <a:t>外出自粛</a:t>
            </a:r>
          </a:p>
        </p:txBody>
      </p:sp>
      <p:sp>
        <p:nvSpPr>
          <p:cNvPr id="17" name="角丸四角形吹き出し 16"/>
          <p:cNvSpPr/>
          <p:nvPr/>
        </p:nvSpPr>
        <p:spPr>
          <a:xfrm>
            <a:off x="3949643" y="1452880"/>
            <a:ext cx="1171575" cy="459453"/>
          </a:xfrm>
          <a:prstGeom prst="wedgeRoundRectCallout">
            <a:avLst>
              <a:gd name="adj1" fmla="val 51239"/>
              <a:gd name="adj2" fmla="val 63354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900" dirty="0"/>
              <a:t>5</a:t>
            </a:r>
            <a:r>
              <a:rPr kumimoji="1" lang="ja-JP" altLang="en-US" sz="900" dirty="0"/>
              <a:t>月</a:t>
            </a:r>
            <a:r>
              <a:rPr kumimoji="1" lang="en-US" altLang="ja-JP" sz="900" dirty="0"/>
              <a:t>23</a:t>
            </a:r>
            <a:r>
              <a:rPr kumimoji="1" lang="ja-JP" altLang="en-US" sz="900" dirty="0"/>
              <a:t>日</a:t>
            </a:r>
            <a:endParaRPr kumimoji="1" lang="en-US" altLang="ja-JP" sz="900" dirty="0"/>
          </a:p>
          <a:p>
            <a:pPr algn="ctr"/>
            <a:r>
              <a:rPr kumimoji="1" lang="ja-JP" altLang="en-US" sz="900" dirty="0"/>
              <a:t>緊急事態措置解除</a:t>
            </a:r>
          </a:p>
        </p:txBody>
      </p:sp>
      <p:sp>
        <p:nvSpPr>
          <p:cNvPr id="18" name="角丸四角形吹き出し 17"/>
          <p:cNvSpPr/>
          <p:nvPr/>
        </p:nvSpPr>
        <p:spPr>
          <a:xfrm>
            <a:off x="6370486" y="2935088"/>
            <a:ext cx="981075" cy="460992"/>
          </a:xfrm>
          <a:prstGeom prst="wedgeRoundRectCallout">
            <a:avLst>
              <a:gd name="adj1" fmla="val -83393"/>
              <a:gd name="adj2" fmla="val 55804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900"/>
              <a:t>5</a:t>
            </a:r>
            <a:r>
              <a:rPr kumimoji="1" lang="ja-JP" altLang="en-US" sz="900"/>
              <a:t>月</a:t>
            </a:r>
            <a:r>
              <a:rPr kumimoji="1" lang="en-US" altLang="ja-JP" sz="900"/>
              <a:t>31</a:t>
            </a:r>
            <a:r>
              <a:rPr kumimoji="1" lang="ja-JP" altLang="en-US" sz="900"/>
              <a:t>日</a:t>
            </a:r>
            <a:endParaRPr kumimoji="1" lang="en-US" altLang="ja-JP" sz="900"/>
          </a:p>
          <a:p>
            <a:pPr algn="ctr"/>
            <a:r>
              <a:rPr kumimoji="1" lang="ja-JP" altLang="en-US" sz="900"/>
              <a:t>休業要請解除</a:t>
            </a:r>
          </a:p>
        </p:txBody>
      </p:sp>
      <p:sp>
        <p:nvSpPr>
          <p:cNvPr id="19" name="角丸四角形吹き出し 18"/>
          <p:cNvSpPr/>
          <p:nvPr/>
        </p:nvSpPr>
        <p:spPr>
          <a:xfrm>
            <a:off x="9295432" y="2935088"/>
            <a:ext cx="1546199" cy="387162"/>
          </a:xfrm>
          <a:prstGeom prst="wedgeRoundRectCallout">
            <a:avLst>
              <a:gd name="adj1" fmla="val 868"/>
              <a:gd name="adj2" fmla="val 82010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000"/>
              </a:lnSpc>
            </a:pPr>
            <a:r>
              <a:rPr kumimoji="1" lang="en-US" altLang="ja-JP" sz="900"/>
              <a:t>7</a:t>
            </a:r>
            <a:r>
              <a:rPr kumimoji="1" lang="ja-JP" altLang="en-US" sz="900"/>
              <a:t>月</a:t>
            </a:r>
            <a:r>
              <a:rPr kumimoji="1" lang="en-US" altLang="ja-JP" sz="900"/>
              <a:t>12</a:t>
            </a:r>
            <a:r>
              <a:rPr kumimoji="1" lang="ja-JP" altLang="en-US" sz="900"/>
              <a:t>日</a:t>
            </a:r>
            <a:endParaRPr kumimoji="1" lang="en-US" altLang="ja-JP" sz="900"/>
          </a:p>
          <a:p>
            <a:pPr algn="ctr">
              <a:lnSpc>
                <a:spcPts val="1000"/>
              </a:lnSpc>
            </a:pPr>
            <a:r>
              <a:rPr kumimoji="1" lang="ja-JP" altLang="en-US" sz="900"/>
              <a:t>イエローステージ点灯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8873544" y="1163898"/>
            <a:ext cx="2717442" cy="285047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11423335" y="6436484"/>
            <a:ext cx="699977" cy="365125"/>
          </a:xfrm>
        </p:spPr>
        <p:txBody>
          <a:bodyPr/>
          <a:lstStyle/>
          <a:p>
            <a:fld id="{FE1BD58B-2CDE-485A-8E10-5E6FB430C5D3}" type="slidenum">
              <a:rPr kumimoji="1" lang="ja-JP" altLang="en-US" sz="1600" b="1" smtClean="0"/>
              <a:t>2</a:t>
            </a:fld>
            <a:endParaRPr kumimoji="1" lang="ja-JP" altLang="en-US" sz="1600" b="1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97865" y="669987"/>
            <a:ext cx="137160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難　波</a:t>
            </a:r>
            <a:endParaRPr kumimoji="1" lang="ja-JP" altLang="en-US" dirty="0"/>
          </a:p>
        </p:txBody>
      </p:sp>
      <p:sp>
        <p:nvSpPr>
          <p:cNvPr id="23" name="正方形/長方形 22"/>
          <p:cNvSpPr/>
          <p:nvPr/>
        </p:nvSpPr>
        <p:spPr>
          <a:xfrm>
            <a:off x="7833448" y="779057"/>
            <a:ext cx="428986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（出典：NTTドコモ「モバイル空間設計」分析レポート）</a:t>
            </a:r>
          </a:p>
        </p:txBody>
      </p:sp>
      <p:sp>
        <p:nvSpPr>
          <p:cNvPr id="24" name="角丸四角形吹き出し 23"/>
          <p:cNvSpPr/>
          <p:nvPr/>
        </p:nvSpPr>
        <p:spPr>
          <a:xfrm>
            <a:off x="1961655" y="1832825"/>
            <a:ext cx="1114071" cy="433776"/>
          </a:xfrm>
          <a:prstGeom prst="wedgeRoundRectCallout">
            <a:avLst>
              <a:gd name="adj1" fmla="val -89316"/>
              <a:gd name="adj2" fmla="val 126848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900"/>
              <a:t>4</a:t>
            </a:r>
            <a:r>
              <a:rPr kumimoji="1" lang="ja-JP" altLang="en-US" sz="900"/>
              <a:t>月</a:t>
            </a:r>
            <a:r>
              <a:rPr kumimoji="1" lang="en-US" altLang="ja-JP" sz="900"/>
              <a:t>14</a:t>
            </a:r>
            <a:r>
              <a:rPr kumimoji="1" lang="ja-JP" altLang="en-US" sz="900"/>
              <a:t>日</a:t>
            </a:r>
            <a:endParaRPr kumimoji="1" lang="en-US" altLang="ja-JP" sz="900"/>
          </a:p>
          <a:p>
            <a:pPr algn="ctr"/>
            <a:r>
              <a:rPr kumimoji="1" lang="ja-JP" altLang="en-US" sz="900"/>
              <a:t>施設休業要請</a:t>
            </a:r>
          </a:p>
        </p:txBody>
      </p:sp>
      <p:sp>
        <p:nvSpPr>
          <p:cNvPr id="25" name="左カーブ矢印 24"/>
          <p:cNvSpPr/>
          <p:nvPr/>
        </p:nvSpPr>
        <p:spPr>
          <a:xfrm>
            <a:off x="9825948" y="4055576"/>
            <a:ext cx="382137" cy="49850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91525" y="4045326"/>
            <a:ext cx="5329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（</a:t>
            </a:r>
            <a:r>
              <a:rPr kumimoji="1" lang="en-US" altLang="ja-JP" sz="1200" dirty="0" smtClean="0"/>
              <a:t>※</a:t>
            </a:r>
            <a:r>
              <a:rPr kumimoji="1" lang="ja-JP" altLang="en-US" sz="1200" dirty="0" smtClean="0"/>
              <a:t>）</a:t>
            </a:r>
            <a:r>
              <a:rPr kumimoji="1" lang="en-US" altLang="ja-JP" sz="1200" dirty="0" smtClean="0"/>
              <a:t>4</a:t>
            </a:r>
            <a:r>
              <a:rPr kumimoji="1" lang="ja-JP" altLang="en-US" sz="1200" dirty="0" smtClean="0"/>
              <a:t>月</a:t>
            </a:r>
            <a:r>
              <a:rPr kumimoji="1" lang="en-US" altLang="ja-JP" sz="1200" dirty="0" smtClean="0"/>
              <a:t>12</a:t>
            </a:r>
            <a:r>
              <a:rPr kumimoji="1" lang="ja-JP" altLang="en-US" sz="1200" dirty="0" smtClean="0"/>
              <a:t>日までは、</a:t>
            </a:r>
            <a:r>
              <a:rPr kumimoji="1" lang="en-US" altLang="ja-JP" sz="1200" dirty="0" smtClean="0"/>
              <a:t>2019</a:t>
            </a:r>
            <a:r>
              <a:rPr kumimoji="1" lang="ja-JP" altLang="en-US" sz="1200" dirty="0" smtClean="0"/>
              <a:t>年</a:t>
            </a:r>
            <a:r>
              <a:rPr kumimoji="1" lang="en-US" altLang="ja-JP" sz="1200" dirty="0" smtClean="0"/>
              <a:t>11</a:t>
            </a:r>
            <a:r>
              <a:rPr kumimoji="1" lang="ja-JP" altLang="en-US" sz="1200" dirty="0" smtClean="0"/>
              <a:t>月平均との比較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　　　</a:t>
            </a:r>
            <a:r>
              <a:rPr lang="en-US" altLang="ja-JP" sz="1200" dirty="0" smtClean="0"/>
              <a:t>4</a:t>
            </a:r>
            <a:r>
              <a:rPr lang="ja-JP" altLang="en-US" sz="1200" dirty="0" smtClean="0"/>
              <a:t>月</a:t>
            </a:r>
            <a:r>
              <a:rPr lang="en-US" altLang="ja-JP" sz="1200" dirty="0"/>
              <a:t>13</a:t>
            </a:r>
            <a:r>
              <a:rPr lang="ja-JP" altLang="en-US" sz="1200" dirty="0" smtClean="0"/>
              <a:t>日</a:t>
            </a:r>
            <a:r>
              <a:rPr lang="ja-JP" altLang="en-US" sz="1200" dirty="0"/>
              <a:t>以降</a:t>
            </a:r>
            <a:r>
              <a:rPr lang="ja-JP" altLang="en-US" sz="1200" dirty="0" smtClean="0"/>
              <a:t>は、</a:t>
            </a:r>
            <a:r>
              <a:rPr lang="en-US" altLang="ja-JP" sz="1200" dirty="0" smtClean="0"/>
              <a:t>2020</a:t>
            </a:r>
            <a:r>
              <a:rPr lang="ja-JP" altLang="en-US" sz="1200" dirty="0" smtClean="0"/>
              <a:t>年</a:t>
            </a:r>
            <a:r>
              <a:rPr lang="en-US" altLang="ja-JP" sz="1200" dirty="0" smtClean="0"/>
              <a:t>1</a:t>
            </a:r>
            <a:r>
              <a:rPr lang="ja-JP" altLang="en-US" sz="1200" dirty="0" smtClean="0"/>
              <a:t>月</a:t>
            </a:r>
            <a:r>
              <a:rPr lang="en-US" altLang="ja-JP" sz="1200" dirty="0" smtClean="0"/>
              <a:t>18</a:t>
            </a:r>
            <a:r>
              <a:rPr lang="ja-JP" altLang="en-US" sz="1200" dirty="0" smtClean="0"/>
              <a:t>日～</a:t>
            </a:r>
            <a:r>
              <a:rPr lang="en-US" altLang="ja-JP" sz="1200" dirty="0" smtClean="0"/>
              <a:t>2</a:t>
            </a:r>
            <a:r>
              <a:rPr lang="ja-JP" altLang="en-US" sz="1200" dirty="0" smtClean="0"/>
              <a:t>月</a:t>
            </a:r>
            <a:r>
              <a:rPr lang="en-US" altLang="ja-JP" sz="1200" dirty="0" smtClean="0"/>
              <a:t>14</a:t>
            </a:r>
            <a:r>
              <a:rPr lang="ja-JP" altLang="en-US" sz="1200" dirty="0" smtClean="0"/>
              <a:t>日の</a:t>
            </a:r>
            <a:r>
              <a:rPr lang="en-US" altLang="ja-JP" sz="1200" dirty="0" smtClean="0"/>
              <a:t>4</a:t>
            </a:r>
            <a:r>
              <a:rPr lang="ja-JP" altLang="en-US" sz="1200" dirty="0" smtClean="0"/>
              <a:t>週間の平均との比較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　　　（平日は平日平均、休日は休日平均との比較）</a:t>
            </a:r>
            <a:endParaRPr kumimoji="1" lang="ja-JP" altLang="en-US" sz="12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562202" y="4188248"/>
            <a:ext cx="17586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日～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線吹き出し 1 (枠付き) 26"/>
          <p:cNvSpPr/>
          <p:nvPr/>
        </p:nvSpPr>
        <p:spPr>
          <a:xfrm>
            <a:off x="8420517" y="5463137"/>
            <a:ext cx="874915" cy="325274"/>
          </a:xfrm>
          <a:prstGeom prst="borderCallout1">
            <a:avLst>
              <a:gd name="adj1" fmla="val 48526"/>
              <a:gd name="adj2" fmla="val 101039"/>
              <a:gd name="adj3" fmla="val 264996"/>
              <a:gd name="adj4" fmla="val 175484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00" dirty="0" smtClean="0"/>
              <a:t>新規</a:t>
            </a:r>
            <a:r>
              <a:rPr lang="ja-JP" altLang="en-US" sz="900" dirty="0"/>
              <a:t>陽性者数</a:t>
            </a:r>
            <a:endParaRPr lang="en-US" altLang="ja-JP" sz="900" dirty="0"/>
          </a:p>
          <a:p>
            <a:pPr algn="ctr"/>
            <a:r>
              <a:rPr lang="en-US" altLang="ja-JP" sz="900" dirty="0"/>
              <a:t>100</a:t>
            </a:r>
            <a:r>
              <a:rPr lang="ja-JP" altLang="en-US" sz="900" dirty="0"/>
              <a:t>人超</a:t>
            </a:r>
            <a:endParaRPr lang="en-US" altLang="ja-JP" sz="900" dirty="0"/>
          </a:p>
        </p:txBody>
      </p:sp>
      <p:sp>
        <p:nvSpPr>
          <p:cNvPr id="28" name="楕円 27"/>
          <p:cNvSpPr/>
          <p:nvPr/>
        </p:nvSpPr>
        <p:spPr>
          <a:xfrm>
            <a:off x="9885215" y="6328915"/>
            <a:ext cx="186329" cy="39418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線吹き出し 1 (枠付き) 28"/>
          <p:cNvSpPr/>
          <p:nvPr/>
        </p:nvSpPr>
        <p:spPr>
          <a:xfrm>
            <a:off x="9961939" y="5475101"/>
            <a:ext cx="874915" cy="325274"/>
          </a:xfrm>
          <a:prstGeom prst="borderCallout1">
            <a:avLst>
              <a:gd name="adj1" fmla="val 100668"/>
              <a:gd name="adj2" fmla="val 60582"/>
              <a:gd name="adj3" fmla="val 269531"/>
              <a:gd name="adj4" fmla="val 43158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00" dirty="0" smtClean="0"/>
              <a:t>新規</a:t>
            </a:r>
            <a:r>
              <a:rPr lang="ja-JP" altLang="en-US" sz="900" dirty="0"/>
              <a:t>陽性者数</a:t>
            </a:r>
            <a:endParaRPr lang="en-US" altLang="ja-JP" sz="900" dirty="0"/>
          </a:p>
          <a:p>
            <a:pPr algn="ctr"/>
            <a:r>
              <a:rPr lang="en-US" altLang="ja-JP" sz="900" dirty="0" smtClean="0"/>
              <a:t>149</a:t>
            </a:r>
            <a:r>
              <a:rPr lang="ja-JP" altLang="en-US" sz="900" dirty="0" smtClean="0"/>
              <a:t>人</a:t>
            </a:r>
            <a:endParaRPr lang="en-US" altLang="ja-JP" sz="900" dirty="0"/>
          </a:p>
        </p:txBody>
      </p:sp>
      <p:sp>
        <p:nvSpPr>
          <p:cNvPr id="30" name="楕円 29"/>
          <p:cNvSpPr/>
          <p:nvPr/>
        </p:nvSpPr>
        <p:spPr>
          <a:xfrm>
            <a:off x="10248167" y="6337169"/>
            <a:ext cx="186329" cy="39418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線吹き出し 1 (枠付き) 30"/>
          <p:cNvSpPr/>
          <p:nvPr/>
        </p:nvSpPr>
        <p:spPr>
          <a:xfrm>
            <a:off x="6211614" y="5508957"/>
            <a:ext cx="1350588" cy="257561"/>
          </a:xfrm>
          <a:prstGeom prst="borderCallout1">
            <a:avLst>
              <a:gd name="adj1" fmla="val 48526"/>
              <a:gd name="adj2" fmla="val 100099"/>
              <a:gd name="adj3" fmla="val 326733"/>
              <a:gd name="adj4" fmla="val 139035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00" dirty="0" smtClean="0"/>
              <a:t>イエローステージ点灯</a:t>
            </a:r>
            <a:endParaRPr lang="en-US" altLang="ja-JP" sz="900" dirty="0"/>
          </a:p>
        </p:txBody>
      </p:sp>
      <p:sp>
        <p:nvSpPr>
          <p:cNvPr id="32" name="楕円 31"/>
          <p:cNvSpPr/>
          <p:nvPr/>
        </p:nvSpPr>
        <p:spPr>
          <a:xfrm>
            <a:off x="8030020" y="6335265"/>
            <a:ext cx="186329" cy="39418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078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6553</TotalTime>
  <Words>381</Words>
  <PresentationFormat>ワイド画面</PresentationFormat>
  <Paragraphs>57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2020-07-28T05:10:28Z</cp:lastPrinted>
  <dcterms:created xsi:type="dcterms:W3CDTF">2019-04-25T08:31:09Z</dcterms:created>
  <dcterms:modified xsi:type="dcterms:W3CDTF">2020-07-28T05:11:23Z</dcterms:modified>
</cp:coreProperties>
</file>