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70"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A816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1" autoAdjust="0"/>
    <p:restoredTop sz="94660"/>
  </p:normalViewPr>
  <p:slideViewPr>
    <p:cSldViewPr snapToGrid="0">
      <p:cViewPr varScale="1">
        <p:scale>
          <a:sx n="74" d="100"/>
          <a:sy n="74" d="100"/>
        </p:scale>
        <p:origin x="12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4A73D366-9BCB-4C97-A551-83FEB57D7D50}" type="datetimeFigureOut">
              <a:rPr kumimoji="1" lang="ja-JP" altLang="en-US" smtClean="0"/>
              <a:t>2020/7/28</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FFE7B429-B0DC-4FB9-832C-AF0E9953A630}" type="slidenum">
              <a:rPr kumimoji="1" lang="ja-JP" altLang="en-US" smtClean="0"/>
              <a:t>‹#›</a:t>
            </a:fld>
            <a:endParaRPr kumimoji="1" lang="ja-JP" altLang="en-US"/>
          </a:p>
        </p:txBody>
      </p:sp>
    </p:spTree>
    <p:extLst>
      <p:ext uri="{BB962C8B-B14F-4D97-AF65-F5344CB8AC3E}">
        <p14:creationId xmlns:p14="http://schemas.microsoft.com/office/powerpoint/2010/main" val="2166561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CE4B285-845E-4398-BFD9-C465A3B8B0BF}" type="datetimeFigureOut">
              <a:rPr kumimoji="1" lang="ja-JP" altLang="en-US" smtClean="0"/>
              <a:t>2020/7/28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CC88CD7-EF1A-4D7D-B024-EA3D8890A815}" type="slidenum">
              <a:rPr kumimoji="1" lang="ja-JP" altLang="en-US" smtClean="0"/>
              <a:t>‹#›</a:t>
            </a:fld>
            <a:endParaRPr kumimoji="1" lang="ja-JP" altLang="en-US"/>
          </a:p>
        </p:txBody>
      </p:sp>
    </p:spTree>
    <p:extLst>
      <p:ext uri="{BB962C8B-B14F-4D97-AF65-F5344CB8AC3E}">
        <p14:creationId xmlns:p14="http://schemas.microsoft.com/office/powerpoint/2010/main" val="377668684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5634132-FA39-44AC-A413-5D08EB0D86B6}"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84498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49FF98-94DC-49CB-8833-EAEEEB14CF44}"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215954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B3161A0-31CE-42C2-8C90-553395FBB801}"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871131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9AB87B9-596B-4554-82D4-F9195A04C884}"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210397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BDEB197-99DF-4A07-A996-8D43A051BE5C}"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996617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D9D1B32-16A0-47AF-AF8E-2287E8FC406B}" type="datetime1">
              <a:rPr kumimoji="1" lang="ja-JP" altLang="en-US" smtClean="0"/>
              <a:t>2020/7/28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41887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EF1A59E-4446-4983-AA1C-189353B5B8BD}" type="datetime1">
              <a:rPr kumimoji="1" lang="ja-JP" altLang="en-US" smtClean="0"/>
              <a:t>2020/7/28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638317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EDF6B32-5947-4DB6-8143-10447F878C38}" type="datetime1">
              <a:rPr kumimoji="1" lang="ja-JP" altLang="en-US" smtClean="0"/>
              <a:t>2020/7/28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328359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69447-EBC7-4D27-83B9-58247F957CD3}" type="datetime1">
              <a:rPr kumimoji="1" lang="ja-JP" altLang="en-US" smtClean="0"/>
              <a:t>2020/7/28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9531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08EBE25-74F6-4979-B160-F43423D93520}" type="datetime1">
              <a:rPr kumimoji="1" lang="ja-JP" altLang="en-US" smtClean="0"/>
              <a:t>2020/7/28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150103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C621A82-61C6-4538-87A2-499B715EC117}" type="datetime1">
              <a:rPr kumimoji="1" lang="ja-JP" altLang="en-US" smtClean="0"/>
              <a:t>2020/7/28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437580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72801-B5B0-4FAA-9F77-0C4498E93FBD}" type="datetime1">
              <a:rPr kumimoji="1" lang="ja-JP" altLang="en-US" smtClean="0"/>
              <a:t>2020/7/28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288887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p:cNvGraphicFramePr>
            <a:graphicFrameLocks noGrp="1"/>
          </p:cNvGraphicFramePr>
          <p:nvPr>
            <p:extLst>
              <p:ext uri="{D42A27DB-BD31-4B8C-83A1-F6EECF244321}">
                <p14:modId xmlns:p14="http://schemas.microsoft.com/office/powerpoint/2010/main" val="1748073482"/>
              </p:ext>
            </p:extLst>
          </p:nvPr>
        </p:nvGraphicFramePr>
        <p:xfrm>
          <a:off x="408711" y="3184957"/>
          <a:ext cx="8326577" cy="2931585"/>
        </p:xfrm>
        <a:graphic>
          <a:graphicData uri="http://schemas.openxmlformats.org/drawingml/2006/table">
            <a:tbl>
              <a:tblPr firstRow="1" bandRow="1">
                <a:tableStyleId>{5C22544A-7EE6-4342-B048-85BDC9FD1C3A}</a:tableStyleId>
              </a:tblPr>
              <a:tblGrid>
                <a:gridCol w="2026577">
                  <a:extLst>
                    <a:ext uri="{9D8B030D-6E8A-4147-A177-3AD203B41FA5}">
                      <a16:colId xmlns:a16="http://schemas.microsoft.com/office/drawing/2014/main" val="1163055939"/>
                    </a:ext>
                  </a:extLst>
                </a:gridCol>
                <a:gridCol w="1260000">
                  <a:extLst>
                    <a:ext uri="{9D8B030D-6E8A-4147-A177-3AD203B41FA5}">
                      <a16:colId xmlns:a16="http://schemas.microsoft.com/office/drawing/2014/main" val="3468398268"/>
                    </a:ext>
                  </a:extLst>
                </a:gridCol>
                <a:gridCol w="1260000">
                  <a:extLst>
                    <a:ext uri="{9D8B030D-6E8A-4147-A177-3AD203B41FA5}">
                      <a16:colId xmlns:a16="http://schemas.microsoft.com/office/drawing/2014/main" val="4185900640"/>
                    </a:ext>
                  </a:extLst>
                </a:gridCol>
                <a:gridCol w="1260000">
                  <a:extLst>
                    <a:ext uri="{9D8B030D-6E8A-4147-A177-3AD203B41FA5}">
                      <a16:colId xmlns:a16="http://schemas.microsoft.com/office/drawing/2014/main" val="3471755228"/>
                    </a:ext>
                  </a:extLst>
                </a:gridCol>
                <a:gridCol w="1260000">
                  <a:extLst>
                    <a:ext uri="{9D8B030D-6E8A-4147-A177-3AD203B41FA5}">
                      <a16:colId xmlns:a16="http://schemas.microsoft.com/office/drawing/2014/main" val="2597530252"/>
                    </a:ext>
                  </a:extLst>
                </a:gridCol>
                <a:gridCol w="1260000">
                  <a:extLst>
                    <a:ext uri="{9D8B030D-6E8A-4147-A177-3AD203B41FA5}">
                      <a16:colId xmlns:a16="http://schemas.microsoft.com/office/drawing/2014/main" val="959317221"/>
                    </a:ext>
                  </a:extLst>
                </a:gridCol>
              </a:tblGrid>
              <a:tr h="387492">
                <a:tc>
                  <a:txBody>
                    <a:bodyPr/>
                    <a:lstStyle/>
                    <a:p>
                      <a:pPr algn="ctr"/>
                      <a:r>
                        <a:rPr kumimoji="1" lang="ja-JP" altLang="en-US" sz="1400" dirty="0" smtClean="0"/>
                        <a:t>施設名（室数）</a:t>
                      </a:r>
                      <a:endParaRPr kumimoji="1" lang="ja-JP" altLang="en-US" sz="1400" dirty="0"/>
                    </a:p>
                  </a:txBody>
                  <a:tcPr anchor="ctr"/>
                </a:tc>
                <a:tc>
                  <a:txBody>
                    <a:bodyPr/>
                    <a:lstStyle/>
                    <a:p>
                      <a:pPr algn="ctr"/>
                      <a:r>
                        <a:rPr kumimoji="1" lang="en-US" altLang="ja-JP" sz="1400" dirty="0" smtClean="0"/>
                        <a:t>7</a:t>
                      </a:r>
                      <a:r>
                        <a:rPr kumimoji="1" lang="ja-JP" altLang="en-US" sz="1400" dirty="0" smtClean="0"/>
                        <a:t>月</a:t>
                      </a:r>
                      <a:endParaRPr kumimoji="1" lang="ja-JP" altLang="en-US" sz="1400" dirty="0"/>
                    </a:p>
                  </a:txBody>
                  <a:tcPr anchor="ctr"/>
                </a:tc>
                <a:tc>
                  <a:txBody>
                    <a:bodyPr/>
                    <a:lstStyle/>
                    <a:p>
                      <a:pPr algn="ctr"/>
                      <a:r>
                        <a:rPr kumimoji="1" lang="en-US" altLang="ja-JP" sz="1400" dirty="0" smtClean="0"/>
                        <a:t>8</a:t>
                      </a:r>
                      <a:r>
                        <a:rPr kumimoji="1" lang="ja-JP" altLang="en-US" sz="1400" dirty="0" smtClean="0"/>
                        <a:t>月</a:t>
                      </a:r>
                      <a:endParaRPr kumimoji="1" lang="ja-JP" altLang="en-US" sz="1400" dirty="0"/>
                    </a:p>
                  </a:txBody>
                  <a:tcPr anchor="ctr"/>
                </a:tc>
                <a:tc>
                  <a:txBody>
                    <a:bodyPr/>
                    <a:lstStyle/>
                    <a:p>
                      <a:pPr algn="ctr"/>
                      <a:r>
                        <a:rPr kumimoji="1" lang="en-US" altLang="ja-JP" sz="1400" dirty="0" smtClean="0"/>
                        <a:t>9</a:t>
                      </a:r>
                      <a:r>
                        <a:rPr kumimoji="1" lang="ja-JP" altLang="en-US" sz="1400" dirty="0" smtClean="0"/>
                        <a:t>月</a:t>
                      </a:r>
                      <a:endParaRPr kumimoji="1" lang="ja-JP" altLang="en-US" sz="1400" dirty="0"/>
                    </a:p>
                  </a:txBody>
                  <a:tcPr anchor="ctr"/>
                </a:tc>
                <a:tc>
                  <a:txBody>
                    <a:bodyPr/>
                    <a:lstStyle/>
                    <a:p>
                      <a:pPr algn="ctr"/>
                      <a:r>
                        <a:rPr kumimoji="1" lang="en-US" altLang="ja-JP" sz="1400" dirty="0" smtClean="0"/>
                        <a:t>10</a:t>
                      </a:r>
                      <a:r>
                        <a:rPr kumimoji="1" lang="ja-JP" altLang="en-US" sz="1400" dirty="0" smtClean="0"/>
                        <a:t>月</a:t>
                      </a:r>
                      <a:endParaRPr kumimoji="1" lang="ja-JP" altLang="en-US" sz="1400" dirty="0"/>
                    </a:p>
                  </a:txBody>
                  <a:tcPr anchor="ctr"/>
                </a:tc>
                <a:tc>
                  <a:txBody>
                    <a:bodyPr/>
                    <a:lstStyle/>
                    <a:p>
                      <a:pPr algn="ctr"/>
                      <a:r>
                        <a:rPr kumimoji="1" lang="en-US" altLang="ja-JP" sz="1400" dirty="0" smtClean="0"/>
                        <a:t>11</a:t>
                      </a:r>
                      <a:r>
                        <a:rPr kumimoji="1" lang="ja-JP" altLang="en-US" sz="1400" dirty="0" smtClean="0"/>
                        <a:t>月</a:t>
                      </a:r>
                      <a:endParaRPr kumimoji="1" lang="ja-JP" altLang="en-US" sz="1400" dirty="0"/>
                    </a:p>
                  </a:txBody>
                  <a:tcPr anchor="ctr"/>
                </a:tc>
                <a:extLst>
                  <a:ext uri="{0D108BD9-81ED-4DB2-BD59-A6C34878D82A}">
                    <a16:rowId xmlns:a16="http://schemas.microsoft.com/office/drawing/2014/main" val="654749640"/>
                  </a:ext>
                </a:extLst>
              </a:tr>
              <a:tr h="783847">
                <a:tc>
                  <a:txBody>
                    <a:bodyPr/>
                    <a:lstStyle/>
                    <a:p>
                      <a:pPr algn="l"/>
                      <a:r>
                        <a:rPr kumimoji="1" lang="ja-JP" altLang="en-US" sz="1400" b="1" dirty="0" smtClean="0">
                          <a:solidFill>
                            <a:schemeClr val="tx1"/>
                          </a:solidFill>
                          <a:latin typeface="+mn-ea"/>
                          <a:ea typeface="+mn-ea"/>
                        </a:rPr>
                        <a:t>スーパーホテル</a:t>
                      </a:r>
                      <a:endParaRPr kumimoji="1" lang="en-US" altLang="ja-JP" sz="1400" b="1" dirty="0" smtClean="0">
                        <a:solidFill>
                          <a:schemeClr val="tx1"/>
                        </a:solidFill>
                        <a:latin typeface="+mn-ea"/>
                        <a:ea typeface="+mn-ea"/>
                      </a:endParaRPr>
                    </a:p>
                    <a:p>
                      <a:pPr algn="l"/>
                      <a:r>
                        <a:rPr kumimoji="1" lang="zh-CN" altLang="en-US" sz="1400" b="1" dirty="0" smtClean="0">
                          <a:solidFill>
                            <a:schemeClr val="tx1"/>
                          </a:solidFill>
                          <a:latin typeface="游ゴシック" panose="020B0400000000000000" pitchFamily="50" charset="-128"/>
                          <a:ea typeface="游ゴシック" panose="020B0400000000000000" pitchFamily="50" charset="-128"/>
                        </a:rPr>
                        <a:t>大阪天然温</a:t>
                      </a:r>
                      <a:r>
                        <a:rPr kumimoji="1" lang="ja-JP" altLang="en-US" sz="1400" b="1" dirty="0" smtClean="0">
                          <a:solidFill>
                            <a:schemeClr val="tx1"/>
                          </a:solidFill>
                          <a:latin typeface="游ゴシック" panose="020B0400000000000000" pitchFamily="50" charset="-128"/>
                          <a:ea typeface="游ゴシック" panose="020B0400000000000000" pitchFamily="50" charset="-128"/>
                        </a:rPr>
                        <a:t>泉</a:t>
                      </a:r>
                      <a:endParaRPr kumimoji="1" lang="en-US" altLang="ja-JP" sz="1400" b="1" dirty="0" smtClean="0">
                        <a:solidFill>
                          <a:schemeClr val="tx1"/>
                        </a:solidFill>
                        <a:latin typeface="游ゴシック" panose="020B0400000000000000" pitchFamily="50" charset="-128"/>
                        <a:ea typeface="游ゴシック" panose="020B0400000000000000" pitchFamily="50" charset="-128"/>
                      </a:endParaRPr>
                    </a:p>
                    <a:p>
                      <a:pPr algn="l"/>
                      <a:r>
                        <a:rPr kumimoji="1" lang="ja-JP" altLang="en-US" sz="1400" b="1" dirty="0" smtClean="0">
                          <a:solidFill>
                            <a:schemeClr val="tx1"/>
                          </a:solidFill>
                          <a:latin typeface="游ゴシック" panose="020B0400000000000000" pitchFamily="50" charset="-128"/>
                          <a:ea typeface="游ゴシック" panose="020B0400000000000000" pitchFamily="50" charset="-128"/>
                        </a:rPr>
                        <a:t>　　　　　（</a:t>
                      </a:r>
                      <a:r>
                        <a:rPr kumimoji="1" lang="en-US" altLang="ja-JP" sz="1400" b="1" dirty="0" smtClean="0">
                          <a:solidFill>
                            <a:schemeClr val="tx1"/>
                          </a:solidFill>
                          <a:latin typeface="游ゴシック" panose="020B0400000000000000" pitchFamily="50" charset="-128"/>
                          <a:ea typeface="游ゴシック" panose="020B0400000000000000" pitchFamily="50" charset="-128"/>
                        </a:rPr>
                        <a:t>400</a:t>
                      </a:r>
                      <a:r>
                        <a:rPr kumimoji="1" lang="ja-JP" altLang="en-US" sz="1400" b="1" dirty="0" smtClean="0">
                          <a:solidFill>
                            <a:schemeClr val="tx1"/>
                          </a:solidFill>
                          <a:latin typeface="游ゴシック" panose="020B0400000000000000" pitchFamily="50" charset="-128"/>
                          <a:ea typeface="游ゴシック" panose="020B0400000000000000" pitchFamily="50" charset="-128"/>
                        </a:rPr>
                        <a:t>室）</a:t>
                      </a:r>
                      <a:endParaRPr kumimoji="1" lang="ja-JP" altLang="en-US" sz="1400" b="1" dirty="0">
                        <a:solidFill>
                          <a:schemeClr val="tx1"/>
                        </a:solidFill>
                        <a:latin typeface="游ゴシック" panose="020B0400000000000000" pitchFamily="50" charset="-128"/>
                        <a:ea typeface="游ゴシック" panose="020B0400000000000000" pitchFamily="50" charset="-128"/>
                      </a:endParaRPr>
                    </a:p>
                  </a:txBody>
                  <a:tcPr anchor="ctr">
                    <a:solidFill>
                      <a:schemeClr val="accent1">
                        <a:lumMod val="60000"/>
                        <a:lumOff val="40000"/>
                      </a:schemeClr>
                    </a:solidFill>
                  </a:tcPr>
                </a:tc>
                <a:tc>
                  <a:txBody>
                    <a:bodyPr/>
                    <a:lstStyle/>
                    <a:p>
                      <a:pPr algn="ctr"/>
                      <a:endParaRPr kumimoji="1" lang="ja-JP" altLang="en-US" sz="1600" b="1" dirty="0">
                        <a:solidFill>
                          <a:schemeClr val="tx1"/>
                        </a:solidFill>
                        <a:latin typeface="+mn-ea"/>
                        <a:ea typeface="+mn-ea"/>
                      </a:endParaRPr>
                    </a:p>
                  </a:txBody>
                  <a:tcPr anchor="ctr">
                    <a:solidFill>
                      <a:schemeClr val="accent1">
                        <a:lumMod val="60000"/>
                        <a:lumOff val="40000"/>
                      </a:schemeClr>
                    </a:solidFill>
                  </a:tcPr>
                </a:tc>
                <a:tc>
                  <a:txBody>
                    <a:bodyPr/>
                    <a:lstStyle/>
                    <a:p>
                      <a:endParaRPr kumimoji="1" lang="ja-JP" altLang="en-US" dirty="0"/>
                    </a:p>
                  </a:txBody>
                  <a:tcPr anchor="ctr">
                    <a:solidFill>
                      <a:schemeClr val="accent1">
                        <a:lumMod val="60000"/>
                        <a:lumOff val="40000"/>
                      </a:schemeClr>
                    </a:solidFill>
                  </a:tcPr>
                </a:tc>
                <a:tc>
                  <a:txBody>
                    <a:bodyPr/>
                    <a:lstStyle/>
                    <a:p>
                      <a:endParaRPr kumimoji="1" lang="ja-JP" altLang="en-US" dirty="0"/>
                    </a:p>
                  </a:txBody>
                  <a:tcPr anchor="ctr">
                    <a:solidFill>
                      <a:schemeClr val="accent1">
                        <a:lumMod val="60000"/>
                        <a:lumOff val="40000"/>
                      </a:schemeClr>
                    </a:solidFill>
                  </a:tcPr>
                </a:tc>
                <a:tc>
                  <a:txBody>
                    <a:bodyPr/>
                    <a:lstStyle/>
                    <a:p>
                      <a:endParaRPr kumimoji="1" lang="ja-JP" altLang="en-US" dirty="0"/>
                    </a:p>
                  </a:txBody>
                  <a:tcPr anchor="ctr">
                    <a:solidFill>
                      <a:schemeClr val="accent1">
                        <a:lumMod val="60000"/>
                        <a:lumOff val="40000"/>
                      </a:schemeClr>
                    </a:solidFill>
                  </a:tcPr>
                </a:tc>
                <a:tc>
                  <a:txBody>
                    <a:bodyPr/>
                    <a:lstStyle/>
                    <a:p>
                      <a:endParaRPr kumimoji="1" lang="ja-JP" altLang="en-US" dirty="0"/>
                    </a:p>
                  </a:txBody>
                  <a:tcPr anchor="ctr">
                    <a:solidFill>
                      <a:schemeClr val="accent1">
                        <a:lumMod val="60000"/>
                        <a:lumOff val="40000"/>
                      </a:schemeClr>
                    </a:solidFill>
                  </a:tcPr>
                </a:tc>
                <a:extLst>
                  <a:ext uri="{0D108BD9-81ED-4DB2-BD59-A6C34878D82A}">
                    <a16:rowId xmlns:a16="http://schemas.microsoft.com/office/drawing/2014/main" val="1503204579"/>
                  </a:ext>
                </a:extLst>
              </a:tr>
              <a:tr h="578627">
                <a:tc>
                  <a:txBody>
                    <a:bodyPr/>
                    <a:lstStyle/>
                    <a:p>
                      <a:r>
                        <a:rPr kumimoji="1" lang="ja-JP" altLang="en-US" sz="1400" b="1" dirty="0" smtClean="0">
                          <a:solidFill>
                            <a:schemeClr val="tx1"/>
                          </a:solidFill>
                          <a:latin typeface="+mn-ea"/>
                          <a:ea typeface="+mn-ea"/>
                        </a:rPr>
                        <a:t>ホテルイルグランデ　</a:t>
                      </a:r>
                    </a:p>
                    <a:p>
                      <a:r>
                        <a:rPr kumimoji="1" lang="ja-JP" altLang="en-US" sz="1400" b="1" dirty="0" smtClean="0">
                          <a:solidFill>
                            <a:schemeClr val="tx1"/>
                          </a:solidFill>
                          <a:latin typeface="+mn-ea"/>
                          <a:ea typeface="+mn-ea"/>
                        </a:rPr>
                        <a:t>梅田　　　（</a:t>
                      </a:r>
                      <a:r>
                        <a:rPr kumimoji="1" lang="en-US" altLang="ja-JP" sz="1400" b="1" dirty="0" smtClean="0">
                          <a:solidFill>
                            <a:schemeClr val="tx1"/>
                          </a:solidFill>
                          <a:latin typeface="+mn-ea"/>
                          <a:ea typeface="+mn-ea"/>
                        </a:rPr>
                        <a:t>245</a:t>
                      </a:r>
                      <a:r>
                        <a:rPr kumimoji="1" lang="ja-JP" altLang="en-US" sz="1400" b="1" dirty="0" smtClean="0">
                          <a:solidFill>
                            <a:schemeClr val="tx1"/>
                          </a:solidFill>
                          <a:latin typeface="+mn-ea"/>
                          <a:ea typeface="+mn-ea"/>
                        </a:rPr>
                        <a:t>室）</a:t>
                      </a:r>
                    </a:p>
                  </a:txBody>
                  <a:tcPr anchor="ctr">
                    <a:solidFill>
                      <a:schemeClr val="accent1">
                        <a:lumMod val="40000"/>
                        <a:lumOff val="60000"/>
                      </a:schemeClr>
                    </a:solidFill>
                  </a:tcPr>
                </a:tc>
                <a:tc>
                  <a:txBody>
                    <a:bodyPr/>
                    <a:lstStyle/>
                    <a:p>
                      <a:pPr algn="ctr"/>
                      <a:endParaRPr kumimoji="1" lang="ja-JP" altLang="en-US" sz="1600" b="1" dirty="0">
                        <a:solidFill>
                          <a:schemeClr val="tx1"/>
                        </a:solidFill>
                        <a:latin typeface="+mn-ea"/>
                        <a:ea typeface="+mn-ea"/>
                      </a:endParaRPr>
                    </a:p>
                  </a:txBody>
                  <a:tcPr anchor="ctr">
                    <a:solidFill>
                      <a:schemeClr val="accent1">
                        <a:lumMod val="40000"/>
                        <a:lumOff val="60000"/>
                      </a:schemeClr>
                    </a:solidFill>
                  </a:tcPr>
                </a:tc>
                <a:tc>
                  <a:txBody>
                    <a:bodyPr/>
                    <a:lstStyle/>
                    <a:p>
                      <a:endParaRPr kumimoji="1" lang="ja-JP" altLang="en-US" dirty="0"/>
                    </a:p>
                  </a:txBody>
                  <a:tcPr anchor="ctr">
                    <a:solidFill>
                      <a:schemeClr val="accent1">
                        <a:lumMod val="40000"/>
                        <a:lumOff val="60000"/>
                      </a:schemeClr>
                    </a:solidFill>
                  </a:tcPr>
                </a:tc>
                <a:tc>
                  <a:txBody>
                    <a:bodyPr/>
                    <a:lstStyle/>
                    <a:p>
                      <a:endParaRPr kumimoji="1" lang="ja-JP" altLang="en-US" dirty="0"/>
                    </a:p>
                  </a:txBody>
                  <a:tcPr anchor="ctr">
                    <a:solidFill>
                      <a:schemeClr val="accent1">
                        <a:lumMod val="40000"/>
                        <a:lumOff val="60000"/>
                      </a:schemeClr>
                    </a:solidFill>
                  </a:tcPr>
                </a:tc>
                <a:tc>
                  <a:txBody>
                    <a:bodyPr/>
                    <a:lstStyle/>
                    <a:p>
                      <a:endParaRPr kumimoji="1" lang="ja-JP" altLang="en-US" dirty="0"/>
                    </a:p>
                  </a:txBody>
                  <a:tcPr anchor="ctr">
                    <a:solidFill>
                      <a:schemeClr val="accent1">
                        <a:lumMod val="40000"/>
                        <a:lumOff val="60000"/>
                      </a:schemeClr>
                    </a:solidFill>
                  </a:tcPr>
                </a:tc>
                <a:tc>
                  <a:txBody>
                    <a:bodyPr/>
                    <a:lstStyle/>
                    <a:p>
                      <a:endParaRPr kumimoji="1" lang="ja-JP" altLang="en-US" dirty="0"/>
                    </a:p>
                  </a:txBody>
                  <a:tcPr anchor="ctr">
                    <a:solidFill>
                      <a:schemeClr val="accent1">
                        <a:lumMod val="40000"/>
                        <a:lumOff val="60000"/>
                      </a:schemeClr>
                    </a:solidFill>
                  </a:tcPr>
                </a:tc>
                <a:extLst>
                  <a:ext uri="{0D108BD9-81ED-4DB2-BD59-A6C34878D82A}">
                    <a16:rowId xmlns:a16="http://schemas.microsoft.com/office/drawing/2014/main" val="3347801543"/>
                  </a:ext>
                </a:extLst>
              </a:tr>
              <a:tr h="602992">
                <a:tc>
                  <a:txBody>
                    <a:bodyPr/>
                    <a:lstStyle/>
                    <a:p>
                      <a:r>
                        <a:rPr kumimoji="1" lang="ja-JP" altLang="en-US" sz="1400" b="1" dirty="0" smtClean="0">
                          <a:solidFill>
                            <a:schemeClr val="tx1"/>
                          </a:solidFill>
                          <a:latin typeface="+mn-ea"/>
                          <a:ea typeface="+mn-ea"/>
                        </a:rPr>
                        <a:t>４つ目のホテル　　　　</a:t>
                      </a:r>
                      <a:endParaRPr kumimoji="1" lang="en-US" altLang="ja-JP" sz="1400" b="1" dirty="0" smtClean="0">
                        <a:solidFill>
                          <a:schemeClr val="tx1"/>
                        </a:solidFill>
                        <a:latin typeface="+mn-ea"/>
                        <a:ea typeface="+mn-ea"/>
                      </a:endParaRPr>
                    </a:p>
                    <a:p>
                      <a:r>
                        <a:rPr kumimoji="1" lang="ja-JP" altLang="en-US" sz="1400" b="1" dirty="0" smtClean="0">
                          <a:solidFill>
                            <a:schemeClr val="tx1"/>
                          </a:solidFill>
                          <a:latin typeface="+mn-ea"/>
                          <a:ea typeface="+mn-ea"/>
                        </a:rPr>
                        <a:t>　　　　（約</a:t>
                      </a:r>
                      <a:r>
                        <a:rPr kumimoji="1" lang="en-US" altLang="ja-JP" sz="1400" b="1" dirty="0" smtClean="0">
                          <a:solidFill>
                            <a:schemeClr val="tx1"/>
                          </a:solidFill>
                          <a:latin typeface="+mn-ea"/>
                          <a:ea typeface="+mn-ea"/>
                        </a:rPr>
                        <a:t>270</a:t>
                      </a:r>
                      <a:r>
                        <a:rPr kumimoji="1" lang="ja-JP" altLang="en-US" sz="1400" b="1" dirty="0" smtClean="0">
                          <a:solidFill>
                            <a:schemeClr val="tx1"/>
                          </a:solidFill>
                          <a:latin typeface="+mn-ea"/>
                          <a:ea typeface="+mn-ea"/>
                        </a:rPr>
                        <a:t>室）</a:t>
                      </a:r>
                    </a:p>
                  </a:txBody>
                  <a:tcPr anchor="ctr">
                    <a:solidFill>
                      <a:schemeClr val="accent1">
                        <a:lumMod val="40000"/>
                        <a:lumOff val="60000"/>
                      </a:schemeClr>
                    </a:solidFill>
                  </a:tcPr>
                </a:tc>
                <a:tc>
                  <a:txBody>
                    <a:bodyPr/>
                    <a:lstStyle/>
                    <a:p>
                      <a:pPr algn="ctr"/>
                      <a:endParaRPr kumimoji="1" lang="ja-JP" altLang="en-US" sz="1600" b="1" dirty="0">
                        <a:solidFill>
                          <a:schemeClr val="tx1"/>
                        </a:solidFill>
                        <a:latin typeface="+mn-ea"/>
                        <a:ea typeface="+mn-ea"/>
                      </a:endParaRPr>
                    </a:p>
                  </a:txBody>
                  <a:tcPr anchor="ctr">
                    <a:solidFill>
                      <a:schemeClr val="accent1">
                        <a:lumMod val="40000"/>
                        <a:lumOff val="60000"/>
                      </a:schemeClr>
                    </a:solidFill>
                  </a:tcPr>
                </a:tc>
                <a:tc>
                  <a:txBody>
                    <a:bodyPr/>
                    <a:lstStyle/>
                    <a:p>
                      <a:endParaRPr kumimoji="1" lang="ja-JP" altLang="en-US" dirty="0"/>
                    </a:p>
                  </a:txBody>
                  <a:tcPr anchor="ctr">
                    <a:solidFill>
                      <a:schemeClr val="accent1">
                        <a:lumMod val="40000"/>
                        <a:lumOff val="60000"/>
                      </a:schemeClr>
                    </a:solidFill>
                  </a:tcPr>
                </a:tc>
                <a:tc>
                  <a:txBody>
                    <a:bodyPr/>
                    <a:lstStyle/>
                    <a:p>
                      <a:endParaRPr kumimoji="1" lang="ja-JP" altLang="en-US" dirty="0"/>
                    </a:p>
                  </a:txBody>
                  <a:tcPr anchor="ctr">
                    <a:solidFill>
                      <a:schemeClr val="accent1">
                        <a:lumMod val="40000"/>
                        <a:lumOff val="60000"/>
                      </a:schemeClr>
                    </a:solidFill>
                  </a:tcPr>
                </a:tc>
                <a:tc>
                  <a:txBody>
                    <a:bodyPr/>
                    <a:lstStyle/>
                    <a:p>
                      <a:endParaRPr kumimoji="1" lang="ja-JP" altLang="en-US" dirty="0"/>
                    </a:p>
                  </a:txBody>
                  <a:tcPr anchor="ctr">
                    <a:solidFill>
                      <a:schemeClr val="accent1">
                        <a:lumMod val="40000"/>
                        <a:lumOff val="60000"/>
                      </a:schemeClr>
                    </a:solidFill>
                  </a:tcPr>
                </a:tc>
                <a:tc>
                  <a:txBody>
                    <a:bodyPr/>
                    <a:lstStyle/>
                    <a:p>
                      <a:endParaRPr kumimoji="1" lang="ja-JP" altLang="en-US" dirty="0"/>
                    </a:p>
                  </a:txBody>
                  <a:tcPr anchor="ctr">
                    <a:solidFill>
                      <a:schemeClr val="accent1">
                        <a:lumMod val="40000"/>
                        <a:lumOff val="60000"/>
                      </a:schemeClr>
                    </a:solidFill>
                  </a:tcPr>
                </a:tc>
                <a:extLst>
                  <a:ext uri="{0D108BD9-81ED-4DB2-BD59-A6C34878D82A}">
                    <a16:rowId xmlns:a16="http://schemas.microsoft.com/office/drawing/2014/main" val="791308963"/>
                  </a:ext>
                </a:extLst>
              </a:tr>
              <a:tr h="578627">
                <a:tc>
                  <a:txBody>
                    <a:bodyPr/>
                    <a:lstStyle/>
                    <a:p>
                      <a:r>
                        <a:rPr lang="ja-JP" altLang="en-US" sz="1400" b="1" dirty="0" smtClean="0">
                          <a:solidFill>
                            <a:schemeClr val="tx1"/>
                          </a:solidFill>
                          <a:latin typeface="+mn-ea"/>
                          <a:ea typeface="+mn-ea"/>
                        </a:rPr>
                        <a:t>大阪アカデミア</a:t>
                      </a:r>
                      <a:endParaRPr lang="en-US" altLang="ja-JP" sz="1400" b="1" dirty="0" smtClean="0">
                        <a:solidFill>
                          <a:schemeClr val="tx1"/>
                        </a:solidFill>
                        <a:latin typeface="+mn-ea"/>
                        <a:ea typeface="+mn-ea"/>
                      </a:endParaRPr>
                    </a:p>
                    <a:p>
                      <a:r>
                        <a:rPr lang="ja-JP" altLang="en-US" sz="1400" b="1" dirty="0" smtClean="0">
                          <a:solidFill>
                            <a:schemeClr val="tx1"/>
                          </a:solidFill>
                          <a:latin typeface="+mn-ea"/>
                          <a:ea typeface="+mn-ea"/>
                        </a:rPr>
                        <a:t>　　　　　（</a:t>
                      </a:r>
                      <a:r>
                        <a:rPr lang="en-US" altLang="ja-JP" sz="1400" b="1" dirty="0" smtClean="0">
                          <a:solidFill>
                            <a:schemeClr val="tx1"/>
                          </a:solidFill>
                          <a:latin typeface="+mn-ea"/>
                          <a:ea typeface="+mn-ea"/>
                        </a:rPr>
                        <a:t>312</a:t>
                      </a:r>
                      <a:r>
                        <a:rPr lang="ja-JP" altLang="en-US" sz="1400" b="1" dirty="0" smtClean="0">
                          <a:solidFill>
                            <a:schemeClr val="tx1"/>
                          </a:solidFill>
                          <a:latin typeface="+mn-ea"/>
                          <a:ea typeface="+mn-ea"/>
                        </a:rPr>
                        <a:t>室）</a:t>
                      </a:r>
                      <a:endParaRPr kumimoji="1" lang="ja-JP" altLang="en-US" sz="1400" b="1" dirty="0">
                        <a:solidFill>
                          <a:schemeClr val="tx1"/>
                        </a:solidFill>
                        <a:latin typeface="+mn-ea"/>
                        <a:ea typeface="+mn-ea"/>
                      </a:endParaRPr>
                    </a:p>
                  </a:txBody>
                  <a:tcPr anchor="ctr">
                    <a:solidFill>
                      <a:schemeClr val="accent1">
                        <a:lumMod val="20000"/>
                        <a:lumOff val="80000"/>
                      </a:schemeClr>
                    </a:solidFill>
                  </a:tcPr>
                </a:tc>
                <a:tc>
                  <a:txBody>
                    <a:bodyPr/>
                    <a:lstStyle/>
                    <a:p>
                      <a:pPr algn="ctr"/>
                      <a:endParaRPr kumimoji="1" lang="ja-JP" altLang="en-US" sz="1600" b="1" dirty="0">
                        <a:solidFill>
                          <a:schemeClr val="tx1"/>
                        </a:solidFill>
                        <a:latin typeface="+mn-ea"/>
                        <a:ea typeface="+mn-ea"/>
                      </a:endParaRPr>
                    </a:p>
                  </a:txBody>
                  <a:tcPr anchor="ctr">
                    <a:solidFill>
                      <a:schemeClr val="accent1">
                        <a:lumMod val="20000"/>
                        <a:lumOff val="80000"/>
                      </a:schemeClr>
                    </a:solidFill>
                  </a:tcPr>
                </a:tc>
                <a:tc>
                  <a:txBody>
                    <a:bodyPr/>
                    <a:lstStyle/>
                    <a:p>
                      <a:endParaRPr kumimoji="1" lang="ja-JP" altLang="en-US" dirty="0"/>
                    </a:p>
                  </a:txBody>
                  <a:tcPr anchor="ctr">
                    <a:solidFill>
                      <a:schemeClr val="accent1">
                        <a:lumMod val="20000"/>
                        <a:lumOff val="80000"/>
                      </a:schemeClr>
                    </a:solidFill>
                  </a:tcPr>
                </a:tc>
                <a:tc>
                  <a:txBody>
                    <a:bodyPr/>
                    <a:lstStyle/>
                    <a:p>
                      <a:endParaRPr kumimoji="1" lang="ja-JP" altLang="en-US" dirty="0"/>
                    </a:p>
                  </a:txBody>
                  <a:tcPr anchor="ctr">
                    <a:solidFill>
                      <a:schemeClr val="accent1">
                        <a:lumMod val="20000"/>
                        <a:lumOff val="80000"/>
                      </a:schemeClr>
                    </a:solidFill>
                  </a:tcPr>
                </a:tc>
                <a:tc>
                  <a:txBody>
                    <a:bodyPr/>
                    <a:lstStyle/>
                    <a:p>
                      <a:endParaRPr kumimoji="1" lang="ja-JP" altLang="en-US" dirty="0"/>
                    </a:p>
                  </a:txBody>
                  <a:tcPr anchor="ctr">
                    <a:solidFill>
                      <a:schemeClr val="accent1">
                        <a:lumMod val="20000"/>
                        <a:lumOff val="80000"/>
                      </a:schemeClr>
                    </a:solidFill>
                  </a:tcPr>
                </a:tc>
                <a:tc>
                  <a:txBody>
                    <a:bodyPr/>
                    <a:lstStyle/>
                    <a:p>
                      <a:endParaRPr kumimoji="1" lang="ja-JP" altLang="en-US" dirty="0"/>
                    </a:p>
                  </a:txBody>
                  <a:tcPr anchor="ctr">
                    <a:solidFill>
                      <a:schemeClr val="accent1">
                        <a:lumMod val="20000"/>
                        <a:lumOff val="80000"/>
                      </a:schemeClr>
                    </a:solidFill>
                  </a:tcPr>
                </a:tc>
                <a:extLst>
                  <a:ext uri="{0D108BD9-81ED-4DB2-BD59-A6C34878D82A}">
                    <a16:rowId xmlns:a16="http://schemas.microsoft.com/office/drawing/2014/main" val="4094603924"/>
                  </a:ext>
                </a:extLst>
              </a:tr>
            </a:tbl>
          </a:graphicData>
        </a:graphic>
      </p:graphicFrame>
      <p:sp>
        <p:nvSpPr>
          <p:cNvPr id="21" name="テキスト ボックス 20"/>
          <p:cNvSpPr txBox="1"/>
          <p:nvPr/>
        </p:nvSpPr>
        <p:spPr>
          <a:xfrm>
            <a:off x="216442" y="912567"/>
            <a:ext cx="8761831" cy="1694104"/>
          </a:xfrm>
          <a:prstGeom prst="rect">
            <a:avLst/>
          </a:prstGeom>
          <a:noFill/>
          <a:ln>
            <a:noFill/>
          </a:ln>
        </p:spPr>
        <p:txBody>
          <a:bodyPr wrap="square" tIns="108000" rtlCol="0">
            <a:spAutoFit/>
          </a:bodyPr>
          <a:lstStyle/>
          <a:p>
            <a:pPr>
              <a:spcBef>
                <a:spcPts val="600"/>
              </a:spcBef>
              <a:defRPr/>
            </a:pPr>
            <a:r>
              <a:rPr kumimoji="1" lang="ja-JP" altLang="en-US" sz="1600" noProof="0" dirty="0" smtClean="0">
                <a:solidFill>
                  <a:prstClr val="black"/>
                </a:solidFill>
                <a:latin typeface="+mn-ea"/>
              </a:rPr>
              <a:t>〇現在、スーパーホテル、大阪アカデミアの２施設を運用中（</a:t>
            </a:r>
            <a:r>
              <a:rPr kumimoji="1" lang="en-US" altLang="ja-JP" sz="1600" noProof="0" dirty="0" smtClean="0">
                <a:solidFill>
                  <a:prstClr val="black"/>
                </a:solidFill>
                <a:latin typeface="+mn-ea"/>
              </a:rPr>
              <a:t>712</a:t>
            </a:r>
            <a:r>
              <a:rPr kumimoji="1" lang="ja-JP" altLang="en-US" sz="1600" noProof="0" dirty="0" smtClean="0">
                <a:solidFill>
                  <a:prstClr val="black"/>
                </a:solidFill>
                <a:latin typeface="+mn-ea"/>
              </a:rPr>
              <a:t>室確保）</a:t>
            </a:r>
            <a:endParaRPr kumimoji="1" lang="en-US" altLang="ja-JP" sz="1600" noProof="0" dirty="0" smtClean="0">
              <a:solidFill>
                <a:prstClr val="black"/>
              </a:solidFill>
              <a:latin typeface="+mn-ea"/>
            </a:endParaRPr>
          </a:p>
          <a:p>
            <a:pPr>
              <a:spcBef>
                <a:spcPts val="600"/>
              </a:spcBef>
              <a:defRPr/>
            </a:pPr>
            <a:r>
              <a:rPr kumimoji="1" lang="ja-JP" altLang="en-US" sz="1600" dirty="0" smtClean="0">
                <a:solidFill>
                  <a:prstClr val="black"/>
                </a:solidFill>
                <a:latin typeface="+mn-ea"/>
              </a:rPr>
              <a:t>〇</a:t>
            </a:r>
            <a:r>
              <a:rPr kumimoji="1" lang="en-US" altLang="ja-JP" sz="1600" dirty="0" smtClean="0">
                <a:solidFill>
                  <a:prstClr val="black"/>
                </a:solidFill>
                <a:latin typeface="+mn-ea"/>
              </a:rPr>
              <a:t>7</a:t>
            </a:r>
            <a:r>
              <a:rPr kumimoji="1" lang="ja-JP" altLang="en-US" sz="1600" dirty="0" smtClean="0">
                <a:solidFill>
                  <a:prstClr val="black"/>
                </a:solidFill>
                <a:latin typeface="+mn-ea"/>
              </a:rPr>
              <a:t>月末で大阪アカデミアが終了となる中、病床確保計画におけるフェーズ２に移行するため、</a:t>
            </a:r>
            <a:endParaRPr kumimoji="1" lang="en-US" altLang="ja-JP" sz="1600" dirty="0" smtClean="0">
              <a:solidFill>
                <a:prstClr val="black"/>
              </a:solidFill>
              <a:latin typeface="+mn-ea"/>
            </a:endParaRPr>
          </a:p>
          <a:p>
            <a:pPr>
              <a:spcBef>
                <a:spcPts val="600"/>
              </a:spcBef>
              <a:defRPr/>
            </a:pPr>
            <a:r>
              <a:rPr kumimoji="1" lang="ja-JP" altLang="en-US" sz="1600" dirty="0">
                <a:solidFill>
                  <a:prstClr val="black"/>
                </a:solidFill>
                <a:latin typeface="+mn-ea"/>
              </a:rPr>
              <a:t>　</a:t>
            </a:r>
            <a:r>
              <a:rPr kumimoji="1" lang="ja-JP" altLang="en-US" sz="1600" dirty="0" smtClean="0">
                <a:solidFill>
                  <a:prstClr val="black"/>
                </a:solidFill>
                <a:latin typeface="+mn-ea"/>
              </a:rPr>
              <a:t>速やかに</a:t>
            </a:r>
            <a:r>
              <a:rPr kumimoji="1" lang="ja-JP" altLang="en-US" sz="1600" dirty="0">
                <a:solidFill>
                  <a:prstClr val="black"/>
                </a:solidFill>
                <a:latin typeface="+mn-ea"/>
              </a:rPr>
              <a:t>、ホテルイルグランデ梅田（</a:t>
            </a:r>
            <a:r>
              <a:rPr kumimoji="1" lang="en-US" altLang="ja-JP" sz="1600" dirty="0">
                <a:solidFill>
                  <a:prstClr val="black"/>
                </a:solidFill>
                <a:latin typeface="+mn-ea"/>
              </a:rPr>
              <a:t>245</a:t>
            </a:r>
            <a:r>
              <a:rPr kumimoji="1" lang="ja-JP" altLang="en-US" sz="1600" dirty="0">
                <a:solidFill>
                  <a:prstClr val="black"/>
                </a:solidFill>
                <a:latin typeface="+mn-ea"/>
              </a:rPr>
              <a:t>室</a:t>
            </a:r>
            <a:r>
              <a:rPr kumimoji="1" lang="ja-JP" altLang="en-US" sz="1600" dirty="0" smtClean="0">
                <a:solidFill>
                  <a:prstClr val="black"/>
                </a:solidFill>
                <a:latin typeface="+mn-ea"/>
              </a:rPr>
              <a:t>）を運用開始。</a:t>
            </a:r>
            <a:endParaRPr kumimoji="1" lang="en-US" altLang="ja-JP" sz="1600" dirty="0" smtClean="0">
              <a:solidFill>
                <a:prstClr val="black"/>
              </a:solidFill>
              <a:latin typeface="+mn-ea"/>
            </a:endParaRPr>
          </a:p>
          <a:p>
            <a:pPr>
              <a:spcBef>
                <a:spcPts val="600"/>
              </a:spcBef>
              <a:defRPr/>
            </a:pPr>
            <a:r>
              <a:rPr kumimoji="1" lang="ja-JP" altLang="en-US" sz="1600" dirty="0">
                <a:solidFill>
                  <a:prstClr val="black"/>
                </a:solidFill>
                <a:latin typeface="+mn-ea"/>
              </a:rPr>
              <a:t>　</a:t>
            </a:r>
            <a:r>
              <a:rPr kumimoji="1" lang="ja-JP" altLang="en-US" sz="1600" dirty="0" smtClean="0">
                <a:solidFill>
                  <a:prstClr val="black"/>
                </a:solidFill>
                <a:latin typeface="+mn-ea"/>
              </a:rPr>
              <a:t>また、</a:t>
            </a:r>
            <a:r>
              <a:rPr kumimoji="1" lang="en-US" altLang="ja-JP" sz="1600" dirty="0" smtClean="0">
                <a:solidFill>
                  <a:prstClr val="black"/>
                </a:solidFill>
                <a:latin typeface="+mn-ea"/>
              </a:rPr>
              <a:t>4</a:t>
            </a:r>
            <a:r>
              <a:rPr kumimoji="1" lang="ja-JP" altLang="en-US" sz="1600" dirty="0" smtClean="0">
                <a:solidFill>
                  <a:prstClr val="black"/>
                </a:solidFill>
                <a:latin typeface="+mn-ea"/>
              </a:rPr>
              <a:t>つ目のホテル（約</a:t>
            </a:r>
            <a:r>
              <a:rPr kumimoji="1" lang="en-US" altLang="ja-JP" sz="1600" dirty="0" smtClean="0">
                <a:solidFill>
                  <a:prstClr val="black"/>
                </a:solidFill>
                <a:latin typeface="+mn-ea"/>
              </a:rPr>
              <a:t>270</a:t>
            </a:r>
            <a:r>
              <a:rPr kumimoji="1" lang="ja-JP" altLang="en-US" sz="1600" dirty="0" smtClean="0">
                <a:solidFill>
                  <a:prstClr val="black"/>
                </a:solidFill>
                <a:latin typeface="+mn-ea"/>
              </a:rPr>
              <a:t>室）について、</a:t>
            </a:r>
            <a:r>
              <a:rPr kumimoji="1" lang="en-US" altLang="ja-JP" sz="1600" dirty="0" smtClean="0">
                <a:solidFill>
                  <a:prstClr val="black"/>
                </a:solidFill>
                <a:latin typeface="+mn-ea"/>
              </a:rPr>
              <a:t>8</a:t>
            </a:r>
            <a:r>
              <a:rPr kumimoji="1" lang="ja-JP" altLang="en-US" sz="1600" dirty="0" smtClean="0">
                <a:solidFill>
                  <a:prstClr val="black"/>
                </a:solidFill>
                <a:latin typeface="+mn-ea"/>
              </a:rPr>
              <a:t>月上旬の開所に向けて調整中。</a:t>
            </a:r>
            <a:endParaRPr kumimoji="1" lang="en-US" altLang="ja-JP" sz="1600" dirty="0" smtClean="0">
              <a:solidFill>
                <a:prstClr val="black"/>
              </a:solidFill>
              <a:latin typeface="+mn-ea"/>
            </a:endParaRPr>
          </a:p>
          <a:p>
            <a:pPr>
              <a:spcBef>
                <a:spcPts val="600"/>
              </a:spcBef>
              <a:defRPr/>
            </a:pPr>
            <a:r>
              <a:rPr kumimoji="1" lang="ja-JP" altLang="en-US" sz="1600" dirty="0" smtClean="0">
                <a:solidFill>
                  <a:prstClr val="black"/>
                </a:solidFill>
                <a:latin typeface="+mn-ea"/>
              </a:rPr>
              <a:t>〇大阪アカデミアについては</a:t>
            </a:r>
            <a:r>
              <a:rPr kumimoji="1" lang="ja-JP" altLang="en-US" sz="1600" dirty="0" smtClean="0">
                <a:solidFill>
                  <a:prstClr val="black"/>
                </a:solidFill>
                <a:latin typeface="+mn-ea"/>
              </a:rPr>
              <a:t>、暫定的</a:t>
            </a:r>
            <a:r>
              <a:rPr kumimoji="1" lang="ja-JP" altLang="en-US" sz="1600" dirty="0" smtClean="0">
                <a:solidFill>
                  <a:prstClr val="black"/>
                </a:solidFill>
                <a:latin typeface="+mn-ea"/>
              </a:rPr>
              <a:t>に１ヶ月間</a:t>
            </a:r>
            <a:r>
              <a:rPr kumimoji="1" lang="ja-JP" altLang="en-US" sz="1600" dirty="0" smtClean="0">
                <a:solidFill>
                  <a:prstClr val="black"/>
                </a:solidFill>
                <a:latin typeface="+mn-ea"/>
              </a:rPr>
              <a:t>、期間</a:t>
            </a:r>
            <a:r>
              <a:rPr kumimoji="1" lang="ja-JP" altLang="en-US" sz="1600" dirty="0" smtClean="0">
                <a:solidFill>
                  <a:prstClr val="black"/>
                </a:solidFill>
                <a:latin typeface="+mn-ea"/>
              </a:rPr>
              <a:t>を延長。</a:t>
            </a:r>
            <a:endParaRPr kumimoji="1" lang="en-US" altLang="ja-JP" sz="1600" dirty="0" smtClean="0">
              <a:solidFill>
                <a:prstClr val="black"/>
              </a:solidFill>
              <a:latin typeface="+mn-ea"/>
            </a:endParaRPr>
          </a:p>
        </p:txBody>
      </p:sp>
      <p:sp>
        <p:nvSpPr>
          <p:cNvPr id="27" name="正方形/長方形 26"/>
          <p:cNvSpPr/>
          <p:nvPr/>
        </p:nvSpPr>
        <p:spPr>
          <a:xfrm>
            <a:off x="0" y="-1"/>
            <a:ext cx="9144000" cy="64800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宿泊</a:t>
            </a:r>
            <a:r>
              <a:rPr kumimoji="1" lang="ja-JP" altLang="en-US" sz="2400" b="1" dirty="0"/>
              <a:t>療養</a:t>
            </a:r>
            <a:r>
              <a:rPr kumimoji="1" lang="ja-JP" altLang="en-US" sz="2400" b="1" dirty="0" smtClean="0"/>
              <a:t>施設の確保</a:t>
            </a:r>
            <a:r>
              <a:rPr kumimoji="1" lang="ja-JP" altLang="en-US" sz="2400" b="1" dirty="0"/>
              <a:t>に</a:t>
            </a:r>
            <a:r>
              <a:rPr kumimoji="1" lang="ja-JP" altLang="en-US" sz="2400" b="1" dirty="0" smtClean="0"/>
              <a:t>ついて</a:t>
            </a:r>
            <a:endParaRPr kumimoji="1" lang="ja-JP" altLang="en-US" sz="1600" b="1" dirty="0"/>
          </a:p>
        </p:txBody>
      </p:sp>
      <p:sp>
        <p:nvSpPr>
          <p:cNvPr id="28" name="テキスト ボックス 27"/>
          <p:cNvSpPr txBox="1"/>
          <p:nvPr/>
        </p:nvSpPr>
        <p:spPr>
          <a:xfrm>
            <a:off x="7257050" y="115029"/>
            <a:ext cx="1721223" cy="369332"/>
          </a:xfrm>
          <a:prstGeom prst="rect">
            <a:avLst/>
          </a:prstGeom>
          <a:solidFill>
            <a:schemeClr val="bg1"/>
          </a:solidFill>
          <a:ln>
            <a:solidFill>
              <a:schemeClr val="tx1"/>
            </a:solidFill>
          </a:ln>
        </p:spPr>
        <p:txBody>
          <a:bodyPr wrap="square" rtlCol="0">
            <a:spAutoFit/>
          </a:bodyPr>
          <a:lstStyle/>
          <a:p>
            <a:pPr algn="ctr"/>
            <a:r>
              <a:rPr kumimoji="1" lang="ja-JP" altLang="en-US" smtClean="0"/>
              <a:t>資料１－５</a:t>
            </a:r>
            <a:endParaRPr kumimoji="1" lang="ja-JP" altLang="en-US" dirty="0"/>
          </a:p>
        </p:txBody>
      </p:sp>
      <p:sp>
        <p:nvSpPr>
          <p:cNvPr id="6" name="左右矢印 5"/>
          <p:cNvSpPr/>
          <p:nvPr/>
        </p:nvSpPr>
        <p:spPr>
          <a:xfrm>
            <a:off x="2465381" y="3861180"/>
            <a:ext cx="3708000" cy="216000"/>
          </a:xfrm>
          <a:prstGeom prst="lef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左右矢印 6"/>
          <p:cNvSpPr/>
          <p:nvPr/>
        </p:nvSpPr>
        <p:spPr>
          <a:xfrm>
            <a:off x="2465381" y="5838461"/>
            <a:ext cx="1224000" cy="216000"/>
          </a:xfrm>
          <a:prstGeom prst="lef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左右矢印 8"/>
          <p:cNvSpPr/>
          <p:nvPr/>
        </p:nvSpPr>
        <p:spPr>
          <a:xfrm>
            <a:off x="3690452" y="4561413"/>
            <a:ext cx="2484000" cy="216000"/>
          </a:xfrm>
          <a:prstGeom prst="lef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42" name="左右矢印 41"/>
          <p:cNvSpPr/>
          <p:nvPr/>
        </p:nvSpPr>
        <p:spPr>
          <a:xfrm>
            <a:off x="3799523" y="5213964"/>
            <a:ext cx="2376000" cy="216000"/>
          </a:xfrm>
          <a:prstGeom prst="lef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左右矢印 25"/>
          <p:cNvSpPr/>
          <p:nvPr/>
        </p:nvSpPr>
        <p:spPr>
          <a:xfrm>
            <a:off x="3725381" y="5831073"/>
            <a:ext cx="1224000" cy="216000"/>
          </a:xfrm>
          <a:prstGeom prst="leftRightArrow">
            <a:avLst/>
          </a:prstGeom>
          <a:pattFill prst="dkVert">
            <a:fgClr>
              <a:schemeClr val="accent1">
                <a:lumMod val="75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3696461" y="5583319"/>
            <a:ext cx="1404731" cy="307777"/>
          </a:xfrm>
          <a:prstGeom prst="rect">
            <a:avLst/>
          </a:prstGeom>
          <a:noFill/>
        </p:spPr>
        <p:txBody>
          <a:bodyPr wrap="square" rtlCol="0">
            <a:spAutoFit/>
          </a:bodyPr>
          <a:lstStyle/>
          <a:p>
            <a:r>
              <a:rPr kumimoji="1" lang="ja-JP" altLang="en-US" sz="1400" dirty="0" smtClean="0"/>
              <a:t>１ヶ月延長</a:t>
            </a:r>
            <a:endParaRPr kumimoji="1" lang="ja-JP" altLang="en-US" sz="1400" dirty="0"/>
          </a:p>
        </p:txBody>
      </p:sp>
      <p:sp>
        <p:nvSpPr>
          <p:cNvPr id="30" name="テキスト ボックス 29"/>
          <p:cNvSpPr txBox="1"/>
          <p:nvPr/>
        </p:nvSpPr>
        <p:spPr>
          <a:xfrm>
            <a:off x="763841" y="6207990"/>
            <a:ext cx="4408268" cy="584775"/>
          </a:xfrm>
          <a:prstGeom prst="rect">
            <a:avLst/>
          </a:prstGeom>
          <a:noFill/>
        </p:spPr>
        <p:txBody>
          <a:bodyPr wrap="square" rtlCol="0">
            <a:spAutoFit/>
          </a:bodyPr>
          <a:lstStyle/>
          <a:p>
            <a:r>
              <a:rPr kumimoji="1" lang="ja-JP" altLang="en-US" sz="1600" dirty="0" smtClean="0"/>
              <a:t>確保室数　　　　　</a:t>
            </a:r>
            <a:r>
              <a:rPr kumimoji="1" lang="en-US" altLang="ja-JP" sz="1600" dirty="0" smtClean="0">
                <a:latin typeface="+mj-ea"/>
                <a:ea typeface="+mj-ea"/>
              </a:rPr>
              <a:t>712</a:t>
            </a:r>
            <a:r>
              <a:rPr kumimoji="1" lang="ja-JP" altLang="en-US" sz="1600" dirty="0" smtClean="0"/>
              <a:t>室　　　　約</a:t>
            </a:r>
            <a:r>
              <a:rPr kumimoji="1" lang="en-US" altLang="ja-JP" sz="1600" dirty="0" smtClean="0">
                <a:latin typeface="+mj-ea"/>
                <a:ea typeface="+mj-ea"/>
              </a:rPr>
              <a:t>920</a:t>
            </a:r>
            <a:r>
              <a:rPr kumimoji="1" lang="ja-JP" altLang="en-US" sz="1600" dirty="0" smtClean="0">
                <a:latin typeface="+mj-ea"/>
                <a:ea typeface="+mj-ea"/>
              </a:rPr>
              <a:t>室　　　　</a:t>
            </a:r>
            <a:endParaRPr kumimoji="1" lang="en-US" altLang="ja-JP" sz="1600" dirty="0" smtClean="0">
              <a:latin typeface="+mj-ea"/>
              <a:ea typeface="+mj-ea"/>
            </a:endParaRPr>
          </a:p>
          <a:p>
            <a:r>
              <a:rPr kumimoji="1" lang="ja-JP" altLang="en-US" sz="1600" dirty="0" smtClean="0">
                <a:latin typeface="+mj-ea"/>
                <a:ea typeface="+mj-ea"/>
              </a:rPr>
              <a:t>　　　　　　　　　　　　　　（約</a:t>
            </a:r>
            <a:r>
              <a:rPr kumimoji="1" lang="en-US" altLang="ja-JP" sz="1600" dirty="0" smtClean="0">
                <a:latin typeface="+mj-ea"/>
                <a:ea typeface="+mj-ea"/>
              </a:rPr>
              <a:t>1230</a:t>
            </a:r>
            <a:r>
              <a:rPr kumimoji="1" lang="ja-JP" altLang="en-US" sz="1600" dirty="0" smtClean="0">
                <a:latin typeface="+mj-ea"/>
                <a:ea typeface="+mj-ea"/>
              </a:rPr>
              <a:t>室</a:t>
            </a:r>
            <a:r>
              <a:rPr kumimoji="1" lang="ja-JP" altLang="en-US" sz="1600" dirty="0" smtClean="0"/>
              <a:t>）</a:t>
            </a:r>
            <a:endParaRPr kumimoji="1" lang="ja-JP" altLang="en-US" sz="1600" dirty="0"/>
          </a:p>
        </p:txBody>
      </p:sp>
      <p:sp>
        <p:nvSpPr>
          <p:cNvPr id="13" name="テキスト ボックス 12"/>
          <p:cNvSpPr txBox="1"/>
          <p:nvPr/>
        </p:nvSpPr>
        <p:spPr>
          <a:xfrm>
            <a:off x="3634676" y="4942972"/>
            <a:ext cx="2951297" cy="307777"/>
          </a:xfrm>
          <a:prstGeom prst="rect">
            <a:avLst/>
          </a:prstGeom>
          <a:noFill/>
        </p:spPr>
        <p:txBody>
          <a:bodyPr wrap="square" rtlCol="0">
            <a:spAutoFit/>
          </a:bodyPr>
          <a:lstStyle/>
          <a:p>
            <a:r>
              <a:rPr kumimoji="1" lang="ja-JP" altLang="en-US" sz="1400" dirty="0" smtClean="0"/>
              <a:t>８月上旬の開所に向けて調整中</a:t>
            </a:r>
            <a:endParaRPr kumimoji="1" lang="ja-JP" altLang="en-US" sz="1400" dirty="0"/>
          </a:p>
        </p:txBody>
      </p:sp>
    </p:spTree>
    <p:extLst>
      <p:ext uri="{BB962C8B-B14F-4D97-AF65-F5344CB8AC3E}">
        <p14:creationId xmlns:p14="http://schemas.microsoft.com/office/powerpoint/2010/main" val="3785031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55D940B-22C9-40D7-9448-703C4D47D8ED}">
  <ds:schemaRefs>
    <ds:schemaRef ds:uri="http://purl.org/dc/dcmitype/"/>
    <ds:schemaRef ds:uri="http://schemas.openxmlformats.org/package/2006/metadata/core-properties"/>
    <ds:schemaRef ds:uri="http://www.w3.org/XML/1998/namespace"/>
    <ds:schemaRef ds:uri="http://purl.org/dc/terms/"/>
    <ds:schemaRef ds:uri="http://schemas.microsoft.com/sharepoint/v3"/>
    <ds:schemaRef ds:uri="http://purl.org/dc/elements/1.1/"/>
    <ds:schemaRef ds:uri="http://schemas.microsoft.com/office/2006/documentManagement/types"/>
    <ds:schemaRef ds:uri="http://schemas.microsoft.com/office/infopath/2007/PartnerControls"/>
    <ds:schemaRef ds:uri="a31a1940-d317-4c66-8192-147efc078cf0"/>
    <ds:schemaRef ds:uri="http://schemas.microsoft.com/office/2006/metadata/properties"/>
  </ds:schemaRefs>
</ds:datastoreItem>
</file>

<file path=customXml/itemProps2.xml><?xml version="1.0" encoding="utf-8"?>
<ds:datastoreItem xmlns:ds="http://schemas.openxmlformats.org/officeDocument/2006/customXml" ds:itemID="{8DE75843-0F5D-4C6D-860A-E9F9DF0D0126}">
  <ds:schemaRefs>
    <ds:schemaRef ds:uri="http://schemas.microsoft.com/sharepoint/v3/contenttype/forms"/>
  </ds:schemaRefs>
</ds:datastoreItem>
</file>

<file path=customXml/itemProps3.xml><?xml version="1.0" encoding="utf-8"?>
<ds:datastoreItem xmlns:ds="http://schemas.openxmlformats.org/officeDocument/2006/customXml" ds:itemID="{D95565B5-7743-456E-B97C-7D54E8640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3511</TotalTime>
  <Words>216</Words>
  <PresentationFormat>画面に合わせる (4:3)</PresentationFormat>
  <Paragraphs>26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2020-07-27T13:15:25Z</cp:lastPrinted>
  <dcterms:created xsi:type="dcterms:W3CDTF">2020-04-01T05:46:06Z</dcterms:created>
  <dcterms:modified xsi:type="dcterms:W3CDTF">2020-07-28T03:28:20Z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