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5"/>
  </p:notesMasterIdLst>
  <p:sldIdLst>
    <p:sldId id="256" r:id="rId2"/>
    <p:sldId id="258" r:id="rId3"/>
    <p:sldId id="257" r:id="rId4"/>
  </p:sldIdLst>
  <p:sldSz cx="10691813" cy="7559675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4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66"/>
    <a:srgbClr val="FF9966"/>
    <a:srgbClr val="FFFF99"/>
    <a:srgbClr val="FF5050"/>
    <a:srgbClr val="99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05" autoAdjust="0"/>
    <p:restoredTop sz="94710" autoAdjust="0"/>
  </p:normalViewPr>
  <p:slideViewPr>
    <p:cSldViewPr snapToGrid="0" showGuides="1">
      <p:cViewPr varScale="1">
        <p:scale>
          <a:sx n="61" d="100"/>
          <a:sy n="61" d="100"/>
        </p:scale>
        <p:origin x="1632" y="72"/>
      </p:cViewPr>
      <p:guideLst>
        <p:guide orient="horz" pos="2404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E7B6A-8253-4D21-A804-EF4BD2314648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3013"/>
            <a:ext cx="47434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F0E7E-1205-4C71-A3B8-4676F886A3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770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0E7E-1205-4C71-A3B8-4676F886A3C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41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D7F4-9F35-43FE-A00C-FCA4C027473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F73C-AEF6-4894-8772-F0E898FF0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428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D7F4-9F35-43FE-A00C-FCA4C027473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F73C-AEF6-4894-8772-F0E898FF0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26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D7F4-9F35-43FE-A00C-FCA4C027473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F73C-AEF6-4894-8772-F0E898FF0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10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D7F4-9F35-43FE-A00C-FCA4C027473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F73C-AEF6-4894-8772-F0E898FF0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94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D7F4-9F35-43FE-A00C-FCA4C027473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F73C-AEF6-4894-8772-F0E898FF0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1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D7F4-9F35-43FE-A00C-FCA4C027473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F73C-AEF6-4894-8772-F0E898FF0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778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D7F4-9F35-43FE-A00C-FCA4C027473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F73C-AEF6-4894-8772-F0E898FF0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88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D7F4-9F35-43FE-A00C-FCA4C027473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F73C-AEF6-4894-8772-F0E898FF0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953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D7F4-9F35-43FE-A00C-FCA4C027473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F73C-AEF6-4894-8772-F0E898FF0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900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D7F4-9F35-43FE-A00C-FCA4C027473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F73C-AEF6-4894-8772-F0E898FF0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910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D7F4-9F35-43FE-A00C-FCA4C027473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F73C-AEF6-4894-8772-F0E898FF0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019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7D7F4-9F35-43FE-A00C-FCA4C027473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AF73C-AEF6-4894-8772-F0E898FF0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29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527070" y="3634285"/>
            <a:ext cx="98982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u="sng" dirty="0" smtClean="0"/>
              <a:t>２　対象</a:t>
            </a:r>
            <a:endParaRPr lang="en-US" altLang="ja-JP" sz="2400" u="sng" dirty="0" smtClean="0"/>
          </a:p>
          <a:p>
            <a:r>
              <a:rPr lang="ja-JP" altLang="en-US" sz="2400" dirty="0" smtClean="0"/>
              <a:t>　○大学・短期大学　計</a:t>
            </a:r>
            <a:r>
              <a:rPr lang="en-US" altLang="ja-JP" sz="2400" dirty="0"/>
              <a:t>82</a:t>
            </a:r>
            <a:r>
              <a:rPr lang="ja-JP" altLang="en-US" sz="2400" dirty="0" smtClean="0"/>
              <a:t>校</a:t>
            </a:r>
            <a:endParaRPr lang="en-US" altLang="ja-JP" sz="1400" dirty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○専修学校（専門課程・一般課程）</a:t>
            </a:r>
            <a:r>
              <a:rPr lang="en-US" altLang="ja-JP" sz="2400" dirty="0"/>
              <a:t>212</a:t>
            </a:r>
            <a:r>
              <a:rPr lang="ja-JP" altLang="en-US" sz="2400" dirty="0" smtClean="0"/>
              <a:t>校</a:t>
            </a:r>
            <a:endParaRPr lang="en-US" altLang="ja-JP" sz="2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527071" y="5319015"/>
            <a:ext cx="98982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u="sng" dirty="0" smtClean="0"/>
              <a:t>３　周知日</a:t>
            </a:r>
            <a:endParaRPr lang="en-US" altLang="ja-JP" sz="2400" u="sng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７月</a:t>
            </a:r>
            <a:r>
              <a:rPr lang="en-US" altLang="ja-JP" sz="2400" dirty="0" smtClean="0"/>
              <a:t>12</a:t>
            </a:r>
            <a:r>
              <a:rPr lang="ja-JP" altLang="en-US" sz="2400" smtClean="0"/>
              <a:t>日（日）</a:t>
            </a:r>
            <a:r>
              <a:rPr lang="ja-JP" altLang="en-US" sz="2400" dirty="0" smtClean="0"/>
              <a:t>予定</a:t>
            </a:r>
            <a:endParaRPr lang="en-US" altLang="ja-JP" sz="24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527071" y="1359515"/>
            <a:ext cx="98982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u="sng" dirty="0" smtClean="0"/>
              <a:t>１　目的</a:t>
            </a:r>
            <a:endParaRPr lang="en-US" altLang="ja-JP" sz="2400" u="sng" dirty="0" smtClean="0"/>
          </a:p>
          <a:p>
            <a:r>
              <a:rPr lang="ja-JP" altLang="en-US" sz="2400" dirty="0"/>
              <a:t>　</a:t>
            </a:r>
            <a:r>
              <a:rPr lang="en-US" altLang="ja-JP" sz="2400" dirty="0" smtClean="0"/>
              <a:t>20</a:t>
            </a:r>
            <a:r>
              <a:rPr lang="ja-JP" altLang="en-US" sz="2400" dirty="0" smtClean="0"/>
              <a:t>代を中心に夜の街の滞在歴がある人への感染が拡大していること　から、大学・専修学校生等に対し、夜の街で飲食等をする場合に向けた注意喚起を行う。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endParaRPr lang="en-US" altLang="ja-JP" sz="2400" dirty="0" smtClean="0"/>
          </a:p>
        </p:txBody>
      </p:sp>
      <p:sp>
        <p:nvSpPr>
          <p:cNvPr id="7" name="角丸四角形 6"/>
          <p:cNvSpPr/>
          <p:nvPr/>
        </p:nvSpPr>
        <p:spPr>
          <a:xfrm>
            <a:off x="0" y="-20709"/>
            <a:ext cx="10691813" cy="674557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3600" b="1" dirty="0" smtClean="0">
                <a:solidFill>
                  <a:prstClr val="black"/>
                </a:solidFill>
              </a:rPr>
              <a:t>　　大学</a:t>
            </a:r>
            <a:r>
              <a:rPr lang="ja-JP" altLang="en-US" sz="3600" b="1" dirty="0">
                <a:solidFill>
                  <a:prstClr val="black"/>
                </a:solidFill>
              </a:rPr>
              <a:t>・専修学校生等への周知について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893508" y="7000407"/>
            <a:ext cx="798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19147" y="91674"/>
            <a:ext cx="162276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</a:t>
            </a:r>
            <a:r>
              <a:rPr kumimoji="1" lang="ja-JP" altLang="en-US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２－２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5649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532340" y="2442008"/>
            <a:ext cx="9739826" cy="462645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438849" y="239796"/>
            <a:ext cx="9833317" cy="9108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828060" y="402429"/>
            <a:ext cx="90554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3600" b="1" dirty="0" smtClean="0"/>
              <a:t>20</a:t>
            </a:r>
            <a:r>
              <a:rPr lang="ja-JP" altLang="en-US" sz="3600" b="1" dirty="0" smtClean="0"/>
              <a:t>代を中心とする皆様への注意</a:t>
            </a:r>
            <a:r>
              <a:rPr lang="ja-JP" altLang="en-US" sz="3600" b="1" dirty="0"/>
              <a:t>喚起</a:t>
            </a:r>
            <a:r>
              <a:rPr lang="ja-JP" altLang="en-US" sz="3600" b="1" dirty="0" smtClean="0"/>
              <a:t>！！</a:t>
            </a:r>
            <a:endParaRPr lang="ja-JP" altLang="en-US" sz="3600" b="1" dirty="0"/>
          </a:p>
        </p:txBody>
      </p:sp>
      <p:sp>
        <p:nvSpPr>
          <p:cNvPr id="7" name="正方形/長方形 6"/>
          <p:cNvSpPr/>
          <p:nvPr/>
        </p:nvSpPr>
        <p:spPr>
          <a:xfrm>
            <a:off x="828060" y="2757462"/>
            <a:ext cx="87220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 smtClean="0"/>
              <a:t>①　</a:t>
            </a:r>
            <a:r>
              <a:rPr lang="ja-JP" altLang="en-US" sz="2800" b="1" dirty="0" smtClean="0">
                <a:solidFill>
                  <a:srgbClr val="FF0066"/>
                </a:solidFill>
              </a:rPr>
              <a:t>換気の悪い、</a:t>
            </a:r>
            <a:r>
              <a:rPr lang="ja-JP" altLang="en-US" sz="2800" b="1" dirty="0" smtClean="0"/>
              <a:t>狭い空間で、</a:t>
            </a:r>
            <a:r>
              <a:rPr lang="ja-JP" altLang="en-US" sz="2800" b="1" dirty="0">
                <a:solidFill>
                  <a:srgbClr val="FF0066"/>
                </a:solidFill>
              </a:rPr>
              <a:t>飲食</a:t>
            </a:r>
            <a:r>
              <a:rPr lang="ja-JP" altLang="en-US" sz="2800" b="1" dirty="0" smtClean="0">
                <a:solidFill>
                  <a:srgbClr val="FF0066"/>
                </a:solidFill>
              </a:rPr>
              <a:t>をしながら</a:t>
            </a:r>
            <a:r>
              <a:rPr lang="ja-JP" altLang="en-US" sz="2800" b="1" dirty="0" smtClean="0"/>
              <a:t>の、</a:t>
            </a:r>
            <a:endParaRPr lang="en-US" altLang="ja-JP" sz="2800" b="1" dirty="0" smtClean="0"/>
          </a:p>
          <a:p>
            <a:r>
              <a:rPr lang="ja-JP" altLang="en-US" sz="2800" b="1" dirty="0">
                <a:solidFill>
                  <a:srgbClr val="FF0066"/>
                </a:solidFill>
              </a:rPr>
              <a:t>　</a:t>
            </a:r>
            <a:r>
              <a:rPr lang="ja-JP" altLang="en-US" sz="2800" b="1" dirty="0" smtClean="0">
                <a:solidFill>
                  <a:srgbClr val="FF0066"/>
                </a:solidFill>
              </a:rPr>
              <a:t>　大声での会話</a:t>
            </a:r>
            <a:r>
              <a:rPr lang="ja-JP" altLang="en-US" sz="2800" b="1" dirty="0" smtClean="0"/>
              <a:t>は控え</a:t>
            </a:r>
            <a:r>
              <a:rPr lang="ja-JP" altLang="en-US" sz="2800" b="1" dirty="0"/>
              <a:t>る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28060" y="4065560"/>
            <a:ext cx="92962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②</a:t>
            </a:r>
            <a:r>
              <a:rPr lang="ja-JP" altLang="en-US" sz="2800" b="1" dirty="0" smtClean="0"/>
              <a:t>　大皿から</a:t>
            </a:r>
            <a:r>
              <a:rPr lang="ja-JP" altLang="en-US" sz="2800" b="1" dirty="0" smtClean="0">
                <a:solidFill>
                  <a:srgbClr val="FF0066"/>
                </a:solidFill>
              </a:rPr>
              <a:t>直接、料理を</a:t>
            </a:r>
            <a:r>
              <a:rPr lang="ja-JP" altLang="en-US" sz="2800" b="1" dirty="0">
                <a:solidFill>
                  <a:srgbClr val="FF0066"/>
                </a:solidFill>
              </a:rPr>
              <a:t>とったり</a:t>
            </a:r>
            <a:r>
              <a:rPr lang="ja-JP" altLang="en-US" sz="2800" b="1" dirty="0" smtClean="0">
                <a:solidFill>
                  <a:srgbClr val="FF0066"/>
                </a:solidFill>
              </a:rPr>
              <a:t>、お酌</a:t>
            </a:r>
            <a:r>
              <a:rPr lang="ja-JP" altLang="en-US" sz="2800" b="1" dirty="0">
                <a:solidFill>
                  <a:srgbClr val="FF0066"/>
                </a:solidFill>
              </a:rPr>
              <a:t>や</a:t>
            </a:r>
            <a:r>
              <a:rPr lang="ja-JP" altLang="en-US" sz="2800" b="1" dirty="0" smtClean="0">
                <a:solidFill>
                  <a:srgbClr val="FF0066"/>
                </a:solidFill>
              </a:rPr>
              <a:t>回し飲み</a:t>
            </a:r>
            <a:r>
              <a:rPr lang="ja-JP" altLang="en-US" sz="2800" b="1" dirty="0" smtClean="0"/>
              <a:t>は　</a:t>
            </a:r>
            <a:endParaRPr lang="en-US" altLang="ja-JP" sz="2800" b="1" dirty="0" smtClean="0"/>
          </a:p>
          <a:p>
            <a:r>
              <a:rPr lang="ja-JP" altLang="en-US" sz="2800" b="1" dirty="0"/>
              <a:t>　</a:t>
            </a:r>
            <a:r>
              <a:rPr lang="ja-JP" altLang="en-US" sz="2800" b="1" dirty="0" smtClean="0"/>
              <a:t>　行わない</a:t>
            </a:r>
            <a:endParaRPr lang="ja-JP" altLang="en-US" sz="2800" b="1" dirty="0"/>
          </a:p>
        </p:txBody>
      </p:sp>
      <p:sp>
        <p:nvSpPr>
          <p:cNvPr id="12" name="正方形/長方形 11"/>
          <p:cNvSpPr/>
          <p:nvPr/>
        </p:nvSpPr>
        <p:spPr>
          <a:xfrm>
            <a:off x="532340" y="1397719"/>
            <a:ext cx="98982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 smtClean="0"/>
              <a:t>２０代を中心に夜の街の滞在歴がある人への感染が拡大しています。</a:t>
            </a:r>
            <a:endParaRPr lang="en-US" altLang="ja-JP" sz="2400" b="1" dirty="0" smtClean="0"/>
          </a:p>
          <a:p>
            <a:r>
              <a:rPr lang="ja-JP" altLang="en-US" sz="2400" b="1" dirty="0" smtClean="0"/>
              <a:t>夜の街で飲食等をする時は、次の</a:t>
            </a:r>
            <a:r>
              <a:rPr lang="ja-JP" altLang="en-US" sz="2400" b="1" dirty="0">
                <a:solidFill>
                  <a:srgbClr val="FF0066"/>
                </a:solidFill>
              </a:rPr>
              <a:t>３</a:t>
            </a:r>
            <a:r>
              <a:rPr lang="ja-JP" altLang="en-US" sz="2400" b="1" dirty="0" smtClean="0">
                <a:solidFill>
                  <a:srgbClr val="FF0066"/>
                </a:solidFill>
              </a:rPr>
              <a:t>つのポイント</a:t>
            </a:r>
            <a:r>
              <a:rPr lang="ja-JP" altLang="en-US" sz="2400" b="1" dirty="0" smtClean="0"/>
              <a:t>を守りましょう。</a:t>
            </a:r>
            <a:endParaRPr lang="ja-JP" altLang="en-US" sz="24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828060" y="5309481"/>
            <a:ext cx="872207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③</a:t>
            </a:r>
            <a:r>
              <a:rPr lang="ja-JP" altLang="en-US" sz="2800" b="1" dirty="0" smtClean="0"/>
              <a:t>　</a:t>
            </a:r>
            <a:r>
              <a:rPr lang="ja-JP" altLang="en-US" sz="2800" b="1" dirty="0">
                <a:solidFill>
                  <a:srgbClr val="FF0066"/>
                </a:solidFill>
              </a:rPr>
              <a:t>感染予防対策をとっている</a:t>
            </a:r>
            <a:r>
              <a:rPr lang="ja-JP" altLang="en-US" sz="2800" b="1" dirty="0"/>
              <a:t>お店を利用</a:t>
            </a:r>
            <a:r>
              <a:rPr lang="ja-JP" altLang="en-US" sz="2800" b="1" dirty="0" smtClean="0"/>
              <a:t>する</a:t>
            </a:r>
            <a:endParaRPr lang="en-US" altLang="ja-JP" sz="2800" b="1" dirty="0" smtClean="0"/>
          </a:p>
          <a:p>
            <a:endParaRPr lang="en-US" altLang="ja-JP" sz="800" b="1" dirty="0" smtClean="0"/>
          </a:p>
          <a:p>
            <a:r>
              <a:rPr lang="ja-JP" altLang="en-US" sz="2800" b="1" dirty="0"/>
              <a:t>　</a:t>
            </a:r>
            <a:r>
              <a:rPr lang="ja-JP" altLang="en-US" sz="2000" b="1" dirty="0" smtClean="0"/>
              <a:t>（「感染</a:t>
            </a:r>
            <a:r>
              <a:rPr lang="ja-JP" altLang="en-US" sz="2000" b="1" dirty="0"/>
              <a:t>防止宣言ステッカー</a:t>
            </a:r>
            <a:r>
              <a:rPr lang="ja-JP" altLang="en-US" sz="2000" b="1" dirty="0" smtClean="0"/>
              <a:t>」の貼付店や「大阪コロナ</a:t>
            </a:r>
            <a:r>
              <a:rPr lang="ja-JP" altLang="en-US" sz="2000" b="1" dirty="0"/>
              <a:t>追跡</a:t>
            </a:r>
            <a:r>
              <a:rPr lang="ja-JP" altLang="en-US" sz="2000" b="1" dirty="0" smtClean="0"/>
              <a:t>システム」　</a:t>
            </a:r>
            <a:endParaRPr lang="en-US" altLang="ja-JP" sz="2000" b="1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　</a:t>
            </a:r>
            <a:r>
              <a:rPr lang="ja-JP" altLang="en-US" sz="2000" b="1" dirty="0" err="1" smtClean="0"/>
              <a:t>の</a:t>
            </a:r>
            <a:r>
              <a:rPr lang="en-US" altLang="ja-JP" sz="2000" b="1" dirty="0" smtClean="0"/>
              <a:t>QR</a:t>
            </a:r>
            <a:r>
              <a:rPr lang="ja-JP" altLang="en-US" sz="2000" b="1" dirty="0"/>
              <a:t>コードを</a:t>
            </a:r>
            <a:r>
              <a:rPr lang="ja-JP" altLang="en-US" sz="2000" b="1" dirty="0" smtClean="0"/>
              <a:t>設置しているお店等）</a:t>
            </a:r>
            <a:endParaRPr lang="ja-JP" altLang="en-US" sz="20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124356" y="7141903"/>
            <a:ext cx="798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0126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52" y="4949897"/>
            <a:ext cx="5229225" cy="2705100"/>
          </a:xfrm>
          <a:prstGeom prst="rect">
            <a:avLst/>
          </a:prstGeom>
        </p:spPr>
      </p:pic>
      <p:sp>
        <p:nvSpPr>
          <p:cNvPr id="47" name="ホームベース 46"/>
          <p:cNvSpPr/>
          <p:nvPr/>
        </p:nvSpPr>
        <p:spPr>
          <a:xfrm flipH="1">
            <a:off x="3675804" y="5054064"/>
            <a:ext cx="4568783" cy="2312999"/>
          </a:xfrm>
          <a:prstGeom prst="homePlate">
            <a:avLst>
              <a:gd name="adj" fmla="val 177083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en-US" altLang="ja-JP"/>
          </a:p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799925" y="1411791"/>
            <a:ext cx="4433257" cy="32005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579966" y="4660655"/>
            <a:ext cx="40053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/>
              <a:t>３</a:t>
            </a:r>
            <a:r>
              <a:rPr lang="ja-JP" altLang="en-US" b="1" dirty="0" smtClean="0"/>
              <a:t>．感染経路不明</a:t>
            </a:r>
            <a:r>
              <a:rPr lang="en-US" altLang="ja-JP" b="1" dirty="0" smtClean="0"/>
              <a:t>(</a:t>
            </a:r>
            <a:r>
              <a:rPr lang="en-US" altLang="ja-JP" b="1" dirty="0"/>
              <a:t>129</a:t>
            </a:r>
            <a:r>
              <a:rPr lang="ja-JP" altLang="en-US" b="1" dirty="0" smtClean="0"/>
              <a:t>人</a:t>
            </a:r>
            <a:r>
              <a:rPr lang="en-US" altLang="ja-JP" b="1" dirty="0" smtClean="0"/>
              <a:t>)</a:t>
            </a:r>
            <a:r>
              <a:rPr lang="ja-JP" altLang="en-US" b="1" dirty="0" smtClean="0"/>
              <a:t>の分類</a:t>
            </a:r>
            <a:endParaRPr lang="ja-JP" altLang="en-US" b="1" dirty="0"/>
          </a:p>
        </p:txBody>
      </p:sp>
      <p:sp>
        <p:nvSpPr>
          <p:cNvPr id="9" name="正方形/長方形 8"/>
          <p:cNvSpPr/>
          <p:nvPr/>
        </p:nvSpPr>
        <p:spPr>
          <a:xfrm>
            <a:off x="563697" y="4660655"/>
            <a:ext cx="18556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/>
              <a:t>２</a:t>
            </a:r>
            <a:r>
              <a:rPr lang="ja-JP" altLang="en-US" b="1" dirty="0" smtClean="0"/>
              <a:t>．</a:t>
            </a:r>
            <a:r>
              <a:rPr lang="ja-JP" altLang="en-US" b="1" dirty="0"/>
              <a:t>患者の状況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563697" y="1098732"/>
            <a:ext cx="16578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/>
              <a:t>１</a:t>
            </a:r>
            <a:r>
              <a:rPr lang="ja-JP" altLang="en-US" b="1" dirty="0" smtClean="0"/>
              <a:t>．</a:t>
            </a:r>
            <a:r>
              <a:rPr lang="ja-JP" altLang="en-US" b="1" dirty="0"/>
              <a:t>年齢分布</a:t>
            </a:r>
          </a:p>
        </p:txBody>
      </p:sp>
      <p:sp>
        <p:nvSpPr>
          <p:cNvPr id="12" name="右矢印 11"/>
          <p:cNvSpPr/>
          <p:nvPr/>
        </p:nvSpPr>
        <p:spPr>
          <a:xfrm>
            <a:off x="5103807" y="2481128"/>
            <a:ext cx="738286" cy="10096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799925" y="1382875"/>
            <a:ext cx="4578899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400" b="1" dirty="0" smtClean="0"/>
              <a:t>3/20</a:t>
            </a:r>
            <a:r>
              <a:rPr lang="ja-JP" altLang="en-US" sz="1400" b="1" dirty="0" smtClean="0"/>
              <a:t>～</a:t>
            </a:r>
            <a:r>
              <a:rPr lang="en-US" altLang="ja-JP" sz="1400" b="1" dirty="0" smtClean="0"/>
              <a:t>4/17</a:t>
            </a:r>
            <a:r>
              <a:rPr lang="ja-JP" altLang="en-US" sz="1400" b="1" dirty="0" smtClean="0"/>
              <a:t>に判明した</a:t>
            </a:r>
            <a:r>
              <a:rPr lang="en-US" altLang="ja-JP" b="1" dirty="0" smtClean="0"/>
              <a:t>956</a:t>
            </a:r>
            <a:r>
              <a:rPr lang="ja-JP" altLang="en-US" sz="1400" b="1" dirty="0" smtClean="0"/>
              <a:t>事例</a:t>
            </a:r>
            <a:endParaRPr lang="en-US" altLang="ja-JP" sz="1400" b="1" dirty="0" smtClean="0"/>
          </a:p>
          <a:p>
            <a:pPr algn="ctr"/>
            <a:r>
              <a:rPr lang="ja-JP" altLang="en-US" sz="1100" b="1" dirty="0" smtClean="0"/>
              <a:t>（大阪市北区エリアを中心とした夜の街クラスターが発生した時期）</a:t>
            </a:r>
            <a:endParaRPr lang="ja-JP" altLang="en-US" sz="1100" b="1" dirty="0"/>
          </a:p>
        </p:txBody>
      </p:sp>
      <p:sp>
        <p:nvSpPr>
          <p:cNvPr id="15" name="正方形/長方形 14"/>
          <p:cNvSpPr/>
          <p:nvPr/>
        </p:nvSpPr>
        <p:spPr>
          <a:xfrm>
            <a:off x="5101350" y="2811826"/>
            <a:ext cx="851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/>
              <a:t>変化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19025" y="4196754"/>
            <a:ext cx="3898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⇒</a:t>
            </a:r>
            <a:r>
              <a:rPr kumimoji="1" lang="ja-JP" altLang="en-US" b="1" dirty="0" smtClean="0"/>
              <a:t>　</a:t>
            </a:r>
            <a:r>
              <a:rPr kumimoji="1" lang="en-US" altLang="ja-JP" b="1" dirty="0"/>
              <a:t>18</a:t>
            </a:r>
            <a:r>
              <a:rPr kumimoji="1" lang="ja-JP" altLang="en-US" b="1" dirty="0" smtClean="0"/>
              <a:t>歳～</a:t>
            </a:r>
            <a:r>
              <a:rPr kumimoji="1" lang="en-US" altLang="ja-JP" b="1" dirty="0" smtClean="0"/>
              <a:t>30</a:t>
            </a:r>
            <a:r>
              <a:rPr kumimoji="1" lang="ja-JP" altLang="en-US" b="1" dirty="0" smtClean="0"/>
              <a:t>代以下で、</a:t>
            </a:r>
            <a:r>
              <a:rPr kumimoji="1" lang="en-US" altLang="ja-JP" b="1" dirty="0" smtClean="0"/>
              <a:t>42</a:t>
            </a:r>
            <a:r>
              <a:rPr kumimoji="1" lang="ja-JP" altLang="en-US" b="1" dirty="0" smtClean="0"/>
              <a:t>％</a:t>
            </a:r>
            <a:endParaRPr kumimoji="1" lang="ja-JP" altLang="en-US" b="1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952486" y="4196754"/>
            <a:ext cx="3898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⇒</a:t>
            </a:r>
            <a:r>
              <a:rPr kumimoji="1" lang="ja-JP" altLang="en-US" b="1" dirty="0" smtClean="0"/>
              <a:t>　</a:t>
            </a:r>
            <a:r>
              <a:rPr kumimoji="1" lang="en-US" altLang="ja-JP" b="1" dirty="0" smtClean="0"/>
              <a:t>18</a:t>
            </a:r>
            <a:r>
              <a:rPr kumimoji="1" lang="ja-JP" altLang="en-US" b="1" dirty="0" smtClean="0"/>
              <a:t>歳～</a:t>
            </a:r>
            <a:r>
              <a:rPr kumimoji="1" lang="en-US" altLang="ja-JP" b="1" dirty="0" smtClean="0"/>
              <a:t>30</a:t>
            </a:r>
            <a:r>
              <a:rPr kumimoji="1" lang="ja-JP" altLang="en-US" b="1" dirty="0" smtClean="0"/>
              <a:t>代以下で、</a:t>
            </a:r>
            <a:r>
              <a:rPr kumimoji="1" lang="en-US" altLang="ja-JP" b="1" dirty="0" smtClean="0"/>
              <a:t>78</a:t>
            </a:r>
            <a:r>
              <a:rPr kumimoji="1" lang="ja-JP" altLang="en-US" b="1" dirty="0" smtClean="0"/>
              <a:t>％</a:t>
            </a:r>
            <a:endParaRPr kumimoji="1" lang="ja-JP" altLang="en-US" b="1" dirty="0"/>
          </a:p>
        </p:txBody>
      </p:sp>
      <p:sp>
        <p:nvSpPr>
          <p:cNvPr id="18" name="角丸四角形 17"/>
          <p:cNvSpPr/>
          <p:nvPr/>
        </p:nvSpPr>
        <p:spPr>
          <a:xfrm>
            <a:off x="438849" y="74707"/>
            <a:ext cx="9833317" cy="9108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246923" y="114089"/>
            <a:ext cx="10199553" cy="907887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3000"/>
              </a:lnSpc>
            </a:pPr>
            <a:r>
              <a:rPr lang="en-US" altLang="ja-JP" sz="2400" b="1" dirty="0"/>
              <a:t>6</a:t>
            </a:r>
            <a:r>
              <a:rPr lang="ja-JP" altLang="en-US" sz="2400" b="1" dirty="0"/>
              <a:t>月中旬以降のコロナ陽性患者の発生</a:t>
            </a:r>
            <a:r>
              <a:rPr lang="ja-JP" altLang="en-US" sz="2400" b="1" dirty="0" smtClean="0"/>
              <a:t>状況</a:t>
            </a:r>
            <a:endParaRPr lang="en-US" altLang="ja-JP" sz="2400" b="1" dirty="0" smtClean="0"/>
          </a:p>
          <a:p>
            <a:pPr algn="ctr">
              <a:lnSpc>
                <a:spcPts val="3000"/>
              </a:lnSpc>
            </a:pPr>
            <a:r>
              <a:rPr lang="en-US" altLang="ja-JP" sz="2400" b="1" dirty="0" smtClean="0"/>
              <a:t>【</a:t>
            </a:r>
            <a:r>
              <a:rPr lang="en-US" altLang="ja-JP" sz="2400" b="1" dirty="0"/>
              <a:t>6/14</a:t>
            </a:r>
            <a:r>
              <a:rPr lang="ja-JP" altLang="en-US" sz="2400" b="1" dirty="0"/>
              <a:t>～</a:t>
            </a:r>
            <a:r>
              <a:rPr lang="en-US" altLang="ja-JP" sz="2400" b="1" dirty="0" smtClean="0"/>
              <a:t>7/11】</a:t>
            </a:r>
            <a:r>
              <a:rPr lang="ja-JP" altLang="en-US" sz="2400" b="1" dirty="0" smtClean="0"/>
              <a:t>に判明した</a:t>
            </a:r>
            <a:r>
              <a:rPr lang="en-US" altLang="ja-JP" sz="3600" b="1" dirty="0"/>
              <a:t>209</a:t>
            </a:r>
            <a:r>
              <a:rPr lang="ja-JP" altLang="en-US" sz="2400" b="1" dirty="0" smtClean="0"/>
              <a:t>事例</a:t>
            </a:r>
            <a:endParaRPr lang="ja-JP" altLang="en-US" sz="2400" b="1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893508" y="7000407"/>
            <a:ext cx="798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３</a:t>
            </a:r>
            <a:endParaRPr kumimoji="1" lang="ja-JP" altLang="en-US" dirty="0"/>
          </a:p>
        </p:txBody>
      </p:sp>
      <p:sp>
        <p:nvSpPr>
          <p:cNvPr id="27" name="円弧 26"/>
          <p:cNvSpPr/>
          <p:nvPr/>
        </p:nvSpPr>
        <p:spPr>
          <a:xfrm rot="4486826">
            <a:off x="1453048" y="4764338"/>
            <a:ext cx="1839929" cy="2549587"/>
          </a:xfrm>
          <a:prstGeom prst="arc">
            <a:avLst>
              <a:gd name="adj1" fmla="val 12591662"/>
              <a:gd name="adj2" fmla="val 14669011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/>
          <p:nvPr/>
        </p:nvCxnSpPr>
        <p:spPr>
          <a:xfrm flipH="1">
            <a:off x="2653259" y="5255747"/>
            <a:ext cx="584674" cy="96684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2646522" y="5102432"/>
            <a:ext cx="6737" cy="1120159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9489" y="1395855"/>
            <a:ext cx="4324350" cy="287655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8482" y="4845321"/>
            <a:ext cx="4048125" cy="2695575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79300" y="4845321"/>
            <a:ext cx="3409950" cy="2638425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2890" y="1987667"/>
            <a:ext cx="3962400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56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334</Words>
  <Application>Microsoft Office PowerPoint</Application>
  <PresentationFormat>ユーザー設定</PresentationFormat>
  <Paragraphs>50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2020-07-12T11:46:02Z</dcterms:created>
  <dcterms:modified xsi:type="dcterms:W3CDTF">2020-07-12T11:46:12Z</dcterms:modified>
</cp:coreProperties>
</file>