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" y="558202"/>
            <a:ext cx="12191999" cy="547842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/>
              <a:t>　①　区域　</a:t>
            </a:r>
            <a:r>
              <a:rPr lang="ja-JP" altLang="en-US" sz="2000" b="1" u="sng" dirty="0"/>
              <a:t>大阪府全域</a:t>
            </a:r>
            <a:endParaRPr lang="en-US" altLang="ja-JP" sz="2000" b="1" u="sng" dirty="0"/>
          </a:p>
          <a:p>
            <a:pPr>
              <a:lnSpc>
                <a:spcPts val="3000"/>
              </a:lnSpc>
            </a:pPr>
            <a:r>
              <a:rPr lang="ja-JP" altLang="en-US" sz="2000" b="1" dirty="0"/>
              <a:t>　②　期間　</a:t>
            </a:r>
            <a:r>
              <a:rPr lang="ja-JP" altLang="en-US" sz="2000" b="1" u="sng" dirty="0"/>
              <a:t>イエローステージ（警戒）の</a:t>
            </a:r>
            <a:r>
              <a:rPr lang="ja-JP" altLang="en-US" sz="2000" b="1" u="sng" dirty="0" smtClean="0"/>
              <a:t>期間</a:t>
            </a:r>
            <a:endParaRPr lang="en-US" altLang="ja-JP" sz="2000" b="1" u="sng" dirty="0" smtClean="0"/>
          </a:p>
          <a:p>
            <a:pPr>
              <a:lnSpc>
                <a:spcPts val="3000"/>
              </a:lnSpc>
            </a:pPr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　　（第１次取組期間７月</a:t>
            </a:r>
            <a:r>
              <a:rPr lang="en-US" altLang="ja-JP" sz="2000" b="1" dirty="0" smtClean="0"/>
              <a:t>31</a:t>
            </a:r>
            <a:r>
              <a:rPr lang="ja-JP" altLang="en-US" sz="2000" b="1" dirty="0" smtClean="0"/>
              <a:t>日まで。ただし、感染拡大の状況に応じて判断）</a:t>
            </a:r>
            <a:endParaRPr lang="en-US" altLang="ja-JP" sz="2000" b="1" dirty="0"/>
          </a:p>
          <a:p>
            <a:pPr>
              <a:lnSpc>
                <a:spcPts val="3000"/>
              </a:lnSpc>
            </a:pPr>
            <a:r>
              <a:rPr lang="ja-JP" altLang="en-US" sz="2000" b="1" dirty="0"/>
              <a:t>　③　実施</a:t>
            </a:r>
            <a:r>
              <a:rPr lang="ja-JP" altLang="en-US" sz="2000" b="1" dirty="0" smtClean="0"/>
              <a:t>内容（特措法第２４条第９項に基づく）</a:t>
            </a:r>
            <a:r>
              <a:rPr lang="en-US" altLang="ja-JP" sz="2000" b="1" dirty="0" smtClean="0"/>
              <a:t>   </a:t>
            </a:r>
            <a:r>
              <a:rPr lang="ja-JP" altLang="en-US" sz="2000" b="1" dirty="0"/>
              <a:t>　</a:t>
            </a:r>
            <a:endParaRPr lang="en-US" altLang="ja-JP" dirty="0"/>
          </a:p>
          <a:p>
            <a:pPr>
              <a:lnSpc>
                <a:spcPts val="3000"/>
              </a:lnSpc>
            </a:pPr>
            <a:r>
              <a:rPr lang="ja-JP" altLang="en-US" sz="2000" dirty="0"/>
              <a:t>　   ●</a:t>
            </a:r>
            <a:r>
              <a:rPr lang="ja-JP" altLang="en-US" sz="2000" b="1" u="sng" dirty="0"/>
              <a:t>府民への呼びかけ</a:t>
            </a:r>
            <a:endParaRPr lang="en-US" altLang="ja-JP" sz="1600" dirty="0"/>
          </a:p>
          <a:p>
            <a:pPr>
              <a:lnSpc>
                <a:spcPts val="3000"/>
              </a:lnSpc>
            </a:pPr>
            <a:r>
              <a:rPr lang="ja-JP" altLang="en-US" dirty="0"/>
              <a:t>　　　</a:t>
            </a:r>
            <a:endParaRPr lang="en-US" altLang="ja-JP" dirty="0" smtClean="0"/>
          </a:p>
          <a:p>
            <a:pPr>
              <a:lnSpc>
                <a:spcPts val="3000"/>
              </a:lnSpc>
            </a:pPr>
            <a:endParaRPr lang="en-US" altLang="ja-JP" dirty="0"/>
          </a:p>
          <a:p>
            <a:pPr>
              <a:lnSpc>
                <a:spcPts val="3000"/>
              </a:lnSpc>
            </a:pPr>
            <a:endParaRPr lang="en-US" altLang="ja-JP" dirty="0" smtClean="0"/>
          </a:p>
          <a:p>
            <a:pPr>
              <a:lnSpc>
                <a:spcPts val="3000"/>
              </a:lnSpc>
            </a:pPr>
            <a:endParaRPr lang="en-US" altLang="ja-JP" dirty="0"/>
          </a:p>
          <a:p>
            <a:pPr>
              <a:lnSpc>
                <a:spcPts val="3000"/>
              </a:lnSpc>
            </a:pPr>
            <a:endParaRPr lang="en-US" altLang="ja-JP" dirty="0"/>
          </a:p>
          <a:p>
            <a:pPr>
              <a:lnSpc>
                <a:spcPts val="3000"/>
              </a:lnSpc>
            </a:pPr>
            <a:endParaRPr lang="en-US" altLang="ja-JP" dirty="0"/>
          </a:p>
          <a:p>
            <a:pPr>
              <a:lnSpc>
                <a:spcPts val="3000"/>
              </a:lnSpc>
            </a:pPr>
            <a:r>
              <a:rPr lang="ja-JP" altLang="en-US" dirty="0"/>
              <a:t>　　　・国の新型コロナウイルス接触確認アプリ、又は</a:t>
            </a:r>
            <a:r>
              <a:rPr lang="ja-JP" altLang="en-US" dirty="0" smtClean="0"/>
              <a:t>大阪コロナ追跡</a:t>
            </a:r>
            <a:r>
              <a:rPr lang="ja-JP" altLang="en-US" dirty="0"/>
              <a:t>システム登録をお願いします。</a:t>
            </a:r>
            <a:endParaRPr lang="en-US" altLang="ja-JP" dirty="0"/>
          </a:p>
          <a:p>
            <a:pPr>
              <a:lnSpc>
                <a:spcPts val="3000"/>
              </a:lnSpc>
            </a:pPr>
            <a:r>
              <a:rPr lang="ja-JP" altLang="en-US" dirty="0"/>
              <a:t>　　　・夜の街関連施設の従業員及び利用者の方は、少しでも症状が有る場合は検査受診をお願いします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>
              <a:lnSpc>
                <a:spcPts val="3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（相談先は新型コロナ受診相談センター）</a:t>
            </a:r>
            <a:endParaRPr lang="en-US" altLang="ja-JP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イエローステージ（警戒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対応方針に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基づく要請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99846" y="124427"/>
            <a:ext cx="138830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２－１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96203" y="6020770"/>
            <a:ext cx="10399594" cy="4682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〇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20</a:t>
            </a:r>
            <a:r>
              <a:rPr kumimoji="1" lang="ja-JP" altLang="en-US" b="1" dirty="0">
                <a:solidFill>
                  <a:schemeClr val="bg1"/>
                </a:solidFill>
              </a:rPr>
              <a:t>代を中心とする大学生・専修学校生等への注意喚起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6203" y="2647666"/>
            <a:ext cx="10608860" cy="20159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dirty="0" smtClean="0"/>
              <a:t>①３密で唾液が</a:t>
            </a:r>
            <a:r>
              <a:rPr lang="ja-JP" altLang="en-US" smtClean="0"/>
              <a:t>飛び交う環境を</a:t>
            </a:r>
            <a:r>
              <a:rPr lang="ja-JP" altLang="en-US" dirty="0" smtClean="0"/>
              <a:t>避けてください。</a:t>
            </a:r>
            <a:endParaRPr lang="ja-JP" altLang="en-US" dirty="0"/>
          </a:p>
          <a:p>
            <a:pPr>
              <a:lnSpc>
                <a:spcPts val="3000"/>
              </a:lnSpc>
            </a:pPr>
            <a:r>
              <a:rPr lang="ja-JP" altLang="en-US" dirty="0" smtClean="0"/>
              <a:t>②</a:t>
            </a:r>
            <a:r>
              <a:rPr lang="ja-JP" altLang="en-US" dirty="0"/>
              <a:t>感染防止宣言ステッカーのないバー、キャバクラ、</a:t>
            </a:r>
            <a:r>
              <a:rPr lang="ja-JP" altLang="en-US" dirty="0" smtClean="0"/>
              <a:t>ホストクラブ等の夜の街のお店の利用を</a:t>
            </a:r>
            <a:endParaRPr lang="en-US" altLang="ja-JP" dirty="0" smtClean="0"/>
          </a:p>
          <a:p>
            <a:pPr>
              <a:lnSpc>
                <a:spcPts val="3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自粛してください。</a:t>
            </a:r>
            <a:endParaRPr lang="en-US" altLang="ja-JP" dirty="0" smtClean="0"/>
          </a:p>
          <a:p>
            <a:pPr>
              <a:lnSpc>
                <a:spcPts val="3000"/>
              </a:lnSpc>
            </a:pPr>
            <a:r>
              <a:rPr lang="ja-JP" altLang="en-US" dirty="0"/>
              <a:t>③</a:t>
            </a:r>
            <a:r>
              <a:rPr lang="ja-JP" altLang="en-US" dirty="0" smtClean="0"/>
              <a:t>重症化</a:t>
            </a:r>
            <a:r>
              <a:rPr lang="ja-JP" altLang="en-US" dirty="0"/>
              <a:t>や死亡リスクが</a:t>
            </a:r>
            <a:r>
              <a:rPr lang="ja-JP" altLang="en-US" dirty="0" smtClean="0"/>
              <a:t>高い高齢者</a:t>
            </a:r>
            <a:r>
              <a:rPr lang="ja-JP" altLang="en-US" dirty="0"/>
              <a:t>及び基礎疾患のある</a:t>
            </a:r>
            <a:r>
              <a:rPr lang="ja-JP" altLang="en-US" dirty="0" smtClean="0"/>
              <a:t>方は、感染リスクの高い環境の施設を</a:t>
            </a:r>
            <a:endParaRPr lang="en-US" altLang="ja-JP" dirty="0" smtClean="0"/>
          </a:p>
          <a:p>
            <a:pPr>
              <a:lnSpc>
                <a:spcPts val="3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避けてください。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8327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4794" y="737315"/>
            <a:ext cx="11902409" cy="567078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900"/>
              </a:lnSpc>
            </a:pPr>
            <a:r>
              <a:rPr lang="ja-JP" altLang="en-US" dirty="0">
                <a:solidFill>
                  <a:prstClr val="black"/>
                </a:solidFill>
              </a:rPr>
              <a:t>　　</a:t>
            </a:r>
            <a:r>
              <a:rPr lang="ja-JP" altLang="en-US" sz="2000" b="1" dirty="0">
                <a:solidFill>
                  <a:prstClr val="black"/>
                </a:solidFill>
              </a:rPr>
              <a:t>●</a:t>
            </a:r>
            <a:r>
              <a:rPr lang="ja-JP" altLang="en-US" sz="2000" b="1" u="sng" dirty="0">
                <a:solidFill>
                  <a:prstClr val="black"/>
                </a:solidFill>
              </a:rPr>
              <a:t>イベントについて</a:t>
            </a:r>
            <a:endParaRPr lang="en-US" altLang="ja-JP" dirty="0">
              <a:solidFill>
                <a:prstClr val="black"/>
              </a:solidFill>
            </a:endParaRPr>
          </a:p>
          <a:p>
            <a:pPr lvl="0">
              <a:lnSpc>
                <a:spcPts val="2900"/>
              </a:lnSpc>
            </a:pPr>
            <a:r>
              <a:rPr lang="ja-JP" altLang="en-US" dirty="0">
                <a:solidFill>
                  <a:prstClr val="black"/>
                </a:solidFill>
              </a:rPr>
              <a:t>　　　・主催者は、業種別ガイドラインの遵守を徹底</a:t>
            </a:r>
            <a:endParaRPr lang="en-US" altLang="ja-JP" dirty="0">
              <a:solidFill>
                <a:prstClr val="black"/>
              </a:solidFill>
            </a:endParaRPr>
          </a:p>
          <a:p>
            <a:pPr lvl="0">
              <a:lnSpc>
                <a:spcPts val="2900"/>
              </a:lnSpc>
            </a:pPr>
            <a:r>
              <a:rPr lang="ja-JP" altLang="en-US" dirty="0">
                <a:solidFill>
                  <a:prstClr val="black"/>
                </a:solidFill>
              </a:rPr>
              <a:t>　　　・主催者は、大阪コロナ追跡システムの導入、又は名簿作成など追跡対策を徹底　</a:t>
            </a:r>
            <a:endParaRPr lang="en-US" altLang="ja-JP" sz="2000" b="1" dirty="0" smtClean="0"/>
          </a:p>
          <a:p>
            <a:pPr>
              <a:lnSpc>
                <a:spcPts val="2900"/>
              </a:lnSpc>
            </a:pPr>
            <a:r>
              <a:rPr lang="ja-JP" altLang="en-US" sz="2000" b="1" dirty="0"/>
              <a:t>　  ●</a:t>
            </a:r>
            <a:r>
              <a:rPr lang="ja-JP" altLang="en-US" sz="2000" b="1" u="sng" dirty="0"/>
              <a:t>施設について（事業者への呼びかけ）</a:t>
            </a:r>
            <a:endParaRPr lang="en-US" altLang="ja-JP" sz="1600" b="1" dirty="0"/>
          </a:p>
          <a:p>
            <a:pPr>
              <a:lnSpc>
                <a:spcPts val="2900"/>
              </a:lnSpc>
            </a:pPr>
            <a:r>
              <a:rPr lang="ja-JP" altLang="en-US" b="1" dirty="0"/>
              <a:t>　　    </a:t>
            </a:r>
            <a:r>
              <a:rPr lang="ja-JP" altLang="en-US" dirty="0"/>
              <a:t>・業種別ガイドラインの遵守 （感染防止宣言ステッカーの導入）をお願いします。</a:t>
            </a:r>
            <a:endParaRPr lang="en-US" altLang="ja-JP" dirty="0"/>
          </a:p>
          <a:p>
            <a:pPr>
              <a:lnSpc>
                <a:spcPts val="2900"/>
              </a:lnSpc>
            </a:pPr>
            <a:r>
              <a:rPr lang="ja-JP" altLang="en-US" dirty="0"/>
              <a:t>　　　・大阪コロナ追跡システムの導入、又は名簿作成など追跡対策をお願いします。</a:t>
            </a:r>
            <a:endParaRPr lang="en-US" altLang="ja-JP" dirty="0"/>
          </a:p>
          <a:p>
            <a:pPr>
              <a:lnSpc>
                <a:spcPts val="2900"/>
              </a:lnSpc>
            </a:pPr>
            <a:r>
              <a:rPr lang="ja-JP" altLang="en-US" dirty="0"/>
              <a:t>　　　・施設内での感染拡大が懸念される</a:t>
            </a:r>
            <a:r>
              <a:rPr lang="ja-JP" altLang="en-US" dirty="0" smtClean="0"/>
              <a:t>高齢者施設</a:t>
            </a:r>
            <a:r>
              <a:rPr lang="ja-JP" altLang="en-US" dirty="0"/>
              <a:t>等は、徹底した感染防止対策をお願いします。</a:t>
            </a:r>
            <a:endParaRPr lang="en-US" altLang="ja-JP" dirty="0"/>
          </a:p>
          <a:p>
            <a:pPr>
              <a:lnSpc>
                <a:spcPts val="2900"/>
              </a:lnSpc>
            </a:pPr>
            <a:r>
              <a:rPr lang="ja-JP" altLang="en-US" dirty="0"/>
              <a:t>　　　・夜の街関連施設の</a:t>
            </a:r>
            <a:r>
              <a:rPr lang="ja-JP" altLang="en-US" dirty="0" smtClean="0"/>
              <a:t>従業員</a:t>
            </a:r>
            <a:r>
              <a:rPr lang="ja-JP" altLang="en-US" dirty="0"/>
              <a:t>の</a:t>
            </a:r>
            <a:r>
              <a:rPr lang="ja-JP" altLang="en-US" dirty="0" smtClean="0"/>
              <a:t>方</a:t>
            </a:r>
            <a:r>
              <a:rPr lang="ja-JP" altLang="en-US" dirty="0"/>
              <a:t>に</a:t>
            </a:r>
            <a:r>
              <a:rPr lang="ja-JP" altLang="en-US" dirty="0" smtClean="0"/>
              <a:t>、</a:t>
            </a:r>
            <a:r>
              <a:rPr lang="ja-JP" altLang="en-US" dirty="0"/>
              <a:t>少しでも症状が有る場合は検査受診</a:t>
            </a:r>
            <a:r>
              <a:rPr lang="ja-JP" altLang="en-US" dirty="0" smtClean="0"/>
              <a:t>を勧めてください。</a:t>
            </a:r>
            <a:endParaRPr lang="en-US" altLang="ja-JP" dirty="0" smtClean="0"/>
          </a:p>
          <a:p>
            <a:pPr>
              <a:lnSpc>
                <a:spcPts val="2900"/>
              </a:lnSpc>
            </a:pPr>
            <a:r>
              <a:rPr lang="ja-JP" altLang="en-US" dirty="0"/>
              <a:t>　　　　（相談先は新型コロナ</a:t>
            </a:r>
            <a:r>
              <a:rPr lang="ja-JP" altLang="en-US" dirty="0" smtClean="0"/>
              <a:t>受診相談</a:t>
            </a:r>
            <a:r>
              <a:rPr lang="ja-JP" altLang="en-US" dirty="0"/>
              <a:t>センター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pPr>
              <a:lnSpc>
                <a:spcPts val="2900"/>
              </a:lnSpc>
            </a:pPr>
            <a:endParaRPr lang="en-US" altLang="ja-JP" dirty="0"/>
          </a:p>
          <a:p>
            <a:pPr>
              <a:lnSpc>
                <a:spcPts val="2900"/>
              </a:lnSpc>
            </a:pPr>
            <a:r>
              <a:rPr lang="ja-JP" altLang="en-US" dirty="0"/>
              <a:t>　　</a:t>
            </a:r>
            <a:endParaRPr lang="en-US" altLang="ja-JP" sz="2000" dirty="0"/>
          </a:p>
          <a:p>
            <a:pPr>
              <a:lnSpc>
                <a:spcPts val="2900"/>
              </a:lnSpc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  </a:t>
            </a:r>
            <a:r>
              <a:rPr lang="ja-JP" altLang="en-US" sz="2000" dirty="0"/>
              <a:t>●</a:t>
            </a:r>
            <a:r>
              <a:rPr lang="ja-JP" altLang="en-US" sz="2000" b="1" u="sng" dirty="0"/>
              <a:t>学校について</a:t>
            </a:r>
            <a:endParaRPr lang="en-US" altLang="ja-JP" sz="2000" b="1" u="sng" dirty="0"/>
          </a:p>
          <a:p>
            <a:pPr>
              <a:lnSpc>
                <a:spcPts val="2900"/>
              </a:lnSpc>
            </a:pPr>
            <a:r>
              <a:rPr lang="ja-JP" altLang="en-US" dirty="0"/>
              <a:t>　　　・授業形態は、平常授業</a:t>
            </a:r>
            <a:endParaRPr lang="en-US" altLang="ja-JP" dirty="0"/>
          </a:p>
          <a:p>
            <a:pPr>
              <a:lnSpc>
                <a:spcPts val="2900"/>
              </a:lnSpc>
            </a:pPr>
            <a:r>
              <a:rPr lang="ja-JP" altLang="en-US" dirty="0"/>
              <a:t>　　　・教室の人数は、通常（４０人まで）</a:t>
            </a:r>
            <a:endParaRPr lang="en-US" altLang="ja-JP" dirty="0"/>
          </a:p>
          <a:p>
            <a:pPr>
              <a:lnSpc>
                <a:spcPts val="2900"/>
              </a:lnSpc>
            </a:pPr>
            <a:r>
              <a:rPr lang="ja-JP" altLang="en-US" dirty="0"/>
              <a:t>　　　・感染リスクの高い活動（近距離での活動、合唱・管楽器演奏等）について、感染防止対策のさらなる徹底</a:t>
            </a:r>
            <a:endParaRPr lang="en-US" altLang="ja-JP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イエローステージ（警戒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対応方針に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基づく要請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896201" y="4076458"/>
            <a:ext cx="10399594" cy="75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〇府ＨＰやＳＮＳでの広報、関係団体への</a:t>
            </a:r>
            <a:r>
              <a:rPr lang="ja-JP" altLang="en-US" b="1" dirty="0">
                <a:solidFill>
                  <a:schemeClr val="bg1"/>
                </a:solidFill>
              </a:rPr>
              <a:t>周知に加え、感染の多い地区での街頭呼びかけ等を実施</a:t>
            </a:r>
            <a:endParaRPr lang="en-US" altLang="ja-JP" b="1" dirty="0">
              <a:solidFill>
                <a:schemeClr val="bg1"/>
              </a:solidFill>
            </a:endParaRPr>
          </a:p>
          <a:p>
            <a:r>
              <a:rPr kumimoji="1" lang="ja-JP" altLang="en-US" b="1" dirty="0">
                <a:solidFill>
                  <a:schemeClr val="bg1"/>
                </a:solidFill>
              </a:rPr>
              <a:t>〇夜の街（ミナミ）関連における臨時の検査場の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設置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2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3793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ワイド画面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2020-07-12T09:20:27Z</dcterms:created>
  <dcterms:modified xsi:type="dcterms:W3CDTF">2020-07-12T11:16:22Z</dcterms:modified>
</cp:coreProperties>
</file>