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CF91401-A103-45A3-97E1-8FC5C93B0FFD}" type="datetimeFigureOut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2E44D08-B55A-424B-A10C-534E99F7F9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95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04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7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41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1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78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37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6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04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05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12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12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2020/7/12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784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6070"/>
            <a:ext cx="12192000" cy="64081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新しい「大阪モデル」による感染拡大防止の推進</a:t>
            </a:r>
            <a:endParaRPr lang="en-US" altLang="ja-JP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685800"/>
            <a:r>
              <a:rPr lang="ja-JP" altLang="en-US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次の波におけるステージ毎の対応方針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46304"/>
              </p:ext>
            </p:extLst>
          </p:nvPr>
        </p:nvGraphicFramePr>
        <p:xfrm>
          <a:off x="1593410" y="681991"/>
          <a:ext cx="9005180" cy="5230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464">
                  <a:extLst>
                    <a:ext uri="{9D8B030D-6E8A-4147-A177-3AD203B41FA5}">
                      <a16:colId xmlns:a16="http://schemas.microsoft.com/office/drawing/2014/main" val="3351440232"/>
                    </a:ext>
                  </a:extLst>
                </a:gridCol>
                <a:gridCol w="2391926">
                  <a:extLst>
                    <a:ext uri="{9D8B030D-6E8A-4147-A177-3AD203B41FA5}">
                      <a16:colId xmlns:a16="http://schemas.microsoft.com/office/drawing/2014/main" val="840672122"/>
                    </a:ext>
                  </a:extLst>
                </a:gridCol>
                <a:gridCol w="1476777">
                  <a:extLst>
                    <a:ext uri="{9D8B030D-6E8A-4147-A177-3AD203B41FA5}">
                      <a16:colId xmlns:a16="http://schemas.microsoft.com/office/drawing/2014/main" val="2595672303"/>
                    </a:ext>
                  </a:extLst>
                </a:gridCol>
                <a:gridCol w="2112137">
                  <a:extLst>
                    <a:ext uri="{9D8B030D-6E8A-4147-A177-3AD203B41FA5}">
                      <a16:colId xmlns:a16="http://schemas.microsoft.com/office/drawing/2014/main" val="4191998701"/>
                    </a:ext>
                  </a:extLst>
                </a:gridCol>
                <a:gridCol w="2132876">
                  <a:extLst>
                    <a:ext uri="{9D8B030D-6E8A-4147-A177-3AD203B41FA5}">
                      <a16:colId xmlns:a16="http://schemas.microsoft.com/office/drawing/2014/main" val="1946009055"/>
                    </a:ext>
                  </a:extLst>
                </a:gridCol>
              </a:tblGrid>
              <a:tr h="196249">
                <a:tc rowSpan="2">
                  <a:txBody>
                    <a:bodyPr/>
                    <a:lstStyle/>
                    <a:p>
                      <a:endParaRPr kumimoji="1" lang="ja-JP" altLang="en-US" sz="10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イエローステージ（警戒）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レッドステージ（非常事態）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034217"/>
                  </a:ext>
                </a:extLst>
              </a:tr>
              <a:tr h="1962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①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②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①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bg1"/>
                          </a:solidFill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②</a:t>
                      </a:r>
                      <a:endParaRPr kumimoji="1" lang="en-US" altLang="ja-JP" sz="1100" dirty="0" smtClean="0">
                        <a:solidFill>
                          <a:schemeClr val="bg1"/>
                        </a:solidFill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46489"/>
                  </a:ext>
                </a:extLst>
              </a:tr>
              <a:tr h="189786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府民への</a:t>
                      </a:r>
                      <a:endParaRPr kumimoji="1" lang="en-US" altLang="ja-JP" sz="1100" dirty="0" smtClean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　 呼びかけ</a:t>
                      </a:r>
                      <a:endParaRPr kumimoji="1" lang="ja-JP" altLang="en-US" sz="1100" dirty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・新たな生活様式（三つの密（密閉･　　　　　　　　　　　　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密集･密接）の回避等）の徹底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・重症化や死亡のリスクが高い方（高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齢者、基礎疾患のある方）にクラス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ター発生施設や立地地域への外出に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あたっての注意喚起、家族・親族間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における感染防止の注意喚起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・国の新型コロナウイルス接触確認ア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プリ、又は追跡システム登録の徹底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・クラスター発生施設及び疑いのある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施設の利用者への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検査受診の呼び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かけ・積極検査の実施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及び疑いのある施設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のうち、感染防止宣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言をしていない施設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への外出自粛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ある施設のうち、感染拡大防止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に必要と考えられる施設への外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出自粛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・府県間移動の自粛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・クラスター発生施設、その他感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染拡大防止に必要と考えられる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施設への外出自粛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重症化や死亡のリスクが高い方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が利用されているデイサービス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やショートステイほか、通所系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福祉サービスを可能な限り利用</a:t>
                      </a:r>
                      <a:endParaRPr kumimoji="1" lang="en-US" altLang="ja-JP" sz="10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dirty="0" smtClean="0">
                          <a:solidFill>
                            <a:schemeClr val="tx1"/>
                          </a:solidFill>
                        </a:rPr>
                        <a:t>　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0906885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イベント</a:t>
                      </a:r>
                      <a:endParaRPr kumimoji="1" lang="ja-JP" altLang="en-US" sz="1100" dirty="0">
                        <a:latin typeface="HGS創英ﾌﾟﾚｾﾞﾝｽEB" panose="02020800000000000000" pitchFamily="18" charset="-128"/>
                        <a:ea typeface="HGS創英ﾌﾟﾚｾﾞﾝｽEB" panose="02020800000000000000" pitchFamily="18" charset="-128"/>
                      </a:endParaRP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・ガイドラインの遵守の徹底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・追跡システムの導入、又は名簿作成など追跡対策の徹底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・府主催イベントの自粛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・その他、国からの要請に基づく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イベントの自粛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ガイドライン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が遵守されていな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dirty="0" err="1" smtClean="0">
                          <a:solidFill>
                            <a:schemeClr val="tx1"/>
                          </a:solidFill>
                        </a:rPr>
                        <a:t>い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場合には自粛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22694849"/>
                  </a:ext>
                </a:extLst>
              </a:tr>
              <a:tr h="158114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施　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（これまでの取組みのさらなる徹底）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・ガイドラインの遵守の徹底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ja-JP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（感染防止宣言の呼びかけ）</a:t>
                      </a:r>
                      <a:endParaRPr kumimoji="1" lang="ja-JP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・追跡システムの導入、又は名簿作成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など追跡対策の徹底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u="none" strike="noStrike" dirty="0" smtClean="0">
                          <a:solidFill>
                            <a:schemeClr val="tx1"/>
                          </a:solidFill>
                        </a:rPr>
                        <a:t>施設内での感染拡大が懸念される社</a:t>
                      </a:r>
                      <a:endParaRPr kumimoji="1" lang="en-US" altLang="ja-JP" sz="1000" b="1" u="none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u="none" strike="noStrike" dirty="0" smtClean="0">
                          <a:solidFill>
                            <a:schemeClr val="tx1"/>
                          </a:solidFill>
                        </a:rPr>
                        <a:t>　会</a:t>
                      </a: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福祉施設等（特別養護老人ホー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　ム、デイサービス等）へのあらため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strike="noStrike" dirty="0" err="1" smtClean="0">
                          <a:solidFill>
                            <a:schemeClr val="tx1"/>
                          </a:solidFill>
                        </a:rPr>
                        <a:t>ての</a:t>
                      </a: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注意喚起</a:t>
                      </a:r>
                      <a:endParaRPr kumimoji="1" lang="en-US" altLang="ja-JP" sz="1000" b="1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000" b="1" strike="noStrike" spc="-130" baseline="0" dirty="0" smtClean="0">
                          <a:solidFill>
                            <a:schemeClr val="tx1"/>
                          </a:solidFill>
                        </a:rPr>
                        <a:t>クラスター発生施設及び疑いのある施設に</a:t>
                      </a:r>
                      <a:endParaRPr kumimoji="1" lang="en-US" altLang="ja-JP" sz="1000" b="1" strike="noStrike" spc="-1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strike="noStrike" spc="-130" baseline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000" b="1" strike="noStrike" spc="-80" baseline="0" dirty="0" smtClean="0">
                          <a:solidFill>
                            <a:schemeClr val="tx1"/>
                          </a:solidFill>
                        </a:rPr>
                        <a:t>対する従業員への</a:t>
                      </a:r>
                      <a:r>
                        <a:rPr kumimoji="1" lang="en-US" altLang="ja-JP" sz="1000" b="1" strike="noStrike" spc="-80" baseline="0" dirty="0" smtClean="0">
                          <a:solidFill>
                            <a:schemeClr val="tx1"/>
                          </a:solidFill>
                        </a:rPr>
                        <a:t>PCR</a:t>
                      </a:r>
                      <a:r>
                        <a:rPr kumimoji="1" lang="ja-JP" altLang="en-US" sz="1000" b="1" strike="noStrike" spc="-80" baseline="0" dirty="0" smtClean="0">
                          <a:solidFill>
                            <a:schemeClr val="tx1"/>
                          </a:solidFill>
                        </a:rPr>
                        <a:t>検査受診の協力</a:t>
                      </a:r>
                      <a:endParaRPr kumimoji="1" lang="en-US" altLang="ja-JP" sz="1000" b="1" spc="-8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　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及び疑いのある施設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のうち、感染防止宣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言をしていない施設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（イエロー①の取組に加え）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・クラスター発生施設及び疑いの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ある施設のうち、感染拡大防止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に必要と考えられる施設の休止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（左記の取組に加え）</a:t>
                      </a: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・クラスター発生施設、その他感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染拡大防止に必要と考えられる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施設の休止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6548398"/>
                  </a:ext>
                </a:extLst>
              </a:tr>
              <a:tr h="594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S創英ﾌﾟﾚｾﾞﾝｽEB" panose="02020800000000000000" pitchFamily="18" charset="-128"/>
                          <a:ea typeface="HGS創英ﾌﾟﾚｾﾞﾝｽEB" panose="02020800000000000000" pitchFamily="18" charset="-128"/>
                        </a:rPr>
                        <a:t>■ 学　校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・授業形態は、平常授業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・教室の人数は、通常（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人まで）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・感染リスクの高い活動（近距離での活動、合唱・管楽器演奏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等）について、感染防止対策のさらなる徹底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kumimoji="1" lang="en-US" altLang="ja-JP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・授業形態は、分散登校・短縮授業・オンライン授業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・教室の人数は、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人程度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・感染リスクの高い活動（近距離での活動、合唱・管楽器演奏等）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hangingPunct="0">
                        <a:lnSpc>
                          <a:spcPts val="11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</a:rPr>
                        <a:t>　を実施しない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hangingPunct="0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endParaRPr kumimoji="1" lang="ja-JP" alt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3643997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962399" y="6420319"/>
            <a:ext cx="645479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レッドステージでは、上記取組に限らず、感染状況を踏まえ感染拡大防止に必要と考えられる措置を実施。</a:t>
            </a:r>
            <a:endParaRPr kumimoji="1" lang="en-US" altLang="ja-JP" sz="1000" b="1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defTabSz="685800">
              <a:defRPr/>
            </a:pP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　（例</a:t>
            </a:r>
            <a:r>
              <a:rPr kumimoji="1" lang="en-US" altLang="ja-JP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:</a:t>
            </a:r>
            <a:r>
              <a:rPr kumimoji="1" lang="ja-JP" altLang="en-US" sz="1000" b="1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生活維持に必要な場合を除く外出自粛　など）</a:t>
            </a:r>
            <a:endParaRPr kumimoji="1" lang="ja-JP" altLang="en-US" sz="1000" dirty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3067852" y="5913480"/>
            <a:ext cx="7124700" cy="59410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病床使用率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24126" y="6035291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低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36205" y="6033708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高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46344" y="88217"/>
            <a:ext cx="145607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475972" y="418436"/>
            <a:ext cx="3958639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回大阪府コロナウイルス対策本部会議資料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73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736</Words>
  <Application>Microsoft Office PowerPoint</Application>
  <PresentationFormat>ワイド画面</PresentationFormat>
  <Paragraphs>97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HGS創英ﾌﾟﾚｾﾞﾝｽEB</vt:lpstr>
      <vt:lpstr>HG創英角ｺﾞｼｯｸUB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2020-07-03T08:16:37Z</dcterms:created>
  <dcterms:modified xsi:type="dcterms:W3CDTF">2020-07-12T05:54:41Z</dcterms:modified>
</cp:coreProperties>
</file>