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3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63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70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30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54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81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16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16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50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43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69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201C1-8F40-4F30-B989-1277E43FD86F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E4D99-2DE6-41AC-8B63-7A4D13EE6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41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50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4901" y="2724409"/>
            <a:ext cx="7701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参考</a:t>
            </a:r>
            <a:r>
              <a:rPr lang="en-US" altLang="ja-JP" dirty="0" smtClean="0"/>
              <a:t>】</a:t>
            </a:r>
            <a:r>
              <a:rPr kumimoji="1" lang="ja-JP" altLang="en-US" dirty="0" smtClean="0"/>
              <a:t>　全国のクラスターの発生状況（例）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622406"/>
              </p:ext>
            </p:extLst>
          </p:nvPr>
        </p:nvGraphicFramePr>
        <p:xfrm>
          <a:off x="1310784" y="3106705"/>
          <a:ext cx="81280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585">
                  <a:extLst>
                    <a:ext uri="{9D8B030D-6E8A-4147-A177-3AD203B41FA5}">
                      <a16:colId xmlns:a16="http://schemas.microsoft.com/office/drawing/2014/main" val="2635606763"/>
                    </a:ext>
                  </a:extLst>
                </a:gridCol>
                <a:gridCol w="4055415">
                  <a:extLst>
                    <a:ext uri="{9D8B030D-6E8A-4147-A177-3AD203B41FA5}">
                      <a16:colId xmlns:a16="http://schemas.microsoft.com/office/drawing/2014/main" val="646600624"/>
                    </a:ext>
                  </a:extLst>
                </a:gridCol>
              </a:tblGrid>
              <a:tr h="304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発生場所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都道府県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670960"/>
                  </a:ext>
                </a:extLst>
              </a:tr>
              <a:tr h="304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ホストクラブ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東京都、埼玉県、神奈川県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005638"/>
                  </a:ext>
                </a:extLst>
              </a:tr>
              <a:tr h="304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キャバクラ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埼玉県、栃木県、福岡県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94493"/>
                  </a:ext>
                </a:extLst>
              </a:tr>
              <a:tr h="304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居酒屋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東京都</a:t>
                      </a:r>
                      <a:endParaRPr kumimoji="1" lang="zh-TW" altLang="en-US" sz="160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212050"/>
                  </a:ext>
                </a:extLst>
              </a:tr>
              <a:tr h="304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ショーパブ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鹿児島県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814731"/>
                  </a:ext>
                </a:extLst>
              </a:tr>
              <a:tr h="304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会員制スナック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福岡県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882913"/>
                  </a:ext>
                </a:extLst>
              </a:tr>
              <a:tr h="304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パーティー（会食、二次会等）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京都府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12118"/>
                  </a:ext>
                </a:extLst>
              </a:tr>
              <a:tr h="304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劇場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東京都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326126"/>
                  </a:ext>
                </a:extLst>
              </a:tr>
              <a:tr h="3043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昼カラオケ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北海道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019776"/>
                  </a:ext>
                </a:extLst>
              </a:tr>
              <a:tr h="30435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※</a:t>
                      </a:r>
                      <a:r>
                        <a:rPr kumimoji="1" lang="ja-JP" altLang="en-US" sz="1600" dirty="0" smtClean="0"/>
                        <a:t>　その他、学校、老人介護施設、職場等で発生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028594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64901" y="682080"/>
            <a:ext cx="11256135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dirty="0"/>
              <a:t>◆</a:t>
            </a:r>
            <a:r>
              <a:rPr kumimoji="1" lang="ja-JP" altLang="en-US" dirty="0" smtClean="0"/>
              <a:t>　大阪での感染</a:t>
            </a:r>
            <a:r>
              <a:rPr lang="ja-JP" altLang="en-US" dirty="0"/>
              <a:t>状況</a:t>
            </a:r>
            <a:r>
              <a:rPr lang="ja-JP" altLang="en-US" dirty="0" smtClean="0"/>
              <a:t>（６</a:t>
            </a:r>
            <a:r>
              <a:rPr lang="en-US" altLang="ja-JP" dirty="0" smtClean="0"/>
              <a:t>/</a:t>
            </a:r>
            <a:r>
              <a:rPr lang="ja-JP" altLang="en-US" dirty="0" smtClean="0"/>
              <a:t>１４～７</a:t>
            </a:r>
            <a:r>
              <a:rPr lang="en-US" altLang="ja-JP" dirty="0" smtClean="0"/>
              <a:t>/</a:t>
            </a:r>
            <a:r>
              <a:rPr lang="ja-JP" altLang="en-US" dirty="0" smtClean="0"/>
              <a:t>１１に判明した２０９事例</a:t>
            </a:r>
            <a:r>
              <a:rPr lang="ja-JP" altLang="en-US" dirty="0"/>
              <a:t>）</a:t>
            </a:r>
          </a:p>
          <a:p>
            <a:pPr>
              <a:lnSpc>
                <a:spcPts val="2000"/>
              </a:lnSpc>
            </a:pPr>
            <a:r>
              <a:rPr lang="ja-JP" altLang="en-US" dirty="0"/>
              <a:t>　</a:t>
            </a:r>
            <a:r>
              <a:rPr lang="en-US" altLang="ja-JP" dirty="0" smtClean="0"/>
              <a:t>(1)   </a:t>
            </a:r>
            <a:r>
              <a:rPr lang="ja-JP" altLang="en-US" dirty="0" smtClean="0"/>
              <a:t>夜の街関連の感染状況　　　　　　　　</a:t>
            </a:r>
            <a:r>
              <a:rPr lang="ja-JP" altLang="en-US" dirty="0"/>
              <a:t> </a:t>
            </a:r>
            <a:r>
              <a:rPr lang="ja-JP" altLang="en-US" dirty="0" smtClean="0"/>
              <a:t>  　７０人（</a:t>
            </a:r>
            <a:r>
              <a:rPr lang="ja-JP" altLang="en-US" b="1" dirty="0" smtClean="0"/>
              <a:t>３３％</a:t>
            </a:r>
            <a:r>
              <a:rPr lang="ja-JP" altLang="en-US" dirty="0" smtClean="0"/>
              <a:t>）　</a:t>
            </a: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dirty="0" smtClean="0"/>
              <a:t>　　　・ミナミのバー関連及びその濃厚接触者等　１８人</a:t>
            </a: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kumimoji="1" lang="ja-JP" altLang="en-US" dirty="0" smtClean="0"/>
              <a:t>　　　・夜の街関係者及び滞在者　　　　　　</a:t>
            </a:r>
            <a:r>
              <a:rPr lang="ja-JP" altLang="en-US" dirty="0"/>
              <a:t>　</a:t>
            </a:r>
            <a:r>
              <a:rPr lang="ja-JP" altLang="en-US" dirty="0" smtClean="0"/>
              <a:t>　５２人         </a:t>
            </a: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dirty="0" smtClean="0"/>
              <a:t>　</a:t>
            </a:r>
            <a:endParaRPr lang="en-US" altLang="ja-JP" dirty="0"/>
          </a:p>
          <a:p>
            <a:pPr>
              <a:lnSpc>
                <a:spcPts val="2000"/>
              </a:lnSpc>
            </a:pPr>
            <a:r>
              <a:rPr lang="ja-JP" altLang="en-US" dirty="0" smtClean="0"/>
              <a:t>　</a:t>
            </a:r>
            <a:r>
              <a:rPr lang="en-US" altLang="ja-JP" dirty="0" smtClean="0"/>
              <a:t>(</a:t>
            </a:r>
            <a:r>
              <a:rPr lang="en-US" altLang="ja-JP" dirty="0"/>
              <a:t>2)   </a:t>
            </a:r>
            <a:r>
              <a:rPr lang="ja-JP" altLang="en-US" dirty="0"/>
              <a:t>年齢別の特徴（１８</a:t>
            </a:r>
            <a:r>
              <a:rPr lang="ja-JP" altLang="en-US" dirty="0" smtClean="0"/>
              <a:t>～３９歳</a:t>
            </a:r>
            <a:r>
              <a:rPr lang="ja-JP" altLang="en-US" dirty="0"/>
              <a:t>）</a:t>
            </a:r>
            <a:endParaRPr lang="en-US" altLang="ja-JP" dirty="0" smtClean="0"/>
          </a:p>
          <a:p>
            <a:pPr>
              <a:lnSpc>
                <a:spcPts val="2000"/>
              </a:lnSpc>
            </a:pPr>
            <a:r>
              <a:rPr lang="ja-JP" altLang="en-US" dirty="0" smtClean="0"/>
              <a:t> 　　　全体の</a:t>
            </a:r>
            <a:r>
              <a:rPr lang="ja-JP" altLang="en-US" b="1" dirty="0" smtClean="0"/>
              <a:t>７８％</a:t>
            </a:r>
            <a:r>
              <a:rPr lang="ja-JP" altLang="en-US" dirty="0"/>
              <a:t>（１８～１９歳</a:t>
            </a:r>
            <a:r>
              <a:rPr lang="ja-JP" altLang="en-US" dirty="0" smtClean="0"/>
              <a:t>：１２％</a:t>
            </a:r>
            <a:r>
              <a:rPr lang="ja-JP" altLang="en-US" dirty="0"/>
              <a:t>、２０代：</a:t>
            </a:r>
            <a:r>
              <a:rPr lang="ja-JP" altLang="en-US" dirty="0" smtClean="0"/>
              <a:t>５２％、３０代：１４％）</a:t>
            </a:r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5024" y="113329"/>
            <a:ext cx="4868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　</a:t>
            </a:r>
            <a:r>
              <a:rPr kumimoji="1" lang="ja-JP" altLang="en-US" sz="2000" b="1" dirty="0" smtClean="0">
                <a:solidFill>
                  <a:schemeClr val="bg1"/>
                </a:solidFill>
              </a:rPr>
              <a:t>ガイドライン策定後の感染状況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-1326524" y="2205557"/>
            <a:ext cx="1030310" cy="3642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参　考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70524" y="67632"/>
            <a:ext cx="161762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参考資料１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16462" y="6459505"/>
            <a:ext cx="3434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（国発表資料・報道等による）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2996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2020-07-12T09:21:23Z</dcterms:created>
  <dcterms:modified xsi:type="dcterms:W3CDTF">2020-07-12T09:21:27Z</dcterms:modified>
</cp:coreProperties>
</file>