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56" r:id="rId2"/>
    <p:sldId id="260" r:id="rId3"/>
    <p:sldId id="258" r:id="rId4"/>
    <p:sldId id="259"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D647EB5-23A6-4E70-9C8B-99FBE0082847}" type="datetimeFigureOut">
              <a:rPr kumimoji="1" lang="ja-JP" altLang="en-US" smtClean="0"/>
              <a:t>2020/6/29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406B64D-1EDC-482A-89B7-D07978330128}" type="slidenum">
              <a:rPr kumimoji="1" lang="ja-JP" altLang="en-US" smtClean="0"/>
              <a:t>‹#›</a:t>
            </a:fld>
            <a:endParaRPr kumimoji="1" lang="ja-JP" altLang="en-US"/>
          </a:p>
        </p:txBody>
      </p:sp>
    </p:spTree>
    <p:extLst>
      <p:ext uri="{BB962C8B-B14F-4D97-AF65-F5344CB8AC3E}">
        <p14:creationId xmlns:p14="http://schemas.microsoft.com/office/powerpoint/2010/main" val="3001138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62D8A5C-E663-4E40-93C5-2EFC7ACAF153}"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482434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3A42CF-EC03-4DDA-BAB2-1DF3EB437250}"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2085399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AF027C3-0485-4768-A389-07729368519C}"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2574938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A35609-BB77-44D4-A555-784D21E1666B}"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1008406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0277E3-88EA-4F49-8E80-E5BFF773D9A3}"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483973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0E1AA25-C19D-417A-A22F-F0FC27697682}" type="datetime1">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719195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E6A02FA-003D-4CF6-8062-8F7D968EF574}" type="datetime1">
              <a:rPr kumimoji="1" lang="ja-JP" altLang="en-US" smtClean="0"/>
              <a:t>2020/6/29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823782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FB4596E-E5D5-4B11-8DB0-DAFEFA220585}" type="datetime1">
              <a:rPr kumimoji="1" lang="ja-JP" altLang="en-US" smtClean="0"/>
              <a:t>2020/6/29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1371706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5EC4E57-C7E2-40A0-A1B1-1673ACE4C7E6}" type="datetime1">
              <a:rPr kumimoji="1" lang="ja-JP" altLang="en-US" smtClean="0"/>
              <a:t>2020/6/29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427081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7011E5-02E2-444B-8C7C-4DB1C61AA093}" type="datetime1">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665106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71208EB-6949-40FD-BD8D-7615E38C30C7}" type="datetime1">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139726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BC29D5-861B-4E40-AACB-22B2F488C0EC}" type="datetime1">
              <a:rPr kumimoji="1" lang="ja-JP" altLang="en-US" smtClean="0"/>
              <a:t>2020/6/29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B95FD-DA9E-439A-9B6F-CF0D653374F2}" type="slidenum">
              <a:rPr kumimoji="1" lang="ja-JP" altLang="en-US" smtClean="0"/>
              <a:t>‹#›</a:t>
            </a:fld>
            <a:endParaRPr kumimoji="1" lang="ja-JP" altLang="en-US"/>
          </a:p>
        </p:txBody>
      </p:sp>
    </p:spTree>
    <p:extLst>
      <p:ext uri="{BB962C8B-B14F-4D97-AF65-F5344CB8AC3E}">
        <p14:creationId xmlns:p14="http://schemas.microsoft.com/office/powerpoint/2010/main" val="2007453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2"/>
          <a:stretch>
            <a:fillRect/>
          </a:stretch>
        </p:blipFill>
        <p:spPr>
          <a:xfrm>
            <a:off x="302166" y="3298274"/>
            <a:ext cx="11887200" cy="2301240"/>
          </a:xfrm>
          <a:prstGeom prst="rect">
            <a:avLst/>
          </a:prstGeom>
        </p:spPr>
      </p:pic>
      <p:sp>
        <p:nvSpPr>
          <p:cNvPr id="10" name="テキスト ボックス 9"/>
          <p:cNvSpPr txBox="1"/>
          <p:nvPr/>
        </p:nvSpPr>
        <p:spPr>
          <a:xfrm>
            <a:off x="1" y="0"/>
            <a:ext cx="12192000" cy="523220"/>
          </a:xfrm>
          <a:prstGeom prst="rect">
            <a:avLst/>
          </a:prstGeom>
          <a:solidFill>
            <a:schemeClr val="accent1"/>
          </a:solidFill>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ケース</a:t>
            </a:r>
            <a:r>
              <a:rPr lang="en-US" altLang="ja-JP" sz="2800" b="1" dirty="0" smtClean="0">
                <a:solidFill>
                  <a:schemeClr val="bg1"/>
                </a:solidFill>
                <a:latin typeface="Meiryo UI" panose="020B0604030504040204" pitchFamily="50" charset="-128"/>
                <a:ea typeface="Meiryo UI" panose="020B0604030504040204" pitchFamily="50" charset="-128"/>
              </a:rPr>
              <a:t>1</a:t>
            </a:r>
            <a:r>
              <a:rPr kumimoji="1" lang="ja-JP" altLang="en-US" sz="2800" b="1" dirty="0" smtClean="0">
                <a:solidFill>
                  <a:schemeClr val="bg1"/>
                </a:solidFill>
                <a:latin typeface="Meiryo UI" panose="020B0604030504040204" pitchFamily="50" charset="-128"/>
                <a:ea typeface="Meiryo UI" panose="020B0604030504040204" pitchFamily="50" charset="-128"/>
              </a:rPr>
              <a:t>　大阪府の実測値（</a:t>
            </a:r>
            <a:r>
              <a:rPr kumimoji="1" lang="en-US" altLang="ja-JP" sz="2800" b="1" dirty="0" smtClean="0">
                <a:solidFill>
                  <a:schemeClr val="bg1"/>
                </a:solidFill>
                <a:latin typeface="Meiryo UI" panose="020B0604030504040204" pitchFamily="50" charset="-128"/>
                <a:ea typeface="Meiryo UI" panose="020B0604030504040204" pitchFamily="50" charset="-128"/>
              </a:rPr>
              <a:t>3</a:t>
            </a:r>
            <a:r>
              <a:rPr kumimoji="1" lang="ja-JP" altLang="en-US" sz="2800" b="1" dirty="0" smtClean="0">
                <a:solidFill>
                  <a:schemeClr val="bg1"/>
                </a:solidFill>
                <a:latin typeface="Meiryo UI" panose="020B0604030504040204" pitchFamily="50" charset="-128"/>
                <a:ea typeface="Meiryo UI" panose="020B0604030504040204" pitchFamily="50" charset="-128"/>
              </a:rPr>
              <a:t>月下旬）へのあてはめ</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14" name="スライド番号プレースホルダー 13"/>
          <p:cNvSpPr>
            <a:spLocks noGrp="1"/>
          </p:cNvSpPr>
          <p:nvPr>
            <p:ph type="sldNum" sz="quarter" idx="12"/>
          </p:nvPr>
        </p:nvSpPr>
        <p:spPr>
          <a:xfrm>
            <a:off x="9448800" y="6492875"/>
            <a:ext cx="2743200" cy="365125"/>
          </a:xfrm>
        </p:spPr>
        <p:txBody>
          <a:bodyPr/>
          <a:lstStyle/>
          <a:p>
            <a:fld id="{6E9B95FD-DA9E-439A-9B6F-CF0D653374F2}" type="slidenum">
              <a:rPr kumimoji="1" lang="ja-JP" altLang="en-US" smtClean="0">
                <a:solidFill>
                  <a:schemeClr val="tx1"/>
                </a:solidFill>
              </a:rPr>
              <a:t>1</a:t>
            </a:fld>
            <a:endParaRPr kumimoji="1" lang="ja-JP" altLang="en-US" dirty="0">
              <a:solidFill>
                <a:schemeClr val="tx1"/>
              </a:solidFill>
            </a:endParaRPr>
          </a:p>
        </p:txBody>
      </p:sp>
      <p:sp>
        <p:nvSpPr>
          <p:cNvPr id="5" name="テキスト ボックス 4"/>
          <p:cNvSpPr txBox="1"/>
          <p:nvPr/>
        </p:nvSpPr>
        <p:spPr>
          <a:xfrm>
            <a:off x="238690" y="5222479"/>
            <a:ext cx="400110" cy="1249701"/>
          </a:xfrm>
          <a:prstGeom prst="rect">
            <a:avLst/>
          </a:prstGeom>
          <a:noFill/>
        </p:spPr>
        <p:txBody>
          <a:bodyPr vert="eaVert" wrap="none" rtlCol="0">
            <a:spAutoFit/>
          </a:bodyPr>
          <a:lstStyle/>
          <a:p>
            <a:r>
              <a:rPr lang="ja-JP" altLang="en-US" sz="700" dirty="0" smtClean="0">
                <a:latin typeface="Meiryo UI" panose="020B0604030504040204" pitchFamily="50" charset="-128"/>
                <a:ea typeface="Meiryo UI" panose="020B0604030504040204" pitchFamily="50" charset="-128"/>
              </a:rPr>
              <a:t>感染</a:t>
            </a:r>
            <a:r>
              <a:rPr lang="ja-JP" altLang="en-US" sz="700" dirty="0">
                <a:latin typeface="Meiryo UI" panose="020B0604030504040204" pitchFamily="50" charset="-128"/>
                <a:ea typeface="Meiryo UI" panose="020B0604030504040204" pitchFamily="50" charset="-128"/>
              </a:rPr>
              <a:t>経路</a:t>
            </a:r>
            <a:r>
              <a:rPr kumimoji="1" lang="ja-JP" altLang="en-US" sz="700" dirty="0" smtClean="0">
                <a:latin typeface="Meiryo UI" panose="020B0604030504040204" pitchFamily="50" charset="-128"/>
                <a:ea typeface="Meiryo UI" panose="020B0604030504040204" pitchFamily="50" charset="-128"/>
              </a:rPr>
              <a:t>不明者数</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移動平均</a:t>
            </a:r>
            <a:r>
              <a:rPr kumimoji="1" lang="en-US" altLang="ja-JP" sz="700" dirty="0" smtClean="0">
                <a:latin typeface="Meiryo UI" panose="020B0604030504040204" pitchFamily="50" charset="-128"/>
                <a:ea typeface="Meiryo UI" panose="020B0604030504040204" pitchFamily="50" charset="-128"/>
              </a:rPr>
              <a:t>)</a:t>
            </a:r>
          </a:p>
          <a:p>
            <a:r>
              <a:rPr lang="ja-JP" altLang="en-US" sz="700" dirty="0" smtClean="0">
                <a:latin typeface="Meiryo UI" panose="020B0604030504040204" pitchFamily="50" charset="-128"/>
                <a:ea typeface="Meiryo UI" panose="020B0604030504040204" pitchFamily="50" charset="-128"/>
              </a:rPr>
              <a:t>新規陽性者数</a:t>
            </a:r>
            <a:endParaRPr kumimoji="1" lang="ja-JP" altLang="en-US" sz="7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1695248" y="5241443"/>
            <a:ext cx="292388" cy="720710"/>
          </a:xfrm>
          <a:prstGeom prst="rect">
            <a:avLst/>
          </a:prstGeom>
          <a:noFill/>
        </p:spPr>
        <p:txBody>
          <a:bodyPr vert="eaVert" wrap="none" rtlCol="0">
            <a:spAutoFit/>
          </a:bodyPr>
          <a:lstStyle/>
          <a:p>
            <a:r>
              <a:rPr lang="ja-JP" altLang="en-US" sz="700" dirty="0" smtClean="0">
                <a:latin typeface="Meiryo UI" panose="020B0604030504040204" pitchFamily="50" charset="-128"/>
                <a:ea typeface="Meiryo UI" panose="020B0604030504040204" pitchFamily="50" charset="-128"/>
              </a:rPr>
              <a:t>重症病床使用率</a:t>
            </a:r>
            <a:endParaRPr lang="en-US" altLang="ja-JP" sz="700" dirty="0" smtClean="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5368334" y="5324355"/>
            <a:ext cx="438069" cy="1426031"/>
          </a:xfrm>
          <a:prstGeom prst="rect">
            <a:avLst/>
          </a:prstGeom>
          <a:noFill/>
        </p:spPr>
        <p:txBody>
          <a:bodyPr vert="eaVert" wrap="none" rtlCol="0">
            <a:spAutoFit/>
          </a:bodyPr>
          <a:lstStyle/>
          <a:p>
            <a:r>
              <a:rPr lang="ja-JP" altLang="en-US" sz="800" dirty="0" smtClean="0">
                <a:latin typeface="Meiryo UI" panose="020B0604030504040204" pitchFamily="50" charset="-128"/>
                <a:ea typeface="Meiryo UI" panose="020B0604030504040204" pitchFamily="50" charset="-128"/>
              </a:rPr>
              <a:t>●修正大阪モデル「黄信号」</a:t>
            </a:r>
            <a:endParaRPr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10</a:t>
            </a:r>
            <a:r>
              <a:rPr lang="ja-JP" altLang="en-US" sz="800" dirty="0" smtClean="0">
                <a:latin typeface="Meiryo UI" panose="020B0604030504040204" pitchFamily="50" charset="-128"/>
                <a:ea typeface="Meiryo UI" panose="020B0604030504040204" pitchFamily="50" charset="-128"/>
              </a:rPr>
              <a:t>名以上の場合</a:t>
            </a:r>
            <a:r>
              <a:rPr lang="en-US" altLang="ja-JP" sz="800" dirty="0" smtClean="0">
                <a:latin typeface="Meiryo UI" panose="020B0604030504040204" pitchFamily="50" charset="-128"/>
                <a:ea typeface="Meiryo UI" panose="020B0604030504040204" pitchFamily="50" charset="-128"/>
              </a:rPr>
              <a:t>)</a:t>
            </a:r>
            <a:endParaRPr kumimoji="1" lang="en-US" altLang="ja-JP" sz="800" dirty="0" smtClean="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5094941" y="5316500"/>
            <a:ext cx="438069" cy="1426031"/>
          </a:xfrm>
          <a:prstGeom prst="rect">
            <a:avLst/>
          </a:prstGeom>
          <a:noFill/>
        </p:spPr>
        <p:txBody>
          <a:bodyPr vert="eaVert" wrap="none" rtlCol="0">
            <a:spAutoFit/>
          </a:bodyPr>
          <a:lstStyle/>
          <a:p>
            <a:r>
              <a:rPr lang="ja-JP" altLang="en-US" sz="800" dirty="0" smtClean="0">
                <a:latin typeface="Meiryo UI" panose="020B0604030504040204" pitchFamily="50" charset="-128"/>
                <a:ea typeface="Meiryo UI" panose="020B0604030504040204" pitchFamily="50" charset="-128"/>
              </a:rPr>
              <a:t>▲修正大阪モデル「黄信号」</a:t>
            </a:r>
            <a:endParaRPr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5</a:t>
            </a:r>
            <a:r>
              <a:rPr kumimoji="1" lang="ja-JP" altLang="en-US" sz="800" dirty="0" smtClean="0">
                <a:latin typeface="Meiryo UI" panose="020B0604030504040204" pitchFamily="50" charset="-128"/>
                <a:ea typeface="Meiryo UI" panose="020B0604030504040204" pitchFamily="50" charset="-128"/>
              </a:rPr>
              <a:t>名以上の場合）</a:t>
            </a:r>
            <a:endParaRPr kumimoji="1" lang="en-US" altLang="ja-JP" sz="800" dirty="0" smtClean="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5952785" y="5256008"/>
            <a:ext cx="421782" cy="1633139"/>
          </a:xfrm>
          <a:prstGeom prst="rect">
            <a:avLst/>
          </a:prstGeom>
          <a:noFill/>
        </p:spPr>
        <p:txBody>
          <a:bodyPr vert="eaVert" wrap="none" rtlCol="0">
            <a:spAutoFit/>
          </a:bodyPr>
          <a:lstStyle/>
          <a:p>
            <a:r>
              <a:rPr lang="en-US" altLang="ja-JP" sz="800" dirty="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国基準</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２．５人</a:t>
            </a:r>
            <a:endParaRPr lang="en-US" altLang="ja-JP" sz="800" dirty="0" smtClean="0">
              <a:latin typeface="Meiryo UI" panose="020B0604030504040204" pitchFamily="50" charset="-128"/>
              <a:ea typeface="Meiryo UI" panose="020B0604030504040204" pitchFamily="50" charset="-128"/>
            </a:endParaRPr>
          </a:p>
          <a:p>
            <a:r>
              <a:rPr lang="ja-JP" altLang="en-US" sz="700" dirty="0" smtClean="0">
                <a:latin typeface="Meiryo UI" panose="020B0604030504040204" pitchFamily="50" charset="-128"/>
                <a:ea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人口</a:t>
            </a:r>
            <a:r>
              <a:rPr lang="en-US" altLang="ja-JP" sz="700" dirty="0" smtClean="0">
                <a:latin typeface="Meiryo UI" panose="020B0604030504040204" pitchFamily="50" charset="-128"/>
                <a:ea typeface="Meiryo UI" panose="020B0604030504040204" pitchFamily="50" charset="-128"/>
              </a:rPr>
              <a:t>10</a:t>
            </a:r>
            <a:r>
              <a:rPr lang="ja-JP" altLang="en-US" sz="700" dirty="0" smtClean="0">
                <a:latin typeface="Meiryo UI" panose="020B0604030504040204" pitchFamily="50" charset="-128"/>
                <a:ea typeface="Meiryo UI" panose="020B0604030504040204" pitchFamily="50" charset="-128"/>
              </a:rPr>
              <a:t>万あたり週の新規陽性者</a:t>
            </a:r>
            <a:r>
              <a:rPr lang="en-US" altLang="ja-JP" sz="700" dirty="0" smtClean="0">
                <a:latin typeface="Meiryo UI" panose="020B0604030504040204" pitchFamily="50" charset="-128"/>
                <a:ea typeface="Meiryo UI" panose="020B0604030504040204" pitchFamily="50" charset="-128"/>
              </a:rPr>
              <a:t>)</a:t>
            </a:r>
          </a:p>
        </p:txBody>
      </p:sp>
      <p:sp>
        <p:nvSpPr>
          <p:cNvPr id="22" name="テキスト ボックス 21"/>
          <p:cNvSpPr txBox="1"/>
          <p:nvPr/>
        </p:nvSpPr>
        <p:spPr>
          <a:xfrm>
            <a:off x="7645989" y="5362479"/>
            <a:ext cx="314958" cy="1441036"/>
          </a:xfrm>
          <a:prstGeom prst="rect">
            <a:avLst/>
          </a:prstGeom>
          <a:noFill/>
        </p:spPr>
        <p:txBody>
          <a:bodyPr vert="eaVert" wrap="none" rtlCol="0">
            <a:spAutoFit/>
          </a:bodyPr>
          <a:lstStyle/>
          <a:p>
            <a:r>
              <a:rPr lang="ja-JP" altLang="en-US" sz="800" dirty="0" smtClean="0">
                <a:latin typeface="Meiryo UI" panose="020B0604030504040204" pitchFamily="50" charset="-128"/>
                <a:ea typeface="Meiryo UI" panose="020B0604030504040204" pitchFamily="50" charset="-128"/>
              </a:rPr>
              <a:t>重症患者数最多</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使用率</a:t>
            </a:r>
            <a:r>
              <a:rPr lang="en-US" altLang="ja-JP" sz="800" dirty="0" smtClean="0">
                <a:latin typeface="Meiryo UI" panose="020B0604030504040204" pitchFamily="50" charset="-128"/>
                <a:ea typeface="Meiryo UI" panose="020B0604030504040204" pitchFamily="50" charset="-128"/>
              </a:rPr>
              <a:t>30</a:t>
            </a:r>
            <a:r>
              <a:rPr lang="ja-JP" altLang="en-US" sz="800" dirty="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a:t>
            </a:r>
          </a:p>
        </p:txBody>
      </p:sp>
      <p:sp>
        <p:nvSpPr>
          <p:cNvPr id="7" name="テキスト ボックス 6"/>
          <p:cNvSpPr txBox="1"/>
          <p:nvPr/>
        </p:nvSpPr>
        <p:spPr>
          <a:xfrm>
            <a:off x="7624322" y="3377242"/>
            <a:ext cx="2156360" cy="261610"/>
          </a:xfrm>
          <a:prstGeom prst="rect">
            <a:avLst/>
          </a:prstGeom>
          <a:noFill/>
        </p:spPr>
        <p:txBody>
          <a:bodyPr wrap="none" rtlCol="0">
            <a:spAutoFit/>
          </a:body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病床数は</a:t>
            </a:r>
            <a:r>
              <a:rPr kumimoji="1" lang="en-US" altLang="ja-JP" sz="1100" dirty="0" smtClean="0">
                <a:latin typeface="Meiryo UI" panose="020B0604030504040204" pitchFamily="50" charset="-128"/>
                <a:ea typeface="Meiryo UI" panose="020B0604030504040204" pitchFamily="50" charset="-128"/>
              </a:rPr>
              <a:t>215</a:t>
            </a:r>
            <a:r>
              <a:rPr kumimoji="1" lang="ja-JP" altLang="en-US" sz="1100" dirty="0" smtClean="0">
                <a:latin typeface="Meiryo UI" panose="020B0604030504040204" pitchFamily="50" charset="-128"/>
                <a:ea typeface="Meiryo UI" panose="020B0604030504040204" pitchFamily="50" charset="-128"/>
              </a:rPr>
              <a:t>床を</a:t>
            </a:r>
            <a:r>
              <a:rPr kumimoji="1" lang="en-US" altLang="ja-JP" sz="1100" dirty="0" smtClean="0">
                <a:latin typeface="Meiryo UI" panose="020B0604030504040204" pitchFamily="50" charset="-128"/>
                <a:ea typeface="Meiryo UI" panose="020B0604030504040204" pitchFamily="50" charset="-128"/>
              </a:rPr>
              <a:t>100</a:t>
            </a:r>
            <a:r>
              <a:rPr kumimoji="1" lang="ja-JP" altLang="en-US" sz="1100" dirty="0" smtClean="0">
                <a:latin typeface="Meiryo UI" panose="020B0604030504040204" pitchFamily="50" charset="-128"/>
                <a:ea typeface="Meiryo UI" panose="020B0604030504040204" pitchFamily="50" charset="-128"/>
              </a:rPr>
              <a:t>％と設定</a:t>
            </a:r>
            <a:endParaRPr kumimoji="1" lang="ja-JP" altLang="en-US" sz="11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6758234" y="508634"/>
            <a:ext cx="415498"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24" name="テキスト ボックス 23"/>
          <p:cNvSpPr txBox="1"/>
          <p:nvPr/>
        </p:nvSpPr>
        <p:spPr>
          <a:xfrm>
            <a:off x="7273655" y="520595"/>
            <a:ext cx="415498" cy="369332"/>
          </a:xfrm>
          <a:prstGeom prst="rect">
            <a:avLst/>
          </a:prstGeom>
          <a:noFill/>
        </p:spPr>
        <p:txBody>
          <a:bodyPr wrap="none" rtlCol="0">
            <a:spAutoFit/>
          </a:bodyPr>
          <a:lstStyle/>
          <a:p>
            <a:r>
              <a:rPr lang="ja-JP" altLang="en-US" dirty="0"/>
              <a:t>●</a:t>
            </a:r>
            <a:endParaRPr kumimoji="1" lang="ja-JP" altLang="en-US" dirty="0"/>
          </a:p>
        </p:txBody>
      </p:sp>
      <p:sp>
        <p:nvSpPr>
          <p:cNvPr id="25" name="テキスト ボックス 24"/>
          <p:cNvSpPr txBox="1"/>
          <p:nvPr/>
        </p:nvSpPr>
        <p:spPr>
          <a:xfrm>
            <a:off x="731273" y="5609919"/>
            <a:ext cx="4000498" cy="553998"/>
          </a:xfrm>
          <a:prstGeom prst="rect">
            <a:avLst/>
          </a:prstGeom>
          <a:solidFill>
            <a:srgbClr val="99FF99"/>
          </a:solidFill>
          <a:ln>
            <a:solidFill>
              <a:srgbClr val="002060"/>
            </a:solidFill>
          </a:ln>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▲：感染経路不明者を</a:t>
            </a:r>
            <a:r>
              <a:rPr kumimoji="1" lang="en-US" altLang="ja-JP" sz="1000" dirty="0" smtClean="0">
                <a:latin typeface="Meiryo UI" panose="020B0604030504040204" pitchFamily="50" charset="-128"/>
                <a:ea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rPr>
              <a:t>名に設定した場合</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4</a:t>
            </a:r>
            <a:r>
              <a:rPr lang="ja-JP" altLang="en-US" sz="1000" dirty="0" smtClean="0">
                <a:latin typeface="Meiryo UI" panose="020B0604030504040204" pitchFamily="50" charset="-128"/>
                <a:ea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日に黄色信号点灯</a:t>
            </a:r>
            <a:endParaRPr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●：感染経路不明者を</a:t>
            </a:r>
            <a:r>
              <a:rPr kumimoji="1" lang="en-US" altLang="ja-JP" sz="1000" dirty="0" smtClean="0">
                <a:latin typeface="Meiryo UI" panose="020B0604030504040204" pitchFamily="50" charset="-128"/>
                <a:ea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rPr>
              <a:t>名に設定した場合</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4</a:t>
            </a:r>
            <a:r>
              <a:rPr lang="ja-JP" altLang="en-US" sz="1000" dirty="0" smtClean="0">
                <a:latin typeface="Meiryo UI" panose="020B0604030504040204" pitchFamily="50" charset="-128"/>
                <a:ea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rPr>
              <a:t>日に黄色信号点灯</a:t>
            </a:r>
            <a:endParaRPr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重症病床使用率は</a:t>
            </a:r>
            <a:r>
              <a:rPr lang="ja-JP" altLang="en-US" sz="1000" dirty="0" smtClean="0">
                <a:latin typeface="Meiryo UI" panose="020B0604030504040204" pitchFamily="50" charset="-128"/>
                <a:ea typeface="Meiryo UI" panose="020B0604030504040204" pitchFamily="50" charset="-128"/>
              </a:rPr>
              <a:t>最大約</a:t>
            </a:r>
            <a:r>
              <a:rPr lang="en-US" altLang="ja-JP" sz="1000" dirty="0" smtClean="0">
                <a:latin typeface="Meiryo UI" panose="020B0604030504040204" pitchFamily="50" charset="-128"/>
                <a:ea typeface="Meiryo UI" panose="020B0604030504040204" pitchFamily="50" charset="-128"/>
              </a:rPr>
              <a:t>30</a:t>
            </a:r>
            <a:r>
              <a:rPr lang="ja-JP" altLang="en-US" sz="1000" dirty="0" smtClean="0">
                <a:latin typeface="Meiryo UI" panose="020B0604030504040204" pitchFamily="50" charset="-128"/>
                <a:ea typeface="Meiryo UI" panose="020B0604030504040204" pitchFamily="50" charset="-128"/>
              </a:rPr>
              <a:t>％のため、</a:t>
            </a:r>
            <a:r>
              <a:rPr kumimoji="1" lang="ja-JP" altLang="en-US" sz="1000" dirty="0" smtClean="0">
                <a:latin typeface="Meiryo UI" panose="020B0604030504040204" pitchFamily="50" charset="-128"/>
                <a:ea typeface="Meiryo UI" panose="020B0604030504040204" pitchFamily="50" charset="-128"/>
              </a:rPr>
              <a:t>赤色信号を点灯することはない。</a:t>
            </a:r>
            <a:endParaRPr kumimoji="1" lang="ja-JP" altLang="en-US" sz="1000" dirty="0">
              <a:latin typeface="Meiryo UI" panose="020B0604030504040204" pitchFamily="50" charset="-128"/>
              <a:ea typeface="Meiryo UI" panose="020B0604030504040204" pitchFamily="50" charset="-128"/>
            </a:endParaRPr>
          </a:p>
        </p:txBody>
      </p:sp>
      <p:sp>
        <p:nvSpPr>
          <p:cNvPr id="2" name="正方形/長方形 1"/>
          <p:cNvSpPr/>
          <p:nvPr/>
        </p:nvSpPr>
        <p:spPr>
          <a:xfrm>
            <a:off x="5361350" y="5122951"/>
            <a:ext cx="107680" cy="20375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5499682" y="5120603"/>
            <a:ext cx="107680" cy="20375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6161505" y="5120603"/>
            <a:ext cx="107680" cy="20375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7748222" y="5139567"/>
            <a:ext cx="107680" cy="20375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667452" y="2197526"/>
            <a:ext cx="723275"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指標①</a:t>
            </a:r>
            <a:endParaRPr kumimoji="1" lang="ja-JP" altLang="en-US" sz="14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667452" y="1829980"/>
            <a:ext cx="723275"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指標➁</a:t>
            </a:r>
            <a:endParaRPr kumimoji="1" lang="ja-JP" altLang="en-US" sz="14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667452" y="2565072"/>
            <a:ext cx="723275"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指標③</a:t>
            </a:r>
            <a:endParaRPr kumimoji="1" lang="ja-JP" altLang="en-US" sz="14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667452" y="2928523"/>
            <a:ext cx="723275"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指標⑤</a:t>
            </a:r>
            <a:endParaRPr kumimoji="1" lang="ja-JP" altLang="en-US" sz="14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736047" y="6181849"/>
            <a:ext cx="4002869" cy="646331"/>
          </a:xfrm>
          <a:prstGeom prst="rect">
            <a:avLst/>
          </a:prstGeom>
          <a:solidFill>
            <a:schemeClr val="accent4">
              <a:lumMod val="40000"/>
              <a:lumOff val="60000"/>
            </a:schemeClr>
          </a:solidFill>
          <a:ln>
            <a:solidFill>
              <a:srgbClr val="002060"/>
            </a:solidFill>
          </a:ln>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国基準：</a:t>
            </a:r>
            <a:r>
              <a:rPr kumimoji="1" lang="en-US" altLang="ja-JP" sz="1000" dirty="0" smtClean="0">
                <a:latin typeface="Meiryo UI" panose="020B0604030504040204" pitchFamily="50" charset="-128"/>
                <a:ea typeface="Meiryo UI" panose="020B0604030504040204" pitchFamily="50" charset="-128"/>
              </a:rPr>
              <a:t>4/7</a:t>
            </a:r>
            <a:r>
              <a:rPr kumimoji="1" lang="ja-JP" altLang="en-US" sz="1000" dirty="0" err="1" smtClean="0">
                <a:latin typeface="Meiryo UI" panose="020B0604030504040204" pitchFamily="50" charset="-128"/>
                <a:ea typeface="Meiryo UI" panose="020B0604030504040204" pitchFamily="50" charset="-128"/>
              </a:rPr>
              <a:t>に緊</a:t>
            </a:r>
            <a:r>
              <a:rPr kumimoji="1" lang="ja-JP" altLang="en-US" sz="1000" dirty="0" smtClean="0">
                <a:latin typeface="Meiryo UI" panose="020B0604030504040204" pitchFamily="50" charset="-128"/>
                <a:ea typeface="Meiryo UI" panose="020B0604030504040204" pitchFamily="50" charset="-128"/>
              </a:rPr>
              <a:t>急事態宣言が発出された際の全国の週の新規陽性</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者数が</a:t>
            </a:r>
            <a:r>
              <a:rPr kumimoji="1" lang="en-US" altLang="ja-JP" sz="1000" dirty="0" smtClean="0">
                <a:latin typeface="Meiryo UI" panose="020B0604030504040204" pitchFamily="50" charset="-128"/>
                <a:ea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rPr>
              <a:t>万人あたり</a:t>
            </a:r>
            <a:r>
              <a:rPr lang="en-US" altLang="ja-JP" sz="1000" dirty="0" smtClean="0">
                <a:latin typeface="Meiryo UI" panose="020B0604030504040204" pitchFamily="50" charset="-128"/>
                <a:ea typeface="Meiryo UI" panose="020B0604030504040204" pitchFamily="50" charset="-128"/>
              </a:rPr>
              <a:t>5</a:t>
            </a:r>
            <a:r>
              <a:rPr lang="ja-JP" altLang="en-US" sz="1000" dirty="0" smtClean="0">
                <a:latin typeface="Meiryo UI" panose="020B0604030504040204" pitchFamily="50" charset="-128"/>
                <a:ea typeface="Meiryo UI" panose="020B0604030504040204" pitchFamily="50" charset="-128"/>
              </a:rPr>
              <a:t>人程度。その半分程度</a:t>
            </a:r>
            <a:r>
              <a:rPr lang="en-US" altLang="ja-JP" sz="1000" dirty="0" smtClean="0">
                <a:latin typeface="Meiryo UI" panose="020B0604030504040204" pitchFamily="50" charset="-128"/>
                <a:ea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rPr>
              <a:t>万人あたり</a:t>
            </a:r>
            <a:r>
              <a:rPr lang="en-US" altLang="ja-JP" sz="1000" dirty="0" smtClean="0">
                <a:latin typeface="Meiryo UI" panose="020B0604030504040204" pitchFamily="50" charset="-128"/>
                <a:ea typeface="Meiryo UI" panose="020B0604030504040204" pitchFamily="50" charset="-128"/>
              </a:rPr>
              <a:t>2.5</a:t>
            </a:r>
            <a:r>
              <a:rPr lang="ja-JP" altLang="en-US" sz="1000" dirty="0" smtClean="0">
                <a:latin typeface="Meiryo UI" panose="020B0604030504040204" pitchFamily="50" charset="-128"/>
                <a:ea typeface="Meiryo UI" panose="020B0604030504040204" pitchFamily="50" charset="-128"/>
              </a:rPr>
              <a:t>人</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に達</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した際に都道府県による社会への協力要請を行うべきとされている。</a:t>
            </a:r>
            <a:endParaRPr lang="en-US" altLang="ja-JP" sz="1000" dirty="0" smtClean="0">
              <a:latin typeface="Meiryo UI" panose="020B0604030504040204" pitchFamily="50" charset="-128"/>
              <a:ea typeface="Meiryo UI" panose="020B0604030504040204" pitchFamily="50" charset="-128"/>
            </a:endParaRPr>
          </a:p>
          <a:p>
            <a:r>
              <a:rPr lang="ja-JP" altLang="en-US" sz="600" dirty="0" smtClean="0">
                <a:latin typeface="Meiryo UI" panose="020B0604030504040204" pitchFamily="50" charset="-128"/>
                <a:ea typeface="Meiryo UI" panose="020B0604030504040204" pitchFamily="50" charset="-128"/>
              </a:rPr>
              <a:t>　　　（</a:t>
            </a:r>
            <a:r>
              <a:rPr lang="en-US" altLang="ja-JP" sz="600" dirty="0" smtClean="0">
                <a:latin typeface="Meiryo UI" panose="020B0604030504040204" pitchFamily="50" charset="-128"/>
                <a:ea typeface="Meiryo UI" panose="020B0604030504040204" pitchFamily="50" charset="-128"/>
              </a:rPr>
              <a:t>R2.6.19</a:t>
            </a:r>
            <a:r>
              <a:rPr lang="ja-JP" altLang="en-US" sz="600" dirty="0" smtClean="0">
                <a:latin typeface="Meiryo UI" panose="020B0604030504040204" pitchFamily="50" charset="-128"/>
                <a:ea typeface="Meiryo UI" panose="020B0604030504040204" pitchFamily="50" charset="-128"/>
              </a:rPr>
              <a:t>付け厚生労働省事務連絡　今後を見据えた新型ｺﾛﾅｳｲﾙｽ感染症の医療提供体制整備について）</a:t>
            </a:r>
            <a:endParaRPr lang="en-US" altLang="ja-JP" sz="600" dirty="0" smtClean="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7005474" y="5288012"/>
            <a:ext cx="421782" cy="1543371"/>
          </a:xfrm>
          <a:prstGeom prst="rect">
            <a:avLst/>
          </a:prstGeom>
          <a:noFill/>
        </p:spPr>
        <p:txBody>
          <a:bodyPr vert="eaVert" wrap="none" rtlCol="0">
            <a:spAutoFit/>
          </a:bodyPr>
          <a:lstStyle/>
          <a:p>
            <a:r>
              <a:rPr lang="en-US" altLang="ja-JP" sz="800" dirty="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国基準</a:t>
            </a:r>
            <a:r>
              <a:rPr lang="en-US" altLang="ja-JP"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５</a:t>
            </a:r>
            <a:r>
              <a:rPr lang="ja-JP" altLang="en-US" sz="800" dirty="0" smtClean="0">
                <a:latin typeface="Meiryo UI" panose="020B0604030504040204" pitchFamily="50" charset="-128"/>
                <a:ea typeface="Meiryo UI" panose="020B0604030504040204" pitchFamily="50" charset="-128"/>
              </a:rPr>
              <a:t>人</a:t>
            </a:r>
            <a:endParaRPr lang="en-US" altLang="ja-JP" sz="800" dirty="0" smtClean="0">
              <a:latin typeface="Meiryo UI" panose="020B0604030504040204" pitchFamily="50" charset="-128"/>
              <a:ea typeface="Meiryo UI" panose="020B0604030504040204" pitchFamily="50" charset="-128"/>
            </a:endParaRPr>
          </a:p>
          <a:p>
            <a:r>
              <a:rPr lang="ja-JP" altLang="en-US" sz="700" dirty="0" smtClean="0">
                <a:latin typeface="Meiryo UI" panose="020B0604030504040204" pitchFamily="50" charset="-128"/>
                <a:ea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人口</a:t>
            </a:r>
            <a:r>
              <a:rPr lang="en-US" altLang="ja-JP" sz="700" dirty="0" smtClean="0">
                <a:latin typeface="Meiryo UI" panose="020B0604030504040204" pitchFamily="50" charset="-128"/>
                <a:ea typeface="Meiryo UI" panose="020B0604030504040204" pitchFamily="50" charset="-128"/>
              </a:rPr>
              <a:t>10</a:t>
            </a:r>
            <a:r>
              <a:rPr lang="ja-JP" altLang="en-US" sz="700" dirty="0" smtClean="0">
                <a:latin typeface="Meiryo UI" panose="020B0604030504040204" pitchFamily="50" charset="-128"/>
                <a:ea typeface="Meiryo UI" panose="020B0604030504040204" pitchFamily="50" charset="-128"/>
              </a:rPr>
              <a:t>万あたり週の新規陽性者</a:t>
            </a:r>
            <a:r>
              <a:rPr lang="en-US" altLang="ja-JP" sz="700" dirty="0" smtClean="0">
                <a:latin typeface="Meiryo UI" panose="020B0604030504040204" pitchFamily="50" charset="-128"/>
                <a:ea typeface="Meiryo UI" panose="020B0604030504040204" pitchFamily="50" charset="-128"/>
              </a:rPr>
              <a:t>)</a:t>
            </a:r>
          </a:p>
        </p:txBody>
      </p:sp>
      <p:sp>
        <p:nvSpPr>
          <p:cNvPr id="34" name="正方形/長方形 33"/>
          <p:cNvSpPr/>
          <p:nvPr/>
        </p:nvSpPr>
        <p:spPr>
          <a:xfrm>
            <a:off x="7223669" y="5126688"/>
            <a:ext cx="107680" cy="20375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3"/>
          <a:stretch>
            <a:fillRect/>
          </a:stretch>
        </p:blipFill>
        <p:spPr>
          <a:xfrm>
            <a:off x="1443750" y="807696"/>
            <a:ext cx="9753901" cy="2513213"/>
          </a:xfrm>
          <a:prstGeom prst="rect">
            <a:avLst/>
          </a:prstGeom>
        </p:spPr>
      </p:pic>
      <p:sp>
        <p:nvSpPr>
          <p:cNvPr id="6" name="テキスト ボックス 5"/>
          <p:cNvSpPr txBox="1"/>
          <p:nvPr/>
        </p:nvSpPr>
        <p:spPr>
          <a:xfrm>
            <a:off x="10547797" y="75725"/>
            <a:ext cx="1439839"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t>参考資料２</a:t>
            </a:r>
            <a:endParaRPr kumimoji="1" lang="ja-JP" altLang="en-US" dirty="0"/>
          </a:p>
        </p:txBody>
      </p:sp>
    </p:spTree>
    <p:extLst>
      <p:ext uri="{BB962C8B-B14F-4D97-AF65-F5344CB8AC3E}">
        <p14:creationId xmlns:p14="http://schemas.microsoft.com/office/powerpoint/2010/main" val="2599454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p:cNvPicPr>
            <a:picLocks noChangeAspect="1"/>
          </p:cNvPicPr>
          <p:nvPr/>
        </p:nvPicPr>
        <p:blipFill>
          <a:blip r:embed="rId2"/>
          <a:stretch>
            <a:fillRect/>
          </a:stretch>
        </p:blipFill>
        <p:spPr>
          <a:xfrm>
            <a:off x="117920" y="2562477"/>
            <a:ext cx="11963400" cy="2796540"/>
          </a:xfrm>
          <a:prstGeom prst="rect">
            <a:avLst/>
          </a:prstGeom>
        </p:spPr>
      </p:pic>
      <p:sp>
        <p:nvSpPr>
          <p:cNvPr id="5" name="テキスト ボックス 4"/>
          <p:cNvSpPr txBox="1"/>
          <p:nvPr/>
        </p:nvSpPr>
        <p:spPr>
          <a:xfrm>
            <a:off x="-46429" y="1356195"/>
            <a:ext cx="607859" cy="261610"/>
          </a:xfrm>
          <a:prstGeom prst="rect">
            <a:avLst/>
          </a:prstGeom>
          <a:noFill/>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指標➁</a:t>
            </a:r>
            <a:endParaRPr kumimoji="1" lang="ja-JP" altLang="en-US" sz="11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2033" y="1590765"/>
            <a:ext cx="607859" cy="261610"/>
          </a:xfrm>
          <a:prstGeom prst="rect">
            <a:avLst/>
          </a:prstGeom>
          <a:noFill/>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指標①</a:t>
            </a:r>
            <a:endParaRPr kumimoji="1" lang="ja-JP" altLang="en-US" sz="11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8175" y="1830134"/>
            <a:ext cx="607859" cy="261610"/>
          </a:xfrm>
          <a:prstGeom prst="rect">
            <a:avLst/>
          </a:prstGeom>
          <a:noFill/>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指標③</a:t>
            </a:r>
            <a:endParaRPr kumimoji="1" lang="ja-JP" altLang="en-US" sz="11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9170158" y="6477244"/>
            <a:ext cx="2743200" cy="365125"/>
          </a:xfrm>
        </p:spPr>
        <p:txBody>
          <a:bodyPr/>
          <a:lstStyle/>
          <a:p>
            <a:fld id="{6E9B95FD-DA9E-439A-9B6F-CF0D653374F2}" type="slidenum">
              <a:rPr kumimoji="1" lang="ja-JP" altLang="en-US" smtClean="0">
                <a:solidFill>
                  <a:schemeClr val="tx1"/>
                </a:solidFill>
              </a:rPr>
              <a:t>2</a:t>
            </a:fld>
            <a:endParaRPr kumimoji="1" lang="ja-JP" altLang="en-US" dirty="0">
              <a:solidFill>
                <a:schemeClr val="tx1"/>
              </a:solidFill>
            </a:endParaRPr>
          </a:p>
        </p:txBody>
      </p:sp>
      <p:sp>
        <p:nvSpPr>
          <p:cNvPr id="4" name="テキスト ボックス 3"/>
          <p:cNvSpPr txBox="1"/>
          <p:nvPr/>
        </p:nvSpPr>
        <p:spPr>
          <a:xfrm>
            <a:off x="1" y="0"/>
            <a:ext cx="12192000" cy="523220"/>
          </a:xfrm>
          <a:prstGeom prst="rect">
            <a:avLst/>
          </a:prstGeom>
          <a:solidFill>
            <a:schemeClr val="accent1"/>
          </a:solidFill>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ケース</a:t>
            </a:r>
            <a:r>
              <a:rPr lang="en-US" altLang="ja-JP" sz="2800" b="1" dirty="0" smtClean="0">
                <a:solidFill>
                  <a:schemeClr val="bg1"/>
                </a:solidFill>
                <a:latin typeface="Meiryo UI" panose="020B0604030504040204" pitchFamily="50" charset="-128"/>
                <a:ea typeface="Meiryo UI" panose="020B0604030504040204" pitchFamily="50" charset="-128"/>
              </a:rPr>
              <a:t>2</a:t>
            </a:r>
            <a:r>
              <a:rPr lang="ja-JP" altLang="en-US" sz="2800" b="1" dirty="0" smtClean="0">
                <a:solidFill>
                  <a:schemeClr val="bg1"/>
                </a:solidFill>
                <a:latin typeface="Meiryo UI" panose="020B0604030504040204" pitchFamily="50" charset="-128"/>
                <a:ea typeface="Meiryo UI" panose="020B0604030504040204" pitchFamily="50" charset="-128"/>
              </a:rPr>
              <a:t>　東京都</a:t>
            </a:r>
            <a:r>
              <a:rPr kumimoji="1" lang="ja-JP" altLang="en-US" sz="2800" b="1" dirty="0" smtClean="0">
                <a:solidFill>
                  <a:schemeClr val="bg1"/>
                </a:solidFill>
                <a:latin typeface="Meiryo UI" panose="020B0604030504040204" pitchFamily="50" charset="-128"/>
                <a:ea typeface="Meiryo UI" panose="020B0604030504040204" pitchFamily="50" charset="-128"/>
              </a:rPr>
              <a:t>の実測値の人口割（</a:t>
            </a:r>
            <a:r>
              <a:rPr kumimoji="1" lang="en-US" altLang="ja-JP" sz="2800" b="1" dirty="0" smtClean="0">
                <a:solidFill>
                  <a:schemeClr val="bg1"/>
                </a:solidFill>
                <a:latin typeface="Meiryo UI" panose="020B0604030504040204" pitchFamily="50" charset="-128"/>
                <a:ea typeface="Meiryo UI" panose="020B0604030504040204" pitchFamily="50" charset="-128"/>
              </a:rPr>
              <a:t>5</a:t>
            </a:r>
            <a:r>
              <a:rPr kumimoji="1" lang="ja-JP" altLang="en-US" sz="2800" b="1" dirty="0" smtClean="0">
                <a:solidFill>
                  <a:schemeClr val="bg1"/>
                </a:solidFill>
                <a:latin typeface="Meiryo UI" panose="020B0604030504040204" pitchFamily="50" charset="-128"/>
                <a:ea typeface="Meiryo UI" panose="020B0604030504040204" pitchFamily="50" charset="-128"/>
              </a:rPr>
              <a:t>月下旬以降）へのあてはめ</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069276" y="478042"/>
            <a:ext cx="364202" cy="307777"/>
          </a:xfrm>
          <a:prstGeom prst="rect">
            <a:avLst/>
          </a:prstGeom>
          <a:noFill/>
        </p:spPr>
        <p:txBody>
          <a:bodyPr wrap="none" rtlCol="0">
            <a:spAutoFit/>
          </a:bodyPr>
          <a:lstStyle/>
          <a:p>
            <a:r>
              <a:rPr kumimoji="1" lang="ja-JP" altLang="en-US" sz="1400" dirty="0" smtClean="0"/>
              <a:t>▲</a:t>
            </a:r>
            <a:endParaRPr kumimoji="1" lang="ja-JP" altLang="en-US" sz="1400" dirty="0"/>
          </a:p>
        </p:txBody>
      </p:sp>
      <p:sp>
        <p:nvSpPr>
          <p:cNvPr id="10" name="テキスト ボックス 9"/>
          <p:cNvSpPr txBox="1"/>
          <p:nvPr/>
        </p:nvSpPr>
        <p:spPr>
          <a:xfrm>
            <a:off x="10829778" y="477368"/>
            <a:ext cx="364202" cy="307777"/>
          </a:xfrm>
          <a:prstGeom prst="rect">
            <a:avLst/>
          </a:prstGeom>
          <a:noFill/>
        </p:spPr>
        <p:txBody>
          <a:bodyPr wrap="none" rtlCol="0">
            <a:spAutoFit/>
          </a:bodyPr>
          <a:lstStyle/>
          <a:p>
            <a:r>
              <a:rPr lang="ja-JP" altLang="en-US" sz="1400" dirty="0"/>
              <a:t>●</a:t>
            </a:r>
            <a:endParaRPr kumimoji="1" lang="ja-JP" altLang="en-US" sz="1400" dirty="0"/>
          </a:p>
        </p:txBody>
      </p:sp>
      <p:pic>
        <p:nvPicPr>
          <p:cNvPr id="14" name="図 13"/>
          <p:cNvPicPr>
            <a:picLocks noChangeAspect="1"/>
          </p:cNvPicPr>
          <p:nvPr/>
        </p:nvPicPr>
        <p:blipFill>
          <a:blip r:embed="rId3"/>
          <a:stretch>
            <a:fillRect/>
          </a:stretch>
        </p:blipFill>
        <p:spPr>
          <a:xfrm>
            <a:off x="506838" y="774983"/>
            <a:ext cx="11601778" cy="1537020"/>
          </a:xfrm>
          <a:prstGeom prst="rect">
            <a:avLst/>
          </a:prstGeom>
        </p:spPr>
      </p:pic>
      <p:sp>
        <p:nvSpPr>
          <p:cNvPr id="15" name="テキスト ボックス 14"/>
          <p:cNvSpPr txBox="1"/>
          <p:nvPr/>
        </p:nvSpPr>
        <p:spPr>
          <a:xfrm>
            <a:off x="7655153" y="2286767"/>
            <a:ext cx="4453463"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重症患者数は大阪府の状況（重症化率</a:t>
            </a:r>
            <a:r>
              <a:rPr kumimoji="1" lang="en-US" altLang="ja-JP" sz="1200" dirty="0" smtClean="0">
                <a:latin typeface="Meiryo UI" panose="020B0604030504040204" pitchFamily="50" charset="-128"/>
                <a:ea typeface="Meiryo UI" panose="020B0604030504040204" pitchFamily="50" charset="-128"/>
              </a:rPr>
              <a:t>8.2</a:t>
            </a:r>
            <a:r>
              <a:rPr kumimoji="1" lang="ja-JP" altLang="en-US" sz="1200" dirty="0" smtClean="0">
                <a:latin typeface="Meiryo UI" panose="020B0604030504040204" pitchFamily="50" charset="-128"/>
                <a:ea typeface="Meiryo UI" panose="020B0604030504040204" pitchFamily="50" charset="-128"/>
              </a:rPr>
              <a:t>％等）を適用し試算</a:t>
            </a:r>
            <a:endParaRPr kumimoji="1" lang="ja-JP" altLang="en-US" sz="1200" dirty="0">
              <a:latin typeface="Meiryo UI" panose="020B0604030504040204" pitchFamily="50" charset="-128"/>
              <a:ea typeface="Meiryo UI" panose="020B0604030504040204" pitchFamily="50" charset="-128"/>
            </a:endParaRPr>
          </a:p>
        </p:txBody>
      </p:sp>
      <p:sp>
        <p:nvSpPr>
          <p:cNvPr id="17" name="テキスト ボックス 6"/>
          <p:cNvSpPr txBox="1"/>
          <p:nvPr/>
        </p:nvSpPr>
        <p:spPr>
          <a:xfrm>
            <a:off x="8251377" y="2684724"/>
            <a:ext cx="2156360" cy="2616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病床数は</a:t>
            </a:r>
            <a:r>
              <a:rPr kumimoji="1" lang="en-US" altLang="ja-JP" sz="1100" dirty="0" smtClean="0">
                <a:latin typeface="Meiryo UI" panose="020B0604030504040204" pitchFamily="50" charset="-128"/>
                <a:ea typeface="Meiryo UI" panose="020B0604030504040204" pitchFamily="50" charset="-128"/>
              </a:rPr>
              <a:t>215</a:t>
            </a:r>
            <a:r>
              <a:rPr kumimoji="1" lang="ja-JP" altLang="en-US" sz="1100" dirty="0" smtClean="0">
                <a:latin typeface="Meiryo UI" panose="020B0604030504040204" pitchFamily="50" charset="-128"/>
                <a:ea typeface="Meiryo UI" panose="020B0604030504040204" pitchFamily="50" charset="-128"/>
              </a:rPr>
              <a:t>床を</a:t>
            </a:r>
            <a:r>
              <a:rPr kumimoji="1" lang="en-US" altLang="ja-JP" sz="1100" dirty="0" smtClean="0">
                <a:latin typeface="Meiryo UI" panose="020B0604030504040204" pitchFamily="50" charset="-128"/>
                <a:ea typeface="Meiryo UI" panose="020B0604030504040204" pitchFamily="50" charset="-128"/>
              </a:rPr>
              <a:t>100</a:t>
            </a:r>
            <a:r>
              <a:rPr kumimoji="1" lang="ja-JP" altLang="en-US" sz="1100" dirty="0" smtClean="0">
                <a:latin typeface="Meiryo UI" panose="020B0604030504040204" pitchFamily="50" charset="-128"/>
                <a:ea typeface="Meiryo UI" panose="020B0604030504040204" pitchFamily="50" charset="-128"/>
              </a:rPr>
              <a:t>％と設定</a:t>
            </a:r>
            <a:endParaRPr kumimoji="1" lang="ja-JP" altLang="en-US" sz="1100" dirty="0">
              <a:latin typeface="Meiryo UI" panose="020B0604030504040204" pitchFamily="50" charset="-128"/>
              <a:ea typeface="Meiryo UI" panose="020B0604030504040204" pitchFamily="50" charset="-128"/>
            </a:endParaRPr>
          </a:p>
        </p:txBody>
      </p:sp>
      <p:sp>
        <p:nvSpPr>
          <p:cNvPr id="18" name="正方形/長方形 17"/>
          <p:cNvSpPr/>
          <p:nvPr/>
        </p:nvSpPr>
        <p:spPr>
          <a:xfrm>
            <a:off x="7479430" y="4803052"/>
            <a:ext cx="231555" cy="35580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0339497" y="4803052"/>
            <a:ext cx="231555" cy="35580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7202431" y="5158853"/>
            <a:ext cx="553998" cy="1426031"/>
          </a:xfrm>
          <a:prstGeom prst="rect">
            <a:avLst/>
          </a:prstGeom>
          <a:noFill/>
        </p:spPr>
        <p:txBody>
          <a:bodyPr vert="eaVert" wrap="none" rtlCol="0">
            <a:spAutoFit/>
          </a:bodyPr>
          <a:lstStyle/>
          <a:p>
            <a:r>
              <a:rPr lang="ja-JP" altLang="en-US" sz="800" dirty="0" smtClean="0">
                <a:latin typeface="Meiryo UI" panose="020B0604030504040204" pitchFamily="50" charset="-128"/>
                <a:ea typeface="Meiryo UI" panose="020B0604030504040204" pitchFamily="50" charset="-128"/>
              </a:rPr>
              <a:t>▲修正大阪モデル「黄信号」</a:t>
            </a:r>
            <a:endParaRPr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指標②５名以上</a:t>
            </a:r>
            <a:endParaRPr kumimoji="1"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指標①１以上</a:t>
            </a:r>
            <a:endParaRPr kumimoji="1" lang="en-US" altLang="ja-JP" sz="800" dirty="0" smtClean="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0058907" y="5158853"/>
            <a:ext cx="561179" cy="1426031"/>
          </a:xfrm>
          <a:prstGeom prst="rect">
            <a:avLst/>
          </a:prstGeom>
          <a:noFill/>
        </p:spPr>
        <p:txBody>
          <a:bodyPr vert="eaVert" wrap="none" rtlCol="0">
            <a:spAutoFit/>
          </a:bodyPr>
          <a:lstStyle/>
          <a:p>
            <a:r>
              <a:rPr lang="ja-JP" altLang="en-US" sz="800" dirty="0" smtClean="0">
                <a:latin typeface="Meiryo UI" panose="020B0604030504040204" pitchFamily="50" charset="-128"/>
                <a:ea typeface="Meiryo UI" panose="020B0604030504040204" pitchFamily="50" charset="-128"/>
              </a:rPr>
              <a:t>●修正大阪モデル「黄信号」</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指標②</a:t>
            </a:r>
            <a:r>
              <a:rPr lang="en-US" altLang="ja-JP" sz="800" dirty="0" smtClean="0">
                <a:latin typeface="Meiryo UI" panose="020B0604030504040204" pitchFamily="50" charset="-128"/>
                <a:ea typeface="Meiryo UI" panose="020B0604030504040204" pitchFamily="50" charset="-128"/>
              </a:rPr>
              <a:t>10</a:t>
            </a:r>
            <a:r>
              <a:rPr lang="ja-JP" altLang="en-US" sz="800" dirty="0" smtClean="0">
                <a:latin typeface="Meiryo UI" panose="020B0604030504040204" pitchFamily="50" charset="-128"/>
                <a:ea typeface="Meiryo UI" panose="020B0604030504040204" pitchFamily="50" charset="-128"/>
              </a:rPr>
              <a:t>名以上</a:t>
            </a:r>
            <a:endParaRPr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指標①１以上</a:t>
            </a:r>
            <a:endParaRPr kumimoji="1" lang="en-US" altLang="ja-JP" sz="800" dirty="0" smtClean="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57445" y="5109584"/>
            <a:ext cx="400110" cy="1249701"/>
          </a:xfrm>
          <a:prstGeom prst="rect">
            <a:avLst/>
          </a:prstGeom>
          <a:noFill/>
        </p:spPr>
        <p:txBody>
          <a:bodyPr vert="eaVert" wrap="none" rtlCol="0">
            <a:spAutoFit/>
          </a:bodyPr>
          <a:lstStyle/>
          <a:p>
            <a:r>
              <a:rPr lang="ja-JP" altLang="en-US" sz="700" dirty="0" smtClean="0">
                <a:latin typeface="Meiryo UI" panose="020B0604030504040204" pitchFamily="50" charset="-128"/>
                <a:ea typeface="Meiryo UI" panose="020B0604030504040204" pitchFamily="50" charset="-128"/>
              </a:rPr>
              <a:t>感染</a:t>
            </a:r>
            <a:r>
              <a:rPr lang="ja-JP" altLang="en-US" sz="700" dirty="0">
                <a:latin typeface="Meiryo UI" panose="020B0604030504040204" pitchFamily="50" charset="-128"/>
                <a:ea typeface="Meiryo UI" panose="020B0604030504040204" pitchFamily="50" charset="-128"/>
              </a:rPr>
              <a:t>経路</a:t>
            </a:r>
            <a:r>
              <a:rPr kumimoji="1" lang="ja-JP" altLang="en-US" sz="700" dirty="0" smtClean="0">
                <a:latin typeface="Meiryo UI" panose="020B0604030504040204" pitchFamily="50" charset="-128"/>
                <a:ea typeface="Meiryo UI" panose="020B0604030504040204" pitchFamily="50" charset="-128"/>
              </a:rPr>
              <a:t>不明者数</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移動平均</a:t>
            </a:r>
            <a:r>
              <a:rPr kumimoji="1" lang="en-US" altLang="ja-JP" sz="700" dirty="0" smtClean="0">
                <a:latin typeface="Meiryo UI" panose="020B0604030504040204" pitchFamily="50" charset="-128"/>
                <a:ea typeface="Meiryo UI" panose="020B0604030504040204" pitchFamily="50" charset="-128"/>
              </a:rPr>
              <a:t>)</a:t>
            </a:r>
          </a:p>
          <a:p>
            <a:r>
              <a:rPr lang="ja-JP" altLang="en-US" sz="700" dirty="0" smtClean="0">
                <a:latin typeface="Meiryo UI" panose="020B0604030504040204" pitchFamily="50" charset="-128"/>
                <a:ea typeface="Meiryo UI" panose="020B0604030504040204" pitchFamily="50" charset="-128"/>
              </a:rPr>
              <a:t>新規陽性者数</a:t>
            </a:r>
            <a:endParaRPr kumimoji="1" lang="ja-JP" altLang="en-US" sz="7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1664173" y="5100296"/>
            <a:ext cx="292388" cy="720710"/>
          </a:xfrm>
          <a:prstGeom prst="rect">
            <a:avLst/>
          </a:prstGeom>
          <a:noFill/>
        </p:spPr>
        <p:txBody>
          <a:bodyPr vert="eaVert" wrap="none" rtlCol="0">
            <a:spAutoFit/>
          </a:bodyPr>
          <a:lstStyle/>
          <a:p>
            <a:r>
              <a:rPr lang="ja-JP" altLang="en-US" sz="700" dirty="0" smtClean="0">
                <a:latin typeface="Meiryo UI" panose="020B0604030504040204" pitchFamily="50" charset="-128"/>
                <a:ea typeface="Meiryo UI" panose="020B0604030504040204" pitchFamily="50" charset="-128"/>
              </a:rPr>
              <a:t>重症病床使用率</a:t>
            </a:r>
            <a:endParaRPr lang="en-US" altLang="ja-JP" sz="700" dirty="0" smtClean="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38611" y="5651399"/>
            <a:ext cx="2530599" cy="707886"/>
          </a:xfrm>
          <a:prstGeom prst="rect">
            <a:avLst/>
          </a:prstGeom>
          <a:solidFill>
            <a:srgbClr val="99FF99"/>
          </a:solidFill>
          <a:ln>
            <a:solidFill>
              <a:srgbClr val="002060"/>
            </a:solidFill>
          </a:ln>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▲：感染経路不明者を</a:t>
            </a:r>
            <a:r>
              <a:rPr kumimoji="1" lang="en-US" altLang="ja-JP" sz="1000" dirty="0" smtClean="0">
                <a:latin typeface="Meiryo UI" panose="020B0604030504040204" pitchFamily="50" charset="-128"/>
                <a:ea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rPr>
              <a:t>名に設定した場合</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6</a:t>
            </a:r>
            <a:r>
              <a:rPr lang="ja-JP" altLang="en-US" sz="1000" dirty="0" smtClean="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16</a:t>
            </a:r>
            <a:r>
              <a:rPr lang="ja-JP" altLang="en-US" sz="1000" dirty="0" smtClean="0">
                <a:latin typeface="Meiryo UI" panose="020B0604030504040204" pitchFamily="50" charset="-128"/>
                <a:ea typeface="Meiryo UI" panose="020B0604030504040204" pitchFamily="50" charset="-128"/>
              </a:rPr>
              <a:t>日に黄色信号点灯</a:t>
            </a:r>
            <a:endParaRPr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●：感染経路不明者を</a:t>
            </a:r>
            <a:r>
              <a:rPr kumimoji="1" lang="en-US" altLang="ja-JP" sz="1000" dirty="0" smtClean="0">
                <a:latin typeface="Meiryo UI" panose="020B0604030504040204" pitchFamily="50" charset="-128"/>
                <a:ea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rPr>
              <a:t>名に設定した場合</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6</a:t>
            </a:r>
            <a:r>
              <a:rPr lang="ja-JP" altLang="en-US" sz="1000" dirty="0" smtClean="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25</a:t>
            </a:r>
            <a:r>
              <a:rPr lang="ja-JP" altLang="en-US" sz="1000" dirty="0" smtClean="0">
                <a:latin typeface="Meiryo UI" panose="020B0604030504040204" pitchFamily="50" charset="-128"/>
                <a:ea typeface="Meiryo UI" panose="020B0604030504040204" pitchFamily="50" charset="-128"/>
              </a:rPr>
              <a:t>日に黄色信号点灯</a:t>
            </a:r>
            <a:endParaRPr lang="en-US" altLang="ja-JP" sz="1000" dirty="0" smtClean="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738611" y="6369440"/>
            <a:ext cx="2816797" cy="215444"/>
          </a:xfrm>
          <a:prstGeom prst="rect">
            <a:avLst/>
          </a:prstGeom>
          <a:noFill/>
        </p:spPr>
        <p:txBody>
          <a:bodyPr vert="horz" wrap="none" rtlCol="0">
            <a:spAutoFit/>
          </a:bodyPr>
          <a:lstStyle/>
          <a:p>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指標①（増加比）を２以上とした場合、信号は点灯しない。</a:t>
            </a:r>
            <a:endParaRPr lang="en-US" altLang="ja-JP" sz="800" dirty="0" smtClean="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39231" y="2042183"/>
            <a:ext cx="607859" cy="261610"/>
          </a:xfrm>
          <a:prstGeom prst="rect">
            <a:avLst/>
          </a:prstGeom>
          <a:noFill/>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指標⑤</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1478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295701" y="3020694"/>
            <a:ext cx="11887200" cy="2514600"/>
          </a:xfrm>
          <a:prstGeom prst="rect">
            <a:avLst/>
          </a:prstGeom>
        </p:spPr>
      </p:pic>
      <p:sp>
        <p:nvSpPr>
          <p:cNvPr id="2" name="テキスト ボックス 1"/>
          <p:cNvSpPr txBox="1"/>
          <p:nvPr/>
        </p:nvSpPr>
        <p:spPr>
          <a:xfrm>
            <a:off x="1" y="0"/>
            <a:ext cx="12192000" cy="523220"/>
          </a:xfrm>
          <a:prstGeom prst="rect">
            <a:avLst/>
          </a:prstGeom>
          <a:solidFill>
            <a:schemeClr val="accent1"/>
          </a:solidFill>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ケース</a:t>
            </a:r>
            <a:r>
              <a:rPr lang="en-US" altLang="ja-JP" sz="2800" b="1" dirty="0" smtClean="0">
                <a:solidFill>
                  <a:schemeClr val="bg1"/>
                </a:solidFill>
                <a:latin typeface="Meiryo UI" panose="020B0604030504040204" pitchFamily="50" charset="-128"/>
                <a:ea typeface="Meiryo UI" panose="020B0604030504040204" pitchFamily="50" charset="-128"/>
              </a:rPr>
              <a:t>3</a:t>
            </a:r>
            <a:r>
              <a:rPr kumimoji="1" lang="ja-JP" altLang="en-US" sz="2800" b="1" dirty="0" smtClean="0">
                <a:solidFill>
                  <a:schemeClr val="bg1"/>
                </a:solidFill>
                <a:latin typeface="Meiryo UI" panose="020B0604030504040204" pitchFamily="50" charset="-128"/>
                <a:ea typeface="Meiryo UI" panose="020B0604030504040204" pitchFamily="50" charset="-128"/>
              </a:rPr>
              <a:t>　推測値（</a:t>
            </a:r>
            <a:r>
              <a:rPr kumimoji="1" lang="en-US" altLang="ja-JP" sz="2800" b="1" dirty="0" smtClean="0">
                <a:solidFill>
                  <a:schemeClr val="bg1"/>
                </a:solidFill>
                <a:latin typeface="Meiryo UI" panose="020B0604030504040204" pitchFamily="50" charset="-128"/>
                <a:ea typeface="Meiryo UI" panose="020B0604030504040204" pitchFamily="50" charset="-128"/>
              </a:rPr>
              <a:t>6</a:t>
            </a:r>
            <a:r>
              <a:rPr kumimoji="1" lang="ja-JP" altLang="en-US" sz="2800" b="1" dirty="0" smtClean="0">
                <a:solidFill>
                  <a:schemeClr val="bg1"/>
                </a:solidFill>
                <a:latin typeface="Meiryo UI" panose="020B0604030504040204" pitchFamily="50" charset="-128"/>
                <a:ea typeface="Meiryo UI" panose="020B0604030504040204" pitchFamily="50" charset="-128"/>
              </a:rPr>
              <a:t>月</a:t>
            </a:r>
            <a:r>
              <a:rPr kumimoji="1" lang="en-US" altLang="ja-JP" sz="2800" b="1" dirty="0" smtClean="0">
                <a:solidFill>
                  <a:schemeClr val="bg1"/>
                </a:solidFill>
                <a:latin typeface="Meiryo UI" panose="020B0604030504040204" pitchFamily="50" charset="-128"/>
                <a:ea typeface="Meiryo UI" panose="020B0604030504040204" pitchFamily="50" charset="-128"/>
              </a:rPr>
              <a:t>12</a:t>
            </a:r>
            <a:r>
              <a:rPr kumimoji="1" lang="ja-JP" altLang="en-US" sz="2800" b="1" dirty="0" smtClean="0">
                <a:solidFill>
                  <a:schemeClr val="bg1"/>
                </a:solidFill>
                <a:latin typeface="Meiryo UI" panose="020B0604030504040204" pitchFamily="50" charset="-128"/>
                <a:ea typeface="Meiryo UI" panose="020B0604030504040204" pitchFamily="50" charset="-128"/>
              </a:rPr>
              <a:t>日大阪府専門家会議にて提示）へのあてはめ</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9448800" y="6492875"/>
            <a:ext cx="2743200" cy="365125"/>
          </a:xfrm>
        </p:spPr>
        <p:txBody>
          <a:bodyPr/>
          <a:lstStyle/>
          <a:p>
            <a:fld id="{6E9B95FD-DA9E-439A-9B6F-CF0D653374F2}" type="slidenum">
              <a:rPr kumimoji="1" lang="ja-JP" altLang="en-US" smtClean="0">
                <a:solidFill>
                  <a:schemeClr val="tx1"/>
                </a:solidFill>
              </a:rPr>
              <a:t>3</a:t>
            </a:fld>
            <a:endParaRPr kumimoji="1" lang="ja-JP" altLang="en-US" dirty="0">
              <a:solidFill>
                <a:schemeClr val="tx1"/>
              </a:solidFill>
            </a:endParaRPr>
          </a:p>
        </p:txBody>
      </p:sp>
      <p:sp>
        <p:nvSpPr>
          <p:cNvPr id="10" name="テキスト ボックス 9"/>
          <p:cNvSpPr txBox="1"/>
          <p:nvPr/>
        </p:nvSpPr>
        <p:spPr>
          <a:xfrm>
            <a:off x="4618002" y="580580"/>
            <a:ext cx="364202" cy="307777"/>
          </a:xfrm>
          <a:prstGeom prst="rect">
            <a:avLst/>
          </a:prstGeom>
          <a:noFill/>
        </p:spPr>
        <p:txBody>
          <a:bodyPr wrap="none" rtlCol="0">
            <a:spAutoFit/>
          </a:bodyPr>
          <a:lstStyle/>
          <a:p>
            <a:r>
              <a:rPr lang="ja-JP" altLang="en-US" sz="1400" dirty="0"/>
              <a:t>●</a:t>
            </a:r>
            <a:endParaRPr kumimoji="1" lang="ja-JP" altLang="en-US" sz="1400" dirty="0"/>
          </a:p>
        </p:txBody>
      </p:sp>
      <p:sp>
        <p:nvSpPr>
          <p:cNvPr id="14" name="テキスト ボックス 13"/>
          <p:cNvSpPr txBox="1"/>
          <p:nvPr/>
        </p:nvSpPr>
        <p:spPr>
          <a:xfrm>
            <a:off x="223542" y="5139587"/>
            <a:ext cx="400110" cy="1249701"/>
          </a:xfrm>
          <a:prstGeom prst="rect">
            <a:avLst/>
          </a:prstGeom>
          <a:noFill/>
        </p:spPr>
        <p:txBody>
          <a:bodyPr vert="eaVert" wrap="none" rtlCol="0">
            <a:spAutoFit/>
          </a:bodyPr>
          <a:lstStyle/>
          <a:p>
            <a:r>
              <a:rPr lang="ja-JP" altLang="en-US" sz="700" dirty="0" smtClean="0">
                <a:latin typeface="Meiryo UI" panose="020B0604030504040204" pitchFamily="50" charset="-128"/>
                <a:ea typeface="Meiryo UI" panose="020B0604030504040204" pitchFamily="50" charset="-128"/>
              </a:rPr>
              <a:t>感染</a:t>
            </a:r>
            <a:r>
              <a:rPr lang="ja-JP" altLang="en-US" sz="700" dirty="0">
                <a:latin typeface="Meiryo UI" panose="020B0604030504040204" pitchFamily="50" charset="-128"/>
                <a:ea typeface="Meiryo UI" panose="020B0604030504040204" pitchFamily="50" charset="-128"/>
              </a:rPr>
              <a:t>経路</a:t>
            </a:r>
            <a:r>
              <a:rPr kumimoji="1" lang="ja-JP" altLang="en-US" sz="700" dirty="0" smtClean="0">
                <a:latin typeface="Meiryo UI" panose="020B0604030504040204" pitchFamily="50" charset="-128"/>
                <a:ea typeface="Meiryo UI" panose="020B0604030504040204" pitchFamily="50" charset="-128"/>
              </a:rPr>
              <a:t>不明者数</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移動平均</a:t>
            </a:r>
            <a:r>
              <a:rPr kumimoji="1" lang="en-US" altLang="ja-JP" sz="700" dirty="0" smtClean="0">
                <a:latin typeface="Meiryo UI" panose="020B0604030504040204" pitchFamily="50" charset="-128"/>
                <a:ea typeface="Meiryo UI" panose="020B0604030504040204" pitchFamily="50" charset="-128"/>
              </a:rPr>
              <a:t>)</a:t>
            </a:r>
          </a:p>
          <a:p>
            <a:r>
              <a:rPr lang="ja-JP" altLang="en-US" sz="700" dirty="0" smtClean="0">
                <a:latin typeface="Meiryo UI" panose="020B0604030504040204" pitchFamily="50" charset="-128"/>
                <a:ea typeface="Meiryo UI" panose="020B0604030504040204" pitchFamily="50" charset="-128"/>
              </a:rPr>
              <a:t>新規陽性者数</a:t>
            </a:r>
            <a:endParaRPr kumimoji="1" lang="ja-JP" altLang="en-US" sz="7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781981" y="5161291"/>
            <a:ext cx="292388" cy="720710"/>
          </a:xfrm>
          <a:prstGeom prst="rect">
            <a:avLst/>
          </a:prstGeom>
          <a:noFill/>
        </p:spPr>
        <p:txBody>
          <a:bodyPr vert="eaVert" wrap="none" rtlCol="0">
            <a:spAutoFit/>
          </a:bodyPr>
          <a:lstStyle/>
          <a:p>
            <a:r>
              <a:rPr lang="ja-JP" altLang="en-US" sz="700" dirty="0" smtClean="0">
                <a:latin typeface="Meiryo UI" panose="020B0604030504040204" pitchFamily="50" charset="-128"/>
                <a:ea typeface="Meiryo UI" panose="020B0604030504040204" pitchFamily="50" charset="-128"/>
              </a:rPr>
              <a:t>重症病床使用率</a:t>
            </a:r>
            <a:endParaRPr lang="en-US" altLang="ja-JP" sz="700" dirty="0" smtClean="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473677" y="5262230"/>
            <a:ext cx="438069" cy="1426031"/>
          </a:xfrm>
          <a:prstGeom prst="rect">
            <a:avLst/>
          </a:prstGeom>
          <a:noFill/>
        </p:spPr>
        <p:txBody>
          <a:bodyPr vert="eaVert" wrap="none" rtlCol="0">
            <a:spAutoFit/>
          </a:bodyPr>
          <a:lstStyle/>
          <a:p>
            <a:r>
              <a:rPr lang="ja-JP" altLang="en-US" sz="800" dirty="0" smtClean="0">
                <a:latin typeface="Meiryo UI" panose="020B0604030504040204" pitchFamily="50" charset="-128"/>
                <a:ea typeface="Meiryo UI" panose="020B0604030504040204" pitchFamily="50" charset="-128"/>
              </a:rPr>
              <a:t>●修正大阪モデル「</a:t>
            </a:r>
            <a:r>
              <a:rPr lang="ja-JP" altLang="en-US" sz="800" dirty="0">
                <a:latin typeface="Meiryo UI" panose="020B0604030504040204" pitchFamily="50" charset="-128"/>
                <a:ea typeface="Meiryo UI" panose="020B0604030504040204" pitchFamily="50" charset="-128"/>
              </a:rPr>
              <a:t>黄信号</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10</a:t>
            </a:r>
            <a:r>
              <a:rPr kumimoji="1" lang="ja-JP" altLang="en-US" sz="800" dirty="0" smtClean="0">
                <a:latin typeface="Meiryo UI" panose="020B0604030504040204" pitchFamily="50" charset="-128"/>
                <a:ea typeface="Meiryo UI" panose="020B0604030504040204" pitchFamily="50" charset="-128"/>
              </a:rPr>
              <a:t>名以上の場合）</a:t>
            </a:r>
            <a:endParaRPr kumimoji="1" lang="en-US" altLang="ja-JP" sz="800" dirty="0" smtClean="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531024" y="5377068"/>
            <a:ext cx="307777" cy="1323439"/>
          </a:xfrm>
          <a:prstGeom prst="rect">
            <a:avLst/>
          </a:prstGeom>
          <a:noFill/>
        </p:spPr>
        <p:txBody>
          <a:bodyPr vert="eaVert" wrap="none" rtlCol="0">
            <a:spAutoFit/>
          </a:bodyPr>
          <a:lstStyle/>
          <a:p>
            <a:r>
              <a:rPr lang="ja-JP" altLang="en-US" sz="800" dirty="0" smtClean="0">
                <a:latin typeface="Meiryo UI" panose="020B0604030504040204" pitchFamily="50" charset="-128"/>
                <a:ea typeface="Meiryo UI" panose="020B0604030504040204" pitchFamily="50" charset="-128"/>
              </a:rPr>
              <a:t>修正大阪モデル「赤信号」</a:t>
            </a:r>
            <a:endParaRPr lang="en-US" altLang="ja-JP" sz="800" dirty="0" smtClean="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726880" y="5355237"/>
            <a:ext cx="314958" cy="1133259"/>
          </a:xfrm>
          <a:prstGeom prst="rect">
            <a:avLst/>
          </a:prstGeom>
          <a:noFill/>
        </p:spPr>
        <p:txBody>
          <a:bodyPr vert="eaVert" wrap="none" rtlCol="0">
            <a:spAutoFit/>
          </a:bodyPr>
          <a:lstStyle/>
          <a:p>
            <a:r>
              <a:rPr lang="ja-JP" altLang="en-US" sz="800" dirty="0" smtClean="0">
                <a:latin typeface="Meiryo UI" panose="020B0604030504040204" pitchFamily="50" charset="-128"/>
                <a:ea typeface="Meiryo UI" panose="020B0604030504040204" pitchFamily="50" charset="-128"/>
              </a:rPr>
              <a:t>重症病床使用率</a:t>
            </a:r>
            <a:r>
              <a:rPr lang="en-US" altLang="ja-JP" sz="800" dirty="0" smtClean="0">
                <a:latin typeface="Meiryo UI" panose="020B0604030504040204" pitchFamily="50" charset="-128"/>
                <a:ea typeface="Meiryo UI" panose="020B0604030504040204" pitchFamily="50" charset="-128"/>
              </a:rPr>
              <a:t>(90</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a:t>
            </a:r>
          </a:p>
        </p:txBody>
      </p:sp>
      <p:sp>
        <p:nvSpPr>
          <p:cNvPr id="25" name="テキスト ボックス 24"/>
          <p:cNvSpPr txBox="1"/>
          <p:nvPr/>
        </p:nvSpPr>
        <p:spPr>
          <a:xfrm>
            <a:off x="8942423" y="5697258"/>
            <a:ext cx="2530599" cy="707886"/>
          </a:xfrm>
          <a:prstGeom prst="rect">
            <a:avLst/>
          </a:prstGeom>
          <a:solidFill>
            <a:srgbClr val="99FF99"/>
          </a:solidFill>
          <a:ln>
            <a:solidFill>
              <a:srgbClr val="002060"/>
            </a:solidFill>
          </a:ln>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●：感染経路不明</a:t>
            </a:r>
            <a:r>
              <a:rPr kumimoji="1" lang="en-US" altLang="ja-JP" sz="1000" dirty="0" smtClean="0">
                <a:latin typeface="Meiryo UI" panose="020B0604030504040204" pitchFamily="50" charset="-128"/>
                <a:ea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rPr>
              <a:t>名に設定した場合</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4</a:t>
            </a:r>
            <a:r>
              <a:rPr lang="ja-JP" altLang="en-US" sz="1000" dirty="0" smtClean="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rPr>
              <a:t>日に黄色信号点灯</a:t>
            </a:r>
            <a:endParaRPr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重症病床使用率は</a:t>
            </a:r>
            <a:r>
              <a:rPr kumimoji="1" lang="en-US" altLang="ja-JP" sz="1000" dirty="0" smtClean="0">
                <a:latin typeface="Meiryo UI" panose="020B0604030504040204" pitchFamily="50" charset="-128"/>
                <a:ea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rPr>
              <a:t>月</a:t>
            </a:r>
            <a:r>
              <a:rPr kumimoji="1" lang="en-US" altLang="ja-JP" sz="1000" dirty="0" smtClean="0">
                <a:latin typeface="Meiryo UI" panose="020B0604030504040204" pitchFamily="50" charset="-128"/>
                <a:ea typeface="Meiryo UI" panose="020B0604030504040204" pitchFamily="50" charset="-128"/>
              </a:rPr>
              <a:t>25</a:t>
            </a:r>
            <a:r>
              <a:rPr kumimoji="1" lang="ja-JP" altLang="en-US" sz="1000" dirty="0" smtClean="0">
                <a:latin typeface="Meiryo UI" panose="020B0604030504040204" pitchFamily="50" charset="-128"/>
                <a:ea typeface="Meiryo UI" panose="020B0604030504040204" pitchFamily="50" charset="-128"/>
              </a:rPr>
              <a:t>日に</a:t>
            </a:r>
            <a:r>
              <a:rPr lang="en-US" altLang="ja-JP" sz="1000" dirty="0" smtClean="0">
                <a:latin typeface="Meiryo UI" panose="020B0604030504040204" pitchFamily="50" charset="-128"/>
                <a:ea typeface="Meiryo UI" panose="020B0604030504040204" pitchFamily="50" charset="-128"/>
              </a:rPr>
              <a:t>70</a:t>
            </a:r>
            <a:r>
              <a:rPr lang="ja-JP" altLang="en-US" sz="1000" dirty="0" smtClean="0">
                <a:latin typeface="Meiryo UI" panose="020B0604030504040204" pitchFamily="50" charset="-128"/>
                <a:ea typeface="Meiryo UI" panose="020B0604030504040204" pitchFamily="50" charset="-128"/>
              </a:rPr>
              <a:t>％超</a:t>
            </a:r>
            <a:endParaRPr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⇒赤色信号点灯</a:t>
            </a:r>
            <a:endParaRPr kumimoji="1" lang="ja-JP" altLang="en-US" sz="1000" dirty="0">
              <a:latin typeface="Meiryo UI" panose="020B0604030504040204" pitchFamily="50" charset="-128"/>
              <a:ea typeface="Meiryo UI" panose="020B0604030504040204" pitchFamily="50" charset="-128"/>
            </a:endParaRPr>
          </a:p>
        </p:txBody>
      </p:sp>
      <p:sp>
        <p:nvSpPr>
          <p:cNvPr id="26" name="テキスト ボックス 6"/>
          <p:cNvSpPr txBox="1"/>
          <p:nvPr/>
        </p:nvSpPr>
        <p:spPr>
          <a:xfrm>
            <a:off x="7892502" y="3049194"/>
            <a:ext cx="2156360" cy="2616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病床数は</a:t>
            </a:r>
            <a:r>
              <a:rPr kumimoji="1" lang="en-US" altLang="ja-JP" sz="1100" dirty="0" smtClean="0">
                <a:latin typeface="Meiryo UI" panose="020B0604030504040204" pitchFamily="50" charset="-128"/>
                <a:ea typeface="Meiryo UI" panose="020B0604030504040204" pitchFamily="50" charset="-128"/>
              </a:rPr>
              <a:t>215</a:t>
            </a:r>
            <a:r>
              <a:rPr kumimoji="1" lang="ja-JP" altLang="en-US" sz="1100" dirty="0" smtClean="0">
                <a:latin typeface="Meiryo UI" panose="020B0604030504040204" pitchFamily="50" charset="-128"/>
                <a:ea typeface="Meiryo UI" panose="020B0604030504040204" pitchFamily="50" charset="-128"/>
              </a:rPr>
              <a:t>床を</a:t>
            </a:r>
            <a:r>
              <a:rPr kumimoji="1" lang="en-US" altLang="ja-JP" sz="1100" dirty="0" smtClean="0">
                <a:latin typeface="Meiryo UI" panose="020B0604030504040204" pitchFamily="50" charset="-128"/>
                <a:ea typeface="Meiryo UI" panose="020B0604030504040204" pitchFamily="50" charset="-128"/>
              </a:rPr>
              <a:t>100</a:t>
            </a:r>
            <a:r>
              <a:rPr kumimoji="1" lang="ja-JP" altLang="en-US" sz="1100" dirty="0" smtClean="0">
                <a:latin typeface="Meiryo UI" panose="020B0604030504040204" pitchFamily="50" charset="-128"/>
                <a:ea typeface="Meiryo UI" panose="020B0604030504040204" pitchFamily="50" charset="-128"/>
              </a:rPr>
              <a:t>％と設定</a:t>
            </a:r>
            <a:endParaRPr kumimoji="1" lang="ja-JP" altLang="en-US" sz="11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100429" y="1716169"/>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指標➁</a:t>
            </a:r>
            <a:endParaRPr kumimoji="1" lang="ja-JP" altLang="en-US" sz="12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100430" y="2044928"/>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指標①</a:t>
            </a:r>
            <a:endParaRPr kumimoji="1" lang="ja-JP" altLang="en-US" sz="12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100431" y="2373687"/>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指標③</a:t>
            </a:r>
            <a:endParaRPr kumimoji="1" lang="ja-JP" altLang="en-US" sz="12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00431" y="2678350"/>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指標⑤</a:t>
            </a:r>
            <a:endParaRPr kumimoji="1" lang="ja-JP" altLang="en-US" sz="1200" dirty="0">
              <a:latin typeface="Meiryo UI" panose="020B0604030504040204" pitchFamily="50" charset="-128"/>
              <a:ea typeface="Meiryo UI" panose="020B0604030504040204" pitchFamily="50" charset="-128"/>
            </a:endParaRPr>
          </a:p>
        </p:txBody>
      </p:sp>
      <p:sp>
        <p:nvSpPr>
          <p:cNvPr id="31" name="正方形/長方形 30"/>
          <p:cNvSpPr/>
          <p:nvPr/>
        </p:nvSpPr>
        <p:spPr>
          <a:xfrm>
            <a:off x="1669995" y="5013259"/>
            <a:ext cx="175723" cy="27851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2032264" y="5272403"/>
            <a:ext cx="406393" cy="1453603"/>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国基準</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２．５人</a:t>
            </a:r>
            <a:endParaRPr lang="en-US" altLang="ja-JP" sz="700" dirty="0" smtClean="0">
              <a:latin typeface="Meiryo UI" panose="020B0604030504040204" pitchFamily="50" charset="-128"/>
              <a:ea typeface="Meiryo UI" panose="020B0604030504040204" pitchFamily="50" charset="-128"/>
            </a:endParaRPr>
          </a:p>
          <a:p>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人口</a:t>
            </a:r>
            <a:r>
              <a:rPr lang="en-US" altLang="ja-JP" sz="700" dirty="0" smtClean="0">
                <a:latin typeface="Meiryo UI" panose="020B0604030504040204" pitchFamily="50" charset="-128"/>
                <a:ea typeface="Meiryo UI" panose="020B0604030504040204" pitchFamily="50" charset="-128"/>
              </a:rPr>
              <a:t>10</a:t>
            </a:r>
            <a:r>
              <a:rPr lang="ja-JP" altLang="en-US" sz="700" dirty="0" smtClean="0">
                <a:latin typeface="Meiryo UI" panose="020B0604030504040204" pitchFamily="50" charset="-128"/>
                <a:ea typeface="Meiryo UI" panose="020B0604030504040204" pitchFamily="50" charset="-128"/>
              </a:rPr>
              <a:t>万あたり週の新規陽性者</a:t>
            </a:r>
            <a:r>
              <a:rPr lang="en-US" altLang="ja-JP" sz="700" dirty="0" smtClean="0">
                <a:latin typeface="Meiryo UI" panose="020B0604030504040204" pitchFamily="50" charset="-128"/>
                <a:ea typeface="Meiryo UI" panose="020B0604030504040204" pitchFamily="50" charset="-128"/>
              </a:rPr>
              <a:t>)</a:t>
            </a:r>
          </a:p>
        </p:txBody>
      </p:sp>
      <p:sp>
        <p:nvSpPr>
          <p:cNvPr id="34" name="正方形/長方形 33"/>
          <p:cNvSpPr/>
          <p:nvPr/>
        </p:nvSpPr>
        <p:spPr>
          <a:xfrm>
            <a:off x="2182988" y="5013259"/>
            <a:ext cx="175723" cy="27851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5579812" y="5055791"/>
            <a:ext cx="175723" cy="27851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7792615" y="5022034"/>
            <a:ext cx="175723" cy="27851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3056817" y="5300548"/>
            <a:ext cx="406393" cy="1453603"/>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国基準</a:t>
            </a:r>
            <a:r>
              <a:rPr lang="en-US" altLang="ja-JP" sz="700" dirty="0" smtClean="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５</a:t>
            </a:r>
            <a:r>
              <a:rPr lang="ja-JP" altLang="en-US" sz="700" dirty="0" smtClean="0">
                <a:latin typeface="Meiryo UI" panose="020B0604030504040204" pitchFamily="50" charset="-128"/>
                <a:ea typeface="Meiryo UI" panose="020B0604030504040204" pitchFamily="50" charset="-128"/>
              </a:rPr>
              <a:t>人</a:t>
            </a:r>
            <a:endParaRPr lang="en-US" altLang="ja-JP" sz="700" dirty="0" smtClean="0">
              <a:latin typeface="Meiryo UI" panose="020B0604030504040204" pitchFamily="50" charset="-128"/>
              <a:ea typeface="Meiryo UI" panose="020B0604030504040204" pitchFamily="50" charset="-128"/>
            </a:endParaRPr>
          </a:p>
          <a:p>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人口</a:t>
            </a:r>
            <a:r>
              <a:rPr lang="en-US" altLang="ja-JP" sz="700" dirty="0" smtClean="0">
                <a:latin typeface="Meiryo UI" panose="020B0604030504040204" pitchFamily="50" charset="-128"/>
                <a:ea typeface="Meiryo UI" panose="020B0604030504040204" pitchFamily="50" charset="-128"/>
              </a:rPr>
              <a:t>10</a:t>
            </a:r>
            <a:r>
              <a:rPr lang="ja-JP" altLang="en-US" sz="700" dirty="0" smtClean="0">
                <a:latin typeface="Meiryo UI" panose="020B0604030504040204" pitchFamily="50" charset="-128"/>
                <a:ea typeface="Meiryo UI" panose="020B0604030504040204" pitchFamily="50" charset="-128"/>
              </a:rPr>
              <a:t>万あたり週の新規陽性者</a:t>
            </a:r>
            <a:r>
              <a:rPr lang="en-US" altLang="ja-JP" sz="700" dirty="0" smtClean="0">
                <a:latin typeface="Meiryo UI" panose="020B0604030504040204" pitchFamily="50" charset="-128"/>
                <a:ea typeface="Meiryo UI" panose="020B0604030504040204" pitchFamily="50" charset="-128"/>
              </a:rPr>
              <a:t>)</a:t>
            </a:r>
          </a:p>
        </p:txBody>
      </p:sp>
      <p:sp>
        <p:nvSpPr>
          <p:cNvPr id="35" name="正方形/長方形 34"/>
          <p:cNvSpPr/>
          <p:nvPr/>
        </p:nvSpPr>
        <p:spPr>
          <a:xfrm>
            <a:off x="3195953" y="5040538"/>
            <a:ext cx="175723" cy="27851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3"/>
          <a:stretch>
            <a:fillRect/>
          </a:stretch>
        </p:blipFill>
        <p:spPr>
          <a:xfrm>
            <a:off x="746760" y="857924"/>
            <a:ext cx="10999774" cy="2173281"/>
          </a:xfrm>
          <a:prstGeom prst="rect">
            <a:avLst/>
          </a:prstGeom>
        </p:spPr>
      </p:pic>
      <p:sp>
        <p:nvSpPr>
          <p:cNvPr id="38" name="テキスト ボックス 37"/>
          <p:cNvSpPr txBox="1"/>
          <p:nvPr/>
        </p:nvSpPr>
        <p:spPr>
          <a:xfrm>
            <a:off x="4425560" y="583348"/>
            <a:ext cx="364202" cy="307777"/>
          </a:xfrm>
          <a:prstGeom prst="rect">
            <a:avLst/>
          </a:prstGeom>
          <a:noFill/>
        </p:spPr>
        <p:txBody>
          <a:bodyPr wrap="none" rtlCol="0">
            <a:spAutoFit/>
          </a:bodyPr>
          <a:lstStyle/>
          <a:p>
            <a:r>
              <a:rPr kumimoji="1" lang="ja-JP" altLang="en-US" sz="1400" dirty="0" smtClean="0"/>
              <a:t>▲</a:t>
            </a:r>
            <a:endParaRPr kumimoji="1" lang="ja-JP" altLang="en-US" sz="1400" dirty="0"/>
          </a:p>
        </p:txBody>
      </p:sp>
    </p:spTree>
    <p:extLst>
      <p:ext uri="{BB962C8B-B14F-4D97-AF65-F5344CB8AC3E}">
        <p14:creationId xmlns:p14="http://schemas.microsoft.com/office/powerpoint/2010/main" val="3550172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166018" y="3045848"/>
            <a:ext cx="11597640" cy="3337560"/>
          </a:xfrm>
          <a:prstGeom prst="rect">
            <a:avLst/>
          </a:prstGeom>
        </p:spPr>
      </p:pic>
      <p:sp>
        <p:nvSpPr>
          <p:cNvPr id="2" name="テキスト ボックス 1"/>
          <p:cNvSpPr txBox="1"/>
          <p:nvPr/>
        </p:nvSpPr>
        <p:spPr>
          <a:xfrm>
            <a:off x="-5847" y="123965"/>
            <a:ext cx="12197847" cy="461665"/>
          </a:xfrm>
          <a:prstGeom prst="rect">
            <a:avLst/>
          </a:prstGeom>
          <a:solidFill>
            <a:schemeClr val="accent1"/>
          </a:solidFill>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ケース</a:t>
            </a:r>
            <a:r>
              <a:rPr lang="en-US" altLang="ja-JP" sz="2400" b="1" dirty="0" smtClean="0">
                <a:solidFill>
                  <a:schemeClr val="bg1"/>
                </a:solidFill>
                <a:latin typeface="Meiryo UI" panose="020B0604030504040204" pitchFamily="50" charset="-128"/>
                <a:ea typeface="Meiryo UI" panose="020B0604030504040204" pitchFamily="50" charset="-128"/>
              </a:rPr>
              <a:t>4</a:t>
            </a:r>
            <a:r>
              <a:rPr kumimoji="1" lang="ja-JP" altLang="en-US" sz="2400" b="1" dirty="0" smtClean="0">
                <a:solidFill>
                  <a:schemeClr val="bg1"/>
                </a:solidFill>
                <a:latin typeface="Meiryo UI" panose="020B0604030504040204" pitchFamily="50" charset="-128"/>
                <a:ea typeface="Meiryo UI" panose="020B0604030504040204" pitchFamily="50" charset="-128"/>
              </a:rPr>
              <a:t>　</a:t>
            </a:r>
            <a:r>
              <a:rPr kumimoji="1" lang="en-US" altLang="ja-JP" sz="2400" b="1" dirty="0" smtClean="0">
                <a:solidFill>
                  <a:schemeClr val="bg1"/>
                </a:solidFill>
                <a:latin typeface="Meiryo UI" panose="020B0604030504040204" pitchFamily="50" charset="-128"/>
                <a:ea typeface="Meiryo UI" panose="020B0604030504040204" pitchFamily="50" charset="-128"/>
              </a:rPr>
              <a:t>6</a:t>
            </a:r>
            <a:r>
              <a:rPr kumimoji="1" lang="ja-JP" altLang="en-US" sz="2400" b="1" dirty="0" smtClean="0">
                <a:solidFill>
                  <a:schemeClr val="bg1"/>
                </a:solidFill>
                <a:latin typeface="Meiryo UI" panose="020B0604030504040204" pitchFamily="50" charset="-128"/>
                <a:ea typeface="Meiryo UI" panose="020B0604030504040204" pitchFamily="50" charset="-128"/>
              </a:rPr>
              <a:t>月上旬にクラスターが発生した場合の推計値へのあてはめ（院内感染事例発生）</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6402686" y="647185"/>
            <a:ext cx="9847385" cy="27699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月下旬以降の大阪府の実測値に院内感染関連事例の実測値を</a:t>
            </a:r>
            <a:r>
              <a:rPr kumimoji="1" lang="en-US" altLang="ja-JP" sz="1200" dirty="0" smtClean="0">
                <a:latin typeface="Meiryo UI" panose="020B0604030504040204" pitchFamily="50" charset="-128"/>
                <a:ea typeface="Meiryo UI" panose="020B0604030504040204" pitchFamily="50" charset="-128"/>
              </a:rPr>
              <a:t>6</a:t>
            </a:r>
            <a:r>
              <a:rPr kumimoji="1" lang="ja-JP" altLang="en-US" sz="1200" dirty="0" smtClean="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9</a:t>
            </a:r>
            <a:r>
              <a:rPr kumimoji="1" lang="ja-JP" altLang="en-US" sz="1200" dirty="0" smtClean="0">
                <a:latin typeface="Meiryo UI" panose="020B0604030504040204" pitchFamily="50" charset="-128"/>
                <a:ea typeface="Meiryo UI" panose="020B0604030504040204" pitchFamily="50" charset="-128"/>
              </a:rPr>
              <a:t>日以降に加えた</a:t>
            </a:r>
            <a:endParaRPr kumimoji="1" lang="ja-JP" altLang="en-US" sz="12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9437130" y="6496183"/>
            <a:ext cx="2743200" cy="365125"/>
          </a:xfrm>
        </p:spPr>
        <p:txBody>
          <a:bodyPr/>
          <a:lstStyle/>
          <a:p>
            <a:fld id="{6E9B95FD-DA9E-439A-9B6F-CF0D653374F2}" type="slidenum">
              <a:rPr kumimoji="1" lang="ja-JP" altLang="en-US" smtClean="0">
                <a:solidFill>
                  <a:schemeClr val="tx1"/>
                </a:solidFill>
              </a:rPr>
              <a:t>4</a:t>
            </a:fld>
            <a:endParaRPr kumimoji="1" lang="ja-JP" altLang="en-US" dirty="0">
              <a:solidFill>
                <a:schemeClr val="tx1"/>
              </a:solidFill>
            </a:endParaRPr>
          </a:p>
        </p:txBody>
      </p:sp>
      <p:sp>
        <p:nvSpPr>
          <p:cNvPr id="10" name="テキスト ボックス 9"/>
          <p:cNvSpPr txBox="1"/>
          <p:nvPr/>
        </p:nvSpPr>
        <p:spPr>
          <a:xfrm>
            <a:off x="7417211" y="2584505"/>
            <a:ext cx="4453463"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重症患者数は大阪府の状況（重症化率</a:t>
            </a:r>
            <a:r>
              <a:rPr kumimoji="1" lang="en-US" altLang="ja-JP" sz="1200" dirty="0" smtClean="0">
                <a:latin typeface="Meiryo UI" panose="020B0604030504040204" pitchFamily="50" charset="-128"/>
                <a:ea typeface="Meiryo UI" panose="020B0604030504040204" pitchFamily="50" charset="-128"/>
              </a:rPr>
              <a:t>8.2</a:t>
            </a:r>
            <a:r>
              <a:rPr kumimoji="1" lang="ja-JP" altLang="en-US" sz="1200" dirty="0" smtClean="0">
                <a:latin typeface="Meiryo UI" panose="020B0604030504040204" pitchFamily="50" charset="-128"/>
                <a:ea typeface="Meiryo UI" panose="020B0604030504040204" pitchFamily="50" charset="-128"/>
              </a:rPr>
              <a:t>％等）を適用し試算</a:t>
            </a:r>
            <a:endParaRPr kumimoji="1" lang="ja-JP" altLang="en-US" sz="12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7215" y="5611607"/>
            <a:ext cx="400110" cy="1249701"/>
          </a:xfrm>
          <a:prstGeom prst="rect">
            <a:avLst/>
          </a:prstGeom>
          <a:noFill/>
        </p:spPr>
        <p:txBody>
          <a:bodyPr vert="eaVert" wrap="none" rtlCol="0">
            <a:spAutoFit/>
          </a:bodyPr>
          <a:lstStyle/>
          <a:p>
            <a:r>
              <a:rPr lang="ja-JP" altLang="en-US" sz="700" dirty="0" smtClean="0">
                <a:latin typeface="Meiryo UI" panose="020B0604030504040204" pitchFamily="50" charset="-128"/>
                <a:ea typeface="Meiryo UI" panose="020B0604030504040204" pitchFamily="50" charset="-128"/>
              </a:rPr>
              <a:t>感染</a:t>
            </a:r>
            <a:r>
              <a:rPr lang="ja-JP" altLang="en-US" sz="700" dirty="0">
                <a:latin typeface="Meiryo UI" panose="020B0604030504040204" pitchFamily="50" charset="-128"/>
                <a:ea typeface="Meiryo UI" panose="020B0604030504040204" pitchFamily="50" charset="-128"/>
              </a:rPr>
              <a:t>経路</a:t>
            </a:r>
            <a:r>
              <a:rPr kumimoji="1" lang="ja-JP" altLang="en-US" sz="700" dirty="0" smtClean="0">
                <a:latin typeface="Meiryo UI" panose="020B0604030504040204" pitchFamily="50" charset="-128"/>
                <a:ea typeface="Meiryo UI" panose="020B0604030504040204" pitchFamily="50" charset="-128"/>
              </a:rPr>
              <a:t>不明者数</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移動平均</a:t>
            </a:r>
            <a:r>
              <a:rPr kumimoji="1" lang="en-US" altLang="ja-JP" sz="700" dirty="0" smtClean="0">
                <a:latin typeface="Meiryo UI" panose="020B0604030504040204" pitchFamily="50" charset="-128"/>
                <a:ea typeface="Meiryo UI" panose="020B0604030504040204" pitchFamily="50" charset="-128"/>
              </a:rPr>
              <a:t>)</a:t>
            </a:r>
          </a:p>
          <a:p>
            <a:r>
              <a:rPr lang="ja-JP" altLang="en-US" sz="700" dirty="0" smtClean="0">
                <a:latin typeface="Meiryo UI" panose="020B0604030504040204" pitchFamily="50" charset="-128"/>
                <a:ea typeface="Meiryo UI" panose="020B0604030504040204" pitchFamily="50" charset="-128"/>
              </a:rPr>
              <a:t>新規陽性者数</a:t>
            </a:r>
            <a:endParaRPr kumimoji="1" lang="ja-JP" altLang="en-US" sz="7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471270" y="6013661"/>
            <a:ext cx="292388" cy="720710"/>
          </a:xfrm>
          <a:prstGeom prst="rect">
            <a:avLst/>
          </a:prstGeom>
          <a:noFill/>
        </p:spPr>
        <p:txBody>
          <a:bodyPr vert="eaVert" wrap="none" rtlCol="0">
            <a:spAutoFit/>
          </a:bodyPr>
          <a:lstStyle/>
          <a:p>
            <a:r>
              <a:rPr lang="ja-JP" altLang="en-US" sz="700" dirty="0" smtClean="0">
                <a:latin typeface="Meiryo UI" panose="020B0604030504040204" pitchFamily="50" charset="-128"/>
                <a:ea typeface="Meiryo UI" panose="020B0604030504040204" pitchFamily="50" charset="-128"/>
              </a:rPr>
              <a:t>重症病床使用率</a:t>
            </a:r>
            <a:endParaRPr lang="en-US" altLang="ja-JP" sz="700" dirty="0" smtClean="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8646243" y="6383408"/>
            <a:ext cx="2634447" cy="230832"/>
          </a:xfrm>
          <a:prstGeom prst="rect">
            <a:avLst/>
          </a:prstGeom>
          <a:solidFill>
            <a:srgbClr val="99FF99"/>
          </a:solidFill>
          <a:ln>
            <a:solidFill>
              <a:srgbClr val="002060"/>
            </a:solidFill>
          </a:ln>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・感染経路不明</a:t>
            </a:r>
            <a:r>
              <a:rPr lang="ja-JP" altLang="en-US" sz="900" dirty="0" smtClean="0">
                <a:latin typeface="Meiryo UI" panose="020B0604030504040204" pitchFamily="50" charset="-128"/>
                <a:ea typeface="Meiryo UI" panose="020B0604030504040204" pitchFamily="50" charset="-128"/>
              </a:rPr>
              <a:t>者が少ないため黄色信号点灯せず。</a:t>
            </a:r>
            <a:endParaRPr lang="en-US" altLang="ja-JP" sz="900" dirty="0">
              <a:latin typeface="Meiryo UI" panose="020B0604030504040204" pitchFamily="50" charset="-128"/>
              <a:ea typeface="Meiryo UI" panose="020B0604030504040204" pitchFamily="50" charset="-128"/>
            </a:endParaRPr>
          </a:p>
        </p:txBody>
      </p:sp>
      <p:sp>
        <p:nvSpPr>
          <p:cNvPr id="16" name="テキスト ボックス 6"/>
          <p:cNvSpPr txBox="1"/>
          <p:nvPr/>
        </p:nvSpPr>
        <p:spPr>
          <a:xfrm>
            <a:off x="7807107" y="3069906"/>
            <a:ext cx="2156360" cy="2616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病床数は</a:t>
            </a:r>
            <a:r>
              <a:rPr kumimoji="1" lang="en-US" altLang="ja-JP" sz="1100" dirty="0" smtClean="0">
                <a:latin typeface="Meiryo UI" panose="020B0604030504040204" pitchFamily="50" charset="-128"/>
                <a:ea typeface="Meiryo UI" panose="020B0604030504040204" pitchFamily="50" charset="-128"/>
              </a:rPr>
              <a:t>215</a:t>
            </a:r>
            <a:r>
              <a:rPr kumimoji="1" lang="ja-JP" altLang="en-US" sz="1100" dirty="0" smtClean="0">
                <a:latin typeface="Meiryo UI" panose="020B0604030504040204" pitchFamily="50" charset="-128"/>
                <a:ea typeface="Meiryo UI" panose="020B0604030504040204" pitchFamily="50" charset="-128"/>
              </a:rPr>
              <a:t>床を</a:t>
            </a:r>
            <a:r>
              <a:rPr kumimoji="1" lang="en-US" altLang="ja-JP" sz="1100" dirty="0" smtClean="0">
                <a:latin typeface="Meiryo UI" panose="020B0604030504040204" pitchFamily="50" charset="-128"/>
                <a:ea typeface="Meiryo UI" panose="020B0604030504040204" pitchFamily="50" charset="-128"/>
              </a:rPr>
              <a:t>100</a:t>
            </a:r>
            <a:r>
              <a:rPr kumimoji="1" lang="ja-JP" altLang="en-US" sz="1100" dirty="0" smtClean="0">
                <a:latin typeface="Meiryo UI" panose="020B0604030504040204" pitchFamily="50" charset="-128"/>
                <a:ea typeface="Meiryo UI" panose="020B0604030504040204" pitchFamily="50" charset="-128"/>
              </a:rPr>
              <a:t>％と設定</a:t>
            </a:r>
            <a:endParaRPr kumimoji="1" lang="ja-JP" altLang="en-US" sz="11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0" y="1584431"/>
            <a:ext cx="569387"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指標➁</a:t>
            </a:r>
            <a:endParaRPr kumimoji="1" lang="ja-JP" altLang="en-US" sz="10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801" y="1841025"/>
            <a:ext cx="569387"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指標①</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227" y="2087246"/>
            <a:ext cx="569387"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指標③</a:t>
            </a:r>
            <a:endParaRPr kumimoji="1" lang="ja-JP" altLang="en-US"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5847" y="2335327"/>
            <a:ext cx="569387"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指標⑤</a:t>
            </a:r>
            <a:endParaRPr kumimoji="1" lang="ja-JP" altLang="en-US" sz="10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stretch>
            <a:fillRect/>
          </a:stretch>
        </p:blipFill>
        <p:spPr>
          <a:xfrm>
            <a:off x="563540" y="906054"/>
            <a:ext cx="11394873" cy="1667905"/>
          </a:xfrm>
          <a:prstGeom prst="rect">
            <a:avLst/>
          </a:prstGeom>
        </p:spPr>
      </p:pic>
    </p:spTree>
    <p:extLst>
      <p:ext uri="{BB962C8B-B14F-4D97-AF65-F5344CB8AC3E}">
        <p14:creationId xmlns:p14="http://schemas.microsoft.com/office/powerpoint/2010/main" val="974347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701</Words>
  <Application>Microsoft Office PowerPoint</Application>
  <PresentationFormat>ワイド画面</PresentationFormat>
  <Paragraphs>90</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2020-06-29T05:13:48Z</dcterms:created>
  <dcterms:modified xsi:type="dcterms:W3CDTF">2020-06-29T05:13:55Z</dcterms:modified>
</cp:coreProperties>
</file>