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9" r:id="rId3"/>
    <p:sldId id="292" r:id="rId4"/>
    <p:sldId id="291" r:id="rId5"/>
    <p:sldId id="294" r:id="rId6"/>
    <p:sldId id="290" r:id="rId7"/>
    <p:sldId id="295" r:id="rId8"/>
    <p:sldId id="296" r:id="rId9"/>
    <p:sldId id="300" r:id="rId10"/>
    <p:sldId id="293" r:id="rId11"/>
  </p:sldIdLst>
  <p:sldSz cx="12192000" cy="6858000"/>
  <p:notesSz cx="6802438" cy="99345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278" autoAdjust="0"/>
  </p:normalViewPr>
  <p:slideViewPr>
    <p:cSldViewPr snapToGrid="0">
      <p:cViewPr varScale="1">
        <p:scale>
          <a:sx n="60" d="100"/>
          <a:sy n="60" d="100"/>
        </p:scale>
        <p:origin x="10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988" cy="498475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2864" y="0"/>
            <a:ext cx="2947987" cy="498475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D0CEFC84-DB58-43C3-8534-1E4A9279F1EC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36101"/>
            <a:ext cx="2947988" cy="498475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2864" y="9436101"/>
            <a:ext cx="2947987" cy="498475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C878C4EF-9C64-4594-B594-4BA53EBF1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2392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7723" cy="498454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3142" y="1"/>
            <a:ext cx="2947723" cy="498454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529E7CB4-19FE-46B3-BA9B-31FC725D8FF2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4" y="4781015"/>
            <a:ext cx="5441950" cy="3911739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36124"/>
            <a:ext cx="2947723" cy="498453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3142" y="9436124"/>
            <a:ext cx="2947723" cy="498453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B18577FE-8362-45B5-A9F9-A79AF66AF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260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577FE-8362-45B5-A9F9-A79AF66AFF5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326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577FE-8362-45B5-A9F9-A79AF66AFF5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652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6256-A0B9-4A61-886D-B8C2C2B26FAE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FA13-3362-4D7F-B49A-DEB914BEF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868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C4A8-213A-4F3E-8E00-E8F80AFE7DCB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FA13-3362-4D7F-B49A-DEB914BEF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719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4738-2180-45DC-A16F-D0C0BB20B7FA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FA13-3362-4D7F-B49A-DEB914BEF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07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24698-B90F-4040-971E-354F6FC9CC49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FA13-3362-4D7F-B49A-DEB914BEF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405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AADD-EF13-4D9E-8871-91C5BACCAFCA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FA13-3362-4D7F-B49A-DEB914BEF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691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52CE-55D2-4D9F-9C39-419EFFD3ED8D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FA13-3362-4D7F-B49A-DEB914BEF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753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39B3F-855B-4DF8-AF5C-F215C3209176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FA13-3362-4D7F-B49A-DEB914BEF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809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B251-8B8E-45D9-B889-497F84CF6593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FA13-3362-4D7F-B49A-DEB914BEF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89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17650-920C-422C-892B-215933F44FBF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1696700" y="6553200"/>
            <a:ext cx="495300" cy="304800"/>
          </a:xfrm>
          <a:solidFill>
            <a:schemeClr val="accent1"/>
          </a:solidFill>
        </p:spPr>
        <p:txBody>
          <a:bodyPr/>
          <a:lstStyle>
            <a:lvl1pPr algn="ctr">
              <a:defRPr sz="10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67E1FA13-3362-4D7F-B49A-DEB914BEFDB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1018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E5C8-7067-46A3-B912-A0B0ADA0F0B4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FA13-3362-4D7F-B49A-DEB914BEF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117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4B41-E075-4490-8FA3-F8D6A54CC1E0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FA13-3362-4D7F-B49A-DEB914BEF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46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3B377-7D5C-4E1E-8464-AF560C4C02D4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1FA13-3362-4D7F-B49A-DEB914BEF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79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93420" y="2099250"/>
            <a:ext cx="10805160" cy="1835709"/>
          </a:xfrm>
        </p:spPr>
        <p:txBody>
          <a:bodyPr anchor="ctr">
            <a:noAutofit/>
          </a:bodyPr>
          <a:lstStyle/>
          <a:p>
            <a:r>
              <a:rPr kumimoji="1"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新型コロナウイルス感染症</a:t>
            </a:r>
            <a:r>
              <a:rPr kumimoji="1" lang="en-US" altLang="ja-JP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大阪府における宿泊療養・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自宅療養について</a:t>
            </a:r>
            <a:endParaRPr kumimoji="1" lang="ja-JP" altLang="en-US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012314" y="4027034"/>
            <a:ext cx="6167372" cy="1472246"/>
          </a:xfrm>
        </p:spPr>
        <p:txBody>
          <a:bodyPr anchor="ctr">
            <a:norm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健康医療部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日（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26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時点）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29800" y="381000"/>
            <a:ext cx="16687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参考資料１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72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1696700" y="6553200"/>
            <a:ext cx="495300" cy="304800"/>
          </a:xfrm>
        </p:spPr>
        <p:txBody>
          <a:bodyPr/>
          <a:lstStyle/>
          <a:p>
            <a:fld id="{67E1FA13-3362-4D7F-B49A-DEB914BEFDB0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12192000" cy="4250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自宅療養患者分析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143055" y="659437"/>
            <a:ext cx="14471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同居者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有無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692141"/>
              </p:ext>
            </p:extLst>
          </p:nvPr>
        </p:nvGraphicFramePr>
        <p:xfrm>
          <a:off x="477771" y="1110085"/>
          <a:ext cx="5940000" cy="396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90892779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409739910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34765806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05781010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男性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女性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83981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歳未満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3%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1186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4%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4759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99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103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34%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65458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72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22%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1557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40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62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39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101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17%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76083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50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39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36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13%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87259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5%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91636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2%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0069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80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1%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99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310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52%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48%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u="sng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595</a:t>
                      </a:r>
                      <a:endParaRPr kumimoji="1" lang="ja-JP" altLang="en-US" sz="1400" b="1" u="sng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917136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477770" y="659437"/>
            <a:ext cx="1286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年代、性別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84614" y="5291821"/>
            <a:ext cx="1160046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性別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に大きな偏り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ない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・年代では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代が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多い（あわせて全体の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割以上）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・約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人に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人が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同居者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あり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※70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代・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80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代の事例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件については、軽症もしくは無症状かつ、個別事情によるものや、自宅療養開始（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4/11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）以前に入院調整中の期間が一定経過していた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ケース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1105" y="1232425"/>
            <a:ext cx="5133975" cy="356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83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FA13-3362-4D7F-B49A-DEB914BEFDB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12192000" cy="4250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宿泊療養・自宅療養の対象者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89260"/>
              </p:ext>
            </p:extLst>
          </p:nvPr>
        </p:nvGraphicFramePr>
        <p:xfrm>
          <a:off x="0" y="425003"/>
          <a:ext cx="12192000" cy="5702509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43384275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42588287"/>
                    </a:ext>
                  </a:extLst>
                </a:gridCol>
              </a:tblGrid>
              <a:tr h="411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宿泊療養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自宅療養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679894"/>
                  </a:ext>
                </a:extLst>
              </a:tr>
              <a:tr h="764749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厚生労働省通知に基づき、無症状病原体保有者及び軽症患者（以下、「軽症者等」という）については、これまでの入院措置ではなく、宿泊施設・自宅での療養・安静（宿泊療養・自宅療養）を行うこととする。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232830"/>
                  </a:ext>
                </a:extLst>
              </a:tr>
              <a:tr h="43877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宿泊療養の対象者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・軽症者等であり、かつ、感染防止に係る留意点が遵守できる者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・原則下記の①～④のいずれかにも該当せず、帰国者・接触者外来又は現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在入院中の医療機関の医師が、症状や病床の状況等から必ずしも入院が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必要な状態ではないと判断した者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①高齢者（概ね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歳以上の者）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②基礎疾患があるもの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（糖尿病、心疾患又は呼吸器疾患を有する者、透析加療中の者等）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③免疫抑制状態である者（免疫抑制剤や抗がん剤を用いている者）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④妊娠している者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発熱、呼吸器症状、呼吸数、胸部レントゲン、酸素飽和度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SpO²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等の症状や診察、検査所見等を踏まえ、医師が総合的に判断する。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自宅療養の対象者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・軽症者等であり、かつ、感染防止に係る留意点が遵守できる者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・原則下記の①～⑤のいずれかにも該当せず、帰国者・接触者外来又は現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在入院中の医療機関の医師が、症状や病床の状況等から必ずしも入院が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必要な状態ではないと判断した者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①高齢者（概ね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歳以上の者）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②基礎疾患があるもの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（糖尿病、心疾患又は呼吸器疾患を有する者、透析加療中の者等）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③免疫抑制状態である者（免疫抑制剤や抗がん剤を用いている者）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④妊娠している者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⑤同居者の中に、上記①～④に該当する者がいる者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発熱、呼吸器症状、呼吸数、胸部レントゲン、酸素飽和度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SpO²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等の症状や診察、検査所見等を踏まえ、医師が総合的に判断する。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913868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0" y="6127512"/>
            <a:ext cx="12192000" cy="381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原則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として、①～④に該当しない軽症者等は宿泊療養とする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が、軽症者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等の状況や家庭事情等を勘案し、管轄する保健所が総合的に判断する。</a:t>
            </a:r>
          </a:p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69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FA13-3362-4D7F-B49A-DEB914BEFDB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12192000" cy="4250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大阪府における宿泊療養・自宅療養にかかる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経過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248754"/>
              </p:ext>
            </p:extLst>
          </p:nvPr>
        </p:nvGraphicFramePr>
        <p:xfrm>
          <a:off x="0" y="425003"/>
          <a:ext cx="12192000" cy="612648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674145">
                  <a:extLst>
                    <a:ext uri="{9D8B030D-6E8A-4147-A177-3AD203B41FA5}">
                      <a16:colId xmlns:a16="http://schemas.microsoft.com/office/drawing/2014/main" val="1376124661"/>
                    </a:ext>
                  </a:extLst>
                </a:gridCol>
                <a:gridCol w="6709602">
                  <a:extLst>
                    <a:ext uri="{9D8B030D-6E8A-4147-A177-3AD203B41FA5}">
                      <a16:colId xmlns:a16="http://schemas.microsoft.com/office/drawing/2014/main" val="2043384275"/>
                    </a:ext>
                  </a:extLst>
                </a:gridCol>
                <a:gridCol w="4808253">
                  <a:extLst>
                    <a:ext uri="{9D8B030D-6E8A-4147-A177-3AD203B41FA5}">
                      <a16:colId xmlns:a16="http://schemas.microsoft.com/office/drawing/2014/main" val="3089886645"/>
                    </a:ext>
                  </a:extLst>
                </a:gridCol>
              </a:tblGrid>
              <a:tr h="4104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日付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宿泊療養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自宅療養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679894"/>
                  </a:ext>
                </a:extLst>
              </a:tr>
              <a:tr h="4104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4/3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軽症者等の宿泊療養・自宅療養への移行について、新型コロナウイルス感染症対策協議会において協議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232830"/>
                  </a:ext>
                </a:extLst>
              </a:tr>
              <a:tr h="3226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4/11</a:t>
                      </a:r>
                      <a:endParaRPr kumimoji="1" lang="ja-JP" altLang="en-US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自宅療養開始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913868"/>
                  </a:ext>
                </a:extLst>
              </a:tr>
              <a:tr h="5904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4/14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「スーパーホテル大阪天然温泉」宿泊療養開始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（入院から宿泊療養への移行開始）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5141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4/17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対応可能な患者について、自宅から宿泊療養への移行開始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20785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4/18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保健所長会において、原則宿泊療養優先の方針を確認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38522"/>
                  </a:ext>
                </a:extLst>
              </a:tr>
              <a:tr h="356066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4/22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「大阪アカデミア」宿泊療養開始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076730"/>
                  </a:ext>
                </a:extLst>
              </a:tr>
              <a:tr h="356066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療養解除にかかる陰性確認のための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PCR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検査（喀痰検査）開始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（ホテル入所日から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週間後に検査。陰性の場合は、結果を伝えた日の翌日に再度検査し、結果が陰性ならば療養解除。陽性の場合はさらに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週間後に再検査）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770637"/>
                  </a:ext>
                </a:extLst>
              </a:tr>
              <a:tr h="3560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4/24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「アパホテル大阪肥後橋駅前」宿泊療養開始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027319"/>
                  </a:ext>
                </a:extLst>
              </a:tr>
              <a:tr h="3560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5/25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PCR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検査実施のタイミングを変更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（陽性の場合の再検査を、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週間後から結果を伝えた日の翌日に変更。陰性の場合は変更なし）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287863"/>
                  </a:ext>
                </a:extLst>
              </a:tr>
              <a:tr h="4104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「スーパーホテル大阪天然温泉」宿泊療養患者が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名になる</a:t>
                      </a:r>
                      <a:endParaRPr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120230"/>
                  </a:ext>
                </a:extLst>
              </a:tr>
              <a:tr h="4104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6/6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「アパホテル大阪肥後橋駅前」宿泊療養患者が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名になる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056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522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FA13-3362-4D7F-B49A-DEB914BEFDB0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12192000" cy="4250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宿泊療養・自宅療養患者数の推移（</a:t>
            </a:r>
            <a: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日～</a:t>
            </a:r>
            <a: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26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日）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四角形吹き出し 15"/>
          <p:cNvSpPr/>
          <p:nvPr/>
        </p:nvSpPr>
        <p:spPr>
          <a:xfrm>
            <a:off x="3344430" y="1231462"/>
            <a:ext cx="2995410" cy="426720"/>
          </a:xfrm>
          <a:prstGeom prst="wedgeRectCallout">
            <a:avLst>
              <a:gd name="adj1" fmla="val -60700"/>
              <a:gd name="adj2" fmla="val 4023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7" name="テキスト ボックス 29"/>
          <p:cNvSpPr txBox="1"/>
          <p:nvPr/>
        </p:nvSpPr>
        <p:spPr>
          <a:xfrm>
            <a:off x="3344430" y="1231462"/>
            <a:ext cx="2995410" cy="42672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自宅療養患者　最大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348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名（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日）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29"/>
          <p:cNvSpPr txBox="1"/>
          <p:nvPr/>
        </p:nvSpPr>
        <p:spPr>
          <a:xfrm>
            <a:off x="4289310" y="2849021"/>
            <a:ext cx="2995410" cy="42672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宿泊療養患者　最大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208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名（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日）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四角形吹き出し 8"/>
          <p:cNvSpPr/>
          <p:nvPr/>
        </p:nvSpPr>
        <p:spPr>
          <a:xfrm>
            <a:off x="4289310" y="2849021"/>
            <a:ext cx="2995410" cy="426720"/>
          </a:xfrm>
          <a:prstGeom prst="wedgeRectCallout">
            <a:avLst>
              <a:gd name="adj1" fmla="val -58664"/>
              <a:gd name="adj2" fmla="val 2595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0" name="四角形吹き出し 9"/>
          <p:cNvSpPr/>
          <p:nvPr/>
        </p:nvSpPr>
        <p:spPr>
          <a:xfrm>
            <a:off x="9707130" y="4372986"/>
            <a:ext cx="1654290" cy="808614"/>
          </a:xfrm>
          <a:prstGeom prst="wedgeRectCallout">
            <a:avLst>
              <a:gd name="adj1" fmla="val 44321"/>
              <a:gd name="adj2" fmla="val 7416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1" name="テキスト ボックス 29"/>
          <p:cNvSpPr txBox="1"/>
          <p:nvPr/>
        </p:nvSpPr>
        <p:spPr>
          <a:xfrm>
            <a:off x="9707130" y="4372986"/>
            <a:ext cx="1654290" cy="808614"/>
          </a:xfrm>
          <a:prstGeom prst="rect">
            <a:avLst/>
          </a:prstGeom>
          <a:solidFill>
            <a:schemeClr val="bg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宿泊療養患者　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自宅療養患者　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26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日）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465" y="425003"/>
            <a:ext cx="10887075" cy="596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16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1696700" y="6553200"/>
            <a:ext cx="495300" cy="304800"/>
          </a:xfrm>
        </p:spPr>
        <p:txBody>
          <a:bodyPr/>
          <a:lstStyle/>
          <a:p>
            <a:fld id="{67E1FA13-3362-4D7F-B49A-DEB914BEFDB0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12192000" cy="4250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宿泊療養施設の状況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77770" y="659437"/>
            <a:ext cx="1838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宿泊療養施設一覧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7770" y="4504252"/>
            <a:ext cx="11218930" cy="388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回　大阪府新型コロナウイルス対策本部会議（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日開催）資料　一部修正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536632"/>
              </p:ext>
            </p:extLst>
          </p:nvPr>
        </p:nvGraphicFramePr>
        <p:xfrm>
          <a:off x="477771" y="1110085"/>
          <a:ext cx="9540000" cy="324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420000">
                  <a:extLst>
                    <a:ext uri="{9D8B030D-6E8A-4147-A177-3AD203B41FA5}">
                      <a16:colId xmlns:a16="http://schemas.microsoft.com/office/drawing/2014/main" val="4097399104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3217638806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347658064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105781010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ホテル名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室数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入所開始日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所在地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83981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スーパーホテル大阪天然温泉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400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室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大阪市西区江戸堀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1186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大阪アカデミア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312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室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大阪市住之江区南港北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47591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アパホテル大阪肥後橋駅前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792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室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（医療従事者用含む）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大阪市西区土佐堀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65458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1,504</a:t>
                      </a:r>
                      <a:r>
                        <a:rPr kumimoji="1" lang="ja-JP" altLang="en-US" sz="140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室</a:t>
                      </a:r>
                      <a:endParaRPr kumimoji="1" lang="ja-JP" altLang="en-US" sz="1400" b="1" u="sng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917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24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1696700" y="6553200"/>
            <a:ext cx="495300" cy="304800"/>
          </a:xfrm>
        </p:spPr>
        <p:txBody>
          <a:bodyPr/>
          <a:lstStyle/>
          <a:p>
            <a:fld id="{67E1FA13-3362-4D7F-B49A-DEB914BEFDB0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12192000" cy="4250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宿泊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療養患者分析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996066"/>
              </p:ext>
            </p:extLst>
          </p:nvPr>
        </p:nvGraphicFramePr>
        <p:xfrm>
          <a:off x="477771" y="1110085"/>
          <a:ext cx="5940000" cy="360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90892779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409739910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34765806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05781010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男性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女性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83981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歳未満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1%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1186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3%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4759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41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44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85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28%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65458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46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72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24%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1557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54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18%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76083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32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58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19%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87259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6%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91636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1%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0069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159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53%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142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47%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301</a:t>
                      </a:r>
                      <a:endParaRPr kumimoji="1" lang="ja-JP" altLang="en-US" sz="1400" b="1" u="sng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917136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477770" y="659437"/>
            <a:ext cx="1286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年代、性別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7770" y="4858018"/>
            <a:ext cx="1121893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性別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に大きな偏り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ない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・年代では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代が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多い（あわせて全体の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割以上）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歳未満は、祖母・母親と一緒に入所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※70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代の事例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件については、患者が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70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代前半であり、保健所が本人の健康状態や意向を確認した結果、宿泊療養を選択した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4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1696700" y="6553200"/>
            <a:ext cx="495300" cy="304800"/>
          </a:xfrm>
        </p:spPr>
        <p:txBody>
          <a:bodyPr/>
          <a:lstStyle/>
          <a:p>
            <a:fld id="{67E1FA13-3362-4D7F-B49A-DEB914BEFDB0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12192000" cy="4250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宿泊療養患者分析（療養日数・</a:t>
            </a: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PCR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検査回数）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980455"/>
              </p:ext>
            </p:extLst>
          </p:nvPr>
        </p:nvGraphicFramePr>
        <p:xfrm>
          <a:off x="477771" y="1140565"/>
          <a:ext cx="2880000" cy="72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90892779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05781010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平均日数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15.9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65458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中央値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872594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477770" y="735217"/>
            <a:ext cx="1046231" cy="338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療養日数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7770" y="4432901"/>
            <a:ext cx="1121893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割の患者が陰性確認回数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回となっている。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*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その他：個別事情により検査未実施及び検査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回の患者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592947"/>
              </p:ext>
            </p:extLst>
          </p:nvPr>
        </p:nvGraphicFramePr>
        <p:xfrm>
          <a:off x="477770" y="2911287"/>
          <a:ext cx="10800000" cy="144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90892779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409739910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34765806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403066268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772543736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476277295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76522197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134008399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405718615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05781010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平均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回以上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83981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計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3.2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140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42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264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1186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男性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3.1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67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138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4759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女性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3.1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73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126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654587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77770" y="2491119"/>
            <a:ext cx="2585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PCR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検査回数（</a:t>
            </a:r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n=264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7770" y="5655285"/>
            <a:ext cx="112189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陰性確認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検査を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回受検後に療養解除となった事例のみ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※6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日以降の新基準適用により、療養日数が短期化した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事例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除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く（該当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件）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015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1696700" y="6553200"/>
            <a:ext cx="495300" cy="304800"/>
          </a:xfrm>
        </p:spPr>
        <p:txBody>
          <a:bodyPr/>
          <a:lstStyle/>
          <a:p>
            <a:fld id="{67E1FA13-3362-4D7F-B49A-DEB914BEFDB0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12192000" cy="4250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宿泊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療養患者分析（発症から入所・陰性確認検査までの日数等）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7770" y="2446353"/>
            <a:ext cx="1121893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月は医療機関入院者からの入所が多く、発症から療養解除まで約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か月を要した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064535"/>
              </p:ext>
            </p:extLst>
          </p:nvPr>
        </p:nvGraphicFramePr>
        <p:xfrm>
          <a:off x="477770" y="1073970"/>
          <a:ext cx="11160000" cy="126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90892779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097399104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347658064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030662688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47627729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76522197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入所～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療養解除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発症～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療養解除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発症～入所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発症～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回目の陰性確認検査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回目の陰性確認検査～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療養解除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83981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平均日数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16.2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29.5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13.3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21.0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8.5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1186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中央値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6680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77770" y="692799"/>
            <a:ext cx="2158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月入所（</a:t>
            </a:r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n=233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697812"/>
              </p:ext>
            </p:extLst>
          </p:nvPr>
        </p:nvGraphicFramePr>
        <p:xfrm>
          <a:off x="477770" y="3807031"/>
          <a:ext cx="11160000" cy="126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90892779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097399104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347658064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030662688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47627729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76522197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入所～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療養解除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発症～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療養解除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発症～入所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発症～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回目の陰性確認検査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回目の陰性確認検査～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療養解除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83981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平均日数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14.2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24.6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10.4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18.0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6.6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1186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中央値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6680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477770" y="3397187"/>
            <a:ext cx="2356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月以降入所（</a:t>
            </a:r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n=61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7770" y="5731485"/>
            <a:ext cx="112189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陰性確認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検査を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回受検後に療養解除となった事例のみ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※6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日以降の新基準適用により、療養日数が短期化した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事例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除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く（該当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件）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895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1696700" y="6553200"/>
            <a:ext cx="495300" cy="304800"/>
          </a:xfrm>
        </p:spPr>
        <p:txBody>
          <a:bodyPr/>
          <a:lstStyle/>
          <a:p>
            <a:fld id="{67E1FA13-3362-4D7F-B49A-DEB914BEFDB0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12192000" cy="4250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宿泊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療養患者分析（宿泊療養から医療機関への救急搬送）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/>
          </p:nvPr>
        </p:nvGraphicFramePr>
        <p:xfrm>
          <a:off x="477770" y="3176409"/>
          <a:ext cx="5400000" cy="250232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90892779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4097399104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347658064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057810100"/>
                    </a:ext>
                  </a:extLst>
                </a:gridCol>
              </a:tblGrid>
              <a:tr h="342325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男性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女性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83981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17%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65458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17%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1557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25%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76083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33%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87259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8%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91636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67%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33%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1400" b="1" u="sng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917136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279565" y="2740235"/>
            <a:ext cx="1286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年代、性別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6535" y="5789096"/>
            <a:ext cx="53912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・救急搬送者は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代男性が最も多かった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代以上が全体の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分の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を占めていた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957300"/>
              </p:ext>
            </p:extLst>
          </p:nvPr>
        </p:nvGraphicFramePr>
        <p:xfrm>
          <a:off x="6334578" y="3176409"/>
          <a:ext cx="4680000" cy="144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90892779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097399104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3407206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男性（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名）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女性（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名）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83981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平均日数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4.4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12.9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1557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最長日数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12696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最短日数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496260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6303948" y="2740235"/>
            <a:ext cx="3685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入所～搬送までの日数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34578" y="4689193"/>
            <a:ext cx="5401517" cy="71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・入所から搬送までの期間を見ると、男性患者は女性患者の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約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分の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の短期間で救急搬送されていた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5087" y="535365"/>
            <a:ext cx="1286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搬送の流れ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486535" y="958007"/>
            <a:ext cx="11218930" cy="1633631"/>
            <a:chOff x="486535" y="958007"/>
            <a:chExt cx="11218930" cy="1633631"/>
          </a:xfrm>
        </p:grpSpPr>
        <p:sp>
          <p:nvSpPr>
            <p:cNvPr id="2" name="角丸四角形 1"/>
            <p:cNvSpPr/>
            <p:nvPr/>
          </p:nvSpPr>
          <p:spPr>
            <a:xfrm>
              <a:off x="486535" y="958007"/>
              <a:ext cx="11218930" cy="1633631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655100" y="1148053"/>
              <a:ext cx="15834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容</a:t>
              </a:r>
              <a:r>
                <a:rPr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態悪化の兆候</a:t>
              </a:r>
              <a:endPara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804358" y="1104874"/>
              <a:ext cx="227021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宿泊施設の看護職が</a:t>
              </a:r>
              <a:endPara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健康観察を行う。</a:t>
              </a:r>
              <a:endPara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入院判断目安に沿って医師（オンコール）に報告</a:t>
              </a:r>
              <a:endPara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128583" y="1104249"/>
              <a:ext cx="202730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医師より連絡を受けた入院フォローアップセンターの医師</a:t>
              </a:r>
              <a:r>
                <a:rPr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が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、</a:t>
              </a:r>
              <a:r>
                <a:rPr kumimoji="1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入院の必要性を判断</a:t>
              </a:r>
              <a:endPara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9014671" y="1096655"/>
              <a:ext cx="193195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入院等の対応が必要と判断した場合、入院先調整</a:t>
              </a:r>
              <a:endPara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2386" y="1570695"/>
              <a:ext cx="748894" cy="792480"/>
            </a:xfrm>
            <a:prstGeom prst="rect">
              <a:avLst/>
            </a:prstGeom>
          </p:spPr>
        </p:pic>
        <p:sp>
          <p:nvSpPr>
            <p:cNvPr id="5" name="右矢印 4"/>
            <p:cNvSpPr/>
            <p:nvPr/>
          </p:nvSpPr>
          <p:spPr>
            <a:xfrm>
              <a:off x="2341387" y="1486606"/>
              <a:ext cx="409107" cy="29713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右矢印 18"/>
            <p:cNvSpPr/>
            <p:nvPr/>
          </p:nvSpPr>
          <p:spPr>
            <a:xfrm>
              <a:off x="8744843" y="1497781"/>
              <a:ext cx="409107" cy="31317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右矢印 19"/>
            <p:cNvSpPr/>
            <p:nvPr/>
          </p:nvSpPr>
          <p:spPr>
            <a:xfrm>
              <a:off x="5662442" y="1486606"/>
              <a:ext cx="409107" cy="33552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51227" y="1567264"/>
              <a:ext cx="573813" cy="907214"/>
            </a:xfrm>
            <a:prstGeom prst="rect">
              <a:avLst/>
            </a:prstGeom>
          </p:spPr>
        </p:pic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8932" y="1323453"/>
              <a:ext cx="1157303" cy="1157303"/>
            </a:xfrm>
            <a:prstGeom prst="rect">
              <a:avLst/>
            </a:prstGeom>
          </p:spPr>
        </p:pic>
      </p:grpSp>
      <p:pic>
        <p:nvPicPr>
          <p:cNvPr id="24" name="図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721" y="1565614"/>
            <a:ext cx="598919" cy="882235"/>
          </a:xfrm>
          <a:prstGeom prst="rect">
            <a:avLst/>
          </a:prstGeom>
        </p:spPr>
      </p:pic>
      <p:sp>
        <p:nvSpPr>
          <p:cNvPr id="25" name="テキスト ボックス 24"/>
          <p:cNvSpPr txBox="1"/>
          <p:nvPr/>
        </p:nvSpPr>
        <p:spPr>
          <a:xfrm>
            <a:off x="9696942" y="-5735"/>
            <a:ext cx="249936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救急搬送事例は</a:t>
            </a:r>
            <a:r>
              <a:rPr lang="en-US" altLang="ja-JP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月末まで</a:t>
            </a:r>
            <a:endParaRPr lang="en-US" altLang="ja-JP" sz="14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911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1796</Words>
  <Application>Microsoft Office PowerPoint</Application>
  <PresentationFormat>ワイド画面</PresentationFormat>
  <Paragraphs>346</Paragraphs>
  <Slides>10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Meiryo UI</vt:lpstr>
      <vt:lpstr>メイリオ</vt:lpstr>
      <vt:lpstr>游ゴシック</vt:lpstr>
      <vt:lpstr>游ゴシック Light</vt:lpstr>
      <vt:lpstr>Arial</vt:lpstr>
      <vt:lpstr>Office テーマ</vt:lpstr>
      <vt:lpstr>新型コロナウイルス感染症 大阪府における宿泊療養・自宅療養について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2020-06-29T05:06:19Z</dcterms:created>
  <dcterms:modified xsi:type="dcterms:W3CDTF">2020-06-29T05:06:26Z</dcterms:modified>
</cp:coreProperties>
</file>