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4"/>
  </p:notesMasterIdLst>
  <p:sldIdLst>
    <p:sldId id="310" r:id="rId2"/>
    <p:sldId id="390" r:id="rId3"/>
    <p:sldId id="382" r:id="rId4"/>
    <p:sldId id="383" r:id="rId5"/>
    <p:sldId id="391" r:id="rId6"/>
    <p:sldId id="375" r:id="rId7"/>
    <p:sldId id="385" r:id="rId8"/>
    <p:sldId id="386" r:id="rId9"/>
    <p:sldId id="387" r:id="rId10"/>
    <p:sldId id="388" r:id="rId11"/>
    <p:sldId id="389" r:id="rId12"/>
    <p:sldId id="372" r:id="rId1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CDC7F779-EFF5-43C9-87A6-C67220768686}">
          <p14:sldIdLst>
            <p14:sldId id="310"/>
            <p14:sldId id="390"/>
            <p14:sldId id="382"/>
            <p14:sldId id="383"/>
            <p14:sldId id="391"/>
            <p14:sldId id="375"/>
            <p14:sldId id="385"/>
            <p14:sldId id="386"/>
            <p14:sldId id="387"/>
            <p14:sldId id="388"/>
            <p14:sldId id="389"/>
            <p14:sldId id="37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FFFF99"/>
    <a:srgbClr val="FF9966"/>
    <a:srgbClr val="FFC000"/>
    <a:srgbClr val="FFCC99"/>
    <a:srgbClr val="E54B1B"/>
    <a:srgbClr val="FFFF66"/>
    <a:srgbClr val="CCFFFF"/>
    <a:srgbClr val="5DFC24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71" autoAdjust="0"/>
    <p:restoredTop sz="92460" autoAdjust="0"/>
  </p:normalViewPr>
  <p:slideViewPr>
    <p:cSldViewPr snapToGrid="0">
      <p:cViewPr varScale="1">
        <p:scale>
          <a:sx n="65" d="100"/>
          <a:sy n="65" d="100"/>
        </p:scale>
        <p:origin x="9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0CC79B56-3F93-49B8-BF5B-E2942DFEBC41}" type="datetimeFigureOut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9"/>
            <a:ext cx="5445125" cy="3913187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5BFB98CA-D6EC-4BA5-A9B2-86EEAB6615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519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27C765-928E-4675-AE56-075D2791C90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84224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B98CA-D6EC-4BA5-A9B2-86EEAB6615F3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7971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B98CA-D6EC-4BA5-A9B2-86EEAB6615F3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51943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B98CA-D6EC-4BA5-A9B2-86EEAB6615F3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056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B98CA-D6EC-4BA5-A9B2-86EEAB6615F3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27677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B98CA-D6EC-4BA5-A9B2-86EEAB6615F3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8246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27C765-928E-4675-AE56-075D2791C904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5425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8587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1764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2088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515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566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3752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656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5666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9477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326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2753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2E4AF-155F-49D0-A19A-79C25145625E}" type="datetimeFigureOut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583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641140-282E-4889-BDEF-30E4FD8E2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9675" y="426085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2800" dirty="0"/>
              <a:t>令和２年６月</a:t>
            </a:r>
            <a:r>
              <a:rPr lang="en-US" altLang="ja-JP" sz="2800" dirty="0" smtClean="0"/>
              <a:t>29</a:t>
            </a:r>
            <a:r>
              <a:rPr kumimoji="1" lang="ja-JP" altLang="en-US" sz="2800" dirty="0" smtClean="0"/>
              <a:t>日</a:t>
            </a:r>
            <a:r>
              <a:rPr kumimoji="1" lang="en-US" altLang="ja-JP" sz="2800" dirty="0"/>
              <a:t/>
            </a:r>
            <a:br>
              <a:rPr kumimoji="1" lang="en-US" altLang="ja-JP" sz="2800" dirty="0"/>
            </a:br>
            <a:r>
              <a:rPr kumimoji="1" lang="ja-JP" altLang="en-US" sz="2800" dirty="0"/>
              <a:t>健康医療部</a:t>
            </a: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C96EDCCF-13D4-4A20-993C-3C3DCF242B1F}"/>
              </a:ext>
            </a:extLst>
          </p:cNvPr>
          <p:cNvSpPr txBox="1">
            <a:spLocks/>
          </p:cNvSpPr>
          <p:nvPr/>
        </p:nvSpPr>
        <p:spPr>
          <a:xfrm>
            <a:off x="1209675" y="26130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dirty="0" smtClean="0"/>
              <a:t>「大阪モデル」について</a:t>
            </a:r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A396F46-6F5F-483F-BC68-432494F2ED7F}"/>
              </a:ext>
            </a:extLst>
          </p:cNvPr>
          <p:cNvSpPr txBox="1"/>
          <p:nvPr/>
        </p:nvSpPr>
        <p:spPr>
          <a:xfrm>
            <a:off x="10446327" y="311285"/>
            <a:ext cx="127894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資料３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5348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テキスト ボックス 19"/>
          <p:cNvSpPr txBox="1"/>
          <p:nvPr/>
        </p:nvSpPr>
        <p:spPr>
          <a:xfrm>
            <a:off x="526778" y="6368175"/>
            <a:ext cx="100351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想定する病床使用率では、指標①➁の基準を満たしてから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約</a:t>
            </a:r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日後に</a:t>
            </a:r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70%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を超えるが、</a:t>
            </a:r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100%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超えることはない。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1696754" y="6405620"/>
            <a:ext cx="714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9</a:t>
            </a:r>
          </a:p>
        </p:txBody>
      </p:sp>
      <p:grpSp>
        <p:nvGrpSpPr>
          <p:cNvPr id="13" name="グループ化 12"/>
          <p:cNvGrpSpPr/>
          <p:nvPr/>
        </p:nvGrpSpPr>
        <p:grpSpPr>
          <a:xfrm>
            <a:off x="787482" y="1980606"/>
            <a:ext cx="11015738" cy="4384128"/>
            <a:chOff x="-680617" y="2810415"/>
            <a:chExt cx="8047977" cy="4720187"/>
          </a:xfrm>
        </p:grpSpPr>
        <p:sp>
          <p:nvSpPr>
            <p:cNvPr id="3" name="テキスト ボックス 2"/>
            <p:cNvSpPr txBox="1"/>
            <p:nvPr/>
          </p:nvSpPr>
          <p:spPr>
            <a:xfrm>
              <a:off x="-680617" y="6886190"/>
              <a:ext cx="258587" cy="556035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０</a:t>
              </a:r>
              <a:r>
                <a:rPr kumimoji="1"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日</a:t>
              </a:r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807189" y="6824866"/>
              <a:ext cx="363818" cy="705736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altLang="ja-JP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20</a:t>
              </a:r>
              <a:r>
                <a:rPr kumimoji="1"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日後</a:t>
              </a:r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4389949" y="6821752"/>
              <a:ext cx="363818" cy="705736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altLang="ja-JP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40</a:t>
              </a:r>
              <a:r>
                <a:rPr kumimoji="1"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日後</a:t>
              </a: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7003542" y="6809720"/>
              <a:ext cx="363818" cy="717768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altLang="ja-JP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60</a:t>
              </a:r>
              <a:r>
                <a:rPr kumimoji="1"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日後</a:t>
              </a:r>
            </a:p>
          </p:txBody>
        </p:sp>
        <p:sp>
          <p:nvSpPr>
            <p:cNvPr id="9" name="線吹き出し 1 (枠付き) 8"/>
            <p:cNvSpPr/>
            <p:nvPr/>
          </p:nvSpPr>
          <p:spPr>
            <a:xfrm>
              <a:off x="-654474" y="2810415"/>
              <a:ext cx="726373" cy="395025"/>
            </a:xfrm>
            <a:prstGeom prst="borderCallout1">
              <a:avLst>
                <a:gd name="adj1" fmla="val 48209"/>
                <a:gd name="adj2" fmla="val 100878"/>
                <a:gd name="adj3" fmla="val 47824"/>
                <a:gd name="adj4" fmla="val 1106219"/>
              </a:avLst>
            </a:prstGeom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使用率</a:t>
              </a:r>
              <a:r>
                <a:rPr lang="en-US" altLang="ja-JP" sz="105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100%</a:t>
              </a:r>
            </a:p>
            <a:p>
              <a:pPr algn="ctr"/>
              <a:r>
                <a:rPr lang="en-US" altLang="ja-JP" sz="105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215</a:t>
              </a:r>
              <a:r>
                <a:rPr kumimoji="1"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床</a:t>
              </a:r>
            </a:p>
          </p:txBody>
        </p:sp>
        <p:sp>
          <p:nvSpPr>
            <p:cNvPr id="10" name="線吹き出し 1 (枠付き) 9"/>
            <p:cNvSpPr/>
            <p:nvPr/>
          </p:nvSpPr>
          <p:spPr>
            <a:xfrm>
              <a:off x="-654474" y="3857728"/>
              <a:ext cx="726372" cy="350058"/>
            </a:xfrm>
            <a:prstGeom prst="borderCallout1">
              <a:avLst>
                <a:gd name="adj1" fmla="val 48209"/>
                <a:gd name="adj2" fmla="val 100878"/>
                <a:gd name="adj3" fmla="val 48048"/>
                <a:gd name="adj4" fmla="val 1106438"/>
              </a:avLst>
            </a:prstGeom>
            <a:ln w="28575"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使用率</a:t>
              </a:r>
              <a:r>
                <a:rPr lang="en-US" altLang="ja-JP" sz="105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70%</a:t>
              </a:r>
            </a:p>
            <a:p>
              <a:pPr algn="ctr"/>
              <a:r>
                <a:rPr lang="en-US" altLang="ja-JP" sz="105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151</a:t>
              </a:r>
              <a:r>
                <a:rPr kumimoji="1"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床</a:t>
              </a:r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5732440" y="532277"/>
            <a:ext cx="56832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R2.6.12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大阪府新型コロナウイルス対策本部専門家会議資料より一部修正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線吹き出し 1 (枠付き) 13"/>
          <p:cNvSpPr/>
          <p:nvPr/>
        </p:nvSpPr>
        <p:spPr>
          <a:xfrm>
            <a:off x="823266" y="3292557"/>
            <a:ext cx="994228" cy="325135"/>
          </a:xfrm>
          <a:prstGeom prst="borderCallout1">
            <a:avLst>
              <a:gd name="adj1" fmla="val 48209"/>
              <a:gd name="adj2" fmla="val 100878"/>
              <a:gd name="adj3" fmla="val 48049"/>
              <a:gd name="adj4" fmla="val 1107854"/>
            </a:avLst>
          </a:prstGeom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使用率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60%</a:t>
            </a:r>
          </a:p>
          <a:p>
            <a:pPr algn="ctr"/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129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床</a:t>
            </a:r>
          </a:p>
        </p:txBody>
      </p:sp>
      <p:sp>
        <p:nvSpPr>
          <p:cNvPr id="15" name="線吹き出し 1 (枠付き) 14"/>
          <p:cNvSpPr/>
          <p:nvPr/>
        </p:nvSpPr>
        <p:spPr>
          <a:xfrm>
            <a:off x="823266" y="3616342"/>
            <a:ext cx="994228" cy="325135"/>
          </a:xfrm>
          <a:prstGeom prst="borderCallout1">
            <a:avLst>
              <a:gd name="adj1" fmla="val 43882"/>
              <a:gd name="adj2" fmla="val 99463"/>
              <a:gd name="adj3" fmla="val 43722"/>
              <a:gd name="adj4" fmla="val 1110684"/>
            </a:avLst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使用率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50%</a:t>
            </a:r>
          </a:p>
          <a:p>
            <a:pPr algn="ctr"/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108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床</a:t>
            </a:r>
          </a:p>
        </p:txBody>
      </p:sp>
      <p:sp>
        <p:nvSpPr>
          <p:cNvPr id="16" name="線吹き出し 1 (枠付き) 15"/>
          <p:cNvSpPr/>
          <p:nvPr/>
        </p:nvSpPr>
        <p:spPr>
          <a:xfrm>
            <a:off x="823266" y="4209388"/>
            <a:ext cx="994228" cy="325135"/>
          </a:xfrm>
          <a:prstGeom prst="borderCallout1">
            <a:avLst>
              <a:gd name="adj1" fmla="val 48209"/>
              <a:gd name="adj2" fmla="val 100878"/>
              <a:gd name="adj3" fmla="val 48049"/>
              <a:gd name="adj4" fmla="val 1107854"/>
            </a:avLst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使用率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30%</a:t>
            </a:r>
          </a:p>
          <a:p>
            <a:pPr algn="ctr"/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65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床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728682" y="809276"/>
            <a:ext cx="63730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入院患者の試算は大阪府の発生状況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(3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27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日を起点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に東京都の拡大状況をかけ合わせて試算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311" y="1143390"/>
            <a:ext cx="11753850" cy="5229225"/>
          </a:xfrm>
          <a:prstGeom prst="rect">
            <a:avLst/>
          </a:prstGeom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01AB323-05F3-403D-9EE7-CAE3C32AE597}"/>
              </a:ext>
            </a:extLst>
          </p:cNvPr>
          <p:cNvSpPr txBox="1"/>
          <p:nvPr/>
        </p:nvSpPr>
        <p:spPr>
          <a:xfrm>
            <a:off x="0" y="1"/>
            <a:ext cx="12192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指標⑤　患者受入重症病床使用率</a:t>
            </a:r>
          </a:p>
        </p:txBody>
      </p:sp>
    </p:spTree>
    <p:extLst>
      <p:ext uri="{BB962C8B-B14F-4D97-AF65-F5344CB8AC3E}">
        <p14:creationId xmlns:p14="http://schemas.microsoft.com/office/powerpoint/2010/main" val="607245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01AB323-05F3-403D-9EE7-CAE3C32AE597}"/>
              </a:ext>
            </a:extLst>
          </p:cNvPr>
          <p:cNvSpPr txBox="1"/>
          <p:nvPr/>
        </p:nvSpPr>
        <p:spPr>
          <a:xfrm>
            <a:off x="0" y="1"/>
            <a:ext cx="12192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参考指標</a:t>
            </a: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⑥確定診断検査における陽性率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119E579-44CD-48A7-ADBD-A14A59747DBB}"/>
              </a:ext>
            </a:extLst>
          </p:cNvPr>
          <p:cNvSpPr txBox="1"/>
          <p:nvPr/>
        </p:nvSpPr>
        <p:spPr>
          <a:xfrm>
            <a:off x="11630025" y="6436279"/>
            <a:ext cx="561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10</a:t>
            </a:r>
            <a:endParaRPr kumimoji="1" lang="ja-JP" altLang="en-US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04788" y="514350"/>
            <a:ext cx="12115800" cy="634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880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0" y="1"/>
            <a:ext cx="12192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  <a:r>
              <a:rPr lang="en-US" altLang="ja-JP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現行「大阪モデル」</a:t>
            </a:r>
            <a:endParaRPr lang="ja-JP" altLang="en-US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31516" y="443564"/>
            <a:ext cx="9476917" cy="338554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＜モニタリング指標と基準の考え方＞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881459" y="6742927"/>
            <a:ext cx="9213279" cy="369332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C455EC-0BA0-4050-85FC-F9E3EA7B754A}"/>
              </a:ext>
            </a:extLst>
          </p:cNvPr>
          <p:cNvSpPr txBox="1"/>
          <p:nvPr/>
        </p:nvSpPr>
        <p:spPr>
          <a:xfrm>
            <a:off x="11797246" y="6558261"/>
            <a:ext cx="789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11</a:t>
            </a:r>
            <a:endParaRPr kumimoji="1" lang="ja-JP" altLang="en-US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125412"/>
              </p:ext>
            </p:extLst>
          </p:nvPr>
        </p:nvGraphicFramePr>
        <p:xfrm>
          <a:off x="553350" y="823769"/>
          <a:ext cx="10656217" cy="2653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6063">
                  <a:extLst>
                    <a:ext uri="{9D8B030D-6E8A-4147-A177-3AD203B41FA5}">
                      <a16:colId xmlns:a16="http://schemas.microsoft.com/office/drawing/2014/main" val="2267971377"/>
                    </a:ext>
                  </a:extLst>
                </a:gridCol>
                <a:gridCol w="3753168">
                  <a:extLst>
                    <a:ext uri="{9D8B030D-6E8A-4147-A177-3AD203B41FA5}">
                      <a16:colId xmlns:a16="http://schemas.microsoft.com/office/drawing/2014/main" val="2465843949"/>
                    </a:ext>
                  </a:extLst>
                </a:gridCol>
                <a:gridCol w="1868913">
                  <a:extLst>
                    <a:ext uri="{9D8B030D-6E8A-4147-A177-3AD203B41FA5}">
                      <a16:colId xmlns:a16="http://schemas.microsoft.com/office/drawing/2014/main" val="1570456436"/>
                    </a:ext>
                  </a:extLst>
                </a:gridCol>
                <a:gridCol w="1898073">
                  <a:extLst>
                    <a:ext uri="{9D8B030D-6E8A-4147-A177-3AD203B41FA5}">
                      <a16:colId xmlns:a16="http://schemas.microsoft.com/office/drawing/2014/main" val="473779464"/>
                    </a:ext>
                  </a:extLst>
                </a:gridCol>
              </a:tblGrid>
              <a:tr h="377825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モニタリング指標（見える化）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自粛要請等の基準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自粛解除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の基準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25324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分析事項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内容</a:t>
                      </a:r>
                    </a:p>
                    <a:p>
                      <a:pPr algn="ctr"/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病床使用率以外の指標は７日間移動平均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724138"/>
                  </a:ext>
                </a:extLst>
              </a:tr>
              <a:tr h="532897">
                <a:tc rowSpan="2"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（１）市中での感染拡大状況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①新規陽性者における感染経路（リンク）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不明者前週増加比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１以上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7030615"/>
                  </a:ext>
                </a:extLst>
              </a:tr>
              <a:tr h="33439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②新規陽性者におけるリンク不明者数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５～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人未満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743322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（２）新規陽性患者の発生状況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</a:t>
                      </a:r>
                      <a:r>
                        <a:rPr kumimoji="1" lang="ja-JP" altLang="en-US" sz="14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検査体制のひっ迫状況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③確定診断検査における陽性率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7%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以上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％未満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6681429"/>
                  </a:ext>
                </a:extLst>
              </a:tr>
              <a:tr h="372283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（３）病床のひっ迫状況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④患者受入重症病床使用率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err="1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60%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未満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1335900"/>
                  </a:ext>
                </a:extLst>
              </a:tr>
            </a:tbl>
          </a:graphicData>
        </a:graphic>
      </p:graphicFrame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6493CBCA-ACC2-4123-B2F2-4C5EFA1196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00592"/>
              </p:ext>
            </p:extLst>
          </p:nvPr>
        </p:nvGraphicFramePr>
        <p:xfrm>
          <a:off x="263135" y="3899347"/>
          <a:ext cx="11665730" cy="2707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4438">
                  <a:extLst>
                    <a:ext uri="{9D8B030D-6E8A-4147-A177-3AD203B41FA5}">
                      <a16:colId xmlns:a16="http://schemas.microsoft.com/office/drawing/2014/main" val="3654558207"/>
                    </a:ext>
                  </a:extLst>
                </a:gridCol>
                <a:gridCol w="6270184">
                  <a:extLst>
                    <a:ext uri="{9D8B030D-6E8A-4147-A177-3AD203B41FA5}">
                      <a16:colId xmlns:a16="http://schemas.microsoft.com/office/drawing/2014/main" val="837388145"/>
                    </a:ext>
                  </a:extLst>
                </a:gridCol>
                <a:gridCol w="845127">
                  <a:extLst>
                    <a:ext uri="{9D8B030D-6E8A-4147-A177-3AD203B41FA5}">
                      <a16:colId xmlns:a16="http://schemas.microsoft.com/office/drawing/2014/main" val="3846277354"/>
                    </a:ext>
                  </a:extLst>
                </a:gridCol>
                <a:gridCol w="1108363">
                  <a:extLst>
                    <a:ext uri="{9D8B030D-6E8A-4147-A177-3AD203B41FA5}">
                      <a16:colId xmlns:a16="http://schemas.microsoft.com/office/drawing/2014/main" val="141468315"/>
                    </a:ext>
                  </a:extLst>
                </a:gridCol>
                <a:gridCol w="2417618">
                  <a:extLst>
                    <a:ext uri="{9D8B030D-6E8A-4147-A177-3AD203B41FA5}">
                      <a16:colId xmlns:a16="http://schemas.microsoft.com/office/drawing/2014/main" val="488335408"/>
                    </a:ext>
                  </a:extLst>
                </a:gridCol>
              </a:tblGrid>
              <a:tr h="352286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警戒信号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信号の色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（意味）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対応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2911134"/>
                  </a:ext>
                </a:extLst>
              </a:tr>
              <a:tr h="540101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自粛要請等に向けた場合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モニタリング指標（３つ）のうち、１つ又は２つの指標において、「自粛要請等の基準」を満たした場合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ただし、指標①「感染経路不明者の前週増加比」のみ基準を満たした場合は点灯しない。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注意喚起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05356471"/>
                  </a:ext>
                </a:extLst>
              </a:tr>
              <a:tr h="443345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モニタリング指標（３つ）のうち、「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警戒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」の基準をすべて満たした場合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赤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警戒中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自粛要請等の対策を段階的に実施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1444611"/>
                  </a:ext>
                </a:extLst>
              </a:tr>
              <a:tr h="554182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自粛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解除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に向けた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場合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モニタリング指標（３つ）のうち、１つ又２つの指標において、「自粛解除の基準」を満たした場合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赤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警戒中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202363465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モニタリング指標（３つ）全てが「自粛解除の基準」を満たした場合（満たして１日～７日）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解除への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カウントダウン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9869624"/>
                  </a:ext>
                </a:extLst>
              </a:tr>
              <a:tr h="360218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モニタリング指標（３つ）全てが「自粛解除の基準」を満たした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場合（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満たして７日間経過）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解除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自粛等を段階的に解除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6959443"/>
                  </a:ext>
                </a:extLst>
              </a:tr>
            </a:tbl>
          </a:graphicData>
        </a:graphic>
      </p:graphicFrame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391DF88-4555-40B0-873E-64621725F151}"/>
              </a:ext>
            </a:extLst>
          </p:cNvPr>
          <p:cNvSpPr txBox="1"/>
          <p:nvPr/>
        </p:nvSpPr>
        <p:spPr>
          <a:xfrm>
            <a:off x="131516" y="3560793"/>
            <a:ext cx="2667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＜信号の点灯・消灯基準＞</a:t>
            </a:r>
          </a:p>
        </p:txBody>
      </p:sp>
    </p:spTree>
    <p:extLst>
      <p:ext uri="{BB962C8B-B14F-4D97-AF65-F5344CB8AC3E}">
        <p14:creationId xmlns:p14="http://schemas.microsoft.com/office/powerpoint/2010/main" val="2611296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CB34B6C-8432-416B-9913-69DB52C174CE}"/>
              </a:ext>
            </a:extLst>
          </p:cNvPr>
          <p:cNvSpPr txBox="1"/>
          <p:nvPr/>
        </p:nvSpPr>
        <p:spPr>
          <a:xfrm>
            <a:off x="0" y="-30844"/>
            <a:ext cx="12192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修正「大阪モデル」の考え方（案）</a:t>
            </a:r>
            <a:endParaRPr lang="ja-JP" altLang="en-US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0B53809-A07C-450F-8D51-7FD7F4B688B8}"/>
              </a:ext>
            </a:extLst>
          </p:cNvPr>
          <p:cNvSpPr txBox="1"/>
          <p:nvPr/>
        </p:nvSpPr>
        <p:spPr>
          <a:xfrm>
            <a:off x="11883615" y="6488668"/>
            <a:ext cx="616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F4567C2-B324-4758-820C-3B6A3BC1B6E5}"/>
              </a:ext>
            </a:extLst>
          </p:cNvPr>
          <p:cNvSpPr txBox="1"/>
          <p:nvPr/>
        </p:nvSpPr>
        <p:spPr>
          <a:xfrm>
            <a:off x="49150" y="2489296"/>
            <a:ext cx="12244424" cy="2523768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１．感染拡大時におけるクラスター対策・可変的な病床確保等の取組みの充実や「新しい生活様式」の府民への定着を踏まえ、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大阪モデルの「注意喚起（黄色）」の点灯水準を現行より引き上げ、「警戒（黄色）」とする。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２．「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非常事態（赤色）」の指標を新たに設定し、想定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病床を上回る感染拡大の恐れが生じていることを府民に周知する。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３．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感染発生状況については各指標を日々モニタリング・見える化し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、「警戒（黄色）」の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発動の有無にかかわらず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、発生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状況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応じて病床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確保などの取組みを迅速にすすめる。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４．「警戒（黄色）」が点灯しない場合でも、感染発生状況に応じて、府民への注意喚起を行う。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５．非常事態等の解除においては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感染収束が見られることから、一定期間「解除（緑色）」を点灯させた後、消灯させる。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03192" y="5176277"/>
            <a:ext cx="11336340" cy="1477328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修正（１）：「自粛要請等の基準」「自粛解除の基準」を、府民に対する「警戒の基準」「非常事態の基準」「解除の基準」とする。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修正（２）：指標①「感染経路不明者の前週増加比」を、指標②「感染経路不明者数」と組み合わせた基準設定とする。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修正（３）：指標③について、「確定診断検査における陽性率」に代わり、「７日間合計新規陽性者数」とする。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修正（４）：府民に対する「解除」のモニタリング指標を、国の解除基準の１つである「直近１週間の人口</a:t>
            </a:r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万人あたり新規陽性者数」とする。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修正（５）：府民に対する「非常事態」のモニタリング指標を、「患者受入重症病床使用率」とする。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修正（６）：「確定診断検査における陽性率」は、参考指標として日々のモニタリングを継続する。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85738" y="879347"/>
            <a:ext cx="11571248" cy="104644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○　感染拡大状況を判断するため、府独自に指標を設定し、日々モニタリング・見える化。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○　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各指標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について、「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感染拡大の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兆候」と「感染の収束状況」を判断するための基準を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設定し、各基準の状況に応じて、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府民に周知する。</a:t>
            </a:r>
            <a:endParaRPr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-5" y="462127"/>
            <a:ext cx="9476917" cy="4001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＜基本的考え方</a:t>
            </a:r>
            <a:r>
              <a:rPr lang="ja-JP" altLang="en-US" sz="2000" b="1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-4" y="2046967"/>
            <a:ext cx="9476917" cy="4001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＜モニタリング指標と基準、信号の点灯・消灯基準の考え方</a:t>
            </a:r>
            <a:r>
              <a:rPr lang="ja-JP" altLang="en-US" sz="2000" b="1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</a:p>
        </p:txBody>
      </p:sp>
    </p:spTree>
    <p:extLst>
      <p:ext uri="{BB962C8B-B14F-4D97-AF65-F5344CB8AC3E}">
        <p14:creationId xmlns:p14="http://schemas.microsoft.com/office/powerpoint/2010/main" val="898536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409680"/>
              </p:ext>
            </p:extLst>
          </p:nvPr>
        </p:nvGraphicFramePr>
        <p:xfrm>
          <a:off x="310694" y="584638"/>
          <a:ext cx="11570612" cy="47979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3042">
                  <a:extLst>
                    <a:ext uri="{9D8B030D-6E8A-4147-A177-3AD203B41FA5}">
                      <a16:colId xmlns:a16="http://schemas.microsoft.com/office/drawing/2014/main" val="2267971377"/>
                    </a:ext>
                  </a:extLst>
                </a:gridCol>
                <a:gridCol w="2814488">
                  <a:extLst>
                    <a:ext uri="{9D8B030D-6E8A-4147-A177-3AD203B41FA5}">
                      <a16:colId xmlns:a16="http://schemas.microsoft.com/office/drawing/2014/main" val="1612148102"/>
                    </a:ext>
                  </a:extLst>
                </a:gridCol>
                <a:gridCol w="2449518">
                  <a:extLst>
                    <a:ext uri="{9D8B030D-6E8A-4147-A177-3AD203B41FA5}">
                      <a16:colId xmlns:a16="http://schemas.microsoft.com/office/drawing/2014/main" val="1756242887"/>
                    </a:ext>
                  </a:extLst>
                </a:gridCol>
                <a:gridCol w="2382982">
                  <a:extLst>
                    <a:ext uri="{9D8B030D-6E8A-4147-A177-3AD203B41FA5}">
                      <a16:colId xmlns:a16="http://schemas.microsoft.com/office/drawing/2014/main" val="396408095"/>
                    </a:ext>
                  </a:extLst>
                </a:gridCol>
                <a:gridCol w="2230582">
                  <a:extLst>
                    <a:ext uri="{9D8B030D-6E8A-4147-A177-3AD203B41FA5}">
                      <a16:colId xmlns:a16="http://schemas.microsoft.com/office/drawing/2014/main" val="1174064521"/>
                    </a:ext>
                  </a:extLst>
                </a:gridCol>
              </a:tblGrid>
              <a:tr h="56806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分析事項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モニタリング指標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府民に対する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警戒の基準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府民に対する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非常事態の基準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府民に対する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警戒・非常事態解除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の基準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253245"/>
                  </a:ext>
                </a:extLst>
              </a:tr>
              <a:tr h="1351877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市中での感染　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拡大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状況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①新規陽性者における感染経路　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不明者７日間移動平均前週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増加比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0" dirty="0"/>
                    </a:p>
                    <a:p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②新規陽性者における感染経路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不明者数</a:t>
                      </a:r>
                      <a:r>
                        <a:rPr kumimoji="1" lang="ja-JP" altLang="en-US" sz="1400" b="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７日間移動平均</a:t>
                      </a:r>
                      <a:endParaRPr kumimoji="1" lang="ja-JP" altLang="en-US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①１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以上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かつ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②５～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以上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人未満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030615"/>
                  </a:ext>
                </a:extLst>
              </a:tr>
              <a:tr h="851757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新規陽性患者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の拡大状況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③７日間合計</a:t>
                      </a:r>
                      <a:r>
                        <a:rPr kumimoji="1" lang="ja-JP" altLang="en-US" sz="14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新規陽性者</a:t>
                      </a: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数</a:t>
                      </a:r>
                      <a:endParaRPr kumimoji="1" lang="ja-JP" altLang="en-US" sz="14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120</a:t>
                      </a:r>
                      <a:r>
                        <a:rPr kumimoji="1" lang="ja-JP" altLang="en-US" sz="14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</a:t>
                      </a:r>
                      <a:endParaRPr kumimoji="1" lang="en-US" altLang="ja-JP" sz="1400" b="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かつ</a:t>
                      </a:r>
                      <a:endParaRPr kumimoji="1" lang="en-US" altLang="ja-JP" sz="1200" b="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４日連続増加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5694321"/>
                  </a:ext>
                </a:extLst>
              </a:tr>
              <a:tr h="502639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④直近</a:t>
                      </a:r>
                      <a:r>
                        <a:rPr kumimoji="1" lang="en-US" altLang="ja-JP" sz="14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4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週間の人口</a:t>
                      </a:r>
                      <a:r>
                        <a:rPr kumimoji="1" lang="en-US" altLang="ja-JP" sz="14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4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</a:t>
                      </a:r>
                      <a:endParaRPr kumimoji="1" lang="en-US" altLang="ja-JP" sz="1400" b="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あたり新規陽性者数</a:t>
                      </a:r>
                      <a:endParaRPr kumimoji="1" lang="ja-JP" altLang="en-US" sz="14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0.5</a:t>
                      </a:r>
                      <a:r>
                        <a:rPr kumimoji="1" lang="ja-JP" altLang="en-US" sz="14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人未満</a:t>
                      </a:r>
                      <a:endParaRPr kumimoji="1" lang="en-US" altLang="ja-JP" sz="1400" b="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6220275"/>
                  </a:ext>
                </a:extLst>
              </a:tr>
              <a:tr h="772679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病床のひっ迫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状況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⑤患者受入重症病床使用率</a:t>
                      </a:r>
                      <a:endParaRPr kumimoji="1" lang="ja-JP" altLang="en-US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70</a:t>
                      </a:r>
                      <a:r>
                        <a:rPr kumimoji="1" lang="en-US" altLang="ja-JP" sz="14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%</a:t>
                      </a:r>
                      <a:r>
                        <a:rPr kumimoji="1" lang="ja-JP" altLang="en-US" sz="14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以上</a:t>
                      </a:r>
                      <a:endParaRPr kumimoji="1" lang="en-US" altLang="ja-JP" sz="1400" b="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（警戒基準の指標①②を満たした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日から起算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して</a:t>
                      </a:r>
                      <a:r>
                        <a:rPr kumimoji="1" lang="en-US" altLang="ja-JP" sz="1200" b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r>
                        <a:rPr kumimoji="1" lang="ja-JP" altLang="en-US" sz="1200" b="0" u="none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kumimoji="1" lang="ja-JP" altLang="en-US" sz="12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以内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％未満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335900"/>
                  </a:ext>
                </a:extLst>
              </a:tr>
              <a:tr h="430595"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参考指標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 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⑥確定診断検査における陽性率の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日間移動平均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9962888"/>
                  </a:ext>
                </a:extLst>
              </a:tr>
              <a:tr h="205591"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参考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３月下旬の実績値等に当てはめた場合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4/2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4/7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5/16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4466861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0" y="1"/>
            <a:ext cx="12192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修正「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大阪モデル」　モニタリング指標と基準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の考え方（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案）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6A3DFEF-B615-401F-BD12-B87A241B8F04}"/>
              </a:ext>
            </a:extLst>
          </p:cNvPr>
          <p:cNvSpPr txBox="1"/>
          <p:nvPr/>
        </p:nvSpPr>
        <p:spPr>
          <a:xfrm>
            <a:off x="11780687" y="6488668"/>
            <a:ext cx="628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2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0835" y="5858397"/>
            <a:ext cx="11984183" cy="646331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修正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案による信号の点灯・消灯基準（案）＞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それぞれのモニタリング指標を</a:t>
            </a:r>
            <a:r>
              <a:rPr lang="ja-JP" altLang="en-US" sz="14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全て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満たした場合　　　警戒の基準 ⇒ </a:t>
            </a:r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黄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非常事態の基準 ⇒ </a:t>
            </a:r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赤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警戒・非常事態解除の基準 ⇒ </a:t>
            </a:r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緑</a:t>
            </a:r>
            <a:r>
              <a:rPr lang="ja-JP" altLang="en-US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（ただし、一定期間経過後消灯）</a:t>
            </a:r>
            <a:endParaRPr lang="en-US" altLang="ja-JP" sz="11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四角形: 角を丸くする 2">
            <a:extLst>
              <a:ext uri="{FF2B5EF4-FFF2-40B4-BE49-F238E27FC236}">
                <a16:creationId xmlns:a16="http://schemas.microsoft.com/office/drawing/2014/main" id="{F57A195C-8EF1-4419-B81A-CD67E0B9E011}"/>
              </a:ext>
            </a:extLst>
          </p:cNvPr>
          <p:cNvSpPr/>
          <p:nvPr/>
        </p:nvSpPr>
        <p:spPr>
          <a:xfrm>
            <a:off x="4805759" y="598861"/>
            <a:ext cx="7038109" cy="546134"/>
          </a:xfrm>
          <a:prstGeom prst="round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1E9DC81-C973-4E99-AEA8-FDB1CEB5F3D0}"/>
              </a:ext>
            </a:extLst>
          </p:cNvPr>
          <p:cNvSpPr txBox="1"/>
          <p:nvPr/>
        </p:nvSpPr>
        <p:spPr>
          <a:xfrm>
            <a:off x="9075757" y="1081987"/>
            <a:ext cx="115759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修正（１）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四角形: 角を丸くする 8">
            <a:extLst>
              <a:ext uri="{FF2B5EF4-FFF2-40B4-BE49-F238E27FC236}">
                <a16:creationId xmlns:a16="http://schemas.microsoft.com/office/drawing/2014/main" id="{209E5E58-504A-4B20-99BB-E80C5DDE901B}"/>
              </a:ext>
            </a:extLst>
          </p:cNvPr>
          <p:cNvSpPr/>
          <p:nvPr/>
        </p:nvSpPr>
        <p:spPr>
          <a:xfrm>
            <a:off x="4805759" y="1206662"/>
            <a:ext cx="2420416" cy="1245593"/>
          </a:xfrm>
          <a:prstGeom prst="round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6EB2F8B-37A3-46A4-A622-5CD565F58612}"/>
              </a:ext>
            </a:extLst>
          </p:cNvPr>
          <p:cNvSpPr txBox="1"/>
          <p:nvPr/>
        </p:nvSpPr>
        <p:spPr>
          <a:xfrm>
            <a:off x="6829257" y="1428151"/>
            <a:ext cx="115759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修正（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２）</a:t>
            </a:r>
          </a:p>
        </p:txBody>
      </p:sp>
      <p:sp>
        <p:nvSpPr>
          <p:cNvPr id="24" name="四角形: 角を丸くする 8">
            <a:extLst>
              <a:ext uri="{FF2B5EF4-FFF2-40B4-BE49-F238E27FC236}">
                <a16:creationId xmlns:a16="http://schemas.microsoft.com/office/drawing/2014/main" id="{209E5E58-504A-4B20-99BB-E80C5DDE901B}"/>
              </a:ext>
            </a:extLst>
          </p:cNvPr>
          <p:cNvSpPr/>
          <p:nvPr/>
        </p:nvSpPr>
        <p:spPr>
          <a:xfrm>
            <a:off x="4805759" y="2581913"/>
            <a:ext cx="2420416" cy="730082"/>
          </a:xfrm>
          <a:prstGeom prst="round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75186DB2-EE9B-495C-B337-F9BB9B98DD4A}"/>
              </a:ext>
            </a:extLst>
          </p:cNvPr>
          <p:cNvSpPr txBox="1"/>
          <p:nvPr/>
        </p:nvSpPr>
        <p:spPr>
          <a:xfrm>
            <a:off x="6829257" y="2670113"/>
            <a:ext cx="115759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修正（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３）</a:t>
            </a:r>
          </a:p>
        </p:txBody>
      </p:sp>
      <p:sp>
        <p:nvSpPr>
          <p:cNvPr id="26" name="四角形: 角を丸くする 8">
            <a:extLst>
              <a:ext uri="{FF2B5EF4-FFF2-40B4-BE49-F238E27FC236}">
                <a16:creationId xmlns:a16="http://schemas.microsoft.com/office/drawing/2014/main" id="{209E5E58-504A-4B20-99BB-E80C5DDE901B}"/>
              </a:ext>
            </a:extLst>
          </p:cNvPr>
          <p:cNvSpPr/>
          <p:nvPr/>
        </p:nvSpPr>
        <p:spPr>
          <a:xfrm>
            <a:off x="9739745" y="3389310"/>
            <a:ext cx="2104123" cy="413310"/>
          </a:xfrm>
          <a:prstGeom prst="round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A1E9DC81-C973-4E99-AEA8-FDB1CEB5F3D0}"/>
              </a:ext>
            </a:extLst>
          </p:cNvPr>
          <p:cNvSpPr txBox="1"/>
          <p:nvPr/>
        </p:nvSpPr>
        <p:spPr>
          <a:xfrm>
            <a:off x="9080082" y="3308969"/>
            <a:ext cx="115759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修正（４）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四角形: 角を丸くする 11">
            <a:extLst>
              <a:ext uri="{FF2B5EF4-FFF2-40B4-BE49-F238E27FC236}">
                <a16:creationId xmlns:a16="http://schemas.microsoft.com/office/drawing/2014/main" id="{5DC97FCA-B058-41DA-8C45-00B4936AE816}"/>
              </a:ext>
            </a:extLst>
          </p:cNvPr>
          <p:cNvSpPr/>
          <p:nvPr/>
        </p:nvSpPr>
        <p:spPr>
          <a:xfrm>
            <a:off x="7389332" y="3899902"/>
            <a:ext cx="2246500" cy="733007"/>
          </a:xfrm>
          <a:prstGeom prst="round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A1E9DC81-C973-4E99-AEA8-FDB1CEB5F3D0}"/>
              </a:ext>
            </a:extLst>
          </p:cNvPr>
          <p:cNvSpPr txBox="1"/>
          <p:nvPr/>
        </p:nvSpPr>
        <p:spPr>
          <a:xfrm>
            <a:off x="6829257" y="3801800"/>
            <a:ext cx="115759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修正（５）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四角形: 角を丸くする 8">
            <a:extLst>
              <a:ext uri="{FF2B5EF4-FFF2-40B4-BE49-F238E27FC236}">
                <a16:creationId xmlns:a16="http://schemas.microsoft.com/office/drawing/2014/main" id="{209E5E58-504A-4B20-99BB-E80C5DDE901B}"/>
              </a:ext>
            </a:extLst>
          </p:cNvPr>
          <p:cNvSpPr/>
          <p:nvPr/>
        </p:nvSpPr>
        <p:spPr>
          <a:xfrm>
            <a:off x="358152" y="4686261"/>
            <a:ext cx="4338539" cy="345031"/>
          </a:xfrm>
          <a:prstGeom prst="round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A1E9DC81-C973-4E99-AEA8-FDB1CEB5F3D0}"/>
              </a:ext>
            </a:extLst>
          </p:cNvPr>
          <p:cNvSpPr txBox="1"/>
          <p:nvPr/>
        </p:nvSpPr>
        <p:spPr>
          <a:xfrm>
            <a:off x="4384953" y="4451310"/>
            <a:ext cx="115759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修正（６）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10694" y="5416230"/>
            <a:ext cx="5639098" cy="276999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大規模なクラスターが発生し、患者数が急増する場合などにおいては、別途留意する。</a:t>
            </a:r>
            <a:endParaRPr lang="en-US" altLang="ja-JP" sz="12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0921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F4567C2-B324-4758-820C-3B6A3BC1B6E5}"/>
              </a:ext>
            </a:extLst>
          </p:cNvPr>
          <p:cNvSpPr txBox="1"/>
          <p:nvPr/>
        </p:nvSpPr>
        <p:spPr>
          <a:xfrm>
            <a:off x="1" y="458531"/>
            <a:ext cx="12191999" cy="4801314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　修正「大阪モデル」（案）の各指標は、「感染拡大の兆候」を探知するための指標である。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 各指標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について、「感染拡大の兆候」と「感染の収束状況」を判断するための基準を設定し、各基準の達成状況に応じて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、府民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周知している。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　一方、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日の専門家会議に示した修正「大阪モデル」（案）を検証すると、急な感染拡大でない場合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例：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月下旬以降の東京都の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発生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状況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において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も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警戒基準を満たす可能性があることから、以下の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点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について再検証を行う。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　「</a:t>
            </a:r>
            <a:r>
              <a:rPr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府民に対する警戒基準」において、医療崩壊につながる指標と</a:t>
            </a:r>
            <a:r>
              <a:rPr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して「</a:t>
            </a:r>
            <a:r>
              <a:rPr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患者受入重症病床</a:t>
            </a:r>
            <a:r>
              <a:rPr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使用率</a:t>
            </a:r>
            <a:r>
              <a:rPr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r>
              <a:rPr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の導入。</a:t>
            </a:r>
            <a:endParaRPr lang="en-US" altLang="ja-JP" sz="1600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（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検証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　重症病床使用率は、①その後の波によって急激に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増加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する、②感染者の拡大より遅れて増加するため、感染拡大の兆候を探知する指標には適さない。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そのため、現行の「大阪モデル」において、「自粛要請等の基準」として設定していない。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（参考）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日（緊急事態宣言）時点の上記使用率は約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215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床を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100%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と設定）。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5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　「市中</a:t>
            </a:r>
            <a:r>
              <a:rPr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での感染拡大</a:t>
            </a:r>
            <a:r>
              <a:rPr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状況」を</a:t>
            </a:r>
            <a:r>
              <a:rPr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モニタリングするための</a:t>
            </a:r>
            <a:r>
              <a:rPr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指標基準の引上げ。</a:t>
            </a:r>
            <a:endParaRPr lang="en-US" altLang="ja-JP" sz="1600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（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検証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　指標②を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人以上とした場合、「感染拡大の兆候」の誤報の可能性が減る一方、指標①を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以上とした場合、その兆候を見逃す可能性がある。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CB34B6C-8432-416B-9913-69DB52C174CE}"/>
              </a:ext>
            </a:extLst>
          </p:cNvPr>
          <p:cNvSpPr txBox="1"/>
          <p:nvPr/>
        </p:nvSpPr>
        <p:spPr>
          <a:xfrm>
            <a:off x="0" y="-1875"/>
            <a:ext cx="12192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修正「大阪モデル」（案）について検証すべき論点（１／２）</a:t>
            </a:r>
            <a:endParaRPr lang="ja-JP" altLang="en-US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4925158"/>
              </p:ext>
            </p:extLst>
          </p:nvPr>
        </p:nvGraphicFramePr>
        <p:xfrm>
          <a:off x="1428801" y="3933735"/>
          <a:ext cx="8130835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46071">
                  <a:extLst>
                    <a:ext uri="{9D8B030D-6E8A-4147-A177-3AD203B41FA5}">
                      <a16:colId xmlns:a16="http://schemas.microsoft.com/office/drawing/2014/main" val="327656240"/>
                    </a:ext>
                  </a:extLst>
                </a:gridCol>
                <a:gridCol w="1392382">
                  <a:extLst>
                    <a:ext uri="{9D8B030D-6E8A-4147-A177-3AD203B41FA5}">
                      <a16:colId xmlns:a16="http://schemas.microsoft.com/office/drawing/2014/main" val="3590981897"/>
                    </a:ext>
                  </a:extLst>
                </a:gridCol>
                <a:gridCol w="1392382">
                  <a:extLst>
                    <a:ext uri="{9D8B030D-6E8A-4147-A177-3AD203B41FA5}">
                      <a16:colId xmlns:a16="http://schemas.microsoft.com/office/drawing/2014/main" val="3570152005"/>
                    </a:ext>
                  </a:extLst>
                </a:gridCol>
              </a:tblGrid>
              <a:tr h="1394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モニタリング指標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現行修正案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再修正案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8560144"/>
                  </a:ext>
                </a:extLst>
              </a:tr>
              <a:tr h="214773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①新規陽性者における感染経路不明者７日間移動平均前週増加比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②新規陽性者における感染経路不明者数７日間移動平均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１以上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５～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２以上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1392874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6A3DFEF-B615-401F-BD12-B87A241B8F04}"/>
              </a:ext>
            </a:extLst>
          </p:cNvPr>
          <p:cNvSpPr txBox="1"/>
          <p:nvPr/>
        </p:nvSpPr>
        <p:spPr>
          <a:xfrm>
            <a:off x="11887202" y="6295139"/>
            <a:ext cx="628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3</a:t>
            </a:r>
            <a:endParaRPr kumimoji="1" lang="ja-JP" altLang="en-US" dirty="0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635615"/>
              </p:ext>
            </p:extLst>
          </p:nvPr>
        </p:nvGraphicFramePr>
        <p:xfrm>
          <a:off x="152398" y="5185594"/>
          <a:ext cx="11776364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9404">
                  <a:extLst>
                    <a:ext uri="{9D8B030D-6E8A-4147-A177-3AD203B41FA5}">
                      <a16:colId xmlns:a16="http://schemas.microsoft.com/office/drawing/2014/main" val="3105001809"/>
                    </a:ext>
                  </a:extLst>
                </a:gridCol>
                <a:gridCol w="2286740">
                  <a:extLst>
                    <a:ext uri="{9D8B030D-6E8A-4147-A177-3AD203B41FA5}">
                      <a16:colId xmlns:a16="http://schemas.microsoft.com/office/drawing/2014/main" val="2103458573"/>
                    </a:ext>
                  </a:extLst>
                </a:gridCol>
                <a:gridCol w="2286740">
                  <a:extLst>
                    <a:ext uri="{9D8B030D-6E8A-4147-A177-3AD203B41FA5}">
                      <a16:colId xmlns:a16="http://schemas.microsoft.com/office/drawing/2014/main" val="3985292426"/>
                    </a:ext>
                  </a:extLst>
                </a:gridCol>
                <a:gridCol w="2286740">
                  <a:extLst>
                    <a:ext uri="{9D8B030D-6E8A-4147-A177-3AD203B41FA5}">
                      <a16:colId xmlns:a16="http://schemas.microsoft.com/office/drawing/2014/main" val="2109577285"/>
                    </a:ext>
                  </a:extLst>
                </a:gridCol>
                <a:gridCol w="2286740">
                  <a:extLst>
                    <a:ext uri="{9D8B030D-6E8A-4147-A177-3AD203B41FA5}">
                      <a16:colId xmlns:a16="http://schemas.microsoft.com/office/drawing/2014/main" val="3696011733"/>
                    </a:ext>
                  </a:extLst>
                </a:gridCol>
              </a:tblGrid>
              <a:tr h="266007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指標①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以上、指標②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指標①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以上、指標②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指標①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以上、指標②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指標①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以上、指標②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953606"/>
                  </a:ext>
                </a:extLst>
              </a:tr>
              <a:tr h="266007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ケース１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大阪府の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月下旬実測値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1815678"/>
                  </a:ext>
                </a:extLst>
              </a:tr>
              <a:tr h="266007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ケース２</a:t>
                      </a: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東京都の</a:t>
                      </a: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月下旬以降実測値</a:t>
                      </a: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人口割</a:t>
                      </a: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))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8470970"/>
                  </a:ext>
                </a:extLst>
              </a:tr>
              <a:tr h="266007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ケース３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(6/12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専門家会議に提示した推測値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日（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日（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5793442"/>
                  </a:ext>
                </a:extLst>
              </a:tr>
              <a:tr h="266007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ケース４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(6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月上旬にクラスターが発生した推計値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3226490"/>
                  </a:ext>
                </a:extLst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152398" y="6557194"/>
            <a:ext cx="117763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※3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27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日を起点としているため、指標①の前週増加比は</a:t>
            </a:r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日以降でしか算出できない。　　　　　　　　</a:t>
            </a:r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×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：基準を満たさない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6869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F4567C2-B324-4758-820C-3B6A3BC1B6E5}"/>
              </a:ext>
            </a:extLst>
          </p:cNvPr>
          <p:cNvSpPr txBox="1"/>
          <p:nvPr/>
        </p:nvSpPr>
        <p:spPr>
          <a:xfrm>
            <a:off x="1" y="472386"/>
            <a:ext cx="12191999" cy="627864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altLang="ja-JP" sz="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３　「新規陽性患者の拡大状況」をモニタリングするための指標における基準の見直し。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（中野オブザーバーからの提案）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（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検証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　「後半３日間で半数以上」とすることで、５月下旬以降の東京都のような発生状況でも、「感染拡大の兆候」の早期の誤報を防ぐことができる。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8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留意点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警戒基準の引き上げにより、感染拡大の兆候に対する早期の探知機能が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失われ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、「警戒（黄色）」の点灯が国が示している基準（都道府県による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社会への協力要請を行うべき基準　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万人あたり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2.5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人）より遅くなる可能性がある。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対応案たたき台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・ただし、国が示して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いる基準（都道府県による社会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への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協力要請を行うべき基準　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万人あたり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2.5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）を満たした場合は、修正大阪モデルの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基準を満たしていなくても「警戒（黄色）」信号を点灯する。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・また、国による緊急事態宣言が出された場合は、「非常事態（赤色）」信号を点灯する。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今後、この「対応案たたき台」に関して専門家の意見を聴取し、次回対策本部会議にて協議する。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CB34B6C-8432-416B-9913-69DB52C174CE}"/>
              </a:ext>
            </a:extLst>
          </p:cNvPr>
          <p:cNvSpPr txBox="1"/>
          <p:nvPr/>
        </p:nvSpPr>
        <p:spPr>
          <a:xfrm>
            <a:off x="0" y="-1875"/>
            <a:ext cx="12192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修正「大阪モデル」（案）について検証すべき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論点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（２／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２）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1248694" y="1007240"/>
          <a:ext cx="8712724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8448">
                  <a:extLst>
                    <a:ext uri="{9D8B030D-6E8A-4147-A177-3AD203B41FA5}">
                      <a16:colId xmlns:a16="http://schemas.microsoft.com/office/drawing/2014/main" val="327656240"/>
                    </a:ext>
                  </a:extLst>
                </a:gridCol>
                <a:gridCol w="3142138">
                  <a:extLst>
                    <a:ext uri="{9D8B030D-6E8A-4147-A177-3AD203B41FA5}">
                      <a16:colId xmlns:a16="http://schemas.microsoft.com/office/drawing/2014/main" val="3590981897"/>
                    </a:ext>
                  </a:extLst>
                </a:gridCol>
                <a:gridCol w="3142138">
                  <a:extLst>
                    <a:ext uri="{9D8B030D-6E8A-4147-A177-3AD203B41FA5}">
                      <a16:colId xmlns:a16="http://schemas.microsoft.com/office/drawing/2014/main" val="3570152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モニタリング指標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現行修正案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再修正案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85601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③７日間合計新規陽性者数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120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人以上かつ４日連続増加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120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人以上かつ後半３日間で半数以上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1392874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6A3DFEF-B615-401F-BD12-B87A241B8F04}"/>
              </a:ext>
            </a:extLst>
          </p:cNvPr>
          <p:cNvSpPr txBox="1"/>
          <p:nvPr/>
        </p:nvSpPr>
        <p:spPr>
          <a:xfrm>
            <a:off x="11817927" y="6295139"/>
            <a:ext cx="628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4</a:t>
            </a:r>
            <a:endParaRPr kumimoji="1" lang="ja-JP" altLang="en-US" dirty="0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9224361"/>
              </p:ext>
            </p:extLst>
          </p:nvPr>
        </p:nvGraphicFramePr>
        <p:xfrm>
          <a:off x="223458" y="3906211"/>
          <a:ext cx="10901742" cy="119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6724">
                  <a:extLst>
                    <a:ext uri="{9D8B030D-6E8A-4147-A177-3AD203B41FA5}">
                      <a16:colId xmlns:a16="http://schemas.microsoft.com/office/drawing/2014/main" val="1244913799"/>
                    </a:ext>
                  </a:extLst>
                </a:gridCol>
                <a:gridCol w="4475018">
                  <a:extLst>
                    <a:ext uri="{9D8B030D-6E8A-4147-A177-3AD203B41FA5}">
                      <a16:colId xmlns:a16="http://schemas.microsoft.com/office/drawing/2014/main" val="886716389"/>
                    </a:ext>
                  </a:extLst>
                </a:gridCol>
              </a:tblGrid>
              <a:tr h="22244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モニタリング指標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警戒の基準案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0200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①新規陽性者における感染経路不明者７日間移動平均前週増加比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②新規陽性者における感染経路不明者数７日間移動平均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①２以上　かつ　②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9775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③７日間合計新規陽性者数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120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人以上かつ後半３日間で半数以上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8148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3730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01AB323-05F3-403D-9EE7-CAE3C32AE597}"/>
              </a:ext>
            </a:extLst>
          </p:cNvPr>
          <p:cNvSpPr txBox="1"/>
          <p:nvPr/>
        </p:nvSpPr>
        <p:spPr>
          <a:xfrm>
            <a:off x="0" y="1"/>
            <a:ext cx="12192000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指標</a:t>
            </a:r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①感染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経路不明者の７日間移動平均の前週</a:t>
            </a:r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増加比及び指標②感染経路不明者７日間移動平均</a:t>
            </a:r>
            <a:endParaRPr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2A32914-A631-4E90-B018-69368C45F127}"/>
              </a:ext>
            </a:extLst>
          </p:cNvPr>
          <p:cNvSpPr txBox="1"/>
          <p:nvPr/>
        </p:nvSpPr>
        <p:spPr>
          <a:xfrm>
            <a:off x="11931444" y="6570084"/>
            <a:ext cx="428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5</a:t>
            </a:r>
            <a:endParaRPr kumimoji="1" lang="ja-JP" altLang="en-US" dirty="0"/>
          </a:p>
        </p:txBody>
      </p:sp>
      <p:sp>
        <p:nvSpPr>
          <p:cNvPr id="18" name="角丸四角形吹き出し 7">
            <a:extLst>
              <a:ext uri="{FF2B5EF4-FFF2-40B4-BE49-F238E27FC236}">
                <a16:creationId xmlns:a16="http://schemas.microsoft.com/office/drawing/2014/main" id="{910C90C4-6B4A-47E1-B26A-34AA59620AB2}"/>
              </a:ext>
            </a:extLst>
          </p:cNvPr>
          <p:cNvSpPr/>
          <p:nvPr/>
        </p:nvSpPr>
        <p:spPr>
          <a:xfrm>
            <a:off x="6980303" y="3302107"/>
            <a:ext cx="1735787" cy="803586"/>
          </a:xfrm>
          <a:prstGeom prst="wedgeRoundRectCallout">
            <a:avLst>
              <a:gd name="adj1" fmla="val -39666"/>
              <a:gd name="adj2" fmla="val 15171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警戒の基準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感染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経路不明者数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５～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人以上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角丸四角形吹き出し 7">
            <a:extLst>
              <a:ext uri="{FF2B5EF4-FFF2-40B4-BE49-F238E27FC236}">
                <a16:creationId xmlns:a16="http://schemas.microsoft.com/office/drawing/2014/main" id="{910C90C4-6B4A-47E1-B26A-34AA59620AB2}"/>
              </a:ext>
            </a:extLst>
          </p:cNvPr>
          <p:cNvSpPr/>
          <p:nvPr/>
        </p:nvSpPr>
        <p:spPr>
          <a:xfrm>
            <a:off x="8335661" y="4092547"/>
            <a:ext cx="1735787" cy="544399"/>
          </a:xfrm>
          <a:prstGeom prst="wedgeRoundRectCallout">
            <a:avLst>
              <a:gd name="adj1" fmla="val -25042"/>
              <a:gd name="adj2" fmla="val 10503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解除の基準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感染経路不明者数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人未満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" name="直線矢印コネクタ 7"/>
          <p:cNvCxnSpPr/>
          <p:nvPr/>
        </p:nvCxnSpPr>
        <p:spPr>
          <a:xfrm flipH="1">
            <a:off x="7108561" y="4901886"/>
            <a:ext cx="1" cy="528059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角丸四角形吹き出し 16"/>
          <p:cNvSpPr/>
          <p:nvPr/>
        </p:nvSpPr>
        <p:spPr>
          <a:xfrm>
            <a:off x="2752477" y="4353209"/>
            <a:ext cx="1924050" cy="473361"/>
          </a:xfrm>
          <a:prstGeom prst="wedgeRoundRectCallout">
            <a:avLst>
              <a:gd name="adj1" fmla="val -51949"/>
              <a:gd name="adj2" fmla="val 27332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警戒の基準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前週増加比１以上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2254590" y="517313"/>
            <a:ext cx="3370355" cy="5431436"/>
          </a:xfrm>
          <a:prstGeom prst="rect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" name="直線コネクタ 15"/>
          <p:cNvCxnSpPr/>
          <p:nvPr/>
        </p:nvCxnSpPr>
        <p:spPr>
          <a:xfrm flipV="1">
            <a:off x="770974" y="4911779"/>
            <a:ext cx="10405163" cy="1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694538" y="5669743"/>
            <a:ext cx="10481599" cy="20709"/>
          </a:xfrm>
          <a:prstGeom prst="line">
            <a:avLst/>
          </a:prstGeom>
          <a:ln w="15875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flipV="1">
            <a:off x="770974" y="5411445"/>
            <a:ext cx="10405163" cy="1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38" y="123945"/>
            <a:ext cx="11915775" cy="6362700"/>
          </a:xfrm>
          <a:prstGeom prst="rect">
            <a:avLst/>
          </a:prstGeom>
        </p:spPr>
      </p:pic>
      <p:sp>
        <p:nvSpPr>
          <p:cNvPr id="22" name="角丸四角形吹き出し 21"/>
          <p:cNvSpPr/>
          <p:nvPr/>
        </p:nvSpPr>
        <p:spPr>
          <a:xfrm>
            <a:off x="2752477" y="4125778"/>
            <a:ext cx="1924050" cy="473361"/>
          </a:xfrm>
          <a:prstGeom prst="wedgeRoundRectCallout">
            <a:avLst>
              <a:gd name="adj1" fmla="val -51949"/>
              <a:gd name="adj2" fmla="val 27332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警戒の基準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前週増加比１以上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4000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01AB323-05F3-403D-9EE7-CAE3C32AE597}"/>
              </a:ext>
            </a:extLst>
          </p:cNvPr>
          <p:cNvSpPr txBox="1"/>
          <p:nvPr/>
        </p:nvSpPr>
        <p:spPr>
          <a:xfrm>
            <a:off x="0" y="0"/>
            <a:ext cx="12192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指標③　</a:t>
            </a:r>
            <a:r>
              <a:rPr lang="en-US" altLang="ja-JP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日間合計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新規陽性者数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2A32914-A631-4E90-B018-69368C45F127}"/>
              </a:ext>
            </a:extLst>
          </p:cNvPr>
          <p:cNvSpPr txBox="1"/>
          <p:nvPr/>
        </p:nvSpPr>
        <p:spPr>
          <a:xfrm>
            <a:off x="11805372" y="6488668"/>
            <a:ext cx="773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6</a:t>
            </a:r>
            <a:endParaRPr kumimoji="1" lang="ja-JP" alt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721" y="587901"/>
            <a:ext cx="11853606" cy="5900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668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E806610-5E9D-4ABD-9915-03AD4AE6E89C}"/>
              </a:ext>
            </a:extLst>
          </p:cNvPr>
          <p:cNvSpPr/>
          <p:nvPr/>
        </p:nvSpPr>
        <p:spPr>
          <a:xfrm>
            <a:off x="3466178" y="678871"/>
            <a:ext cx="5137495" cy="5680414"/>
          </a:xfrm>
          <a:prstGeom prst="rect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01AB323-05F3-403D-9EE7-CAE3C32AE597}"/>
              </a:ext>
            </a:extLst>
          </p:cNvPr>
          <p:cNvSpPr txBox="1"/>
          <p:nvPr/>
        </p:nvSpPr>
        <p:spPr>
          <a:xfrm>
            <a:off x="0" y="1"/>
            <a:ext cx="12192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指標④　直近</a:t>
            </a: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週間の人口</a:t>
            </a: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万人あたり新規陽性者数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9821B59-E212-4573-962F-7E64018C7C8E}"/>
              </a:ext>
            </a:extLst>
          </p:cNvPr>
          <p:cNvSpPr txBox="1"/>
          <p:nvPr/>
        </p:nvSpPr>
        <p:spPr>
          <a:xfrm>
            <a:off x="11899301" y="6385738"/>
            <a:ext cx="675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7</a:t>
            </a:r>
            <a:endParaRPr kumimoji="1" lang="ja-JP" altLang="en-US" dirty="0"/>
          </a:p>
        </p:txBody>
      </p:sp>
      <p:cxnSp>
        <p:nvCxnSpPr>
          <p:cNvPr id="7" name="直線コネクタ 6"/>
          <p:cNvCxnSpPr/>
          <p:nvPr/>
        </p:nvCxnSpPr>
        <p:spPr>
          <a:xfrm flipV="1">
            <a:off x="417291" y="5902036"/>
            <a:ext cx="11629457" cy="3501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2"/>
          <p:cNvSpPr txBox="1"/>
          <p:nvPr/>
        </p:nvSpPr>
        <p:spPr>
          <a:xfrm>
            <a:off x="8404592" y="3429006"/>
            <a:ext cx="3832364" cy="914433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参考値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】2.5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（直近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週間の人口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万人あたり新規陽性者数）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社会への協力要請を行うタイミングの基準日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R2.6.19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付け厚生労働省事務連絡）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461666"/>
            <a:ext cx="12039600" cy="626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947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974146" y="838987"/>
            <a:ext cx="1806762" cy="5200960"/>
          </a:xfrm>
          <a:prstGeom prst="rect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01AB323-05F3-403D-9EE7-CAE3C32AE597}"/>
              </a:ext>
            </a:extLst>
          </p:cNvPr>
          <p:cNvSpPr txBox="1"/>
          <p:nvPr/>
        </p:nvSpPr>
        <p:spPr>
          <a:xfrm>
            <a:off x="0" y="1"/>
            <a:ext cx="12192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指標⑤　患者受入重症病床使用率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119E579-44CD-48A7-ADBD-A14A59747DBB}"/>
              </a:ext>
            </a:extLst>
          </p:cNvPr>
          <p:cNvSpPr txBox="1"/>
          <p:nvPr/>
        </p:nvSpPr>
        <p:spPr>
          <a:xfrm>
            <a:off x="11838125" y="6488668"/>
            <a:ext cx="561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8</a:t>
            </a:r>
          </a:p>
        </p:txBody>
      </p:sp>
      <p:sp>
        <p:nvSpPr>
          <p:cNvPr id="9" name="楕円 8"/>
          <p:cNvSpPr/>
          <p:nvPr/>
        </p:nvSpPr>
        <p:spPr>
          <a:xfrm>
            <a:off x="73554" y="3280856"/>
            <a:ext cx="760671" cy="38862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角丸四角形吹き出し 13"/>
          <p:cNvSpPr/>
          <p:nvPr/>
        </p:nvSpPr>
        <p:spPr>
          <a:xfrm>
            <a:off x="8246597" y="2866435"/>
            <a:ext cx="2185875" cy="482796"/>
          </a:xfrm>
          <a:prstGeom prst="wedgeRoundRectCallout">
            <a:avLst>
              <a:gd name="adj1" fmla="val -43716"/>
              <a:gd name="adj2" fmla="val 68915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解除の基準　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％未満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54" y="267642"/>
            <a:ext cx="12420600" cy="634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795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2400</Words>
  <Application>Microsoft Office PowerPoint</Application>
  <PresentationFormat>ワイド画面</PresentationFormat>
  <Paragraphs>277</Paragraphs>
  <Slides>12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8" baseType="lpstr">
      <vt:lpstr>Meiryo UI</vt:lpstr>
      <vt:lpstr>ＭＳ ゴシック</vt:lpstr>
      <vt:lpstr>游ゴシック</vt:lpstr>
      <vt:lpstr>游ゴシック Light</vt:lpstr>
      <vt:lpstr>Arial</vt:lpstr>
      <vt:lpstr>Office テーマ</vt:lpstr>
      <vt:lpstr>令和２年６月29日 健康医療部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2020-06-29T08:50:56Z</dcterms:created>
  <dcterms:modified xsi:type="dcterms:W3CDTF">2020-06-29T08:51:01Z</dcterms:modified>
</cp:coreProperties>
</file>