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0"/>
  </p:notesMasterIdLst>
  <p:sldIdLst>
    <p:sldId id="256" r:id="rId2"/>
    <p:sldId id="257" r:id="rId3"/>
    <p:sldId id="258" r:id="rId4"/>
    <p:sldId id="264" r:id="rId5"/>
    <p:sldId id="267" r:id="rId6"/>
    <p:sldId id="260" r:id="rId7"/>
    <p:sldId id="265" r:id="rId8"/>
    <p:sldId id="268" r:id="rId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7DA1A51-6F39-4393-854C-401EDE83B84F}" type="datetimeFigureOut">
              <a:rPr kumimoji="1" lang="ja-JP" altLang="en-US" smtClean="0"/>
              <a:t>2020/6/29</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E0EA834-6786-4A08-A899-414B0120A02E}" type="slidenum">
              <a:rPr kumimoji="1" lang="ja-JP" altLang="en-US" smtClean="0"/>
              <a:t>‹#›</a:t>
            </a:fld>
            <a:endParaRPr kumimoji="1" lang="ja-JP" altLang="en-US"/>
          </a:p>
        </p:txBody>
      </p:sp>
    </p:spTree>
    <p:extLst>
      <p:ext uri="{BB962C8B-B14F-4D97-AF65-F5344CB8AC3E}">
        <p14:creationId xmlns:p14="http://schemas.microsoft.com/office/powerpoint/2010/main" val="42905197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F28B8C1-246C-4AF2-8A67-1812B4548A67}" type="datetime1">
              <a:rPr kumimoji="1" lang="ja-JP" altLang="en-US" smtClean="0"/>
              <a:t>2020/6/29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3AB334-9460-47F4-929A-E43F291F1423}" type="slidenum">
              <a:rPr kumimoji="1" lang="ja-JP" altLang="en-US" smtClean="0"/>
              <a:t>‹#›</a:t>
            </a:fld>
            <a:endParaRPr kumimoji="1" lang="ja-JP" altLang="en-US"/>
          </a:p>
        </p:txBody>
      </p:sp>
    </p:spTree>
    <p:extLst>
      <p:ext uri="{BB962C8B-B14F-4D97-AF65-F5344CB8AC3E}">
        <p14:creationId xmlns:p14="http://schemas.microsoft.com/office/powerpoint/2010/main" val="2522215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DF28F0-9C34-4592-8DB8-40433908F4EE}" type="datetime1">
              <a:rPr kumimoji="1" lang="ja-JP" altLang="en-US" smtClean="0"/>
              <a:t>2020/6/29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3AB334-9460-47F4-929A-E43F291F1423}" type="slidenum">
              <a:rPr kumimoji="1" lang="ja-JP" altLang="en-US" smtClean="0"/>
              <a:t>‹#›</a:t>
            </a:fld>
            <a:endParaRPr kumimoji="1" lang="ja-JP" altLang="en-US"/>
          </a:p>
        </p:txBody>
      </p:sp>
    </p:spTree>
    <p:extLst>
      <p:ext uri="{BB962C8B-B14F-4D97-AF65-F5344CB8AC3E}">
        <p14:creationId xmlns:p14="http://schemas.microsoft.com/office/powerpoint/2010/main" val="1615762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E069F1D-9089-4CA7-8916-085806B74D2D}" type="datetime1">
              <a:rPr kumimoji="1" lang="ja-JP" altLang="en-US" smtClean="0"/>
              <a:t>2020/6/29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3AB334-9460-47F4-929A-E43F291F1423}" type="slidenum">
              <a:rPr kumimoji="1" lang="ja-JP" altLang="en-US" smtClean="0"/>
              <a:t>‹#›</a:t>
            </a:fld>
            <a:endParaRPr kumimoji="1" lang="ja-JP" altLang="en-US"/>
          </a:p>
        </p:txBody>
      </p:sp>
    </p:spTree>
    <p:extLst>
      <p:ext uri="{BB962C8B-B14F-4D97-AF65-F5344CB8AC3E}">
        <p14:creationId xmlns:p14="http://schemas.microsoft.com/office/powerpoint/2010/main" val="1202012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2CC8349-7415-456A-84B1-C175DF09B8DB}" type="datetime1">
              <a:rPr kumimoji="1" lang="ja-JP" altLang="en-US" smtClean="0"/>
              <a:t>2020/6/29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3AB334-9460-47F4-929A-E43F291F1423}" type="slidenum">
              <a:rPr kumimoji="1" lang="ja-JP" altLang="en-US" smtClean="0"/>
              <a:t>‹#›</a:t>
            </a:fld>
            <a:endParaRPr kumimoji="1" lang="ja-JP" altLang="en-US"/>
          </a:p>
        </p:txBody>
      </p:sp>
    </p:spTree>
    <p:extLst>
      <p:ext uri="{BB962C8B-B14F-4D97-AF65-F5344CB8AC3E}">
        <p14:creationId xmlns:p14="http://schemas.microsoft.com/office/powerpoint/2010/main" val="4131302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93337A8-E464-402F-920F-9F65297182F5}" type="datetime1">
              <a:rPr kumimoji="1" lang="ja-JP" altLang="en-US" smtClean="0"/>
              <a:t>2020/6/29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3AB334-9460-47F4-929A-E43F291F1423}" type="slidenum">
              <a:rPr kumimoji="1" lang="ja-JP" altLang="en-US" smtClean="0"/>
              <a:t>‹#›</a:t>
            </a:fld>
            <a:endParaRPr kumimoji="1" lang="ja-JP" altLang="en-US"/>
          </a:p>
        </p:txBody>
      </p:sp>
    </p:spTree>
    <p:extLst>
      <p:ext uri="{BB962C8B-B14F-4D97-AF65-F5344CB8AC3E}">
        <p14:creationId xmlns:p14="http://schemas.microsoft.com/office/powerpoint/2010/main" val="3378882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CF6B378-00DF-4F7D-87D9-BD59437A86AD}" type="datetime1">
              <a:rPr kumimoji="1" lang="ja-JP" altLang="en-US" smtClean="0"/>
              <a:t>2020/6/29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B3AB334-9460-47F4-929A-E43F291F1423}" type="slidenum">
              <a:rPr kumimoji="1" lang="ja-JP" altLang="en-US" smtClean="0"/>
              <a:t>‹#›</a:t>
            </a:fld>
            <a:endParaRPr kumimoji="1" lang="ja-JP" altLang="en-US"/>
          </a:p>
        </p:txBody>
      </p:sp>
    </p:spTree>
    <p:extLst>
      <p:ext uri="{BB962C8B-B14F-4D97-AF65-F5344CB8AC3E}">
        <p14:creationId xmlns:p14="http://schemas.microsoft.com/office/powerpoint/2010/main" val="135680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4BA5441-605D-4D3A-9FFF-BBC45CF9C010}" type="datetime1">
              <a:rPr kumimoji="1" lang="ja-JP" altLang="en-US" smtClean="0"/>
              <a:t>2020/6/29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B3AB334-9460-47F4-929A-E43F291F1423}" type="slidenum">
              <a:rPr kumimoji="1" lang="ja-JP" altLang="en-US" smtClean="0"/>
              <a:t>‹#›</a:t>
            </a:fld>
            <a:endParaRPr kumimoji="1" lang="ja-JP" altLang="en-US"/>
          </a:p>
        </p:txBody>
      </p:sp>
    </p:spTree>
    <p:extLst>
      <p:ext uri="{BB962C8B-B14F-4D97-AF65-F5344CB8AC3E}">
        <p14:creationId xmlns:p14="http://schemas.microsoft.com/office/powerpoint/2010/main" val="3502615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DC1F35F-FDE0-47D2-939B-C3E9AF02ACB7}" type="datetime1">
              <a:rPr kumimoji="1" lang="ja-JP" altLang="en-US" smtClean="0"/>
              <a:t>2020/6/29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B3AB334-9460-47F4-929A-E43F291F1423}" type="slidenum">
              <a:rPr kumimoji="1" lang="ja-JP" altLang="en-US" smtClean="0"/>
              <a:t>‹#›</a:t>
            </a:fld>
            <a:endParaRPr kumimoji="1" lang="ja-JP" altLang="en-US"/>
          </a:p>
        </p:txBody>
      </p:sp>
    </p:spTree>
    <p:extLst>
      <p:ext uri="{BB962C8B-B14F-4D97-AF65-F5344CB8AC3E}">
        <p14:creationId xmlns:p14="http://schemas.microsoft.com/office/powerpoint/2010/main" val="2994969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4418C97-BAD3-4880-9430-F124985D1E17}" type="datetime1">
              <a:rPr kumimoji="1" lang="ja-JP" altLang="en-US" smtClean="0"/>
              <a:t>2020/6/29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B3AB334-9460-47F4-929A-E43F291F1423}" type="slidenum">
              <a:rPr kumimoji="1" lang="ja-JP" altLang="en-US" smtClean="0"/>
              <a:t>‹#›</a:t>
            </a:fld>
            <a:endParaRPr kumimoji="1" lang="ja-JP" altLang="en-US"/>
          </a:p>
        </p:txBody>
      </p:sp>
    </p:spTree>
    <p:extLst>
      <p:ext uri="{BB962C8B-B14F-4D97-AF65-F5344CB8AC3E}">
        <p14:creationId xmlns:p14="http://schemas.microsoft.com/office/powerpoint/2010/main" val="3050140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1E395A1-853B-4318-8000-A2A1535816B6}" type="datetime1">
              <a:rPr kumimoji="1" lang="ja-JP" altLang="en-US" smtClean="0"/>
              <a:t>2020/6/29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B3AB334-9460-47F4-929A-E43F291F1423}" type="slidenum">
              <a:rPr kumimoji="1" lang="ja-JP" altLang="en-US" smtClean="0"/>
              <a:t>‹#›</a:t>
            </a:fld>
            <a:endParaRPr kumimoji="1" lang="ja-JP" altLang="en-US"/>
          </a:p>
        </p:txBody>
      </p:sp>
    </p:spTree>
    <p:extLst>
      <p:ext uri="{BB962C8B-B14F-4D97-AF65-F5344CB8AC3E}">
        <p14:creationId xmlns:p14="http://schemas.microsoft.com/office/powerpoint/2010/main" val="3692090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991EE7E-B628-44B1-9854-5FFBB0DBA394}" type="datetime1">
              <a:rPr kumimoji="1" lang="ja-JP" altLang="en-US" smtClean="0"/>
              <a:t>2020/6/29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B3AB334-9460-47F4-929A-E43F291F1423}" type="slidenum">
              <a:rPr kumimoji="1" lang="ja-JP" altLang="en-US" smtClean="0"/>
              <a:t>‹#›</a:t>
            </a:fld>
            <a:endParaRPr kumimoji="1" lang="ja-JP" altLang="en-US"/>
          </a:p>
        </p:txBody>
      </p:sp>
    </p:spTree>
    <p:extLst>
      <p:ext uri="{BB962C8B-B14F-4D97-AF65-F5344CB8AC3E}">
        <p14:creationId xmlns:p14="http://schemas.microsoft.com/office/powerpoint/2010/main" val="245157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A62C4B-E0DA-4A6F-8864-345377174D61}" type="datetime1">
              <a:rPr kumimoji="1" lang="ja-JP" altLang="en-US" smtClean="0"/>
              <a:t>2020/6/29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3AB334-9460-47F4-929A-E43F291F1423}" type="slidenum">
              <a:rPr kumimoji="1" lang="ja-JP" altLang="en-US" smtClean="0"/>
              <a:t>‹#›</a:t>
            </a:fld>
            <a:endParaRPr kumimoji="1" lang="ja-JP" altLang="en-US"/>
          </a:p>
        </p:txBody>
      </p:sp>
    </p:spTree>
    <p:extLst>
      <p:ext uri="{BB962C8B-B14F-4D97-AF65-F5344CB8AC3E}">
        <p14:creationId xmlns:p14="http://schemas.microsoft.com/office/powerpoint/2010/main" val="39506897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254" y="0"/>
            <a:ext cx="12191999" cy="461665"/>
          </a:xfrm>
          <a:prstGeom prst="rect">
            <a:avLst/>
          </a:prstGeom>
          <a:solidFill>
            <a:srgbClr val="00B050"/>
          </a:solidFill>
          <a:ln>
            <a:noFill/>
          </a:ln>
        </p:spPr>
        <p:txBody>
          <a:bodyPr wrap="square" rtlCol="0">
            <a:spAutoFit/>
          </a:body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新型コロナウイルス　感染拡大防止と次の波に備えた今後の取組</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03031" y="526060"/>
            <a:ext cx="12093222" cy="830997"/>
          </a:xfrm>
          <a:prstGeom prst="rect">
            <a:avLst/>
          </a:prstGeom>
          <a:noFill/>
        </p:spPr>
        <p:txBody>
          <a:bodyPr wrap="square" rtlCol="0">
            <a:spAutoFit/>
          </a:bodyPr>
          <a:lstStyle/>
          <a:p>
            <a:r>
              <a:rPr lang="ja-JP" altLang="en-US" sz="1600" dirty="0" smtClean="0">
                <a:latin typeface="Meiryo UI" panose="020B0604030504040204" pitchFamily="50" charset="-128"/>
                <a:ea typeface="Meiryo UI" panose="020B0604030504040204" pitchFamily="50" charset="-128"/>
              </a:rPr>
              <a:t>専門家会議の意見を踏まえ、第一波収束に資した「府民の行動変容」「保健所による積極的疫学調査（クラスター対策を含む）」「水際対策」と、</a:t>
            </a:r>
            <a:r>
              <a:rPr kumimoji="1" lang="ja-JP" altLang="en-US" sz="1600" dirty="0" smtClean="0">
                <a:latin typeface="Meiryo UI" panose="020B0604030504040204" pitchFamily="50" charset="-128"/>
                <a:ea typeface="Meiryo UI" panose="020B0604030504040204" pitchFamily="50" charset="-128"/>
              </a:rPr>
              <a:t>次の</a:t>
            </a:r>
            <a:r>
              <a:rPr kumimoji="1" lang="ja-JP" altLang="en-US" sz="1600" dirty="0">
                <a:latin typeface="Meiryo UI" panose="020B0604030504040204" pitchFamily="50" charset="-128"/>
                <a:ea typeface="Meiryo UI" panose="020B0604030504040204" pitchFamily="50" charset="-128"/>
              </a:rPr>
              <a:t>波</a:t>
            </a:r>
            <a:r>
              <a:rPr kumimoji="1" lang="ja-JP" altLang="en-US" sz="1600" dirty="0" smtClean="0">
                <a:latin typeface="Meiryo UI" panose="020B0604030504040204" pitchFamily="50" charset="-128"/>
                <a:ea typeface="Meiryo UI" panose="020B0604030504040204" pitchFamily="50" charset="-128"/>
              </a:rPr>
              <a:t>に備えるための「検査・医療提供体制」を</a:t>
            </a:r>
            <a:r>
              <a:rPr lang="ja-JP" altLang="en-US" sz="1600" dirty="0">
                <a:latin typeface="Meiryo UI" panose="020B0604030504040204" pitchFamily="50" charset="-128"/>
                <a:ea typeface="Meiryo UI" panose="020B0604030504040204" pitchFamily="50" charset="-128"/>
              </a:rPr>
              <a:t>柱</a:t>
            </a:r>
            <a:r>
              <a:rPr lang="ja-JP" altLang="en-US" sz="1600" dirty="0" smtClean="0">
                <a:latin typeface="Meiryo UI" panose="020B0604030504040204" pitchFamily="50" charset="-128"/>
                <a:ea typeface="Meiryo UI" panose="020B0604030504040204" pitchFamily="50" charset="-128"/>
              </a:rPr>
              <a:t>に</a:t>
            </a:r>
            <a:r>
              <a:rPr kumimoji="1" lang="ja-JP" altLang="en-US"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社会</a:t>
            </a:r>
            <a:r>
              <a:rPr lang="ja-JP" altLang="en-US" sz="1600" dirty="0">
                <a:latin typeface="Meiryo UI" panose="020B0604030504040204" pitchFamily="50" charset="-128"/>
                <a:ea typeface="Meiryo UI" panose="020B0604030504040204" pitchFamily="50" charset="-128"/>
              </a:rPr>
              <a:t>経済活動と感染拡大防止の両立</a:t>
            </a:r>
            <a:r>
              <a:rPr lang="ja-JP" altLang="en-US" sz="1600" dirty="0" smtClean="0">
                <a:latin typeface="Meiryo UI" panose="020B0604030504040204" pitchFamily="50" charset="-128"/>
                <a:ea typeface="Meiryo UI" panose="020B0604030504040204" pitchFamily="50" charset="-128"/>
              </a:rPr>
              <a:t>をめざし</a:t>
            </a:r>
            <a:r>
              <a:rPr lang="ja-JP" altLang="en-US" sz="1600" dirty="0">
                <a:latin typeface="Meiryo UI" panose="020B0604030504040204" pitchFamily="50" charset="-128"/>
                <a:ea typeface="Meiryo UI" panose="020B0604030504040204" pitchFamily="50" charset="-128"/>
              </a:rPr>
              <a:t>、進めて</a:t>
            </a:r>
            <a:r>
              <a:rPr kumimoji="1" lang="ja-JP" altLang="en-US" sz="1600" dirty="0" smtClean="0">
                <a:latin typeface="Meiryo UI" panose="020B0604030504040204" pitchFamily="50" charset="-128"/>
                <a:ea typeface="Meiryo UI" panose="020B0604030504040204" pitchFamily="50" charset="-128"/>
              </a:rPr>
              <a:t>いく。</a:t>
            </a:r>
            <a:endParaRPr kumimoji="1"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「水際対策」については、国に要望していく。</a:t>
            </a:r>
            <a:endParaRPr kumimoji="1" lang="ja-JP" altLang="en-US" sz="1600"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78CE4B1F-31D2-40A4-A703-4BC8BE10C790}"/>
              </a:ext>
            </a:extLst>
          </p:cNvPr>
          <p:cNvSpPr txBox="1"/>
          <p:nvPr/>
        </p:nvSpPr>
        <p:spPr>
          <a:xfrm>
            <a:off x="103031" y="1583856"/>
            <a:ext cx="4430332" cy="646331"/>
          </a:xfrm>
          <a:prstGeom prst="rect">
            <a:avLst/>
          </a:prstGeom>
          <a:solidFill>
            <a:schemeClr val="accent1">
              <a:lumMod val="20000"/>
              <a:lumOff val="80000"/>
            </a:schemeClr>
          </a:solidFill>
        </p:spPr>
        <p:txBody>
          <a:bodyPr wrap="square" rtlCol="0">
            <a:spAutoFit/>
          </a:bodyPr>
          <a:lstStyle/>
          <a:p>
            <a:r>
              <a:rPr kumimoji="1" lang="ja-JP" altLang="en-US" b="1" dirty="0"/>
              <a:t>重点</a:t>
            </a:r>
            <a:r>
              <a:rPr kumimoji="1" lang="ja-JP" altLang="en-US" b="1" dirty="0" smtClean="0"/>
              <a:t>取組①新しい「大阪モデル」による</a:t>
            </a:r>
            <a:endParaRPr kumimoji="1" lang="en-US" altLang="ja-JP" b="1" dirty="0" smtClean="0"/>
          </a:p>
          <a:p>
            <a:r>
              <a:rPr lang="ja-JP" altLang="en-US" b="1" dirty="0"/>
              <a:t>　</a:t>
            </a:r>
            <a:r>
              <a:rPr lang="ja-JP" altLang="en-US" b="1" dirty="0" smtClean="0"/>
              <a:t>　　　　</a:t>
            </a:r>
            <a:r>
              <a:rPr kumimoji="1" lang="ja-JP" altLang="en-US" b="1" dirty="0" smtClean="0"/>
              <a:t>府民の行動変容の推進</a:t>
            </a:r>
            <a:endParaRPr kumimoji="1" lang="ja-JP" altLang="en-US" b="1" dirty="0"/>
          </a:p>
        </p:txBody>
      </p:sp>
      <p:sp>
        <p:nvSpPr>
          <p:cNvPr id="11" name="テキスト ボックス 10">
            <a:extLst>
              <a:ext uri="{FF2B5EF4-FFF2-40B4-BE49-F238E27FC236}">
                <a16:creationId xmlns:a16="http://schemas.microsoft.com/office/drawing/2014/main" id="{78CE4B1F-31D2-40A4-A703-4BC8BE10C790}"/>
              </a:ext>
            </a:extLst>
          </p:cNvPr>
          <p:cNvSpPr txBox="1"/>
          <p:nvPr/>
        </p:nvSpPr>
        <p:spPr>
          <a:xfrm>
            <a:off x="103031" y="5721987"/>
            <a:ext cx="4430332" cy="369332"/>
          </a:xfrm>
          <a:prstGeom prst="rect">
            <a:avLst/>
          </a:prstGeom>
          <a:solidFill>
            <a:schemeClr val="accent1">
              <a:lumMod val="20000"/>
              <a:lumOff val="80000"/>
            </a:schemeClr>
          </a:solidFill>
        </p:spPr>
        <p:txBody>
          <a:bodyPr wrap="square" rtlCol="0">
            <a:spAutoFit/>
          </a:bodyPr>
          <a:lstStyle/>
          <a:p>
            <a:r>
              <a:rPr kumimoji="1" lang="ja-JP" altLang="en-US" b="1" dirty="0"/>
              <a:t>重点</a:t>
            </a:r>
            <a:r>
              <a:rPr kumimoji="1" lang="ja-JP" altLang="en-US" b="1" dirty="0" smtClean="0"/>
              <a:t>取組⑤クラスター対策の強化</a:t>
            </a:r>
            <a:endParaRPr kumimoji="1" lang="ja-JP" altLang="en-US" b="1" dirty="0"/>
          </a:p>
        </p:txBody>
      </p:sp>
      <p:sp>
        <p:nvSpPr>
          <p:cNvPr id="12" name="テキスト ボックス 11">
            <a:extLst>
              <a:ext uri="{FF2B5EF4-FFF2-40B4-BE49-F238E27FC236}">
                <a16:creationId xmlns:a16="http://schemas.microsoft.com/office/drawing/2014/main" id="{4B25EA9E-56AA-4DE1-AE6B-D38F1C108E8C}"/>
              </a:ext>
            </a:extLst>
          </p:cNvPr>
          <p:cNvSpPr txBox="1"/>
          <p:nvPr/>
        </p:nvSpPr>
        <p:spPr>
          <a:xfrm>
            <a:off x="4636395" y="4786331"/>
            <a:ext cx="7431108" cy="369332"/>
          </a:xfrm>
          <a:prstGeom prst="rect">
            <a:avLst/>
          </a:prstGeom>
          <a:noFill/>
          <a:ln>
            <a:solidFill>
              <a:schemeClr val="tx1">
                <a:lumMod val="50000"/>
                <a:lumOff val="50000"/>
              </a:schemeClr>
            </a:solidFill>
          </a:ln>
        </p:spPr>
        <p:txBody>
          <a:bodyPr wrap="square" rtlCol="0">
            <a:spAutoFit/>
          </a:bodyPr>
          <a:lstStyle/>
          <a:p>
            <a:r>
              <a:rPr lang="ja-JP" altLang="en-US" smtClean="0">
                <a:latin typeface="HGPｺﾞｼｯｸM" panose="020B0600000000000000" pitchFamily="50" charset="-128"/>
                <a:ea typeface="HGPｺﾞｼｯｸM" panose="020B0600000000000000" pitchFamily="50" charset="-128"/>
              </a:rPr>
              <a:t>一般医療機関</a:t>
            </a:r>
            <a:r>
              <a:rPr lang="ja-JP" altLang="en-US">
                <a:latin typeface="HGPｺﾞｼｯｸM" panose="020B0600000000000000" pitchFamily="50" charset="-128"/>
                <a:ea typeface="HGPｺﾞｼｯｸM" panose="020B0600000000000000" pitchFamily="50" charset="-128"/>
              </a:rPr>
              <a:t>等</a:t>
            </a:r>
            <a:r>
              <a:rPr lang="ja-JP" altLang="en-US" smtClean="0">
                <a:latin typeface="HGPｺﾞｼｯｸM" panose="020B0600000000000000" pitchFamily="50" charset="-128"/>
                <a:ea typeface="HGPｺﾞｼｯｸM" panose="020B0600000000000000" pitchFamily="50" charset="-128"/>
              </a:rPr>
              <a:t>を含めた</a:t>
            </a:r>
            <a:r>
              <a:rPr lang="ja-JP" altLang="en-US">
                <a:latin typeface="HGPｺﾞｼｯｸM" panose="020B0600000000000000" pitchFamily="50" charset="-128"/>
                <a:ea typeface="HGPｺﾞｼｯｸM" panose="020B0600000000000000" pitchFamily="50" charset="-128"/>
              </a:rPr>
              <a:t>院内</a:t>
            </a:r>
            <a:r>
              <a:rPr lang="ja-JP" altLang="en-US" smtClean="0">
                <a:latin typeface="HGPｺﾞｼｯｸM" panose="020B0600000000000000" pitchFamily="50" charset="-128"/>
                <a:ea typeface="HGPｺﾞｼｯｸM" panose="020B0600000000000000" pitchFamily="50" charset="-128"/>
              </a:rPr>
              <a:t>感染</a:t>
            </a:r>
            <a:r>
              <a:rPr lang="ja-JP" altLang="en-US" dirty="0">
                <a:latin typeface="HGPｺﾞｼｯｸM" panose="020B0600000000000000" pitchFamily="50" charset="-128"/>
                <a:ea typeface="HGPｺﾞｼｯｸM" panose="020B0600000000000000" pitchFamily="50" charset="-128"/>
              </a:rPr>
              <a:t>防止対策への</a:t>
            </a:r>
            <a:r>
              <a:rPr lang="ja-JP" altLang="en-US" dirty="0" smtClean="0">
                <a:latin typeface="HGPｺﾞｼｯｸM" panose="020B0600000000000000" pitchFamily="50" charset="-128"/>
                <a:ea typeface="HGPｺﾞｼｯｸM" panose="020B0600000000000000" pitchFamily="50" charset="-128"/>
              </a:rPr>
              <a:t>支援</a:t>
            </a:r>
            <a:endParaRPr lang="ja-JP" altLang="en-US" dirty="0">
              <a:latin typeface="HGPｺﾞｼｯｸM" panose="020B0600000000000000" pitchFamily="50" charset="-128"/>
              <a:ea typeface="HGPｺﾞｼｯｸM" panose="020B0600000000000000" pitchFamily="50" charset="-128"/>
            </a:endParaRPr>
          </a:p>
        </p:txBody>
      </p:sp>
      <p:sp>
        <p:nvSpPr>
          <p:cNvPr id="13" name="テキスト ボックス 12">
            <a:extLst>
              <a:ext uri="{FF2B5EF4-FFF2-40B4-BE49-F238E27FC236}">
                <a16:creationId xmlns:a16="http://schemas.microsoft.com/office/drawing/2014/main" id="{78CE4B1F-31D2-40A4-A703-4BC8BE10C790}"/>
              </a:ext>
            </a:extLst>
          </p:cNvPr>
          <p:cNvSpPr txBox="1"/>
          <p:nvPr/>
        </p:nvSpPr>
        <p:spPr>
          <a:xfrm>
            <a:off x="103031" y="3051117"/>
            <a:ext cx="4402062" cy="369332"/>
          </a:xfrm>
          <a:prstGeom prst="rect">
            <a:avLst/>
          </a:prstGeom>
          <a:solidFill>
            <a:schemeClr val="accent1">
              <a:lumMod val="20000"/>
              <a:lumOff val="80000"/>
            </a:schemeClr>
          </a:solidFill>
        </p:spPr>
        <p:txBody>
          <a:bodyPr wrap="square" rtlCol="0">
            <a:spAutoFit/>
          </a:bodyPr>
          <a:lstStyle/>
          <a:p>
            <a:r>
              <a:rPr kumimoji="1" lang="ja-JP" altLang="en-US" b="1" dirty="0"/>
              <a:t>重点</a:t>
            </a:r>
            <a:r>
              <a:rPr kumimoji="1" lang="ja-JP" altLang="en-US" b="1" dirty="0" smtClean="0"/>
              <a:t>取組②検査体制の充実</a:t>
            </a:r>
            <a:endParaRPr kumimoji="1" lang="ja-JP" altLang="en-US" b="1" dirty="0"/>
          </a:p>
        </p:txBody>
      </p:sp>
      <p:sp>
        <p:nvSpPr>
          <p:cNvPr id="14" name="テキスト ボックス 13">
            <a:extLst>
              <a:ext uri="{FF2B5EF4-FFF2-40B4-BE49-F238E27FC236}">
                <a16:creationId xmlns:a16="http://schemas.microsoft.com/office/drawing/2014/main" id="{4B25EA9E-56AA-4DE1-AE6B-D38F1C108E8C}"/>
              </a:ext>
            </a:extLst>
          </p:cNvPr>
          <p:cNvSpPr txBox="1"/>
          <p:nvPr/>
        </p:nvSpPr>
        <p:spPr>
          <a:xfrm>
            <a:off x="4636395" y="3033427"/>
            <a:ext cx="7431108" cy="369332"/>
          </a:xfrm>
          <a:prstGeom prst="rect">
            <a:avLst/>
          </a:prstGeom>
          <a:noFill/>
          <a:ln>
            <a:solidFill>
              <a:schemeClr val="tx1">
                <a:lumMod val="50000"/>
                <a:lumOff val="50000"/>
              </a:schemeClr>
            </a:solidFill>
          </a:ln>
        </p:spPr>
        <p:txBody>
          <a:bodyPr wrap="square" rtlCol="0">
            <a:spAutoFit/>
          </a:bodyPr>
          <a:lstStyle/>
          <a:p>
            <a:r>
              <a:rPr lang="ja-JP" altLang="en-US" dirty="0" smtClean="0">
                <a:latin typeface="HGPｺﾞｼｯｸM" panose="020B0600000000000000" pitchFamily="50" charset="-128"/>
                <a:ea typeface="HGPｺﾞｼｯｸM" panose="020B0600000000000000" pitchFamily="50" charset="-128"/>
              </a:rPr>
              <a:t>医療機関等を含めた検査</a:t>
            </a:r>
            <a:r>
              <a:rPr lang="ja-JP" altLang="en-US" dirty="0">
                <a:latin typeface="HGPｺﾞｼｯｸM" panose="020B0600000000000000" pitchFamily="50" charset="-128"/>
                <a:ea typeface="HGPｺﾞｼｯｸM" panose="020B0600000000000000" pitchFamily="50" charset="-128"/>
              </a:rPr>
              <a:t>体制</a:t>
            </a:r>
            <a:r>
              <a:rPr lang="ja-JP" altLang="en-US" dirty="0" smtClean="0">
                <a:latin typeface="HGPｺﾞｼｯｸM" panose="020B0600000000000000" pitchFamily="50" charset="-128"/>
                <a:ea typeface="HGPｺﾞｼｯｸM" panose="020B0600000000000000" pitchFamily="50" charset="-128"/>
              </a:rPr>
              <a:t>の拡充と</a:t>
            </a:r>
            <a:r>
              <a:rPr lang="ja-JP" altLang="en-US" sz="1750" dirty="0" smtClean="0">
                <a:latin typeface="HGPｺﾞｼｯｸM" panose="020B0600000000000000" pitchFamily="50" charset="-128"/>
                <a:ea typeface="HGPｺﾞｼｯｸM" panose="020B0600000000000000" pitchFamily="50" charset="-128"/>
              </a:rPr>
              <a:t>検体採取体制の充実</a:t>
            </a:r>
          </a:p>
        </p:txBody>
      </p:sp>
      <p:sp>
        <p:nvSpPr>
          <p:cNvPr id="15" name="テキスト ボックス 14">
            <a:extLst>
              <a:ext uri="{FF2B5EF4-FFF2-40B4-BE49-F238E27FC236}">
                <a16:creationId xmlns:a16="http://schemas.microsoft.com/office/drawing/2014/main" id="{4B25EA9E-56AA-4DE1-AE6B-D38F1C108E8C}"/>
              </a:ext>
            </a:extLst>
          </p:cNvPr>
          <p:cNvSpPr txBox="1"/>
          <p:nvPr/>
        </p:nvSpPr>
        <p:spPr>
          <a:xfrm>
            <a:off x="4636394" y="1596592"/>
            <a:ext cx="7431109" cy="369332"/>
          </a:xfrm>
          <a:prstGeom prst="rect">
            <a:avLst/>
          </a:prstGeom>
          <a:noFill/>
          <a:ln>
            <a:solidFill>
              <a:schemeClr val="tx1">
                <a:lumMod val="50000"/>
                <a:lumOff val="50000"/>
              </a:schemeClr>
            </a:solidFill>
          </a:ln>
        </p:spPr>
        <p:txBody>
          <a:bodyPr wrap="square" rtlCol="0">
            <a:spAutoFit/>
          </a:bodyPr>
          <a:lstStyle/>
          <a:p>
            <a:r>
              <a:rPr lang="ja-JP" altLang="en-US" dirty="0" smtClean="0">
                <a:latin typeface="HGPｺﾞｼｯｸM" panose="020B0600000000000000" pitchFamily="50" charset="-128"/>
                <a:ea typeface="HGPｺﾞｼｯｸM" panose="020B0600000000000000" pitchFamily="50" charset="-128"/>
              </a:rPr>
              <a:t>新しい「大阪モデル」による府民と協働した感染拡大防止の推進</a:t>
            </a:r>
            <a:r>
              <a:rPr lang="ja-JP" altLang="en-US" dirty="0">
                <a:latin typeface="HGPｺﾞｼｯｸM" panose="020B0600000000000000" pitchFamily="50" charset="-128"/>
                <a:ea typeface="HGPｺﾞｼｯｸM" panose="020B0600000000000000" pitchFamily="50" charset="-128"/>
              </a:rPr>
              <a:t>（</a:t>
            </a:r>
            <a:r>
              <a:rPr lang="ja-JP" altLang="en-US" dirty="0" smtClean="0">
                <a:latin typeface="HGPｺﾞｼｯｸM" panose="020B0600000000000000" pitchFamily="50" charset="-128"/>
                <a:ea typeface="HGPｺﾞｼｯｸM" panose="020B0600000000000000" pitchFamily="50" charset="-128"/>
              </a:rPr>
              <a:t>資料３）</a:t>
            </a:r>
            <a:endParaRPr lang="en-US" altLang="ja-JP" dirty="0" smtClean="0">
              <a:latin typeface="HGPｺﾞｼｯｸM" panose="020B0600000000000000" pitchFamily="50" charset="-128"/>
              <a:ea typeface="HGPｺﾞｼｯｸM" panose="020B0600000000000000" pitchFamily="50" charset="-128"/>
            </a:endParaRPr>
          </a:p>
        </p:txBody>
      </p:sp>
      <p:sp>
        <p:nvSpPr>
          <p:cNvPr id="18" name="テキスト ボックス 17">
            <a:extLst>
              <a:ext uri="{FF2B5EF4-FFF2-40B4-BE49-F238E27FC236}">
                <a16:creationId xmlns:a16="http://schemas.microsoft.com/office/drawing/2014/main" id="{78CE4B1F-31D2-40A4-A703-4BC8BE10C790}"/>
              </a:ext>
            </a:extLst>
          </p:cNvPr>
          <p:cNvSpPr txBox="1"/>
          <p:nvPr/>
        </p:nvSpPr>
        <p:spPr>
          <a:xfrm>
            <a:off x="103031" y="4754325"/>
            <a:ext cx="4430332" cy="369332"/>
          </a:xfrm>
          <a:prstGeom prst="rect">
            <a:avLst/>
          </a:prstGeom>
          <a:solidFill>
            <a:schemeClr val="accent1">
              <a:lumMod val="20000"/>
              <a:lumOff val="80000"/>
            </a:schemeClr>
          </a:solidFill>
        </p:spPr>
        <p:txBody>
          <a:bodyPr wrap="square" rtlCol="0">
            <a:spAutoFit/>
          </a:bodyPr>
          <a:lstStyle/>
          <a:p>
            <a:r>
              <a:rPr kumimoji="1" lang="ja-JP" altLang="en-US" b="1" dirty="0"/>
              <a:t>重点</a:t>
            </a:r>
            <a:r>
              <a:rPr kumimoji="1" lang="ja-JP" altLang="en-US" b="1" dirty="0" smtClean="0"/>
              <a:t>取組</a:t>
            </a:r>
            <a:r>
              <a:rPr lang="ja-JP" altLang="en-US" b="1" dirty="0"/>
              <a:t>④</a:t>
            </a:r>
            <a:r>
              <a:rPr lang="ja-JP" altLang="en-US" b="1" dirty="0" smtClean="0"/>
              <a:t>院内感染対策</a:t>
            </a:r>
            <a:r>
              <a:rPr kumimoji="1" lang="ja-JP" altLang="en-US" b="1" dirty="0" smtClean="0"/>
              <a:t>の強化</a:t>
            </a:r>
            <a:endParaRPr kumimoji="1" lang="ja-JP" altLang="en-US" b="1" dirty="0"/>
          </a:p>
        </p:txBody>
      </p:sp>
      <p:sp>
        <p:nvSpPr>
          <p:cNvPr id="19" name="テキスト ボックス 18">
            <a:extLst>
              <a:ext uri="{FF2B5EF4-FFF2-40B4-BE49-F238E27FC236}">
                <a16:creationId xmlns:a16="http://schemas.microsoft.com/office/drawing/2014/main" id="{4B25EA9E-56AA-4DE1-AE6B-D38F1C108E8C}"/>
              </a:ext>
            </a:extLst>
          </p:cNvPr>
          <p:cNvSpPr txBox="1"/>
          <p:nvPr/>
        </p:nvSpPr>
        <p:spPr>
          <a:xfrm>
            <a:off x="4636395" y="3869209"/>
            <a:ext cx="7431108" cy="646331"/>
          </a:xfrm>
          <a:prstGeom prst="rect">
            <a:avLst/>
          </a:prstGeom>
          <a:noFill/>
          <a:ln>
            <a:solidFill>
              <a:schemeClr val="tx1">
                <a:lumMod val="50000"/>
                <a:lumOff val="50000"/>
              </a:schemeClr>
            </a:solidFill>
          </a:ln>
        </p:spPr>
        <p:txBody>
          <a:bodyPr wrap="square" rtlCol="0">
            <a:spAutoFit/>
          </a:bodyPr>
          <a:lstStyle/>
          <a:p>
            <a:pPr marL="342900" indent="-342900">
              <a:buAutoNum type="arabicParenBoth"/>
            </a:pPr>
            <a:r>
              <a:rPr lang="ja-JP" altLang="en-US" dirty="0" smtClean="0">
                <a:latin typeface="HGPｺﾞｼｯｸM" panose="020B0600000000000000" pitchFamily="50" charset="-128"/>
                <a:ea typeface="HGPｺﾞｼｯｸM" panose="020B0600000000000000" pitchFamily="50" charset="-128"/>
              </a:rPr>
              <a:t>新型コロナ患者等受入医療機関の機能</a:t>
            </a:r>
            <a:r>
              <a:rPr lang="ja-JP" altLang="en-US" dirty="0">
                <a:latin typeface="HGPｺﾞｼｯｸM" panose="020B0600000000000000" pitchFamily="50" charset="-128"/>
                <a:ea typeface="HGPｺﾞｼｯｸM" panose="020B0600000000000000" pitchFamily="50" charset="-128"/>
              </a:rPr>
              <a:t>分化</a:t>
            </a:r>
            <a:r>
              <a:rPr lang="ja-JP" altLang="en-US" dirty="0" smtClean="0">
                <a:latin typeface="HGPｺﾞｼｯｸM" panose="020B0600000000000000" pitchFamily="50" charset="-128"/>
                <a:ea typeface="HGPｺﾞｼｯｸM" panose="020B0600000000000000" pitchFamily="50" charset="-128"/>
              </a:rPr>
              <a:t>によ</a:t>
            </a:r>
            <a:r>
              <a:rPr lang="ja-JP" altLang="en-US" dirty="0">
                <a:latin typeface="HGPｺﾞｼｯｸM" panose="020B0600000000000000" pitchFamily="50" charset="-128"/>
                <a:ea typeface="HGPｺﾞｼｯｸM" panose="020B0600000000000000" pitchFamily="50" charset="-128"/>
              </a:rPr>
              <a:t>る</a:t>
            </a:r>
            <a:r>
              <a:rPr lang="ja-JP" altLang="en-US" dirty="0" smtClean="0">
                <a:latin typeface="HGPｺﾞｼｯｸM" panose="020B0600000000000000" pitchFamily="50" charset="-128"/>
                <a:ea typeface="HGPｺﾞｼｯｸM" panose="020B0600000000000000" pitchFamily="50" charset="-128"/>
              </a:rPr>
              <a:t>必要病床の確保</a:t>
            </a:r>
            <a:endParaRPr lang="en-US" altLang="ja-JP" dirty="0" smtClean="0">
              <a:latin typeface="HGPｺﾞｼｯｸM" panose="020B0600000000000000" pitchFamily="50" charset="-128"/>
              <a:ea typeface="HGPｺﾞｼｯｸM" panose="020B0600000000000000" pitchFamily="50" charset="-128"/>
            </a:endParaRPr>
          </a:p>
          <a:p>
            <a:pPr marL="342900" indent="-342900">
              <a:buAutoNum type="arabicParenBoth"/>
            </a:pPr>
            <a:r>
              <a:rPr lang="ja-JP" altLang="en-US" dirty="0" smtClean="0">
                <a:latin typeface="HGPｺﾞｼｯｸM" panose="020B0600000000000000" pitchFamily="50" charset="-128"/>
                <a:ea typeface="HGPｺﾞｼｯｸM" panose="020B0600000000000000" pitchFamily="50" charset="-128"/>
              </a:rPr>
              <a:t>医療機関に対する</a:t>
            </a:r>
            <a:r>
              <a:rPr lang="ja-JP" altLang="en-US" dirty="0">
                <a:latin typeface="HGPｺﾞｼｯｸM" panose="020B0600000000000000" pitchFamily="50" charset="-128"/>
                <a:ea typeface="HGPｺﾞｼｯｸM" panose="020B0600000000000000" pitchFamily="50" charset="-128"/>
              </a:rPr>
              <a:t>支援</a:t>
            </a:r>
            <a:r>
              <a:rPr lang="ja-JP" altLang="en-US" dirty="0" smtClean="0">
                <a:latin typeface="HGPｺﾞｼｯｸM" panose="020B0600000000000000" pitchFamily="50" charset="-128"/>
                <a:ea typeface="HGPｺﾞｼｯｸM" panose="020B0600000000000000" pitchFamily="50" charset="-128"/>
              </a:rPr>
              <a:t>の充実</a:t>
            </a:r>
            <a:r>
              <a:rPr lang="ja-JP" altLang="en-US" dirty="0">
                <a:latin typeface="HGPｺﾞｼｯｸM" panose="020B0600000000000000" pitchFamily="50" charset="-128"/>
                <a:ea typeface="HGPｺﾞｼｯｸM" panose="020B0600000000000000" pitchFamily="50" charset="-128"/>
              </a:rPr>
              <a:t>（施設</a:t>
            </a:r>
            <a:r>
              <a:rPr lang="ja-JP" altLang="en-US" dirty="0" smtClean="0">
                <a:latin typeface="HGPｺﾞｼｯｸM" panose="020B0600000000000000" pitchFamily="50" charset="-128"/>
                <a:ea typeface="HGPｺﾞｼｯｸM" panose="020B0600000000000000" pitchFamily="50" charset="-128"/>
              </a:rPr>
              <a:t>整備・人材確保等）</a:t>
            </a:r>
            <a:endParaRPr lang="en-US" altLang="ja-JP" dirty="0" smtClean="0">
              <a:latin typeface="HGPｺﾞｼｯｸM" panose="020B0600000000000000" pitchFamily="50" charset="-128"/>
              <a:ea typeface="HGPｺﾞｼｯｸM" panose="020B0600000000000000" pitchFamily="50" charset="-128"/>
            </a:endParaRPr>
          </a:p>
        </p:txBody>
      </p:sp>
      <p:sp>
        <p:nvSpPr>
          <p:cNvPr id="20" name="テキスト ボックス 19">
            <a:extLst>
              <a:ext uri="{FF2B5EF4-FFF2-40B4-BE49-F238E27FC236}">
                <a16:creationId xmlns:a16="http://schemas.microsoft.com/office/drawing/2014/main" id="{78CE4B1F-31D2-40A4-A703-4BC8BE10C790}"/>
              </a:ext>
            </a:extLst>
          </p:cNvPr>
          <p:cNvSpPr txBox="1"/>
          <p:nvPr/>
        </p:nvSpPr>
        <p:spPr>
          <a:xfrm>
            <a:off x="103031" y="3858752"/>
            <a:ext cx="4430332" cy="369332"/>
          </a:xfrm>
          <a:prstGeom prst="rect">
            <a:avLst/>
          </a:prstGeom>
          <a:solidFill>
            <a:schemeClr val="accent1">
              <a:lumMod val="20000"/>
              <a:lumOff val="80000"/>
            </a:schemeClr>
          </a:solidFill>
        </p:spPr>
        <p:txBody>
          <a:bodyPr wrap="square" rtlCol="0">
            <a:spAutoFit/>
          </a:bodyPr>
          <a:lstStyle/>
          <a:p>
            <a:r>
              <a:rPr kumimoji="1" lang="ja-JP" altLang="en-US" b="1" dirty="0"/>
              <a:t>重点</a:t>
            </a:r>
            <a:r>
              <a:rPr kumimoji="1" lang="ja-JP" altLang="en-US" b="1" dirty="0" smtClean="0"/>
              <a:t>取組③医療提供体制の確保</a:t>
            </a:r>
            <a:endParaRPr kumimoji="1" lang="ja-JP" altLang="en-US" b="1" dirty="0"/>
          </a:p>
        </p:txBody>
      </p:sp>
      <p:sp>
        <p:nvSpPr>
          <p:cNvPr id="21" name="テキスト ボックス 20">
            <a:extLst>
              <a:ext uri="{FF2B5EF4-FFF2-40B4-BE49-F238E27FC236}">
                <a16:creationId xmlns:a16="http://schemas.microsoft.com/office/drawing/2014/main" id="{4B25EA9E-56AA-4DE1-AE6B-D38F1C108E8C}"/>
              </a:ext>
            </a:extLst>
          </p:cNvPr>
          <p:cNvSpPr txBox="1"/>
          <p:nvPr/>
        </p:nvSpPr>
        <p:spPr>
          <a:xfrm>
            <a:off x="4636394" y="5695833"/>
            <a:ext cx="7431108" cy="646331"/>
          </a:xfrm>
          <a:prstGeom prst="rect">
            <a:avLst/>
          </a:prstGeom>
          <a:noFill/>
          <a:ln>
            <a:solidFill>
              <a:schemeClr val="tx1">
                <a:lumMod val="50000"/>
                <a:lumOff val="50000"/>
              </a:schemeClr>
            </a:solidFill>
          </a:ln>
        </p:spPr>
        <p:txBody>
          <a:bodyPr wrap="square" rtlCol="0">
            <a:spAutoFit/>
          </a:bodyPr>
          <a:lstStyle/>
          <a:p>
            <a:pPr marL="342900" indent="-342900">
              <a:buAutoNum type="arabicParenBoth"/>
            </a:pPr>
            <a:r>
              <a:rPr lang="ja-JP" altLang="en-US" dirty="0" smtClean="0">
                <a:latin typeface="HGPｺﾞｼｯｸM" panose="020B0600000000000000" pitchFamily="50" charset="-128"/>
                <a:ea typeface="HGPｺﾞｼｯｸM" panose="020B0600000000000000" pitchFamily="50" charset="-128"/>
              </a:rPr>
              <a:t>濃厚接触者フォローアップ</a:t>
            </a:r>
            <a:r>
              <a:rPr lang="ja-JP" altLang="en-US" dirty="0">
                <a:latin typeface="HGPｺﾞｼｯｸM" panose="020B0600000000000000" pitchFamily="50" charset="-128"/>
                <a:ea typeface="HGPｺﾞｼｯｸM" panose="020B0600000000000000" pitchFamily="50" charset="-128"/>
              </a:rPr>
              <a:t>体制の</a:t>
            </a:r>
            <a:r>
              <a:rPr lang="ja-JP" altLang="en-US" dirty="0" smtClean="0">
                <a:latin typeface="HGPｺﾞｼｯｸM" panose="020B0600000000000000" pitchFamily="50" charset="-128"/>
                <a:ea typeface="HGPｺﾞｼｯｸM" panose="020B0600000000000000" pitchFamily="50" charset="-128"/>
              </a:rPr>
              <a:t>強化</a:t>
            </a:r>
            <a:endParaRPr lang="en-US" altLang="ja-JP" dirty="0" smtClean="0">
              <a:latin typeface="HGPｺﾞｼｯｸM" panose="020B0600000000000000" pitchFamily="50" charset="-128"/>
              <a:ea typeface="HGPｺﾞｼｯｸM" panose="020B0600000000000000" pitchFamily="50" charset="-128"/>
            </a:endParaRPr>
          </a:p>
          <a:p>
            <a:pPr marL="342900" indent="-342900">
              <a:buAutoNum type="arabicParenBoth"/>
            </a:pPr>
            <a:r>
              <a:rPr lang="ja-JP" altLang="en-US" dirty="0" smtClean="0">
                <a:latin typeface="HGPｺﾞｼｯｸM" panose="020B0600000000000000" pitchFamily="50" charset="-128"/>
                <a:ea typeface="HGPｺﾞｼｯｸM" panose="020B0600000000000000" pitchFamily="50" charset="-128"/>
              </a:rPr>
              <a:t>クラスター対策チームの設置</a:t>
            </a:r>
            <a:endParaRPr lang="en-US" altLang="ja-JP" dirty="0" smtClean="0">
              <a:latin typeface="HGPｺﾞｼｯｸM" panose="020B0600000000000000" pitchFamily="50" charset="-128"/>
              <a:ea typeface="HGPｺﾞｼｯｸM" panose="020B0600000000000000" pitchFamily="50" charset="-128"/>
            </a:endParaRPr>
          </a:p>
        </p:txBody>
      </p:sp>
      <p:sp>
        <p:nvSpPr>
          <p:cNvPr id="2" name="スライド番号プレースホルダー 1"/>
          <p:cNvSpPr>
            <a:spLocks noGrp="1"/>
          </p:cNvSpPr>
          <p:nvPr>
            <p:ph type="sldNum" sz="quarter" idx="12"/>
          </p:nvPr>
        </p:nvSpPr>
        <p:spPr>
          <a:xfrm>
            <a:off x="11578106" y="6430392"/>
            <a:ext cx="489395" cy="365125"/>
          </a:xfrm>
        </p:spPr>
        <p:txBody>
          <a:bodyPr/>
          <a:lstStyle/>
          <a:p>
            <a:fld id="{5B3AB334-9460-47F4-929A-E43F291F1423}" type="slidenum">
              <a:rPr kumimoji="1" lang="ja-JP" altLang="en-US" sz="1600" smtClean="0">
                <a:solidFill>
                  <a:schemeClr val="tx1"/>
                </a:solidFill>
              </a:rPr>
              <a:t>1</a:t>
            </a:fld>
            <a:endParaRPr kumimoji="1" lang="ja-JP" altLang="en-US" sz="1600">
              <a:solidFill>
                <a:schemeClr val="tx1"/>
              </a:solidFill>
            </a:endParaRPr>
          </a:p>
        </p:txBody>
      </p:sp>
      <p:sp>
        <p:nvSpPr>
          <p:cNvPr id="3" name="テキスト ボックス 2"/>
          <p:cNvSpPr txBox="1"/>
          <p:nvPr/>
        </p:nvSpPr>
        <p:spPr>
          <a:xfrm>
            <a:off x="10625071" y="14408"/>
            <a:ext cx="1566930" cy="369332"/>
          </a:xfrm>
          <a:prstGeom prst="rect">
            <a:avLst/>
          </a:prstGeom>
          <a:solidFill>
            <a:schemeClr val="bg1"/>
          </a:solidFill>
          <a:ln>
            <a:solidFill>
              <a:schemeClr val="tx1"/>
            </a:solidFill>
          </a:ln>
        </p:spPr>
        <p:txBody>
          <a:bodyPr wrap="square" rtlCol="0">
            <a:spAutoFit/>
          </a:bodyPr>
          <a:lstStyle/>
          <a:p>
            <a:pPr algn="ctr"/>
            <a:r>
              <a:rPr kumimoji="1" lang="ja-JP" altLang="en-US" smtClean="0"/>
              <a:t>資料</a:t>
            </a:r>
            <a:r>
              <a:rPr lang="ja-JP" altLang="en-US"/>
              <a:t>２</a:t>
            </a:r>
            <a:endParaRPr kumimoji="1" lang="ja-JP" altLang="en-US" dirty="0"/>
          </a:p>
        </p:txBody>
      </p:sp>
    </p:spTree>
    <p:extLst>
      <p:ext uri="{BB962C8B-B14F-4D97-AF65-F5344CB8AC3E}">
        <p14:creationId xmlns:p14="http://schemas.microsoft.com/office/powerpoint/2010/main" val="685385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254" y="0"/>
            <a:ext cx="12191999" cy="461665"/>
          </a:xfrm>
          <a:prstGeom prst="rect">
            <a:avLst/>
          </a:prstGeom>
          <a:solidFill>
            <a:srgbClr val="00B050"/>
          </a:solidFill>
          <a:ln>
            <a:noFill/>
          </a:ln>
        </p:spPr>
        <p:txBody>
          <a:bodyPr wrap="square" rtlCol="0">
            <a:spAutoFit/>
          </a:bodyPr>
          <a:lstStyle/>
          <a:p>
            <a:pPr algn="ctr"/>
            <a:r>
              <a:rPr lang="ja-JP" altLang="en-US" sz="2400" b="1" dirty="0">
                <a:solidFill>
                  <a:schemeClr val="bg1"/>
                </a:solidFill>
                <a:latin typeface="Meiryo UI" panose="020B0604030504040204" pitchFamily="50" charset="-128"/>
                <a:ea typeface="Meiryo UI" panose="020B0604030504040204" pitchFamily="50" charset="-128"/>
              </a:rPr>
              <a:t>重点取組</a:t>
            </a:r>
            <a:r>
              <a:rPr lang="ja-JP" altLang="en-US" sz="2400" b="1" dirty="0" smtClean="0">
                <a:solidFill>
                  <a:schemeClr val="bg1"/>
                </a:solidFill>
                <a:latin typeface="Meiryo UI" panose="020B0604030504040204" pitchFamily="50" charset="-128"/>
                <a:ea typeface="Meiryo UI" panose="020B0604030504040204" pitchFamily="50" charset="-128"/>
              </a:rPr>
              <a:t>②　検査</a:t>
            </a:r>
            <a:r>
              <a:rPr lang="ja-JP" altLang="en-US" sz="2400" b="1" dirty="0">
                <a:solidFill>
                  <a:schemeClr val="bg1"/>
                </a:solidFill>
                <a:latin typeface="Meiryo UI" panose="020B0604030504040204" pitchFamily="50" charset="-128"/>
                <a:ea typeface="Meiryo UI" panose="020B0604030504040204" pitchFamily="50" charset="-128"/>
              </a:rPr>
              <a:t>体制の充実</a:t>
            </a:r>
          </a:p>
        </p:txBody>
      </p:sp>
      <p:sp>
        <p:nvSpPr>
          <p:cNvPr id="16" name="正方形/長方形 15"/>
          <p:cNvSpPr/>
          <p:nvPr/>
        </p:nvSpPr>
        <p:spPr>
          <a:xfrm>
            <a:off x="-12879" y="461665"/>
            <a:ext cx="12192000" cy="69929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tx1"/>
                </a:solidFill>
                <a:latin typeface="Meiryo UI" panose="020B0604030504040204" pitchFamily="50" charset="-128"/>
                <a:ea typeface="Meiryo UI" panose="020B0604030504040204" pitchFamily="50" charset="-128"/>
              </a:rPr>
              <a:t> 　◆</a:t>
            </a:r>
            <a:r>
              <a:rPr lang="ja-JP" altLang="en-US" sz="2000" b="1" dirty="0">
                <a:solidFill>
                  <a:schemeClr val="tx1"/>
                </a:solidFill>
                <a:latin typeface="Meiryo UI" panose="020B0604030504040204" pitchFamily="50" charset="-128"/>
                <a:ea typeface="Meiryo UI" panose="020B0604030504040204" pitchFamily="50" charset="-128"/>
              </a:rPr>
              <a:t>　</a:t>
            </a:r>
            <a:r>
              <a:rPr lang="en-US" altLang="ja-JP" sz="2000" b="1" dirty="0">
                <a:solidFill>
                  <a:schemeClr val="tx1"/>
                </a:solidFill>
                <a:latin typeface="Meiryo UI" panose="020B0604030504040204" pitchFamily="50" charset="-128"/>
                <a:ea typeface="Meiryo UI" panose="020B0604030504040204" pitchFamily="50" charset="-128"/>
              </a:rPr>
              <a:t>3500</a:t>
            </a:r>
            <a:r>
              <a:rPr lang="ja-JP" altLang="en-US" sz="2000" b="1" dirty="0">
                <a:solidFill>
                  <a:schemeClr val="tx1"/>
                </a:solidFill>
                <a:latin typeface="Meiryo UI" panose="020B0604030504040204" pitchFamily="50" charset="-128"/>
                <a:ea typeface="Meiryo UI" panose="020B0604030504040204" pitchFamily="50" charset="-128"/>
              </a:rPr>
              <a:t>検体</a:t>
            </a:r>
            <a:r>
              <a:rPr lang="en-US" altLang="ja-JP" sz="2000" b="1" dirty="0">
                <a:solidFill>
                  <a:schemeClr val="tx1"/>
                </a:solidFill>
                <a:latin typeface="Meiryo UI" panose="020B0604030504040204" pitchFamily="50" charset="-128"/>
                <a:ea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rPr>
              <a:t>日に向け、医療機関等を含めた検査体制の</a:t>
            </a:r>
            <a:r>
              <a:rPr lang="ja-JP" altLang="en-US" sz="2000" b="1" dirty="0" smtClean="0">
                <a:solidFill>
                  <a:schemeClr val="tx1"/>
                </a:solidFill>
                <a:latin typeface="Meiryo UI" panose="020B0604030504040204" pitchFamily="50" charset="-128"/>
                <a:ea typeface="Meiryo UI" panose="020B0604030504040204" pitchFamily="50" charset="-128"/>
              </a:rPr>
              <a:t>拡充に取り組む。</a:t>
            </a:r>
            <a:endParaRPr lang="ja-JP" altLang="en-US" sz="2000" b="1" dirty="0">
              <a:solidFill>
                <a:schemeClr val="tx1"/>
              </a:solidFill>
              <a:latin typeface="Meiryo UI" panose="020B0604030504040204" pitchFamily="50" charset="-128"/>
              <a:ea typeface="Meiryo UI" panose="020B0604030504040204" pitchFamily="50" charset="-128"/>
            </a:endParaRPr>
          </a:p>
          <a:p>
            <a:r>
              <a:rPr lang="ja-JP" altLang="en-US" sz="2000" b="1" dirty="0" smtClean="0">
                <a:solidFill>
                  <a:schemeClr val="tx1"/>
                </a:solidFill>
                <a:latin typeface="Meiryo UI" panose="020B0604030504040204" pitchFamily="50" charset="-128"/>
                <a:ea typeface="Meiryo UI" panose="020B0604030504040204" pitchFamily="50" charset="-128"/>
              </a:rPr>
              <a:t>　 ◆</a:t>
            </a:r>
            <a:r>
              <a:rPr lang="ja-JP" altLang="en-US" sz="2000" b="1" dirty="0">
                <a:solidFill>
                  <a:schemeClr val="tx1"/>
                </a:solidFill>
                <a:latin typeface="Meiryo UI" panose="020B0604030504040204" pitchFamily="50" charset="-128"/>
                <a:ea typeface="Meiryo UI" panose="020B0604030504040204" pitchFamily="50" charset="-128"/>
              </a:rPr>
              <a:t>　地域外来・検査センターや</a:t>
            </a:r>
            <a:r>
              <a:rPr lang="ja-JP" altLang="en-US" sz="2000" b="1" dirty="0" smtClean="0">
                <a:solidFill>
                  <a:schemeClr val="tx1"/>
                </a:solidFill>
                <a:latin typeface="Meiryo UI" panose="020B0604030504040204" pitchFamily="50" charset="-128"/>
                <a:ea typeface="Meiryo UI" panose="020B0604030504040204" pitchFamily="50" charset="-128"/>
              </a:rPr>
              <a:t>ドライブスルーの設置など、</a:t>
            </a:r>
            <a:r>
              <a:rPr lang="ja-JP" altLang="en-US" sz="2000" b="1" dirty="0">
                <a:solidFill>
                  <a:schemeClr val="tx1"/>
                </a:solidFill>
                <a:latin typeface="Meiryo UI" panose="020B0604030504040204" pitchFamily="50" charset="-128"/>
                <a:ea typeface="Meiryo UI" panose="020B0604030504040204" pitchFamily="50" charset="-128"/>
              </a:rPr>
              <a:t>検体採取</a:t>
            </a:r>
            <a:r>
              <a:rPr lang="ja-JP" altLang="en-US" sz="2000" b="1" dirty="0" smtClean="0">
                <a:solidFill>
                  <a:schemeClr val="tx1"/>
                </a:solidFill>
                <a:latin typeface="Meiryo UI" panose="020B0604030504040204" pitchFamily="50" charset="-128"/>
                <a:ea typeface="Meiryo UI" panose="020B0604030504040204" pitchFamily="50" charset="-128"/>
              </a:rPr>
              <a:t>体制の充実を図る。</a:t>
            </a:r>
            <a:endParaRPr lang="ja-JP" altLang="en-US" sz="2000" b="1" dirty="0">
              <a:solidFill>
                <a:schemeClr val="tx1"/>
              </a:solidFill>
              <a:latin typeface="Meiryo UI" panose="020B0604030504040204" pitchFamily="50" charset="-128"/>
              <a:ea typeface="Meiryo UI" panose="020B0604030504040204" pitchFamily="50" charset="-128"/>
            </a:endParaRPr>
          </a:p>
        </p:txBody>
      </p:sp>
      <p:graphicFrame>
        <p:nvGraphicFramePr>
          <p:cNvPr id="64" name="表 63"/>
          <p:cNvGraphicFramePr>
            <a:graphicFrameLocks noGrp="1"/>
          </p:cNvGraphicFramePr>
          <p:nvPr>
            <p:extLst/>
          </p:nvPr>
        </p:nvGraphicFramePr>
        <p:xfrm>
          <a:off x="309757" y="3218685"/>
          <a:ext cx="11682745" cy="548640"/>
        </p:xfrm>
        <a:graphic>
          <a:graphicData uri="http://schemas.openxmlformats.org/drawingml/2006/table">
            <a:tbl>
              <a:tblPr bandRow="1">
                <a:tableStyleId>{5C22544A-7EE6-4342-B048-85BDC9FD1C3A}</a:tableStyleId>
              </a:tblPr>
              <a:tblGrid>
                <a:gridCol w="2336549">
                  <a:extLst>
                    <a:ext uri="{9D8B030D-6E8A-4147-A177-3AD203B41FA5}">
                      <a16:colId xmlns:a16="http://schemas.microsoft.com/office/drawing/2014/main" val="1954232847"/>
                    </a:ext>
                  </a:extLst>
                </a:gridCol>
                <a:gridCol w="2336549">
                  <a:extLst>
                    <a:ext uri="{9D8B030D-6E8A-4147-A177-3AD203B41FA5}">
                      <a16:colId xmlns:a16="http://schemas.microsoft.com/office/drawing/2014/main" val="2519118199"/>
                    </a:ext>
                  </a:extLst>
                </a:gridCol>
                <a:gridCol w="2336549">
                  <a:extLst>
                    <a:ext uri="{9D8B030D-6E8A-4147-A177-3AD203B41FA5}">
                      <a16:colId xmlns:a16="http://schemas.microsoft.com/office/drawing/2014/main" val="3623785025"/>
                    </a:ext>
                  </a:extLst>
                </a:gridCol>
                <a:gridCol w="2336549">
                  <a:extLst>
                    <a:ext uri="{9D8B030D-6E8A-4147-A177-3AD203B41FA5}">
                      <a16:colId xmlns:a16="http://schemas.microsoft.com/office/drawing/2014/main" val="4214243206"/>
                    </a:ext>
                  </a:extLst>
                </a:gridCol>
                <a:gridCol w="2336549">
                  <a:extLst>
                    <a:ext uri="{9D8B030D-6E8A-4147-A177-3AD203B41FA5}">
                      <a16:colId xmlns:a16="http://schemas.microsoft.com/office/drawing/2014/main" val="4105628575"/>
                    </a:ext>
                  </a:extLst>
                </a:gridCol>
              </a:tblGrid>
              <a:tr h="478314">
                <a:tc>
                  <a:txBody>
                    <a:bodyPr/>
                    <a:lstStyle/>
                    <a:p>
                      <a:pPr algn="ctr"/>
                      <a:r>
                        <a:rPr kumimoji="1" lang="en-US" altLang="ja-JP" sz="1600" dirty="0" smtClean="0">
                          <a:solidFill>
                            <a:schemeClr val="tx1"/>
                          </a:solidFill>
                        </a:rPr>
                        <a:t>2,380</a:t>
                      </a:r>
                      <a:r>
                        <a:rPr kumimoji="1" lang="ja-JP" altLang="en-US" sz="1200" dirty="0" smtClean="0">
                          <a:solidFill>
                            <a:schemeClr val="tx1"/>
                          </a:solidFill>
                        </a:rPr>
                        <a:t>検体</a:t>
                      </a:r>
                      <a:endParaRPr kumimoji="1" lang="en-US" altLang="ja-JP" sz="1200" dirty="0" smtClean="0">
                        <a:solidFill>
                          <a:schemeClr val="tx1"/>
                        </a:solidFill>
                      </a:endParaRPr>
                    </a:p>
                    <a:p>
                      <a:pPr algn="ctr"/>
                      <a:r>
                        <a:rPr kumimoji="1" lang="ja-JP" altLang="en-US" sz="1400" dirty="0" smtClean="0">
                          <a:solidFill>
                            <a:schemeClr val="tx1"/>
                          </a:solidFill>
                        </a:rPr>
                        <a:t>（＋</a:t>
                      </a:r>
                      <a:r>
                        <a:rPr kumimoji="1" lang="en-US" altLang="ja-JP" sz="1400" dirty="0" smtClean="0">
                          <a:solidFill>
                            <a:schemeClr val="tx1"/>
                          </a:solidFill>
                        </a:rPr>
                        <a:t>1,800</a:t>
                      </a:r>
                      <a:r>
                        <a:rPr kumimoji="1" lang="ja-JP" altLang="en-US" sz="1400" dirty="0" smtClean="0">
                          <a:solidFill>
                            <a:schemeClr val="tx1"/>
                          </a:solidFill>
                        </a:rPr>
                        <a:t>検体）</a:t>
                      </a:r>
                      <a:endParaRPr kumimoji="1" lang="ja-JP" altLang="en-US" sz="1400" dirty="0">
                        <a:solidFill>
                          <a:schemeClr val="tx1"/>
                        </a:solidFill>
                      </a:endParaRPr>
                    </a:p>
                  </a:txBody>
                  <a:tcPr anchor="ctr"/>
                </a:tc>
                <a:tc>
                  <a:txBody>
                    <a:bodyPr/>
                    <a:lstStyle/>
                    <a:p>
                      <a:pPr algn="ctr"/>
                      <a:r>
                        <a:rPr kumimoji="1" lang="en-US" altLang="ja-JP" sz="1600" dirty="0" smtClean="0">
                          <a:solidFill>
                            <a:schemeClr val="tx1"/>
                          </a:solidFill>
                        </a:rPr>
                        <a:t>520</a:t>
                      </a:r>
                      <a:r>
                        <a:rPr kumimoji="1" lang="ja-JP" altLang="en-US" sz="1600" dirty="0" smtClean="0">
                          <a:solidFill>
                            <a:schemeClr val="tx1"/>
                          </a:solidFill>
                        </a:rPr>
                        <a:t>検体</a:t>
                      </a:r>
                      <a:endParaRPr kumimoji="1" lang="en-US" altLang="ja-JP" sz="1600"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a:t>
                      </a:r>
                      <a:r>
                        <a:rPr kumimoji="1" lang="en-US" altLang="ja-JP" sz="1400" dirty="0" smtClean="0">
                          <a:solidFill>
                            <a:schemeClr val="tx1"/>
                          </a:solidFill>
                        </a:rPr>
                        <a:t>20</a:t>
                      </a:r>
                      <a:r>
                        <a:rPr kumimoji="1" lang="ja-JP" altLang="en-US" sz="1400" dirty="0" smtClean="0">
                          <a:solidFill>
                            <a:schemeClr val="tx1"/>
                          </a:solidFill>
                        </a:rPr>
                        <a:t>検体）</a:t>
                      </a:r>
                    </a:p>
                  </a:txBody>
                  <a:tcPr anchor="ctr"/>
                </a:tc>
                <a:tc>
                  <a:txBody>
                    <a:bodyPr/>
                    <a:lstStyle/>
                    <a:p>
                      <a:pPr algn="ctr"/>
                      <a:r>
                        <a:rPr kumimoji="1" lang="en-US" altLang="ja-JP" sz="1600" dirty="0" smtClean="0">
                          <a:solidFill>
                            <a:schemeClr val="tx1"/>
                          </a:solidFill>
                        </a:rPr>
                        <a:t>100</a:t>
                      </a:r>
                      <a:r>
                        <a:rPr kumimoji="1" lang="ja-JP" altLang="en-US" sz="1600" dirty="0" smtClean="0">
                          <a:solidFill>
                            <a:schemeClr val="tx1"/>
                          </a:solidFill>
                        </a:rPr>
                        <a:t>検体</a:t>
                      </a:r>
                      <a:endParaRPr kumimoji="1" lang="en-US" altLang="ja-JP" sz="1600"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a:t>
                      </a:r>
                      <a:r>
                        <a:rPr kumimoji="1" lang="en-US" altLang="ja-JP" sz="1400" dirty="0" smtClean="0">
                          <a:solidFill>
                            <a:schemeClr val="tx1"/>
                          </a:solidFill>
                        </a:rPr>
                        <a:t>50</a:t>
                      </a:r>
                      <a:r>
                        <a:rPr kumimoji="1" lang="ja-JP" altLang="en-US" sz="1400" dirty="0" smtClean="0">
                          <a:solidFill>
                            <a:schemeClr val="tx1"/>
                          </a:solidFill>
                        </a:rPr>
                        <a:t>検体）</a:t>
                      </a:r>
                    </a:p>
                  </a:txBody>
                  <a:tcPr anchor="ctr"/>
                </a:tc>
                <a:tc>
                  <a:txBody>
                    <a:bodyPr/>
                    <a:lstStyle/>
                    <a:p>
                      <a:pPr algn="ctr"/>
                      <a:r>
                        <a:rPr kumimoji="1" lang="en-US" altLang="ja-JP" sz="1600" dirty="0" smtClean="0">
                          <a:solidFill>
                            <a:schemeClr val="tx1"/>
                          </a:solidFill>
                        </a:rPr>
                        <a:t>500</a:t>
                      </a:r>
                      <a:r>
                        <a:rPr kumimoji="1" lang="ja-JP" altLang="en-US" sz="1600" dirty="0" smtClean="0">
                          <a:solidFill>
                            <a:schemeClr val="tx1"/>
                          </a:solidFill>
                        </a:rPr>
                        <a:t>検体</a:t>
                      </a:r>
                      <a:endParaRPr kumimoji="1" lang="en-US" altLang="ja-JP" sz="1600" dirty="0" smtClean="0">
                        <a:solidFill>
                          <a:schemeClr val="tx1"/>
                        </a:solidFill>
                      </a:endParaRPr>
                    </a:p>
                    <a:p>
                      <a:pPr algn="ctr"/>
                      <a:r>
                        <a:rPr kumimoji="1" lang="ja-JP" altLang="en-US" sz="1400" dirty="0" smtClean="0">
                          <a:solidFill>
                            <a:schemeClr val="tx1"/>
                          </a:solidFill>
                        </a:rPr>
                        <a:t>（＋</a:t>
                      </a:r>
                      <a:r>
                        <a:rPr kumimoji="1" lang="en-US" altLang="ja-JP" sz="1400" dirty="0" smtClean="0">
                          <a:solidFill>
                            <a:schemeClr val="tx1"/>
                          </a:solidFill>
                        </a:rPr>
                        <a:t>200</a:t>
                      </a:r>
                      <a:r>
                        <a:rPr kumimoji="1" lang="ja-JP" altLang="en-US" sz="1400" dirty="0" smtClean="0">
                          <a:solidFill>
                            <a:schemeClr val="tx1"/>
                          </a:solidFill>
                        </a:rPr>
                        <a:t>検体）</a:t>
                      </a:r>
                      <a:endParaRPr kumimoji="1" lang="ja-JP" altLang="en-US" sz="1400" dirty="0">
                        <a:solidFill>
                          <a:schemeClr val="tx1"/>
                        </a:solidFill>
                      </a:endParaRPr>
                    </a:p>
                  </a:txBody>
                  <a:tcPr anchor="ctr"/>
                </a:tc>
                <a:tc>
                  <a:txBody>
                    <a:bodyPr/>
                    <a:lstStyle/>
                    <a:p>
                      <a:pPr algn="ctr"/>
                      <a:r>
                        <a:rPr kumimoji="1" lang="en-US" altLang="ja-JP" sz="1600" dirty="0" smtClean="0">
                          <a:solidFill>
                            <a:schemeClr val="tx1"/>
                          </a:solidFill>
                        </a:rPr>
                        <a:t>3,500</a:t>
                      </a:r>
                      <a:r>
                        <a:rPr kumimoji="1" lang="ja-JP" altLang="en-US" sz="1600" dirty="0" smtClean="0">
                          <a:solidFill>
                            <a:schemeClr val="tx1"/>
                          </a:solidFill>
                        </a:rPr>
                        <a:t>検体</a:t>
                      </a:r>
                      <a:endParaRPr kumimoji="1" lang="en-US" altLang="ja-JP" sz="1600" dirty="0" smtClean="0">
                        <a:solidFill>
                          <a:schemeClr val="tx1"/>
                        </a:solidFill>
                      </a:endParaRPr>
                    </a:p>
                    <a:p>
                      <a:pPr algn="ctr"/>
                      <a:r>
                        <a:rPr kumimoji="1" lang="ja-JP" altLang="en-US" sz="1400" dirty="0" smtClean="0">
                          <a:solidFill>
                            <a:schemeClr val="tx1"/>
                          </a:solidFill>
                        </a:rPr>
                        <a:t>（＋</a:t>
                      </a:r>
                      <a:r>
                        <a:rPr kumimoji="1" lang="en-US" altLang="ja-JP" sz="1400" dirty="0" smtClean="0">
                          <a:solidFill>
                            <a:schemeClr val="tx1"/>
                          </a:solidFill>
                        </a:rPr>
                        <a:t>2,070</a:t>
                      </a:r>
                      <a:r>
                        <a:rPr kumimoji="1" lang="ja-JP" altLang="en-US" sz="1400" dirty="0" smtClean="0">
                          <a:solidFill>
                            <a:schemeClr val="tx1"/>
                          </a:solidFill>
                        </a:rPr>
                        <a:t>検体）</a:t>
                      </a:r>
                      <a:endParaRPr kumimoji="1" lang="ja-JP" altLang="en-US" sz="1400" dirty="0">
                        <a:solidFill>
                          <a:schemeClr val="tx1"/>
                        </a:solidFill>
                      </a:endParaRPr>
                    </a:p>
                  </a:txBody>
                  <a:tcPr anchor="ctr"/>
                </a:tc>
                <a:extLst>
                  <a:ext uri="{0D108BD9-81ED-4DB2-BD59-A6C34878D82A}">
                    <a16:rowId xmlns:a16="http://schemas.microsoft.com/office/drawing/2014/main" val="1533267123"/>
                  </a:ext>
                </a:extLst>
              </a:tr>
            </a:tbl>
          </a:graphicData>
        </a:graphic>
      </p:graphicFrame>
      <p:sp>
        <p:nvSpPr>
          <p:cNvPr id="65" name="正方形/長方形 64"/>
          <p:cNvSpPr/>
          <p:nvPr/>
        </p:nvSpPr>
        <p:spPr>
          <a:xfrm>
            <a:off x="2839793" y="2607882"/>
            <a:ext cx="4777741" cy="338554"/>
          </a:xfrm>
          <a:prstGeom prst="rect">
            <a:avLst/>
          </a:prstGeom>
        </p:spPr>
        <p:txBody>
          <a:bodyPr wrap="square">
            <a:spAutoFit/>
          </a:bodyPr>
          <a:lstStyle/>
          <a:p>
            <a:r>
              <a:rPr kumimoji="1" lang="ja-JP" altLang="en-US" sz="1600" dirty="0" smtClean="0">
                <a:latin typeface="Meiryo UI" panose="020B0604030504040204" pitchFamily="50" charset="-128"/>
                <a:ea typeface="Meiryo UI" panose="020B0604030504040204" pitchFamily="50" charset="-128"/>
              </a:rPr>
              <a:t>最大で</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rPr>
              <a:t>日あたり約</a:t>
            </a:r>
            <a:r>
              <a:rPr kumimoji="1" lang="en-US" altLang="ja-JP" sz="1600" dirty="0" smtClean="0">
                <a:latin typeface="Meiryo UI" panose="020B0604030504040204" pitchFamily="50" charset="-128"/>
                <a:ea typeface="Meiryo UI" panose="020B0604030504040204" pitchFamily="50" charset="-128"/>
              </a:rPr>
              <a:t>3,500</a:t>
            </a:r>
            <a:r>
              <a:rPr kumimoji="1" lang="ja-JP" altLang="en-US" sz="1600" dirty="0" smtClean="0">
                <a:latin typeface="Meiryo UI" panose="020B0604030504040204" pitchFamily="50" charset="-128"/>
                <a:ea typeface="Meiryo UI" panose="020B0604030504040204" pitchFamily="50" charset="-128"/>
              </a:rPr>
              <a:t>検体の検査キャパを確保</a:t>
            </a:r>
            <a:endParaRPr kumimoji="1" lang="ja-JP" altLang="en-US" sz="1600" dirty="0">
              <a:latin typeface="Meiryo UI" panose="020B0604030504040204" pitchFamily="50" charset="-128"/>
              <a:ea typeface="Meiryo UI" panose="020B0604030504040204" pitchFamily="50" charset="-128"/>
            </a:endParaRPr>
          </a:p>
        </p:txBody>
      </p:sp>
      <p:sp>
        <p:nvSpPr>
          <p:cNvPr id="67" name="テキスト ボックス 66"/>
          <p:cNvSpPr txBox="1"/>
          <p:nvPr/>
        </p:nvSpPr>
        <p:spPr>
          <a:xfrm>
            <a:off x="7268613" y="2647227"/>
            <a:ext cx="2730022" cy="266559"/>
          </a:xfrm>
          <a:prstGeom prst="rect">
            <a:avLst/>
          </a:prstGeom>
          <a:noFill/>
        </p:spPr>
        <p:txBody>
          <a:bodyPr wrap="square" rtlCol="0">
            <a:spAutoFit/>
          </a:bodyPr>
          <a:lstStyle/>
          <a:p>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　）内は</a:t>
            </a:r>
            <a:r>
              <a:rPr kumimoji="1" lang="en-US" altLang="ja-JP" sz="1100" dirty="0" smtClean="0">
                <a:latin typeface="Meiryo UI" panose="020B0604030504040204" pitchFamily="50" charset="-128"/>
                <a:ea typeface="Meiryo UI" panose="020B0604030504040204" pitchFamily="50" charset="-128"/>
              </a:rPr>
              <a:t>5/20</a:t>
            </a:r>
            <a:r>
              <a:rPr kumimoji="1" lang="ja-JP" altLang="en-US" sz="1100" dirty="0" smtClean="0">
                <a:latin typeface="Meiryo UI" panose="020B0604030504040204" pitchFamily="50" charset="-128"/>
                <a:ea typeface="Meiryo UI" panose="020B0604030504040204" pitchFamily="50" charset="-128"/>
              </a:rPr>
              <a:t>対策協議会からの拡充数</a:t>
            </a:r>
            <a:endParaRPr kumimoji="1" lang="ja-JP" altLang="en-US" sz="1400" dirty="0">
              <a:latin typeface="Meiryo UI" panose="020B0604030504040204" pitchFamily="50" charset="-128"/>
              <a:ea typeface="Meiryo UI" panose="020B0604030504040204" pitchFamily="50" charset="-128"/>
            </a:endParaRPr>
          </a:p>
        </p:txBody>
      </p:sp>
      <p:graphicFrame>
        <p:nvGraphicFramePr>
          <p:cNvPr id="68" name="表 67"/>
          <p:cNvGraphicFramePr>
            <a:graphicFrameLocks noGrp="1"/>
          </p:cNvGraphicFramePr>
          <p:nvPr>
            <p:extLst/>
          </p:nvPr>
        </p:nvGraphicFramePr>
        <p:xfrm>
          <a:off x="309757" y="2954575"/>
          <a:ext cx="11682745" cy="274320"/>
        </p:xfrm>
        <a:graphic>
          <a:graphicData uri="http://schemas.openxmlformats.org/drawingml/2006/table">
            <a:tbl>
              <a:tblPr firstRow="1" bandRow="1">
                <a:tableStyleId>{5C22544A-7EE6-4342-B048-85BDC9FD1C3A}</a:tableStyleId>
              </a:tblPr>
              <a:tblGrid>
                <a:gridCol w="2336549">
                  <a:extLst>
                    <a:ext uri="{9D8B030D-6E8A-4147-A177-3AD203B41FA5}">
                      <a16:colId xmlns:a16="http://schemas.microsoft.com/office/drawing/2014/main" val="1537454803"/>
                    </a:ext>
                  </a:extLst>
                </a:gridCol>
                <a:gridCol w="2336549">
                  <a:extLst>
                    <a:ext uri="{9D8B030D-6E8A-4147-A177-3AD203B41FA5}">
                      <a16:colId xmlns:a16="http://schemas.microsoft.com/office/drawing/2014/main" val="1182374218"/>
                    </a:ext>
                  </a:extLst>
                </a:gridCol>
                <a:gridCol w="2336549">
                  <a:extLst>
                    <a:ext uri="{9D8B030D-6E8A-4147-A177-3AD203B41FA5}">
                      <a16:colId xmlns:a16="http://schemas.microsoft.com/office/drawing/2014/main" val="2906986583"/>
                    </a:ext>
                  </a:extLst>
                </a:gridCol>
                <a:gridCol w="2336549">
                  <a:extLst>
                    <a:ext uri="{9D8B030D-6E8A-4147-A177-3AD203B41FA5}">
                      <a16:colId xmlns:a16="http://schemas.microsoft.com/office/drawing/2014/main" val="1682796855"/>
                    </a:ext>
                  </a:extLst>
                </a:gridCol>
                <a:gridCol w="2336549">
                  <a:extLst>
                    <a:ext uri="{9D8B030D-6E8A-4147-A177-3AD203B41FA5}">
                      <a16:colId xmlns:a16="http://schemas.microsoft.com/office/drawing/2014/main" val="1398961834"/>
                    </a:ext>
                  </a:extLst>
                </a:gridCol>
              </a:tblGrid>
              <a:tr h="0">
                <a:tc>
                  <a:txBody>
                    <a:bodyPr/>
                    <a:lstStyle/>
                    <a:p>
                      <a:pPr algn="ctr"/>
                      <a:r>
                        <a:rPr kumimoji="1" lang="ja-JP" altLang="en-US" sz="1200" dirty="0" smtClean="0"/>
                        <a:t>①医療機関</a:t>
                      </a:r>
                      <a:endParaRPr kumimoji="1" lang="ja-JP" alt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rPr>
                        <a:t>②地方衛生研究所</a:t>
                      </a:r>
                      <a:endPar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rPr>
                        <a:t>③府保健所等</a:t>
                      </a:r>
                      <a:endPar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rPr>
                        <a:t>④民間検査機関</a:t>
                      </a:r>
                      <a:endPar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rPr>
                        <a:t>合計</a:t>
                      </a:r>
                      <a:endPar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a:txBody>
                  <a:tcPr anchor="ctr"/>
                </a:tc>
                <a:extLst>
                  <a:ext uri="{0D108BD9-81ED-4DB2-BD59-A6C34878D82A}">
                    <a16:rowId xmlns:a16="http://schemas.microsoft.com/office/drawing/2014/main" val="3256366116"/>
                  </a:ext>
                </a:extLst>
              </a:tr>
            </a:tbl>
          </a:graphicData>
        </a:graphic>
      </p:graphicFrame>
      <p:sp>
        <p:nvSpPr>
          <p:cNvPr id="71" name="角丸四角形 70"/>
          <p:cNvSpPr/>
          <p:nvPr/>
        </p:nvSpPr>
        <p:spPr>
          <a:xfrm>
            <a:off x="249078" y="4099058"/>
            <a:ext cx="11743424" cy="2675917"/>
          </a:xfrm>
          <a:prstGeom prst="roundRect">
            <a:avLst>
              <a:gd name="adj" fmla="val 3744"/>
            </a:avLst>
          </a:prstGeom>
          <a:noFill/>
          <a:ln w="41275" cmpd="thickThin">
            <a:solidFill>
              <a:schemeClr val="accent5">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350" b="1" dirty="0" smtClean="0">
                <a:latin typeface="Meiryo UI" panose="020B0604030504040204" pitchFamily="50" charset="-128"/>
                <a:ea typeface="Meiryo UI" panose="020B0604030504040204" pitchFamily="50" charset="-128"/>
              </a:rPr>
              <a:t>≪検体採取体制の充実≫</a:t>
            </a:r>
            <a:endParaRPr kumimoji="1" lang="en-US" altLang="ja-JP" sz="1350" b="1"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350" dirty="0" smtClean="0">
                <a:latin typeface="Meiryo UI" panose="020B0604030504040204" pitchFamily="50" charset="-128"/>
                <a:ea typeface="Meiryo UI" panose="020B0604030504040204" pitchFamily="50" charset="-128"/>
              </a:rPr>
              <a:t>地域</a:t>
            </a:r>
            <a:r>
              <a:rPr kumimoji="1" lang="ja-JP" altLang="en-US" sz="1350" dirty="0">
                <a:latin typeface="Meiryo UI" panose="020B0604030504040204" pitchFamily="50" charset="-128"/>
                <a:ea typeface="Meiryo UI" panose="020B0604030504040204" pitchFamily="50" charset="-128"/>
              </a:rPr>
              <a:t>の医療機関から直接受診調整ができる</a:t>
            </a:r>
            <a:r>
              <a:rPr kumimoji="1" lang="ja-JP" altLang="en-US" sz="1350" u="sng" dirty="0">
                <a:latin typeface="Meiryo UI" panose="020B0604030504040204" pitchFamily="50" charset="-128"/>
                <a:ea typeface="Meiryo UI" panose="020B0604030504040204" pitchFamily="50" charset="-128"/>
              </a:rPr>
              <a:t>地域外来・検査センターの設置を</a:t>
            </a:r>
            <a:r>
              <a:rPr kumimoji="1" lang="ja-JP" altLang="en-US" sz="1350" u="sng" dirty="0" smtClean="0">
                <a:latin typeface="Meiryo UI" panose="020B0604030504040204" pitchFamily="50" charset="-128"/>
                <a:ea typeface="Meiryo UI" panose="020B0604030504040204" pitchFamily="50" charset="-128"/>
              </a:rPr>
              <a:t>促進（各保健所圏域で</a:t>
            </a:r>
            <a:r>
              <a:rPr kumimoji="1" lang="en-US" altLang="ja-JP" sz="1350" u="sng" dirty="0" smtClean="0">
                <a:latin typeface="Meiryo UI" panose="020B0604030504040204" pitchFamily="50" charset="-128"/>
                <a:ea typeface="Meiryo UI" panose="020B0604030504040204" pitchFamily="50" charset="-128"/>
              </a:rPr>
              <a:t>1</a:t>
            </a:r>
            <a:r>
              <a:rPr kumimoji="1" lang="ja-JP" altLang="en-US" sz="1350" u="sng" dirty="0" smtClean="0">
                <a:latin typeface="Meiryo UI" panose="020B0604030504040204" pitchFamily="50" charset="-128"/>
                <a:ea typeface="Meiryo UI" panose="020B0604030504040204" pitchFamily="50" charset="-128"/>
              </a:rPr>
              <a:t>か所以上（大阪市内は</a:t>
            </a:r>
            <a:r>
              <a:rPr kumimoji="1" lang="en-US" altLang="ja-JP" sz="1350" u="sng" dirty="0" smtClean="0">
                <a:latin typeface="Meiryo UI" panose="020B0604030504040204" pitchFamily="50" charset="-128"/>
                <a:ea typeface="Meiryo UI" panose="020B0604030504040204" pitchFamily="50" charset="-128"/>
              </a:rPr>
              <a:t>4</a:t>
            </a:r>
            <a:r>
              <a:rPr kumimoji="1" lang="ja-JP" altLang="en-US" sz="1350" u="sng" dirty="0" smtClean="0">
                <a:latin typeface="Meiryo UI" panose="020B0604030504040204" pitchFamily="50" charset="-128"/>
                <a:ea typeface="Meiryo UI" panose="020B0604030504040204" pitchFamily="50" charset="-128"/>
              </a:rPr>
              <a:t>か所）の設置を目指す。）し</a:t>
            </a:r>
            <a:r>
              <a:rPr kumimoji="1" lang="ja-JP" altLang="en-US" sz="1350" dirty="0" smtClean="0">
                <a:latin typeface="Meiryo UI" panose="020B0604030504040204" pitchFamily="50" charset="-128"/>
                <a:ea typeface="Meiryo UI" panose="020B0604030504040204" pitchFamily="50" charset="-128"/>
              </a:rPr>
              <a:t>、</a:t>
            </a:r>
            <a:endParaRPr kumimoji="1" lang="en-US" altLang="ja-JP" sz="1350" dirty="0" smtClean="0">
              <a:latin typeface="Meiryo UI" panose="020B0604030504040204" pitchFamily="50" charset="-128"/>
              <a:ea typeface="Meiryo UI" panose="020B0604030504040204" pitchFamily="50" charset="-128"/>
            </a:endParaRPr>
          </a:p>
          <a:p>
            <a:r>
              <a:rPr lang="ja-JP" altLang="en-US" sz="1350" dirty="0" smtClean="0">
                <a:latin typeface="Meiryo UI" panose="020B0604030504040204" pitchFamily="50" charset="-128"/>
                <a:ea typeface="Meiryo UI" panose="020B0604030504040204" pitchFamily="50" charset="-128"/>
              </a:rPr>
              <a:t>　　 </a:t>
            </a:r>
            <a:r>
              <a:rPr kumimoji="1" lang="ja-JP" altLang="en-US" sz="1350" dirty="0" smtClean="0">
                <a:latin typeface="Meiryo UI" panose="020B0604030504040204" pitchFamily="50" charset="-128"/>
                <a:ea typeface="Meiryo UI" panose="020B0604030504040204" pitchFamily="50" charset="-128"/>
              </a:rPr>
              <a:t>新規</a:t>
            </a:r>
            <a:r>
              <a:rPr kumimoji="1" lang="ja-JP" altLang="en-US" sz="1350" dirty="0">
                <a:latin typeface="Meiryo UI" panose="020B0604030504040204" pitchFamily="50" charset="-128"/>
                <a:ea typeface="Meiryo UI" panose="020B0604030504040204" pitchFamily="50" charset="-128"/>
              </a:rPr>
              <a:t>患者（疑い）については、保健所を経由しない検体採取・検査への誘導を進める</a:t>
            </a:r>
            <a:r>
              <a:rPr kumimoji="1" lang="ja-JP" altLang="en-US" sz="1350" dirty="0" smtClean="0">
                <a:latin typeface="Meiryo UI" panose="020B0604030504040204" pitchFamily="50" charset="-128"/>
                <a:ea typeface="Meiryo UI" panose="020B0604030504040204" pitchFamily="50" charset="-128"/>
              </a:rPr>
              <a:t>。</a:t>
            </a:r>
            <a:endParaRPr kumimoji="1" lang="en-US" altLang="ja-JP" sz="135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350" dirty="0" smtClean="0">
                <a:latin typeface="Meiryo UI" panose="020B0604030504040204" pitchFamily="50" charset="-128"/>
                <a:ea typeface="Meiryo UI" panose="020B0604030504040204" pitchFamily="50" charset="-128"/>
              </a:rPr>
              <a:t>濃厚</a:t>
            </a:r>
            <a:r>
              <a:rPr kumimoji="1" lang="ja-JP" altLang="en-US" sz="1350" dirty="0">
                <a:latin typeface="Meiryo UI" panose="020B0604030504040204" pitchFamily="50" charset="-128"/>
                <a:ea typeface="Meiryo UI" panose="020B0604030504040204" pitchFamily="50" charset="-128"/>
              </a:rPr>
              <a:t>接触者（無症状者）の</a:t>
            </a:r>
            <a:r>
              <a:rPr kumimoji="1" lang="ja-JP" altLang="en-US" sz="1350" dirty="0" smtClean="0">
                <a:latin typeface="Meiryo UI" panose="020B0604030504040204" pitchFamily="50" charset="-128"/>
                <a:ea typeface="Meiryo UI" panose="020B0604030504040204" pitchFamily="50" charset="-128"/>
              </a:rPr>
              <a:t>検査は</a:t>
            </a:r>
            <a:r>
              <a:rPr kumimoji="1" lang="ja-JP" altLang="en-US" sz="1350" dirty="0">
                <a:latin typeface="Meiryo UI" panose="020B0604030504040204" pitchFamily="50" charset="-128"/>
                <a:ea typeface="Meiryo UI" panose="020B0604030504040204" pitchFamily="50" charset="-128"/>
              </a:rPr>
              <a:t>、</a:t>
            </a:r>
            <a:r>
              <a:rPr kumimoji="1" lang="ja-JP" altLang="en-US" sz="1350" u="sng" dirty="0">
                <a:latin typeface="Meiryo UI" panose="020B0604030504040204" pitchFamily="50" charset="-128"/>
                <a:ea typeface="Meiryo UI" panose="020B0604030504040204" pitchFamily="50" charset="-128"/>
              </a:rPr>
              <a:t>ドライブスルー方式等の検体採取体制の拡充</a:t>
            </a:r>
            <a:r>
              <a:rPr kumimoji="1" lang="ja-JP" altLang="en-US" sz="1350" dirty="0">
                <a:latin typeface="Meiryo UI" panose="020B0604030504040204" pitchFamily="50" charset="-128"/>
                <a:ea typeface="Meiryo UI" panose="020B0604030504040204" pitchFamily="50" charset="-128"/>
              </a:rPr>
              <a:t>を図る</a:t>
            </a:r>
            <a:r>
              <a:rPr kumimoji="1" lang="ja-JP" altLang="en-US" sz="1350" dirty="0" smtClean="0">
                <a:latin typeface="Meiryo UI" panose="020B0604030504040204" pitchFamily="50" charset="-128"/>
                <a:ea typeface="Meiryo UI" panose="020B0604030504040204" pitchFamily="50" charset="-128"/>
              </a:rPr>
              <a:t>。</a:t>
            </a:r>
            <a:endParaRPr kumimoji="1" lang="en-US" altLang="ja-JP" sz="1350" dirty="0" smtClean="0">
              <a:latin typeface="Meiryo UI" panose="020B0604030504040204" pitchFamily="50" charset="-128"/>
              <a:ea typeface="Meiryo UI" panose="020B0604030504040204" pitchFamily="50" charset="-128"/>
            </a:endParaRPr>
          </a:p>
          <a:p>
            <a:pPr marL="285750" indent="-285750">
              <a:spcAft>
                <a:spcPts val="600"/>
              </a:spcAft>
              <a:buFont typeface="Wingdings" panose="05000000000000000000" pitchFamily="2" charset="2"/>
              <a:buChar char="Ø"/>
            </a:pPr>
            <a:r>
              <a:rPr kumimoji="1" lang="ja-JP" altLang="en-US" sz="1350" dirty="0" smtClean="0">
                <a:latin typeface="Meiryo UI" panose="020B0604030504040204" pitchFamily="50" charset="-128"/>
                <a:ea typeface="Meiryo UI" panose="020B0604030504040204" pitchFamily="50" charset="-128"/>
              </a:rPr>
              <a:t>有</a:t>
            </a:r>
            <a:r>
              <a:rPr kumimoji="1" lang="ja-JP" altLang="en-US" sz="1350" dirty="0">
                <a:latin typeface="Meiryo UI" panose="020B0604030504040204" pitchFamily="50" charset="-128"/>
                <a:ea typeface="Meiryo UI" panose="020B0604030504040204" pitchFamily="50" charset="-128"/>
              </a:rPr>
              <a:t>症状者（発症から９日以内）については、唾液での検査が可能となったため、一般医療機関を含めて検体採取キャパの拡充に取り組む</a:t>
            </a:r>
            <a:r>
              <a:rPr kumimoji="1" lang="ja-JP" altLang="en-US" sz="1350" dirty="0" smtClean="0">
                <a:latin typeface="Meiryo UI" panose="020B0604030504040204" pitchFamily="50" charset="-128"/>
                <a:ea typeface="Meiryo UI" panose="020B0604030504040204" pitchFamily="50" charset="-128"/>
              </a:rPr>
              <a:t>。</a:t>
            </a:r>
            <a:endParaRPr kumimoji="1" lang="en-US" altLang="ja-JP" sz="1350" dirty="0" smtClean="0">
              <a:latin typeface="Meiryo UI" panose="020B0604030504040204" pitchFamily="50" charset="-128"/>
              <a:ea typeface="Meiryo UI" panose="020B0604030504040204" pitchFamily="50" charset="-128"/>
            </a:endParaRPr>
          </a:p>
          <a:p>
            <a:r>
              <a:rPr kumimoji="1" lang="ja-JP" altLang="en-US" sz="1350" b="1" dirty="0">
                <a:latin typeface="Meiryo UI" panose="020B0604030504040204" pitchFamily="50" charset="-128"/>
                <a:ea typeface="Meiryo UI" panose="020B0604030504040204" pitchFamily="50" charset="-128"/>
              </a:rPr>
              <a:t>≪検査体制の拡充≫</a:t>
            </a:r>
          </a:p>
          <a:p>
            <a:pPr marL="285750" indent="-285750">
              <a:buFont typeface="Wingdings" panose="05000000000000000000" pitchFamily="2" charset="2"/>
              <a:buChar char="Ø"/>
            </a:pPr>
            <a:r>
              <a:rPr kumimoji="1" lang="ja-JP" altLang="en-US" sz="1350" dirty="0" smtClean="0">
                <a:latin typeface="Meiryo UI" panose="020B0604030504040204" pitchFamily="50" charset="-128"/>
                <a:ea typeface="Meiryo UI" panose="020B0604030504040204" pitchFamily="50" charset="-128"/>
              </a:rPr>
              <a:t>帰国者</a:t>
            </a:r>
            <a:r>
              <a:rPr kumimoji="1" lang="ja-JP" altLang="en-US" sz="1350" dirty="0">
                <a:latin typeface="Meiryo UI" panose="020B0604030504040204" pitchFamily="50" charset="-128"/>
                <a:ea typeface="Meiryo UI" panose="020B0604030504040204" pitchFamily="50" charset="-128"/>
              </a:rPr>
              <a:t>・接触者外来や入院受入れ医療</a:t>
            </a:r>
            <a:r>
              <a:rPr kumimoji="1" lang="ja-JP" altLang="en-US" sz="1350" dirty="0" smtClean="0">
                <a:latin typeface="Meiryo UI" panose="020B0604030504040204" pitchFamily="50" charset="-128"/>
                <a:ea typeface="Meiryo UI" panose="020B0604030504040204" pitchFamily="50" charset="-128"/>
              </a:rPr>
              <a:t>機関のほか一般医療機関も含め、</a:t>
            </a:r>
            <a:r>
              <a:rPr kumimoji="1" lang="ja-JP" altLang="en-US" sz="1350" u="sng" dirty="0" smtClean="0">
                <a:latin typeface="Meiryo UI" panose="020B0604030504040204" pitchFamily="50" charset="-128"/>
                <a:ea typeface="Meiryo UI" panose="020B0604030504040204" pitchFamily="50" charset="-128"/>
              </a:rPr>
              <a:t>検査</a:t>
            </a:r>
            <a:r>
              <a:rPr kumimoji="1" lang="ja-JP" altLang="en-US" sz="1350" u="sng" dirty="0">
                <a:latin typeface="Meiryo UI" panose="020B0604030504040204" pitchFamily="50" charset="-128"/>
                <a:ea typeface="Meiryo UI" panose="020B0604030504040204" pitchFamily="50" charset="-128"/>
              </a:rPr>
              <a:t>機器の整備支援</a:t>
            </a:r>
            <a:r>
              <a:rPr kumimoji="1" lang="ja-JP" altLang="en-US" sz="1350" dirty="0">
                <a:latin typeface="Meiryo UI" panose="020B0604030504040204" pitchFamily="50" charset="-128"/>
                <a:ea typeface="Meiryo UI" panose="020B0604030504040204" pitchFamily="50" charset="-128"/>
              </a:rPr>
              <a:t>を行い、医療機関での検査実施数の増加につなげる。</a:t>
            </a:r>
            <a:endParaRPr kumimoji="1" lang="en-US" altLang="ja-JP" sz="135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350" dirty="0" smtClean="0">
                <a:latin typeface="Meiryo UI" panose="020B0604030504040204" pitchFamily="50" charset="-128"/>
                <a:ea typeface="Meiryo UI" panose="020B0604030504040204" pitchFamily="50" charset="-128"/>
              </a:rPr>
              <a:t>試薬</a:t>
            </a:r>
            <a:r>
              <a:rPr kumimoji="1" lang="ja-JP" altLang="en-US" sz="1350" dirty="0">
                <a:latin typeface="Meiryo UI" panose="020B0604030504040204" pitchFamily="50" charset="-128"/>
                <a:ea typeface="Meiryo UI" panose="020B0604030504040204" pitchFamily="50" charset="-128"/>
              </a:rPr>
              <a:t>について、ピーク時でも十分な検査が実施できるよう、必要量の確保や在庫状況の確認等を定期的に促すなどのフォローアップを</a:t>
            </a:r>
            <a:r>
              <a:rPr kumimoji="1" lang="ja-JP" altLang="en-US" sz="1350" dirty="0" smtClean="0">
                <a:latin typeface="Meiryo UI" panose="020B0604030504040204" pitchFamily="50" charset="-128"/>
                <a:ea typeface="Meiryo UI" panose="020B0604030504040204" pitchFamily="50" charset="-128"/>
              </a:rPr>
              <a:t>行う。</a:t>
            </a:r>
            <a:endParaRPr kumimoji="1" lang="en-US" altLang="ja-JP" sz="1350" dirty="0" smtClean="0">
              <a:latin typeface="Meiryo UI" panose="020B0604030504040204" pitchFamily="50" charset="-128"/>
              <a:ea typeface="Meiryo UI" panose="020B0604030504040204" pitchFamily="50" charset="-128"/>
            </a:endParaRPr>
          </a:p>
          <a:p>
            <a:pPr marL="285750" indent="-285750">
              <a:spcAft>
                <a:spcPts val="600"/>
              </a:spcAft>
              <a:buFont typeface="Wingdings" panose="05000000000000000000" pitchFamily="2" charset="2"/>
              <a:buChar char="Ø"/>
            </a:pPr>
            <a:r>
              <a:rPr lang="ja-JP" altLang="en-US" sz="1350" dirty="0">
                <a:latin typeface="Meiryo UI" panose="020B0604030504040204" pitchFamily="50" charset="-128"/>
                <a:ea typeface="Meiryo UI" panose="020B0604030504040204" pitchFamily="50" charset="-128"/>
              </a:rPr>
              <a:t>京都</a:t>
            </a:r>
            <a:r>
              <a:rPr lang="ja-JP" altLang="en-US" sz="1350" dirty="0" smtClean="0">
                <a:latin typeface="Meiryo UI" panose="020B0604030504040204" pitchFamily="50" charset="-128"/>
                <a:ea typeface="Meiryo UI" panose="020B0604030504040204" pitchFamily="50" charset="-128"/>
              </a:rPr>
              <a:t>大学</a:t>
            </a:r>
            <a:r>
              <a:rPr lang="en-US" altLang="ja-JP" sz="1350" dirty="0" err="1" smtClean="0">
                <a:latin typeface="Meiryo UI" panose="020B0604030504040204" pitchFamily="50" charset="-128"/>
                <a:ea typeface="Meiryo UI" panose="020B0604030504040204" pitchFamily="50" charset="-128"/>
              </a:rPr>
              <a:t>iPS</a:t>
            </a:r>
            <a:r>
              <a:rPr lang="ja-JP" altLang="en-US" sz="1350" dirty="0" smtClean="0">
                <a:latin typeface="Meiryo UI" panose="020B0604030504040204" pitchFamily="50" charset="-128"/>
                <a:ea typeface="Meiryo UI" panose="020B0604030504040204" pitchFamily="50" charset="-128"/>
              </a:rPr>
              <a:t>細胞研究所等との検査</a:t>
            </a:r>
            <a:r>
              <a:rPr lang="ja-JP" altLang="en-US" sz="1350" dirty="0">
                <a:latin typeface="Meiryo UI" panose="020B0604030504040204" pitchFamily="50" charset="-128"/>
                <a:ea typeface="Meiryo UI" panose="020B0604030504040204" pitchFamily="50" charset="-128"/>
              </a:rPr>
              <a:t>体制の充実に係る</a:t>
            </a:r>
            <a:r>
              <a:rPr lang="ja-JP" altLang="en-US" sz="1350" dirty="0" smtClean="0">
                <a:latin typeface="Meiryo UI" panose="020B0604030504040204" pitchFamily="50" charset="-128"/>
                <a:ea typeface="Meiryo UI" panose="020B0604030504040204" pitchFamily="50" charset="-128"/>
              </a:rPr>
              <a:t>連携協定等を</a:t>
            </a:r>
            <a:r>
              <a:rPr lang="ja-JP" altLang="en-US" sz="1350" dirty="0">
                <a:latin typeface="Meiryo UI" panose="020B0604030504040204" pitchFamily="50" charset="-128"/>
                <a:ea typeface="Meiryo UI" panose="020B0604030504040204" pitchFamily="50" charset="-128"/>
              </a:rPr>
              <a:t>活</a:t>
            </a:r>
            <a:r>
              <a:rPr lang="ja-JP" altLang="en-US" sz="1350" dirty="0" smtClean="0">
                <a:latin typeface="Meiryo UI" panose="020B0604030504040204" pitchFamily="50" charset="-128"/>
                <a:ea typeface="Meiryo UI" panose="020B0604030504040204" pitchFamily="50" charset="-128"/>
              </a:rPr>
              <a:t>かし、検査キャパ</a:t>
            </a:r>
            <a:r>
              <a:rPr lang="ja-JP" altLang="en-US" sz="1350" dirty="0">
                <a:latin typeface="Meiryo UI" panose="020B0604030504040204" pitchFamily="50" charset="-128"/>
                <a:ea typeface="Meiryo UI" panose="020B0604030504040204" pitchFamily="50" charset="-128"/>
              </a:rPr>
              <a:t>の</a:t>
            </a:r>
            <a:r>
              <a:rPr lang="ja-JP" altLang="en-US" sz="1350" dirty="0" smtClean="0">
                <a:latin typeface="Meiryo UI" panose="020B0604030504040204" pitchFamily="50" charset="-128"/>
                <a:ea typeface="Meiryo UI" panose="020B0604030504040204" pitchFamily="50" charset="-128"/>
              </a:rPr>
              <a:t>拡充に取り組む。</a:t>
            </a:r>
            <a:endParaRPr kumimoji="1" lang="en-US" altLang="ja-JP" sz="1350" b="1" dirty="0" smtClean="0">
              <a:latin typeface="Meiryo UI" panose="020B0604030504040204" pitchFamily="50" charset="-128"/>
              <a:ea typeface="Meiryo UI" panose="020B0604030504040204" pitchFamily="50" charset="-128"/>
            </a:endParaRPr>
          </a:p>
          <a:p>
            <a:r>
              <a:rPr kumimoji="1" lang="ja-JP" altLang="en-US" sz="1350" b="1" dirty="0" smtClean="0">
                <a:latin typeface="Meiryo UI" panose="020B0604030504040204" pitchFamily="50" charset="-128"/>
                <a:ea typeface="Meiryo UI" panose="020B0604030504040204" pitchFamily="50" charset="-128"/>
              </a:rPr>
              <a:t>≪検査情報の集約≫</a:t>
            </a:r>
            <a:endParaRPr kumimoji="1" lang="en-US" altLang="ja-JP" sz="1350" b="1"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350" dirty="0" smtClean="0">
                <a:latin typeface="Meiryo UI" panose="020B0604030504040204" pitchFamily="50" charset="-128"/>
                <a:ea typeface="Meiryo UI" panose="020B0604030504040204" pitchFamily="50" charset="-128"/>
              </a:rPr>
              <a:t>システムの活用により、検査</a:t>
            </a:r>
            <a:r>
              <a:rPr kumimoji="1" lang="ja-JP" altLang="en-US" sz="1350" dirty="0">
                <a:latin typeface="Meiryo UI" panose="020B0604030504040204" pitchFamily="50" charset="-128"/>
                <a:ea typeface="Meiryo UI" panose="020B0604030504040204" pitchFamily="50" charset="-128"/>
              </a:rPr>
              <a:t>実施状況</a:t>
            </a:r>
            <a:r>
              <a:rPr kumimoji="1" lang="ja-JP" altLang="en-US" sz="1350" dirty="0" smtClean="0">
                <a:latin typeface="Meiryo UI" panose="020B0604030504040204" pitchFamily="50" charset="-128"/>
                <a:ea typeface="Meiryo UI" panose="020B0604030504040204" pitchFamily="50" charset="-128"/>
              </a:rPr>
              <a:t>等を把握しながら、</a:t>
            </a:r>
            <a:r>
              <a:rPr kumimoji="1" lang="ja-JP" altLang="en-US" sz="1350" dirty="0">
                <a:latin typeface="Meiryo UI" panose="020B0604030504040204" pitchFamily="50" charset="-128"/>
                <a:ea typeface="Meiryo UI" panose="020B0604030504040204" pitchFamily="50" charset="-128"/>
              </a:rPr>
              <a:t>実態を踏まえた</a:t>
            </a:r>
            <a:r>
              <a:rPr kumimoji="1" lang="ja-JP" altLang="en-US" sz="1350" dirty="0" smtClean="0">
                <a:latin typeface="Meiryo UI" panose="020B0604030504040204" pitchFamily="50" charset="-128"/>
                <a:ea typeface="Meiryo UI" panose="020B0604030504040204" pitchFamily="50" charset="-128"/>
              </a:rPr>
              <a:t>対応を進めていく。</a:t>
            </a:r>
            <a:endParaRPr kumimoji="1" lang="en-US" altLang="ja-JP" sz="1350" dirty="0">
              <a:latin typeface="Meiryo UI" panose="020B0604030504040204" pitchFamily="50" charset="-128"/>
              <a:ea typeface="Meiryo UI" panose="020B0604030504040204" pitchFamily="50" charset="-128"/>
            </a:endParaRPr>
          </a:p>
        </p:txBody>
      </p:sp>
      <p:sp>
        <p:nvSpPr>
          <p:cNvPr id="74" name="テキスト ボックス 73"/>
          <p:cNvSpPr txBox="1"/>
          <p:nvPr/>
        </p:nvSpPr>
        <p:spPr>
          <a:xfrm>
            <a:off x="8713738" y="7636673"/>
            <a:ext cx="466953" cy="369332"/>
          </a:xfrm>
          <a:prstGeom prst="rect">
            <a:avLst/>
          </a:prstGeom>
          <a:noFill/>
        </p:spPr>
        <p:txBody>
          <a:bodyPr wrap="square" rtlCol="0">
            <a:spAutoFit/>
          </a:bodyPr>
          <a:lstStyle/>
          <a:p>
            <a:r>
              <a:rPr kumimoji="1" lang="ja-JP" altLang="en-US" smtClean="0">
                <a:latin typeface="Meiryo UI" panose="020B0604030504040204" pitchFamily="50" charset="-128"/>
                <a:ea typeface="Meiryo UI" panose="020B0604030504040204" pitchFamily="50" charset="-128"/>
              </a:rPr>
              <a:t>２</a:t>
            </a:r>
            <a:endParaRPr kumimoji="1" lang="ja-JP" altLang="en-US" dirty="0">
              <a:latin typeface="Meiryo UI" panose="020B0604030504040204" pitchFamily="50" charset="-128"/>
              <a:ea typeface="Meiryo UI" panose="020B0604030504040204" pitchFamily="50" charset="-128"/>
            </a:endParaRPr>
          </a:p>
        </p:txBody>
      </p:sp>
      <p:sp>
        <p:nvSpPr>
          <p:cNvPr id="14" name="角丸四角形 13"/>
          <p:cNvSpPr/>
          <p:nvPr/>
        </p:nvSpPr>
        <p:spPr>
          <a:xfrm>
            <a:off x="193482" y="2620556"/>
            <a:ext cx="2492953" cy="285071"/>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b="1" dirty="0" smtClean="0">
                <a:latin typeface="Meiryo UI" panose="020B0604030504040204" pitchFamily="50" charset="-128"/>
                <a:ea typeface="Meiryo UI" panose="020B0604030504040204" pitchFamily="50" charset="-128"/>
              </a:rPr>
              <a:t>検査拡充の目標</a:t>
            </a:r>
            <a:endParaRPr kumimoji="1" lang="ja-JP" altLang="en-US" sz="1600" b="1" dirty="0">
              <a:latin typeface="Meiryo UI" panose="020B0604030504040204" pitchFamily="50" charset="-128"/>
              <a:ea typeface="Meiryo UI" panose="020B0604030504040204" pitchFamily="50" charset="-128"/>
            </a:endParaRPr>
          </a:p>
        </p:txBody>
      </p:sp>
      <p:sp>
        <p:nvSpPr>
          <p:cNvPr id="15" name="角丸四角形 14"/>
          <p:cNvSpPr/>
          <p:nvPr/>
        </p:nvSpPr>
        <p:spPr>
          <a:xfrm>
            <a:off x="189834" y="3902951"/>
            <a:ext cx="2492953" cy="285071"/>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b="1" dirty="0" smtClean="0">
                <a:latin typeface="Meiryo UI" panose="020B0604030504040204" pitchFamily="50" charset="-128"/>
                <a:ea typeface="Meiryo UI" panose="020B0604030504040204" pitchFamily="50" charset="-128"/>
              </a:rPr>
              <a:t>目標達成に向けた取り組み</a:t>
            </a:r>
            <a:endParaRPr kumimoji="1" lang="ja-JP" altLang="en-US" sz="1600" b="1" dirty="0">
              <a:latin typeface="Meiryo UI" panose="020B0604030504040204" pitchFamily="50" charset="-128"/>
              <a:ea typeface="Meiryo UI" panose="020B0604030504040204" pitchFamily="50" charset="-128"/>
            </a:endParaRPr>
          </a:p>
        </p:txBody>
      </p:sp>
      <p:grpSp>
        <p:nvGrpSpPr>
          <p:cNvPr id="5" name="グループ化 4"/>
          <p:cNvGrpSpPr/>
          <p:nvPr/>
        </p:nvGrpSpPr>
        <p:grpSpPr>
          <a:xfrm>
            <a:off x="212936" y="1401910"/>
            <a:ext cx="11786141" cy="1132683"/>
            <a:chOff x="212936" y="1401910"/>
            <a:chExt cx="11786141" cy="1132683"/>
          </a:xfrm>
        </p:grpSpPr>
        <p:sp>
          <p:nvSpPr>
            <p:cNvPr id="2" name="正方形/長方形 1"/>
            <p:cNvSpPr/>
            <p:nvPr/>
          </p:nvSpPr>
          <p:spPr>
            <a:xfrm>
              <a:off x="212936" y="1401910"/>
              <a:ext cx="11786141" cy="1132683"/>
            </a:xfrm>
            <a:prstGeom prst="rect">
              <a:avLst/>
            </a:prstGeom>
            <a:noFill/>
            <a:ln w="190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　（１）退院及び療養解除基準の改正による陰性確認検査の減少　　　　　　　　　　　　　　（４）唾液での検査が可能になったことによる増加</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　（２）積極的疫学調査実施要領の改定による濃厚接触者の全数検査実施に伴う増加　　　　　　　（検体採取時の感染リスクの低下）</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　（３）分娩前検査の開始（</a:t>
              </a:r>
              <a:r>
                <a:rPr lang="en-US" altLang="ja-JP" sz="1400" dirty="0" smtClean="0">
                  <a:solidFill>
                    <a:schemeClr val="tx1"/>
                  </a:solidFill>
                  <a:latin typeface="Meiryo UI" panose="020B0604030504040204" pitchFamily="50" charset="-128"/>
                  <a:ea typeface="Meiryo UI" panose="020B0604030504040204" pitchFamily="50" charset="-128"/>
                </a:rPr>
                <a:t>7</a:t>
              </a:r>
              <a:r>
                <a:rPr lang="ja-JP" altLang="en-US" sz="1400" dirty="0" smtClean="0">
                  <a:solidFill>
                    <a:schemeClr val="tx1"/>
                  </a:solidFill>
                  <a:latin typeface="Meiryo UI" panose="020B0604030504040204" pitchFamily="50" charset="-128"/>
                  <a:ea typeface="Meiryo UI" panose="020B0604030504040204" pitchFamily="50" charset="-128"/>
                </a:rPr>
                <a:t>月中旬予定）に伴う増加 　　　　　　　　　　　　　　　　　　　 （５）院内感染対策としての医療従事者等への検査実施による増加</a:t>
              </a:r>
              <a:endParaRPr lang="en-US" altLang="ja-JP" sz="1400" dirty="0" smtClean="0">
                <a:solidFill>
                  <a:schemeClr val="tx1"/>
                </a:solidFill>
                <a:latin typeface="Meiryo UI" panose="020B0604030504040204" pitchFamily="50" charset="-128"/>
                <a:ea typeface="Meiryo UI" panose="020B0604030504040204" pitchFamily="50" charset="-128"/>
              </a:endParaRPr>
            </a:p>
            <a:p>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3" name="右矢印 2"/>
            <p:cNvSpPr/>
            <p:nvPr/>
          </p:nvSpPr>
          <p:spPr>
            <a:xfrm>
              <a:off x="3478982" y="2243866"/>
              <a:ext cx="468000" cy="252000"/>
            </a:xfrm>
            <a:prstGeom prst="rightArrow">
              <a:avLst>
                <a:gd name="adj1" fmla="val 50000"/>
                <a:gd name="adj2" fmla="val 6172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3946982" y="2199482"/>
              <a:ext cx="4362428" cy="323165"/>
            </a:xfrm>
            <a:prstGeom prst="rect">
              <a:avLst/>
            </a:prstGeom>
          </p:spPr>
          <p:txBody>
            <a:bodyPr wrap="square">
              <a:spAutoFit/>
            </a:bodyPr>
            <a:lstStyle/>
            <a:p>
              <a:r>
                <a:rPr kumimoji="1" lang="ja-JP" altLang="en-US" sz="1500" dirty="0" smtClean="0">
                  <a:latin typeface="Meiryo UI" panose="020B0604030504040204" pitchFamily="50" charset="-128"/>
                  <a:ea typeface="Meiryo UI" panose="020B0604030504040204" pitchFamily="50" charset="-128"/>
                </a:rPr>
                <a:t>検査需要見込み：１日あたり約</a:t>
              </a:r>
              <a:r>
                <a:rPr kumimoji="1" lang="en-US" altLang="ja-JP" sz="1500" dirty="0" smtClean="0">
                  <a:latin typeface="Meiryo UI" panose="020B0604030504040204" pitchFamily="50" charset="-128"/>
                  <a:ea typeface="Meiryo UI" panose="020B0604030504040204" pitchFamily="50" charset="-128"/>
                </a:rPr>
                <a:t>2,500</a:t>
              </a:r>
              <a:r>
                <a:rPr kumimoji="1" lang="ja-JP" altLang="en-US" sz="1500" dirty="0" smtClean="0">
                  <a:latin typeface="Meiryo UI" panose="020B0604030504040204" pitchFamily="50" charset="-128"/>
                  <a:ea typeface="Meiryo UI" panose="020B0604030504040204" pitchFamily="50" charset="-128"/>
                </a:rPr>
                <a:t>検体分</a:t>
              </a:r>
              <a:endParaRPr kumimoji="1" lang="ja-JP" altLang="en-US" sz="1500" dirty="0">
                <a:latin typeface="Meiryo UI" panose="020B0604030504040204" pitchFamily="50" charset="-128"/>
                <a:ea typeface="Meiryo UI" panose="020B0604030504040204" pitchFamily="50" charset="-128"/>
              </a:endParaRPr>
            </a:p>
          </p:txBody>
        </p:sp>
      </p:grpSp>
      <p:sp>
        <p:nvSpPr>
          <p:cNvPr id="13" name="角丸四角形 12"/>
          <p:cNvSpPr/>
          <p:nvPr/>
        </p:nvSpPr>
        <p:spPr>
          <a:xfrm>
            <a:off x="174299" y="1209382"/>
            <a:ext cx="2492953" cy="285071"/>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b="1" dirty="0" smtClean="0">
                <a:latin typeface="Meiryo UI" panose="020B0604030504040204" pitchFamily="50" charset="-128"/>
                <a:ea typeface="Meiryo UI" panose="020B0604030504040204" pitchFamily="50" charset="-128"/>
              </a:rPr>
              <a:t>検査をめぐる状況変化</a:t>
            </a:r>
            <a:endParaRPr kumimoji="1" lang="ja-JP" altLang="en-US" sz="1600" b="1" dirty="0">
              <a:latin typeface="Meiryo UI" panose="020B0604030504040204" pitchFamily="50" charset="-128"/>
              <a:ea typeface="Meiryo UI" panose="020B0604030504040204" pitchFamily="50" charset="-128"/>
            </a:endParaRPr>
          </a:p>
        </p:txBody>
      </p:sp>
      <p:sp>
        <p:nvSpPr>
          <p:cNvPr id="18" name="スライド番号プレースホルダー 1"/>
          <p:cNvSpPr>
            <a:spLocks noGrp="1"/>
          </p:cNvSpPr>
          <p:nvPr>
            <p:ph type="sldNum" sz="quarter" idx="12"/>
          </p:nvPr>
        </p:nvSpPr>
        <p:spPr>
          <a:xfrm>
            <a:off x="11578106" y="6430392"/>
            <a:ext cx="489395" cy="365125"/>
          </a:xfrm>
        </p:spPr>
        <p:txBody>
          <a:bodyPr/>
          <a:lstStyle/>
          <a:p>
            <a:fld id="{5B3AB334-9460-47F4-929A-E43F291F1423}" type="slidenum">
              <a:rPr kumimoji="1" lang="ja-JP" altLang="en-US" sz="1600" smtClean="0">
                <a:solidFill>
                  <a:schemeClr val="tx1"/>
                </a:solidFill>
              </a:rPr>
              <a:t>2</a:t>
            </a:fld>
            <a:endParaRPr kumimoji="1" lang="ja-JP" altLang="en-US" sz="1600">
              <a:solidFill>
                <a:schemeClr val="tx1"/>
              </a:solidFill>
            </a:endParaRPr>
          </a:p>
        </p:txBody>
      </p:sp>
    </p:spTree>
    <p:extLst>
      <p:ext uri="{BB962C8B-B14F-4D97-AF65-F5344CB8AC3E}">
        <p14:creationId xmlns:p14="http://schemas.microsoft.com/office/powerpoint/2010/main" val="2293066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角丸四角形 65"/>
          <p:cNvSpPr/>
          <p:nvPr/>
        </p:nvSpPr>
        <p:spPr>
          <a:xfrm>
            <a:off x="4492810" y="4576569"/>
            <a:ext cx="7687037" cy="1838794"/>
          </a:xfrm>
          <a:prstGeom prst="roundRect">
            <a:avLst>
              <a:gd name="adj" fmla="val 5271"/>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4" name="角丸四角形 63"/>
          <p:cNvSpPr/>
          <p:nvPr/>
        </p:nvSpPr>
        <p:spPr>
          <a:xfrm>
            <a:off x="4463940" y="2163698"/>
            <a:ext cx="7687037" cy="1954315"/>
          </a:xfrm>
          <a:prstGeom prst="roundRect">
            <a:avLst>
              <a:gd name="adj" fmla="val 5271"/>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3" name="角丸四角形 62"/>
          <p:cNvSpPr/>
          <p:nvPr/>
        </p:nvSpPr>
        <p:spPr>
          <a:xfrm>
            <a:off x="88789" y="4505365"/>
            <a:ext cx="3232946" cy="1925028"/>
          </a:xfrm>
          <a:prstGeom prst="roundRect">
            <a:avLst>
              <a:gd name="adj" fmla="val 2774"/>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p:cNvSpPr txBox="1"/>
          <p:nvPr/>
        </p:nvSpPr>
        <p:spPr>
          <a:xfrm>
            <a:off x="4254" y="0"/>
            <a:ext cx="12191999" cy="830997"/>
          </a:xfrm>
          <a:prstGeom prst="rect">
            <a:avLst/>
          </a:prstGeom>
          <a:solidFill>
            <a:srgbClr val="00B050"/>
          </a:solidFill>
          <a:ln>
            <a:noFill/>
          </a:ln>
        </p:spPr>
        <p:txBody>
          <a:bodyPr wrap="square" rtlCol="0">
            <a:spAutoFit/>
          </a:body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重点取組③　医療提供体制の確保</a:t>
            </a:r>
            <a:endParaRPr lang="en-US" altLang="ja-JP" sz="2400" b="1" dirty="0" smtClean="0">
              <a:solidFill>
                <a:schemeClr val="bg1"/>
              </a:solidFill>
              <a:latin typeface="Meiryo UI" panose="020B0604030504040204" pitchFamily="50" charset="-128"/>
              <a:ea typeface="Meiryo UI" panose="020B0604030504040204" pitchFamily="50" charset="-128"/>
            </a:endParaRPr>
          </a:p>
          <a:p>
            <a:pPr algn="ctr"/>
            <a:r>
              <a:rPr lang="en-US" altLang="ja-JP" sz="2400" b="1" dirty="0" smtClean="0">
                <a:solidFill>
                  <a:schemeClr val="bg1"/>
                </a:solidFill>
                <a:latin typeface="Meiryo UI" panose="020B0604030504040204" pitchFamily="50" charset="-128"/>
                <a:ea typeface="Meiryo UI" panose="020B0604030504040204" pitchFamily="50" charset="-128"/>
              </a:rPr>
              <a:t>(1)</a:t>
            </a:r>
            <a:r>
              <a:rPr lang="ja-JP" altLang="en-US" sz="2400" b="1" dirty="0" smtClean="0">
                <a:solidFill>
                  <a:schemeClr val="bg1"/>
                </a:solidFill>
                <a:latin typeface="Meiryo UI" panose="020B0604030504040204" pitchFamily="50" charset="-128"/>
                <a:ea typeface="Meiryo UI" panose="020B0604030504040204" pitchFamily="50" charset="-128"/>
              </a:rPr>
              <a:t>新型コロナ患者等受入医療機関の機能分化による必要病床の確保</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0" y="830997"/>
            <a:ext cx="12192000" cy="98551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tx1"/>
                </a:solidFill>
                <a:latin typeface="Meiryo UI" panose="020B0604030504040204" pitchFamily="50" charset="-128"/>
                <a:ea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rPr>
              <a:t>感染拡大期に備え、重症患者向け医療機関の整備を進め</a:t>
            </a:r>
            <a:r>
              <a:rPr lang="ja-JP" altLang="en-US" sz="2000" b="1" dirty="0">
                <a:solidFill>
                  <a:schemeClr val="tx1"/>
                </a:solidFill>
                <a:latin typeface="Meiryo UI" panose="020B0604030504040204" pitchFamily="50" charset="-128"/>
                <a:ea typeface="Meiryo UI" panose="020B0604030504040204" pitchFamily="50" charset="-128"/>
              </a:rPr>
              <a:t>る</a:t>
            </a:r>
            <a:r>
              <a:rPr lang="ja-JP" altLang="en-US" sz="2000" b="1" dirty="0" smtClean="0">
                <a:solidFill>
                  <a:schemeClr val="tx1"/>
                </a:solidFill>
                <a:latin typeface="Meiryo UI" panose="020B0604030504040204" pitchFamily="50" charset="-128"/>
                <a:ea typeface="Meiryo UI" panose="020B0604030504040204" pitchFamily="50" charset="-128"/>
              </a:rPr>
              <a:t>。</a:t>
            </a:r>
            <a:endParaRPr lang="en-US" altLang="ja-JP" sz="2000" b="1" dirty="0">
              <a:solidFill>
                <a:schemeClr val="tx1"/>
              </a:solidFill>
              <a:latin typeface="Meiryo UI" panose="020B0604030504040204" pitchFamily="50" charset="-128"/>
              <a:ea typeface="Meiryo UI" panose="020B0604030504040204" pitchFamily="50" charset="-128"/>
            </a:endParaRPr>
          </a:p>
          <a:p>
            <a:r>
              <a:rPr lang="ja-JP" altLang="en-US" sz="2000" b="1" spc="-70" dirty="0" smtClean="0">
                <a:solidFill>
                  <a:schemeClr val="tx1"/>
                </a:solidFill>
                <a:latin typeface="Meiryo UI" panose="020B0604030504040204" pitchFamily="50" charset="-128"/>
                <a:ea typeface="Meiryo UI" panose="020B0604030504040204" pitchFamily="50" charset="-128"/>
              </a:rPr>
              <a:t>◆</a:t>
            </a:r>
            <a:r>
              <a:rPr lang="ja-JP" altLang="en-US" sz="2000" b="1" spc="-70" dirty="0">
                <a:solidFill>
                  <a:schemeClr val="tx1"/>
                </a:solidFill>
                <a:latin typeface="Meiryo UI" panose="020B0604030504040204" pitchFamily="50" charset="-128"/>
                <a:ea typeface="Meiryo UI" panose="020B0604030504040204" pitchFamily="50" charset="-128"/>
              </a:rPr>
              <a:t>　</a:t>
            </a:r>
            <a:r>
              <a:rPr lang="ja-JP" altLang="en-US" sz="2000" b="1" spc="-70" dirty="0" smtClean="0">
                <a:solidFill>
                  <a:schemeClr val="tx1"/>
                </a:solidFill>
                <a:latin typeface="Meiryo UI" panose="020B0604030504040204" pitchFamily="50" charset="-128"/>
                <a:ea typeface="Meiryo UI" panose="020B0604030504040204" pitchFamily="50" charset="-128"/>
              </a:rPr>
              <a:t>通常医療体制への影響を少なくするため、医療機関の機能分化（役割分担）を図る。</a:t>
            </a:r>
            <a:endParaRPr lang="en-US" altLang="ja-JP" sz="2000" b="1" spc="-70" dirty="0" smtClean="0">
              <a:solidFill>
                <a:schemeClr val="tx1"/>
              </a:solidFill>
              <a:latin typeface="Meiryo UI" panose="020B0604030504040204" pitchFamily="50" charset="-128"/>
              <a:ea typeface="Meiryo UI" panose="020B0604030504040204" pitchFamily="50" charset="-128"/>
            </a:endParaRPr>
          </a:p>
          <a:p>
            <a:r>
              <a:rPr lang="ja-JP" altLang="en-US" sz="2000" b="1" spc="-70" dirty="0" smtClean="0">
                <a:solidFill>
                  <a:schemeClr val="tx1"/>
                </a:solidFill>
                <a:latin typeface="Meiryo UI" panose="020B0604030504040204" pitchFamily="50" charset="-128"/>
                <a:ea typeface="Meiryo UI" panose="020B0604030504040204" pitchFamily="50" charset="-128"/>
              </a:rPr>
              <a:t>◆　これらの取組みにより、重症病床</a:t>
            </a:r>
            <a:r>
              <a:rPr lang="en-US" altLang="ja-JP" sz="2000" b="1" spc="-70" dirty="0" smtClean="0">
                <a:solidFill>
                  <a:schemeClr val="tx1"/>
                </a:solidFill>
                <a:latin typeface="Meiryo UI" panose="020B0604030504040204" pitchFamily="50" charset="-128"/>
                <a:ea typeface="Meiryo UI" panose="020B0604030504040204" pitchFamily="50" charset="-128"/>
              </a:rPr>
              <a:t>215</a:t>
            </a:r>
            <a:r>
              <a:rPr lang="ja-JP" altLang="en-US" sz="2000" b="1" spc="-70" dirty="0" smtClean="0">
                <a:solidFill>
                  <a:schemeClr val="tx1"/>
                </a:solidFill>
                <a:latin typeface="Meiryo UI" panose="020B0604030504040204" pitchFamily="50" charset="-128"/>
                <a:ea typeface="Meiryo UI" panose="020B0604030504040204" pitchFamily="50" charset="-128"/>
              </a:rPr>
              <a:t>床、軽症中等症病床</a:t>
            </a:r>
            <a:r>
              <a:rPr lang="en-US" altLang="ja-JP" sz="2000" b="1" spc="-70" dirty="0" smtClean="0">
                <a:solidFill>
                  <a:schemeClr val="tx1"/>
                </a:solidFill>
                <a:latin typeface="Meiryo UI" panose="020B0604030504040204" pitchFamily="50" charset="-128"/>
                <a:ea typeface="Meiryo UI" panose="020B0604030504040204" pitchFamily="50" charset="-128"/>
              </a:rPr>
              <a:t>1,400</a:t>
            </a:r>
            <a:r>
              <a:rPr lang="ja-JP" altLang="en-US" sz="2000" b="1" spc="-70" dirty="0" smtClean="0">
                <a:solidFill>
                  <a:schemeClr val="tx1"/>
                </a:solidFill>
                <a:latin typeface="Meiryo UI" panose="020B0604030504040204" pitchFamily="50" charset="-128"/>
                <a:ea typeface="Meiryo UI" panose="020B0604030504040204" pitchFamily="50" charset="-128"/>
              </a:rPr>
              <a:t>床の確保をめざす。</a:t>
            </a:r>
            <a:endParaRPr lang="en-US" altLang="ja-JP" sz="2000" b="1" spc="-70" dirty="0">
              <a:solidFill>
                <a:schemeClr val="tx1"/>
              </a:solidFill>
              <a:latin typeface="Meiryo UI" panose="020B0604030504040204" pitchFamily="50" charset="-128"/>
              <a:ea typeface="Meiryo UI" panose="020B0604030504040204" pitchFamily="50" charset="-128"/>
            </a:endParaRPr>
          </a:p>
        </p:txBody>
      </p:sp>
      <p:sp>
        <p:nvSpPr>
          <p:cNvPr id="5" name="スライド番号プレースホルダー 1"/>
          <p:cNvSpPr>
            <a:spLocks noGrp="1"/>
          </p:cNvSpPr>
          <p:nvPr>
            <p:ph type="sldNum" sz="quarter" idx="12"/>
          </p:nvPr>
        </p:nvSpPr>
        <p:spPr>
          <a:xfrm>
            <a:off x="11578106" y="6430392"/>
            <a:ext cx="489395" cy="365125"/>
          </a:xfrm>
        </p:spPr>
        <p:txBody>
          <a:bodyPr/>
          <a:lstStyle/>
          <a:p>
            <a:fld id="{5B3AB334-9460-47F4-929A-E43F291F1423}" type="slidenum">
              <a:rPr kumimoji="1" lang="ja-JP" altLang="en-US" sz="1600" smtClean="0">
                <a:solidFill>
                  <a:schemeClr val="tx1"/>
                </a:solidFill>
              </a:rPr>
              <a:t>3</a:t>
            </a:fld>
            <a:endParaRPr kumimoji="1" lang="ja-JP" altLang="en-US" sz="1600">
              <a:solidFill>
                <a:schemeClr val="tx1"/>
              </a:solidFill>
            </a:endParaRPr>
          </a:p>
        </p:txBody>
      </p:sp>
      <p:sp>
        <p:nvSpPr>
          <p:cNvPr id="13" name="角丸四角形 12"/>
          <p:cNvSpPr/>
          <p:nvPr/>
        </p:nvSpPr>
        <p:spPr>
          <a:xfrm>
            <a:off x="48492" y="2156579"/>
            <a:ext cx="3259833" cy="1954315"/>
          </a:xfrm>
          <a:prstGeom prst="roundRect">
            <a:avLst>
              <a:gd name="adj" fmla="val 5271"/>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4" name="角丸四角形 13"/>
          <p:cNvSpPr/>
          <p:nvPr/>
        </p:nvSpPr>
        <p:spPr>
          <a:xfrm>
            <a:off x="4936392" y="2715036"/>
            <a:ext cx="3796156" cy="726649"/>
          </a:xfrm>
          <a:prstGeom prst="roundRect">
            <a:avLst>
              <a:gd name="adj" fmla="val 139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25000"/>
              </a:lnSpc>
            </a:pPr>
            <a:r>
              <a:rPr kumimoji="1" lang="ja-JP" altLang="en-US" sz="1600" dirty="0" smtClean="0">
                <a:solidFill>
                  <a:schemeClr val="tx1"/>
                </a:solidFill>
                <a:latin typeface="HGPｺﾞｼｯｸE" panose="020B0900000000000000" pitchFamily="50" charset="-128"/>
                <a:ea typeface="HGPｺﾞｼｯｸE" panose="020B0900000000000000" pitchFamily="50" charset="-128"/>
              </a:rPr>
              <a:t>・北部、中部、南部毎に</a:t>
            </a:r>
            <a:endParaRPr kumimoji="1" lang="en-US" altLang="ja-JP" sz="1600" dirty="0" smtClean="0">
              <a:solidFill>
                <a:schemeClr val="tx1"/>
              </a:solidFill>
              <a:latin typeface="HGPｺﾞｼｯｸE" panose="020B0900000000000000" pitchFamily="50" charset="-128"/>
              <a:ea typeface="HGPｺﾞｼｯｸE" panose="020B0900000000000000" pitchFamily="50" charset="-128"/>
            </a:endParaRPr>
          </a:p>
          <a:p>
            <a:pPr>
              <a:lnSpc>
                <a:spcPct val="125000"/>
              </a:lnSpc>
            </a:pPr>
            <a:r>
              <a:rPr lang="ja-JP" altLang="en-US" sz="1600" dirty="0">
                <a:solidFill>
                  <a:schemeClr val="tx1"/>
                </a:solidFill>
                <a:latin typeface="HGPｺﾞｼｯｸE" panose="020B0900000000000000" pitchFamily="50" charset="-128"/>
                <a:ea typeface="HGPｺﾞｼｯｸE" panose="020B0900000000000000" pitchFamily="50" charset="-128"/>
              </a:rPr>
              <a:t>　</a:t>
            </a:r>
            <a:r>
              <a:rPr kumimoji="1" lang="ja-JP" altLang="en-US" sz="1600" dirty="0" smtClean="0">
                <a:solidFill>
                  <a:schemeClr val="tx1"/>
                </a:solidFill>
                <a:latin typeface="HGPｺﾞｼｯｸE" panose="020B0900000000000000" pitchFamily="50" charset="-128"/>
                <a:ea typeface="HGPｺﾞｼｯｸE" panose="020B0900000000000000" pitchFamily="50" charset="-128"/>
              </a:rPr>
              <a:t>１か所以上設置</a:t>
            </a:r>
            <a:endParaRPr kumimoji="1" lang="en-US" altLang="ja-JP" sz="1600" dirty="0" smtClean="0">
              <a:solidFill>
                <a:schemeClr val="tx1"/>
              </a:solidFill>
              <a:latin typeface="HGPｺﾞｼｯｸE" panose="020B0900000000000000" pitchFamily="50" charset="-128"/>
              <a:ea typeface="HGPｺﾞｼｯｸE" panose="020B0900000000000000" pitchFamily="50" charset="-128"/>
            </a:endParaRPr>
          </a:p>
        </p:txBody>
      </p:sp>
      <p:sp>
        <p:nvSpPr>
          <p:cNvPr id="18" name="角丸四角形 17"/>
          <p:cNvSpPr/>
          <p:nvPr/>
        </p:nvSpPr>
        <p:spPr>
          <a:xfrm>
            <a:off x="4626898" y="2288395"/>
            <a:ext cx="2946452" cy="44615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smtClean="0">
                <a:solidFill>
                  <a:schemeClr val="tx1"/>
                </a:solidFill>
                <a:latin typeface="HGPｺﾞｼｯｸE" panose="020B0900000000000000" pitchFamily="50" charset="-128"/>
                <a:ea typeface="HGPｺﾞｼｯｸE" panose="020B0900000000000000" pitchFamily="50" charset="-128"/>
              </a:rPr>
              <a:t>①</a:t>
            </a:r>
            <a:r>
              <a:rPr kumimoji="1" lang="ja-JP" altLang="en-US" dirty="0" smtClean="0">
                <a:solidFill>
                  <a:schemeClr val="tx1"/>
                </a:solidFill>
                <a:latin typeface="HGPｺﾞｼｯｸE" panose="020B0900000000000000" pitchFamily="50" charset="-128"/>
                <a:ea typeface="HGPｺﾞｼｯｸE" panose="020B0900000000000000" pitchFamily="50" charset="-128"/>
              </a:rPr>
              <a:t>拠点医療機関</a:t>
            </a:r>
            <a:endParaRPr kumimoji="1" lang="en-US" altLang="ja-JP" dirty="0" smtClean="0">
              <a:solidFill>
                <a:schemeClr val="tx1"/>
              </a:solidFill>
              <a:latin typeface="HGPｺﾞｼｯｸE" panose="020B0900000000000000" pitchFamily="50" charset="-128"/>
              <a:ea typeface="HGPｺﾞｼｯｸE" panose="020B0900000000000000" pitchFamily="50" charset="-128"/>
            </a:endParaRPr>
          </a:p>
        </p:txBody>
      </p:sp>
      <p:sp>
        <p:nvSpPr>
          <p:cNvPr id="26" name="右矢印 25"/>
          <p:cNvSpPr/>
          <p:nvPr/>
        </p:nvSpPr>
        <p:spPr>
          <a:xfrm>
            <a:off x="3540176" y="5090551"/>
            <a:ext cx="519443" cy="605783"/>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latin typeface="HGPｺﾞｼｯｸE" panose="020B0900000000000000" pitchFamily="50" charset="-128"/>
              <a:ea typeface="HGPｺﾞｼｯｸE" panose="020B0900000000000000" pitchFamily="50" charset="-128"/>
            </a:endParaRPr>
          </a:p>
        </p:txBody>
      </p:sp>
      <p:sp>
        <p:nvSpPr>
          <p:cNvPr id="30" name="角丸四角形 29"/>
          <p:cNvSpPr/>
          <p:nvPr/>
        </p:nvSpPr>
        <p:spPr>
          <a:xfrm>
            <a:off x="73714" y="2184841"/>
            <a:ext cx="2267774" cy="3757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smtClean="0">
                <a:solidFill>
                  <a:schemeClr val="tx1"/>
                </a:solidFill>
                <a:latin typeface="HGPｺﾞｼｯｸE" panose="020B0900000000000000" pitchFamily="50" charset="-128"/>
                <a:ea typeface="HGPｺﾞｼｯｸE" panose="020B0900000000000000" pitchFamily="50" charset="-128"/>
              </a:rPr>
              <a:t>＜現状（６月</a:t>
            </a:r>
            <a:r>
              <a:rPr lang="en-US" altLang="ja-JP" sz="1600" dirty="0">
                <a:solidFill>
                  <a:schemeClr val="tx1"/>
                </a:solidFill>
                <a:latin typeface="HGPｺﾞｼｯｸE" panose="020B0900000000000000" pitchFamily="50" charset="-128"/>
                <a:ea typeface="HGPｺﾞｼｯｸE" panose="020B0900000000000000" pitchFamily="50" charset="-128"/>
              </a:rPr>
              <a:t>23</a:t>
            </a:r>
            <a:r>
              <a:rPr lang="ja-JP" altLang="en-US" sz="1600" dirty="0" smtClean="0">
                <a:solidFill>
                  <a:schemeClr val="tx1"/>
                </a:solidFill>
                <a:latin typeface="HGPｺﾞｼｯｸE" panose="020B0900000000000000" pitchFamily="50" charset="-128"/>
                <a:ea typeface="HGPｺﾞｼｯｸE" panose="020B0900000000000000" pitchFamily="50" charset="-128"/>
              </a:rPr>
              <a:t>日）＞</a:t>
            </a:r>
            <a:endParaRPr kumimoji="1" lang="en-US" altLang="ja-JP" sz="1600" dirty="0" smtClean="0">
              <a:solidFill>
                <a:schemeClr val="tx1"/>
              </a:solidFill>
              <a:latin typeface="HGPｺﾞｼｯｸE" panose="020B0900000000000000" pitchFamily="50" charset="-128"/>
              <a:ea typeface="HGPｺﾞｼｯｸE" panose="020B0900000000000000" pitchFamily="50" charset="-128"/>
            </a:endParaRPr>
          </a:p>
        </p:txBody>
      </p:sp>
      <p:sp>
        <p:nvSpPr>
          <p:cNvPr id="34" name="テキスト ボックス 33"/>
          <p:cNvSpPr txBox="1"/>
          <p:nvPr/>
        </p:nvSpPr>
        <p:spPr>
          <a:xfrm>
            <a:off x="51597" y="1791388"/>
            <a:ext cx="4377836" cy="408623"/>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ja-JP" dirty="0">
                <a:solidFill>
                  <a:schemeClr val="bg1"/>
                </a:solidFill>
                <a:latin typeface="HGPｺﾞｼｯｸE" panose="020B0900000000000000" pitchFamily="50" charset="-128"/>
                <a:ea typeface="HGPｺﾞｼｯｸE" panose="020B0900000000000000" pitchFamily="50" charset="-128"/>
              </a:rPr>
              <a:t>1</a:t>
            </a:r>
            <a:r>
              <a:rPr lang="ja-JP" altLang="en-US" dirty="0" err="1" smtClean="0">
                <a:solidFill>
                  <a:schemeClr val="bg1"/>
                </a:solidFill>
                <a:latin typeface="HGPｺﾞｼｯｸE" panose="020B0900000000000000" pitchFamily="50" charset="-128"/>
                <a:ea typeface="HGPｺﾞｼｯｸE" panose="020B0900000000000000" pitchFamily="50" charset="-128"/>
              </a:rPr>
              <a:t>．</a:t>
            </a:r>
            <a:r>
              <a:rPr kumimoji="1" lang="ja-JP" altLang="en-US" dirty="0" smtClean="0">
                <a:solidFill>
                  <a:schemeClr val="bg1"/>
                </a:solidFill>
                <a:latin typeface="HGPｺﾞｼｯｸE" panose="020B0900000000000000" pitchFamily="50" charset="-128"/>
                <a:ea typeface="HGPｺﾞｼｯｸE" panose="020B0900000000000000" pitchFamily="50" charset="-128"/>
              </a:rPr>
              <a:t>　</a:t>
            </a:r>
            <a:r>
              <a:rPr lang="ja-JP" altLang="en-US" dirty="0" smtClean="0">
                <a:solidFill>
                  <a:schemeClr val="bg1"/>
                </a:solidFill>
                <a:latin typeface="HGPｺﾞｼｯｸE" panose="020B0900000000000000" pitchFamily="50" charset="-128"/>
                <a:ea typeface="HGPｺﾞｼｯｸE" panose="020B0900000000000000" pitchFamily="50" charset="-128"/>
              </a:rPr>
              <a:t>重症病床にかかる医療体制の確保</a:t>
            </a:r>
            <a:endParaRPr lang="ja-JP" altLang="en-US" dirty="0">
              <a:solidFill>
                <a:schemeClr val="bg1"/>
              </a:solidFill>
              <a:latin typeface="HGPｺﾞｼｯｸE" panose="020B0900000000000000" pitchFamily="50" charset="-128"/>
              <a:ea typeface="HGPｺﾞｼｯｸE" panose="020B0900000000000000" pitchFamily="50" charset="-128"/>
            </a:endParaRPr>
          </a:p>
        </p:txBody>
      </p:sp>
      <p:sp>
        <p:nvSpPr>
          <p:cNvPr id="36" name="テキスト ボックス 35"/>
          <p:cNvSpPr txBox="1"/>
          <p:nvPr/>
        </p:nvSpPr>
        <p:spPr>
          <a:xfrm>
            <a:off x="88788" y="4170356"/>
            <a:ext cx="4967340" cy="408623"/>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dirty="0">
                <a:solidFill>
                  <a:schemeClr val="bg1"/>
                </a:solidFill>
                <a:latin typeface="HGPｺﾞｼｯｸE" panose="020B0900000000000000" pitchFamily="50" charset="-128"/>
                <a:ea typeface="HGPｺﾞｼｯｸE" panose="020B0900000000000000" pitchFamily="50" charset="-128"/>
              </a:rPr>
              <a:t>２</a:t>
            </a:r>
            <a:r>
              <a:rPr lang="ja-JP" altLang="en-US" dirty="0" smtClean="0">
                <a:solidFill>
                  <a:schemeClr val="bg1"/>
                </a:solidFill>
                <a:latin typeface="HGPｺﾞｼｯｸE" panose="020B0900000000000000" pitchFamily="50" charset="-128"/>
                <a:ea typeface="HGPｺﾞｼｯｸE" panose="020B0900000000000000" pitchFamily="50" charset="-128"/>
              </a:rPr>
              <a:t>．</a:t>
            </a:r>
            <a:r>
              <a:rPr kumimoji="1" lang="ja-JP" altLang="en-US" dirty="0" smtClean="0">
                <a:solidFill>
                  <a:schemeClr val="bg1"/>
                </a:solidFill>
                <a:latin typeface="HGPｺﾞｼｯｸE" panose="020B0900000000000000" pitchFamily="50" charset="-128"/>
                <a:ea typeface="HGPｺﾞｼｯｸE" panose="020B0900000000000000" pitchFamily="50" charset="-128"/>
              </a:rPr>
              <a:t>　</a:t>
            </a:r>
            <a:r>
              <a:rPr lang="ja-JP" altLang="en-US" dirty="0" smtClean="0">
                <a:solidFill>
                  <a:schemeClr val="bg1"/>
                </a:solidFill>
                <a:latin typeface="HGPｺﾞｼｯｸE" panose="020B0900000000000000" pitchFamily="50" charset="-128"/>
                <a:ea typeface="HGPｺﾞｼｯｸE" panose="020B0900000000000000" pitchFamily="50" charset="-128"/>
              </a:rPr>
              <a:t>軽症中等病床にかか</a:t>
            </a:r>
            <a:r>
              <a:rPr lang="ja-JP" altLang="en-US" dirty="0">
                <a:solidFill>
                  <a:schemeClr val="bg1"/>
                </a:solidFill>
                <a:latin typeface="HGPｺﾞｼｯｸE" panose="020B0900000000000000" pitchFamily="50" charset="-128"/>
                <a:ea typeface="HGPｺﾞｼｯｸE" panose="020B0900000000000000" pitchFamily="50" charset="-128"/>
              </a:rPr>
              <a:t>る</a:t>
            </a:r>
            <a:r>
              <a:rPr lang="ja-JP" altLang="en-US" dirty="0" smtClean="0">
                <a:solidFill>
                  <a:schemeClr val="bg1"/>
                </a:solidFill>
                <a:latin typeface="HGPｺﾞｼｯｸE" panose="020B0900000000000000" pitchFamily="50" charset="-128"/>
                <a:ea typeface="HGPｺﾞｼｯｸE" panose="020B0900000000000000" pitchFamily="50" charset="-128"/>
              </a:rPr>
              <a:t>医療体制の</a:t>
            </a:r>
            <a:r>
              <a:rPr lang="ja-JP" altLang="en-US" dirty="0">
                <a:solidFill>
                  <a:schemeClr val="bg1"/>
                </a:solidFill>
                <a:latin typeface="HGPｺﾞｼｯｸE" panose="020B0900000000000000" pitchFamily="50" charset="-128"/>
                <a:ea typeface="HGPｺﾞｼｯｸE" panose="020B0900000000000000" pitchFamily="50" charset="-128"/>
              </a:rPr>
              <a:t>確保</a:t>
            </a:r>
          </a:p>
        </p:txBody>
      </p:sp>
      <p:sp>
        <p:nvSpPr>
          <p:cNvPr id="43" name="角丸四角形吹き出し 42"/>
          <p:cNvSpPr/>
          <p:nvPr/>
        </p:nvSpPr>
        <p:spPr>
          <a:xfrm>
            <a:off x="432473" y="4675570"/>
            <a:ext cx="3152053" cy="813962"/>
          </a:xfrm>
          <a:prstGeom prst="wedgeRoundRectCallout">
            <a:avLst>
              <a:gd name="adj1" fmla="val 11183"/>
              <a:gd name="adj2" fmla="val 30436"/>
              <a:gd name="adj3" fmla="val 16667"/>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2000" b="1" dirty="0">
                <a:solidFill>
                  <a:schemeClr val="tx1"/>
                </a:solidFill>
                <a:latin typeface="Meiryo UI" panose="020B0604030504040204" pitchFamily="50" charset="-128"/>
                <a:ea typeface="Meiryo UI" panose="020B0604030504040204" pitchFamily="50" charset="-128"/>
              </a:rPr>
              <a:t>59</a:t>
            </a:r>
            <a:r>
              <a:rPr lang="ja-JP" altLang="en-US" sz="1600" b="1" dirty="0" smtClean="0">
                <a:solidFill>
                  <a:schemeClr val="tx1"/>
                </a:solidFill>
                <a:latin typeface="Meiryo UI" panose="020B0604030504040204" pitchFamily="50" charset="-128"/>
                <a:ea typeface="Meiryo UI" panose="020B0604030504040204" pitchFamily="50" charset="-128"/>
              </a:rPr>
              <a:t>医療機関（受入要請病院）</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kumimoji="1"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確保病床　</a:t>
            </a:r>
            <a:r>
              <a:rPr lang="en-US" altLang="ja-JP" sz="2000" b="1" dirty="0" smtClean="0">
                <a:solidFill>
                  <a:schemeClr val="tx1"/>
                </a:solidFill>
                <a:latin typeface="Meiryo UI" panose="020B0604030504040204" pitchFamily="50" charset="-128"/>
                <a:ea typeface="Meiryo UI" panose="020B0604030504040204" pitchFamily="50" charset="-128"/>
              </a:rPr>
              <a:t>1,059</a:t>
            </a:r>
            <a:r>
              <a:rPr kumimoji="1" lang="ja-JP" altLang="en-US" sz="2000" b="1" dirty="0" smtClean="0">
                <a:solidFill>
                  <a:schemeClr val="tx1"/>
                </a:solidFill>
                <a:latin typeface="Meiryo UI" panose="020B0604030504040204" pitchFamily="50" charset="-128"/>
                <a:ea typeface="Meiryo UI" panose="020B0604030504040204" pitchFamily="50" charset="-128"/>
              </a:rPr>
              <a:t>床</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p:txBody>
      </p:sp>
      <p:sp>
        <p:nvSpPr>
          <p:cNvPr id="55" name="角丸四角形 54"/>
          <p:cNvSpPr/>
          <p:nvPr/>
        </p:nvSpPr>
        <p:spPr>
          <a:xfrm>
            <a:off x="47204" y="4518652"/>
            <a:ext cx="2234412" cy="25683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smtClean="0">
                <a:solidFill>
                  <a:schemeClr val="tx1"/>
                </a:solidFill>
                <a:latin typeface="HGPｺﾞｼｯｸE" panose="020B0900000000000000" pitchFamily="50" charset="-128"/>
                <a:ea typeface="HGPｺﾞｼｯｸE" panose="020B0900000000000000" pitchFamily="50" charset="-128"/>
              </a:rPr>
              <a:t>＜現状（６月</a:t>
            </a:r>
            <a:r>
              <a:rPr lang="en-US" altLang="ja-JP" sz="1600" dirty="0">
                <a:solidFill>
                  <a:schemeClr val="tx1"/>
                </a:solidFill>
                <a:latin typeface="HGPｺﾞｼｯｸE" panose="020B0900000000000000" pitchFamily="50" charset="-128"/>
                <a:ea typeface="HGPｺﾞｼｯｸE" panose="020B0900000000000000" pitchFamily="50" charset="-128"/>
              </a:rPr>
              <a:t>23</a:t>
            </a:r>
            <a:r>
              <a:rPr lang="ja-JP" altLang="en-US" sz="1600" dirty="0" smtClean="0">
                <a:solidFill>
                  <a:schemeClr val="tx1"/>
                </a:solidFill>
                <a:latin typeface="HGPｺﾞｼｯｸE" panose="020B0900000000000000" pitchFamily="50" charset="-128"/>
                <a:ea typeface="HGPｺﾞｼｯｸE" panose="020B0900000000000000" pitchFamily="50" charset="-128"/>
              </a:rPr>
              <a:t>日）＞</a:t>
            </a:r>
            <a:endParaRPr kumimoji="1" lang="en-US" altLang="ja-JP" sz="1600" dirty="0" smtClean="0">
              <a:solidFill>
                <a:schemeClr val="tx1"/>
              </a:solidFill>
              <a:latin typeface="HGPｺﾞｼｯｸE" panose="020B0900000000000000" pitchFamily="50" charset="-128"/>
              <a:ea typeface="HGPｺﾞｼｯｸE" panose="020B0900000000000000" pitchFamily="50" charset="-128"/>
            </a:endParaRPr>
          </a:p>
        </p:txBody>
      </p:sp>
      <p:sp>
        <p:nvSpPr>
          <p:cNvPr id="65" name="角丸四角形吹き出し 64"/>
          <p:cNvSpPr/>
          <p:nvPr/>
        </p:nvSpPr>
        <p:spPr>
          <a:xfrm>
            <a:off x="3019523" y="3337588"/>
            <a:ext cx="1872492" cy="356103"/>
          </a:xfrm>
          <a:prstGeom prst="wedgeRoundRectCallout">
            <a:avLst>
              <a:gd name="adj1" fmla="val 11183"/>
              <a:gd name="adj2" fmla="val 30436"/>
              <a:gd name="adj3" fmla="val 16667"/>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HGPｺﾞｼｯｸE" panose="020B0900000000000000" pitchFamily="50" charset="-128"/>
                <a:ea typeface="HGPｺﾞｼｯｸE" panose="020B0900000000000000" pitchFamily="50" charset="-128"/>
              </a:rPr>
              <a:t>　</a:t>
            </a:r>
            <a:r>
              <a:rPr lang="ja-JP" altLang="en-US" sz="1600" dirty="0" smtClean="0">
                <a:solidFill>
                  <a:schemeClr val="tx1"/>
                </a:solidFill>
                <a:latin typeface="HGPｺﾞｼｯｸE" panose="020B0900000000000000" pitchFamily="50" charset="-128"/>
                <a:ea typeface="HGPｺﾞｼｯｸE" panose="020B0900000000000000" pitchFamily="50" charset="-128"/>
              </a:rPr>
              <a:t>　　</a:t>
            </a:r>
            <a:endParaRPr kumimoji="1" lang="en-US" altLang="ja-JP" sz="1600" dirty="0">
              <a:solidFill>
                <a:schemeClr val="tx1"/>
              </a:solidFill>
              <a:latin typeface="HGPｺﾞｼｯｸE" panose="020B0900000000000000" pitchFamily="50" charset="-128"/>
              <a:ea typeface="HGPｺﾞｼｯｸE" panose="020B0900000000000000" pitchFamily="50" charset="-128"/>
            </a:endParaRPr>
          </a:p>
        </p:txBody>
      </p:sp>
      <p:sp>
        <p:nvSpPr>
          <p:cNvPr id="27" name="角丸四角形吹き出し 26"/>
          <p:cNvSpPr/>
          <p:nvPr/>
        </p:nvSpPr>
        <p:spPr>
          <a:xfrm>
            <a:off x="303066" y="2361918"/>
            <a:ext cx="3215892" cy="649765"/>
          </a:xfrm>
          <a:prstGeom prst="wedgeRoundRectCallout">
            <a:avLst>
              <a:gd name="adj1" fmla="val 11183"/>
              <a:gd name="adj2" fmla="val 30436"/>
              <a:gd name="adj3" fmla="val 16667"/>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2000" b="1" dirty="0" smtClean="0">
                <a:solidFill>
                  <a:schemeClr val="tx1"/>
                </a:solidFill>
                <a:latin typeface="Meiryo UI" panose="020B0604030504040204" pitchFamily="50" charset="-128"/>
                <a:ea typeface="Meiryo UI" panose="020B0604030504040204" pitchFamily="50" charset="-128"/>
              </a:rPr>
              <a:t>14</a:t>
            </a:r>
            <a:r>
              <a:rPr lang="ja-JP" altLang="en-US" sz="1600" b="1" dirty="0" smtClean="0">
                <a:solidFill>
                  <a:schemeClr val="tx1"/>
                </a:solidFill>
                <a:latin typeface="Meiryo UI" panose="020B0604030504040204" pitchFamily="50" charset="-128"/>
                <a:ea typeface="Meiryo UI" panose="020B0604030504040204" pitchFamily="50" charset="-128"/>
              </a:rPr>
              <a:t>医療機関（受入要請病院）</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kumimoji="1" lang="ja-JP" altLang="en-US" sz="1600" b="1" dirty="0">
                <a:solidFill>
                  <a:schemeClr val="tx1"/>
                </a:solidFill>
                <a:latin typeface="Meiryo UI" panose="020B0604030504040204" pitchFamily="50" charset="-128"/>
                <a:ea typeface="Meiryo UI" panose="020B0604030504040204" pitchFamily="50" charset="-128"/>
              </a:rPr>
              <a:t>　</a:t>
            </a:r>
            <a:r>
              <a:rPr kumimoji="1" lang="ja-JP" altLang="en-US" sz="1600" b="1" dirty="0" smtClean="0">
                <a:solidFill>
                  <a:schemeClr val="tx1"/>
                </a:solidFill>
                <a:latin typeface="Meiryo UI" panose="020B0604030504040204" pitchFamily="50" charset="-128"/>
                <a:ea typeface="Meiryo UI" panose="020B0604030504040204" pitchFamily="50" charset="-128"/>
              </a:rPr>
              <a:t>　確保病床</a:t>
            </a:r>
            <a:r>
              <a:rPr lang="ja-JP" altLang="en-US" sz="1600" b="1" dirty="0">
                <a:solidFill>
                  <a:schemeClr val="tx1"/>
                </a:solidFill>
                <a:latin typeface="Meiryo UI" panose="020B0604030504040204" pitchFamily="50" charset="-128"/>
                <a:ea typeface="Meiryo UI" panose="020B0604030504040204" pitchFamily="50" charset="-128"/>
              </a:rPr>
              <a:t>　</a:t>
            </a:r>
            <a:r>
              <a:rPr kumimoji="1" lang="en-US" altLang="ja-JP" sz="2000" b="1" dirty="0" smtClean="0">
                <a:solidFill>
                  <a:schemeClr val="tx1"/>
                </a:solidFill>
                <a:latin typeface="Meiryo UI" panose="020B0604030504040204" pitchFamily="50" charset="-128"/>
                <a:ea typeface="Meiryo UI" panose="020B0604030504040204" pitchFamily="50" charset="-128"/>
              </a:rPr>
              <a:t>188</a:t>
            </a:r>
            <a:r>
              <a:rPr kumimoji="1" lang="ja-JP" altLang="en-US" sz="2000" b="1" dirty="0" smtClean="0">
                <a:solidFill>
                  <a:schemeClr val="tx1"/>
                </a:solidFill>
                <a:latin typeface="Meiryo UI" panose="020B0604030504040204" pitchFamily="50" charset="-128"/>
                <a:ea typeface="Meiryo UI" panose="020B0604030504040204" pitchFamily="50" charset="-128"/>
              </a:rPr>
              <a:t>床</a:t>
            </a:r>
            <a:endParaRPr kumimoji="1" lang="en-US" altLang="ja-JP" sz="2000" b="1" dirty="0">
              <a:solidFill>
                <a:schemeClr val="tx1"/>
              </a:solidFill>
              <a:latin typeface="Meiryo UI" panose="020B0604030504040204" pitchFamily="50" charset="-128"/>
              <a:ea typeface="Meiryo UI" panose="020B0604030504040204" pitchFamily="50" charset="-128"/>
            </a:endParaRPr>
          </a:p>
        </p:txBody>
      </p:sp>
      <p:sp>
        <p:nvSpPr>
          <p:cNvPr id="8" name="大かっこ 7"/>
          <p:cNvSpPr/>
          <p:nvPr/>
        </p:nvSpPr>
        <p:spPr>
          <a:xfrm>
            <a:off x="738146" y="3577350"/>
            <a:ext cx="1616442" cy="474793"/>
          </a:xfrm>
          <a:prstGeom prst="bracketPair">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4" name="大かっこ 73"/>
          <p:cNvSpPr/>
          <p:nvPr/>
        </p:nvSpPr>
        <p:spPr>
          <a:xfrm>
            <a:off x="738146" y="5886471"/>
            <a:ext cx="1616442" cy="537994"/>
          </a:xfrm>
          <a:prstGeom prst="bracketPair">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上下矢印 11"/>
          <p:cNvSpPr/>
          <p:nvPr/>
        </p:nvSpPr>
        <p:spPr>
          <a:xfrm>
            <a:off x="1318941" y="3010906"/>
            <a:ext cx="357913" cy="555745"/>
          </a:xfrm>
          <a:prstGeom prst="up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上下矢印 74"/>
          <p:cNvSpPr/>
          <p:nvPr/>
        </p:nvSpPr>
        <p:spPr>
          <a:xfrm>
            <a:off x="1297873" y="5352630"/>
            <a:ext cx="419634" cy="517149"/>
          </a:xfrm>
          <a:prstGeom prst="up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角丸四角形吹き出し 76"/>
          <p:cNvSpPr/>
          <p:nvPr/>
        </p:nvSpPr>
        <p:spPr>
          <a:xfrm>
            <a:off x="1644022" y="2995393"/>
            <a:ext cx="1913995" cy="323371"/>
          </a:xfrm>
          <a:prstGeom prst="wedgeRoundRectCallout">
            <a:avLst>
              <a:gd name="adj1" fmla="val 11183"/>
              <a:gd name="adj2" fmla="val 30436"/>
              <a:gd name="adj3" fmla="val 16667"/>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smtClean="0">
                <a:solidFill>
                  <a:schemeClr val="tx1"/>
                </a:solidFill>
                <a:latin typeface="HGPｺﾞｼｯｸE" panose="020B0900000000000000" pitchFamily="50" charset="-128"/>
                <a:ea typeface="HGPｺﾞｼｯｸE" panose="020B0900000000000000" pitchFamily="50" charset="-128"/>
              </a:rPr>
              <a:t>感染状況に応じた</a:t>
            </a:r>
            <a:endParaRPr lang="en-US" altLang="ja-JP" sz="1400" dirty="0" smtClean="0">
              <a:solidFill>
                <a:schemeClr val="tx1"/>
              </a:solidFill>
              <a:latin typeface="HGPｺﾞｼｯｸE" panose="020B0900000000000000" pitchFamily="50" charset="-128"/>
              <a:ea typeface="HGPｺﾞｼｯｸE" panose="020B0900000000000000" pitchFamily="50" charset="-128"/>
            </a:endParaRPr>
          </a:p>
          <a:p>
            <a:r>
              <a:rPr lang="ja-JP" altLang="en-US" sz="1400" dirty="0" smtClean="0">
                <a:solidFill>
                  <a:schemeClr val="tx1"/>
                </a:solidFill>
                <a:latin typeface="HGPｺﾞｼｯｸE" panose="020B0900000000000000" pitchFamily="50" charset="-128"/>
                <a:ea typeface="HGPｺﾞｼｯｸE" panose="020B0900000000000000" pitchFamily="50" charset="-128"/>
              </a:rPr>
              <a:t>可変的</a:t>
            </a:r>
            <a:r>
              <a:rPr lang="ja-JP" altLang="en-US" sz="1400" dirty="0">
                <a:solidFill>
                  <a:schemeClr val="tx1"/>
                </a:solidFill>
                <a:latin typeface="HGPｺﾞｼｯｸE" panose="020B0900000000000000" pitchFamily="50" charset="-128"/>
                <a:ea typeface="HGPｺﾞｼｯｸE" panose="020B0900000000000000" pitchFamily="50" charset="-128"/>
              </a:rPr>
              <a:t>運用</a:t>
            </a:r>
            <a:endParaRPr kumimoji="1" lang="en-US" altLang="ja-JP" sz="1400" dirty="0">
              <a:solidFill>
                <a:schemeClr val="tx1"/>
              </a:solidFill>
              <a:latin typeface="HGPｺﾞｼｯｸE" panose="020B0900000000000000" pitchFamily="50" charset="-128"/>
              <a:ea typeface="HGPｺﾞｼｯｸE" panose="020B0900000000000000" pitchFamily="50" charset="-128"/>
            </a:endParaRPr>
          </a:p>
        </p:txBody>
      </p:sp>
      <p:sp>
        <p:nvSpPr>
          <p:cNvPr id="90" name="角丸四角形吹き出し 89"/>
          <p:cNvSpPr/>
          <p:nvPr/>
        </p:nvSpPr>
        <p:spPr>
          <a:xfrm>
            <a:off x="636037" y="5732540"/>
            <a:ext cx="1747133" cy="813962"/>
          </a:xfrm>
          <a:prstGeom prst="wedgeRoundRectCallout">
            <a:avLst>
              <a:gd name="adj1" fmla="val 11183"/>
              <a:gd name="adj2" fmla="val 30436"/>
              <a:gd name="adj3" fmla="val 16667"/>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rPr>
              <a:t>　運用病床</a:t>
            </a:r>
            <a:endParaRPr lang="en-US" altLang="ja-JP" sz="1600" b="1" dirty="0" smtClean="0">
              <a:solidFill>
                <a:schemeClr val="tx1"/>
              </a:solidFill>
              <a:latin typeface="Meiryo UI" panose="020B0604030504040204" pitchFamily="50" charset="-128"/>
              <a:ea typeface="Meiryo UI" panose="020B0604030504040204" pitchFamily="50" charset="-128"/>
            </a:endParaRPr>
          </a:p>
          <a:p>
            <a:pPr algn="ctr"/>
            <a:r>
              <a:rPr lang="ja-JP" altLang="en-US" sz="2000" b="1" dirty="0" smtClean="0">
                <a:solidFill>
                  <a:schemeClr val="tx1"/>
                </a:solidFill>
                <a:latin typeface="Meiryo UI" panose="020B0604030504040204" pitchFamily="50" charset="-128"/>
                <a:ea typeface="Meiryo UI" panose="020B0604030504040204" pitchFamily="50" charset="-128"/>
              </a:rPr>
              <a:t>約</a:t>
            </a:r>
            <a:r>
              <a:rPr lang="en-US" altLang="ja-JP" sz="2000" b="1" dirty="0" smtClean="0">
                <a:solidFill>
                  <a:schemeClr val="tx1"/>
                </a:solidFill>
                <a:latin typeface="Meiryo UI" panose="020B0604030504040204" pitchFamily="50" charset="-128"/>
                <a:ea typeface="Meiryo UI" panose="020B0604030504040204" pitchFamily="50" charset="-128"/>
              </a:rPr>
              <a:t>690</a:t>
            </a:r>
            <a:r>
              <a:rPr lang="ja-JP" altLang="en-US" sz="2000" b="1" dirty="0" smtClean="0">
                <a:solidFill>
                  <a:schemeClr val="tx1"/>
                </a:solidFill>
                <a:latin typeface="Meiryo UI" panose="020B0604030504040204" pitchFamily="50" charset="-128"/>
                <a:ea typeface="Meiryo UI" panose="020B0604030504040204" pitchFamily="50" charset="-128"/>
              </a:rPr>
              <a:t>床</a:t>
            </a:r>
            <a:endParaRPr kumimoji="1" lang="en-US" altLang="ja-JP" sz="2000" b="1" dirty="0">
              <a:solidFill>
                <a:schemeClr val="tx1"/>
              </a:solidFill>
              <a:latin typeface="Meiryo UI" panose="020B0604030504040204" pitchFamily="50" charset="-128"/>
              <a:ea typeface="Meiryo UI" panose="020B0604030504040204" pitchFamily="50" charset="-128"/>
            </a:endParaRPr>
          </a:p>
        </p:txBody>
      </p:sp>
      <p:sp>
        <p:nvSpPr>
          <p:cNvPr id="91" name="角丸四角形吹き出し 90"/>
          <p:cNvSpPr/>
          <p:nvPr/>
        </p:nvSpPr>
        <p:spPr>
          <a:xfrm>
            <a:off x="499812" y="3392067"/>
            <a:ext cx="1990647" cy="813962"/>
          </a:xfrm>
          <a:prstGeom prst="wedgeRoundRectCallout">
            <a:avLst>
              <a:gd name="adj1" fmla="val 11183"/>
              <a:gd name="adj2" fmla="val 30436"/>
              <a:gd name="adj3" fmla="val 16667"/>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rPr>
              <a:t>　運用病床</a:t>
            </a:r>
            <a:endParaRPr lang="en-US" altLang="ja-JP" sz="1600" b="1" dirty="0">
              <a:solidFill>
                <a:schemeClr val="tx1"/>
              </a:solidFill>
              <a:latin typeface="Meiryo UI" panose="020B0604030504040204" pitchFamily="50" charset="-128"/>
              <a:ea typeface="Meiryo UI" panose="020B0604030504040204" pitchFamily="50" charset="-128"/>
            </a:endParaRPr>
          </a:p>
          <a:p>
            <a:pPr algn="ctr"/>
            <a:r>
              <a:rPr lang="ja-JP" altLang="en-US" sz="2000" b="1" dirty="0" smtClean="0">
                <a:solidFill>
                  <a:schemeClr val="tx1"/>
                </a:solidFill>
                <a:latin typeface="Meiryo UI" panose="020B0604030504040204" pitchFamily="50" charset="-128"/>
                <a:ea typeface="Meiryo UI" panose="020B0604030504040204" pitchFamily="50" charset="-128"/>
              </a:rPr>
              <a:t>約</a:t>
            </a:r>
            <a:r>
              <a:rPr lang="en-US" altLang="ja-JP" sz="2000" b="1" dirty="0" smtClean="0">
                <a:solidFill>
                  <a:schemeClr val="tx1"/>
                </a:solidFill>
                <a:latin typeface="Meiryo UI" panose="020B0604030504040204" pitchFamily="50" charset="-128"/>
                <a:ea typeface="Meiryo UI" panose="020B0604030504040204" pitchFamily="50" charset="-128"/>
              </a:rPr>
              <a:t>80</a:t>
            </a:r>
            <a:r>
              <a:rPr lang="ja-JP" altLang="en-US" sz="2000" b="1" dirty="0" smtClean="0">
                <a:solidFill>
                  <a:schemeClr val="tx1"/>
                </a:solidFill>
                <a:latin typeface="Meiryo UI" panose="020B0604030504040204" pitchFamily="50" charset="-128"/>
                <a:ea typeface="Meiryo UI" panose="020B0604030504040204" pitchFamily="50" charset="-128"/>
              </a:rPr>
              <a:t>床</a:t>
            </a:r>
            <a:endParaRPr kumimoji="1" lang="en-US" altLang="ja-JP" sz="2000" b="1" dirty="0">
              <a:solidFill>
                <a:schemeClr val="tx1"/>
              </a:solidFill>
              <a:latin typeface="Meiryo UI" panose="020B0604030504040204" pitchFamily="50" charset="-128"/>
              <a:ea typeface="Meiryo UI" panose="020B0604030504040204" pitchFamily="50" charset="-128"/>
            </a:endParaRPr>
          </a:p>
        </p:txBody>
      </p:sp>
      <p:sp>
        <p:nvSpPr>
          <p:cNvPr id="92" name="角丸四角形吹き出し 91"/>
          <p:cNvSpPr/>
          <p:nvPr/>
        </p:nvSpPr>
        <p:spPr>
          <a:xfrm>
            <a:off x="1676854" y="5314034"/>
            <a:ext cx="1884029" cy="323371"/>
          </a:xfrm>
          <a:prstGeom prst="wedgeRoundRectCallout">
            <a:avLst>
              <a:gd name="adj1" fmla="val 11183"/>
              <a:gd name="adj2" fmla="val 67862"/>
              <a:gd name="adj3" fmla="val 16667"/>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smtClean="0">
                <a:solidFill>
                  <a:schemeClr val="tx1"/>
                </a:solidFill>
                <a:latin typeface="HGPｺﾞｼｯｸE" panose="020B0900000000000000" pitchFamily="50" charset="-128"/>
                <a:ea typeface="HGPｺﾞｼｯｸE" panose="020B0900000000000000" pitchFamily="50" charset="-128"/>
              </a:rPr>
              <a:t>感染状況に応じた</a:t>
            </a:r>
            <a:endParaRPr lang="en-US" altLang="ja-JP" sz="1400" dirty="0" smtClean="0">
              <a:solidFill>
                <a:schemeClr val="tx1"/>
              </a:solidFill>
              <a:latin typeface="HGPｺﾞｼｯｸE" panose="020B0900000000000000" pitchFamily="50" charset="-128"/>
              <a:ea typeface="HGPｺﾞｼｯｸE" panose="020B0900000000000000" pitchFamily="50" charset="-128"/>
            </a:endParaRPr>
          </a:p>
          <a:p>
            <a:r>
              <a:rPr lang="ja-JP" altLang="en-US" sz="1400" dirty="0" smtClean="0">
                <a:solidFill>
                  <a:schemeClr val="tx1"/>
                </a:solidFill>
                <a:latin typeface="HGPｺﾞｼｯｸE" panose="020B0900000000000000" pitchFamily="50" charset="-128"/>
                <a:ea typeface="HGPｺﾞｼｯｸE" panose="020B0900000000000000" pitchFamily="50" charset="-128"/>
              </a:rPr>
              <a:t>可変的</a:t>
            </a:r>
            <a:r>
              <a:rPr lang="ja-JP" altLang="en-US" sz="1400" dirty="0">
                <a:solidFill>
                  <a:schemeClr val="tx1"/>
                </a:solidFill>
                <a:latin typeface="HGPｺﾞｼｯｸE" panose="020B0900000000000000" pitchFamily="50" charset="-128"/>
                <a:ea typeface="HGPｺﾞｼｯｸE" panose="020B0900000000000000" pitchFamily="50" charset="-128"/>
              </a:rPr>
              <a:t>運用</a:t>
            </a:r>
            <a:endParaRPr kumimoji="1" lang="en-US" altLang="ja-JP" sz="1400" dirty="0">
              <a:solidFill>
                <a:schemeClr val="tx1"/>
              </a:solidFill>
              <a:latin typeface="HGPｺﾞｼｯｸE" panose="020B0900000000000000" pitchFamily="50" charset="-128"/>
              <a:ea typeface="HGPｺﾞｼｯｸE" panose="020B0900000000000000" pitchFamily="50" charset="-128"/>
            </a:endParaRPr>
          </a:p>
        </p:txBody>
      </p:sp>
      <p:sp>
        <p:nvSpPr>
          <p:cNvPr id="93" name="右矢印 92"/>
          <p:cNvSpPr/>
          <p:nvPr/>
        </p:nvSpPr>
        <p:spPr>
          <a:xfrm>
            <a:off x="3511026" y="2636729"/>
            <a:ext cx="519443" cy="605783"/>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latin typeface="HGPｺﾞｼｯｸE" panose="020B0900000000000000" pitchFamily="50" charset="-128"/>
              <a:ea typeface="HGPｺﾞｼｯｸE" panose="020B0900000000000000" pitchFamily="50" charset="-128"/>
            </a:endParaRPr>
          </a:p>
        </p:txBody>
      </p:sp>
      <p:sp>
        <p:nvSpPr>
          <p:cNvPr id="60" name="テキスト ボックス 59"/>
          <p:cNvSpPr txBox="1"/>
          <p:nvPr/>
        </p:nvSpPr>
        <p:spPr>
          <a:xfrm>
            <a:off x="0" y="6471089"/>
            <a:ext cx="12192000" cy="369332"/>
          </a:xfrm>
          <a:prstGeom prst="roundRect">
            <a:avLst>
              <a:gd name="adj" fmla="val 0"/>
            </a:avLst>
          </a:prstGeom>
          <a:solidFill>
            <a:schemeClr val="accent2">
              <a:lumMod val="60000"/>
              <a:lumOff val="40000"/>
            </a:schemeClr>
          </a:solidFill>
          <a:ln w="28575">
            <a:solidFill>
              <a:srgbClr val="FF0000"/>
            </a:solidFill>
            <a:prstDash val="sysDot"/>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b="1">
                <a:solidFill>
                  <a:schemeClr val="tx1"/>
                </a:solidFill>
                <a:latin typeface="Meiryo UI" panose="020B0604030504040204" pitchFamily="50" charset="-128"/>
                <a:ea typeface="Meiryo UI" panose="020B0604030504040204" pitchFamily="50" charset="-128"/>
              </a:rPr>
              <a:t>　</a:t>
            </a:r>
            <a:r>
              <a:rPr lang="ja-JP" altLang="en-US" b="1" smtClean="0">
                <a:solidFill>
                  <a:schemeClr val="tx1"/>
                </a:solidFill>
                <a:latin typeface="Meiryo UI" panose="020B0604030504040204" pitchFamily="50" charset="-128"/>
                <a:ea typeface="Meiryo UI" panose="020B0604030504040204" pitchFamily="50" charset="-128"/>
              </a:rPr>
              <a:t>医療機能分化を</a:t>
            </a:r>
            <a:r>
              <a:rPr lang="ja-JP" altLang="en-US" b="1" dirty="0" smtClean="0">
                <a:solidFill>
                  <a:schemeClr val="tx1"/>
                </a:solidFill>
                <a:latin typeface="Meiryo UI" panose="020B0604030504040204" pitchFamily="50" charset="-128"/>
                <a:ea typeface="Meiryo UI" panose="020B0604030504040204" pitchFamily="50" charset="-128"/>
              </a:rPr>
              <a:t>踏まえた具体的な病床確保計画については、７月中に策定予定</a:t>
            </a:r>
            <a:endParaRPr lang="ja-JP" altLang="en-US" b="1" dirty="0">
              <a:solidFill>
                <a:schemeClr val="tx1"/>
              </a:solidFill>
              <a:latin typeface="Meiryo UI" panose="020B0604030504040204" pitchFamily="50" charset="-128"/>
              <a:ea typeface="Meiryo UI" panose="020B0604030504040204" pitchFamily="50" charset="-128"/>
            </a:endParaRPr>
          </a:p>
        </p:txBody>
      </p:sp>
      <p:sp>
        <p:nvSpPr>
          <p:cNvPr id="67" name="角丸四角形 66"/>
          <p:cNvSpPr/>
          <p:nvPr/>
        </p:nvSpPr>
        <p:spPr>
          <a:xfrm>
            <a:off x="4631349" y="3492384"/>
            <a:ext cx="2935506" cy="41764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smtClean="0">
                <a:solidFill>
                  <a:schemeClr val="tx1"/>
                </a:solidFill>
                <a:latin typeface="HGPｺﾞｼｯｸE" panose="020B0900000000000000" pitchFamily="50" charset="-128"/>
                <a:ea typeface="HGPｺﾞｼｯｸE" panose="020B0900000000000000" pitchFamily="50" charset="-128"/>
              </a:rPr>
              <a:t>②感染拡大時受入医療機関</a:t>
            </a:r>
            <a:endParaRPr kumimoji="1" lang="en-US" altLang="ja-JP" dirty="0" smtClean="0">
              <a:solidFill>
                <a:schemeClr val="tx1"/>
              </a:solidFill>
              <a:latin typeface="HGPｺﾞｼｯｸE" panose="020B0900000000000000" pitchFamily="50" charset="-128"/>
              <a:ea typeface="HGPｺﾞｼｯｸE" panose="020B0900000000000000" pitchFamily="50" charset="-128"/>
            </a:endParaRPr>
          </a:p>
        </p:txBody>
      </p:sp>
      <p:sp>
        <p:nvSpPr>
          <p:cNvPr id="71" name="角丸四角形 70"/>
          <p:cNvSpPr/>
          <p:nvPr/>
        </p:nvSpPr>
        <p:spPr>
          <a:xfrm>
            <a:off x="4992440" y="5071820"/>
            <a:ext cx="3796156" cy="409101"/>
          </a:xfrm>
          <a:prstGeom prst="roundRect">
            <a:avLst>
              <a:gd name="adj" fmla="val 139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25000"/>
              </a:lnSpc>
            </a:pPr>
            <a:r>
              <a:rPr kumimoji="1" lang="ja-JP" altLang="en-US" sz="1600" dirty="0" smtClean="0">
                <a:solidFill>
                  <a:schemeClr val="tx1"/>
                </a:solidFill>
                <a:latin typeface="HGPｺﾞｼｯｸE" panose="020B0900000000000000" pitchFamily="50" charset="-128"/>
                <a:ea typeface="HGPｺﾞｼｯｸE" panose="020B0900000000000000" pitchFamily="50" charset="-128"/>
              </a:rPr>
              <a:t>・</a:t>
            </a:r>
            <a:r>
              <a:rPr lang="ja-JP" altLang="en-US" sz="1600" dirty="0" smtClean="0">
                <a:solidFill>
                  <a:schemeClr val="tx1"/>
                </a:solidFill>
                <a:latin typeface="HGPｺﾞｼｯｸE" panose="020B0900000000000000" pitchFamily="50" charset="-128"/>
                <a:ea typeface="HGPｺﾞｼｯｸE" panose="020B0900000000000000" pitchFamily="50" charset="-128"/>
              </a:rPr>
              <a:t>二次医療圏</a:t>
            </a:r>
            <a:r>
              <a:rPr kumimoji="1" lang="ja-JP" altLang="en-US" sz="1600" dirty="0" smtClean="0">
                <a:solidFill>
                  <a:schemeClr val="tx1"/>
                </a:solidFill>
                <a:latin typeface="HGPｺﾞｼｯｸE" panose="020B0900000000000000" pitchFamily="50" charset="-128"/>
                <a:ea typeface="HGPｺﾞｼｯｸE" panose="020B0900000000000000" pitchFamily="50" charset="-128"/>
              </a:rPr>
              <a:t>毎に</a:t>
            </a:r>
            <a:endParaRPr kumimoji="1" lang="en-US" altLang="ja-JP" sz="1600" dirty="0" smtClean="0">
              <a:solidFill>
                <a:schemeClr val="tx1"/>
              </a:solidFill>
              <a:latin typeface="HGPｺﾞｼｯｸE" panose="020B0900000000000000" pitchFamily="50" charset="-128"/>
              <a:ea typeface="HGPｺﾞｼｯｸE" panose="020B0900000000000000" pitchFamily="50" charset="-128"/>
            </a:endParaRPr>
          </a:p>
          <a:p>
            <a:pPr>
              <a:lnSpc>
                <a:spcPct val="125000"/>
              </a:lnSpc>
            </a:pPr>
            <a:r>
              <a:rPr lang="ja-JP" altLang="en-US" sz="1600" dirty="0">
                <a:solidFill>
                  <a:schemeClr val="tx1"/>
                </a:solidFill>
                <a:latin typeface="HGPｺﾞｼｯｸE" panose="020B0900000000000000" pitchFamily="50" charset="-128"/>
                <a:ea typeface="HGPｺﾞｼｯｸE" panose="020B0900000000000000" pitchFamily="50" charset="-128"/>
              </a:rPr>
              <a:t>　概</a:t>
            </a:r>
            <a:r>
              <a:rPr lang="ja-JP" altLang="en-US" sz="1600" dirty="0" smtClean="0">
                <a:solidFill>
                  <a:schemeClr val="tx1"/>
                </a:solidFill>
                <a:latin typeface="HGPｺﾞｼｯｸE" panose="020B0900000000000000" pitchFamily="50" charset="-128"/>
                <a:ea typeface="HGPｺﾞｼｯｸE" panose="020B0900000000000000" pitchFamily="50" charset="-128"/>
              </a:rPr>
              <a:t>ね</a:t>
            </a:r>
            <a:r>
              <a:rPr kumimoji="1" lang="ja-JP" altLang="en-US" sz="1600" dirty="0" smtClean="0">
                <a:solidFill>
                  <a:schemeClr val="tx1"/>
                </a:solidFill>
                <a:latin typeface="HGPｺﾞｼｯｸE" panose="020B0900000000000000" pitchFamily="50" charset="-128"/>
                <a:ea typeface="HGPｺﾞｼｯｸE" panose="020B0900000000000000" pitchFamily="50" charset="-128"/>
              </a:rPr>
              <a:t>１か所以上設置</a:t>
            </a:r>
            <a:endParaRPr kumimoji="1" lang="en-US" altLang="ja-JP" sz="1600" dirty="0" smtClean="0">
              <a:solidFill>
                <a:schemeClr val="tx1"/>
              </a:solidFill>
              <a:latin typeface="HGPｺﾞｼｯｸE" panose="020B0900000000000000" pitchFamily="50" charset="-128"/>
              <a:ea typeface="HGPｺﾞｼｯｸE" panose="020B0900000000000000" pitchFamily="50" charset="-128"/>
            </a:endParaRPr>
          </a:p>
        </p:txBody>
      </p:sp>
      <p:sp>
        <p:nvSpPr>
          <p:cNvPr id="73" name="角丸四角形 72"/>
          <p:cNvSpPr/>
          <p:nvPr/>
        </p:nvSpPr>
        <p:spPr>
          <a:xfrm>
            <a:off x="4637364" y="4682087"/>
            <a:ext cx="2946452" cy="44615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smtClean="0">
                <a:solidFill>
                  <a:schemeClr val="tx1"/>
                </a:solidFill>
                <a:latin typeface="HGPｺﾞｼｯｸE" panose="020B0900000000000000" pitchFamily="50" charset="-128"/>
                <a:ea typeface="HGPｺﾞｼｯｸE" panose="020B0900000000000000" pitchFamily="50" charset="-128"/>
              </a:rPr>
              <a:t>①</a:t>
            </a:r>
            <a:r>
              <a:rPr kumimoji="1" lang="ja-JP" altLang="en-US" dirty="0" smtClean="0">
                <a:solidFill>
                  <a:schemeClr val="tx1"/>
                </a:solidFill>
                <a:latin typeface="HGPｺﾞｼｯｸE" panose="020B0900000000000000" pitchFamily="50" charset="-128"/>
                <a:ea typeface="HGPｺﾞｼｯｸE" panose="020B0900000000000000" pitchFamily="50" charset="-128"/>
              </a:rPr>
              <a:t>拠点医療機関</a:t>
            </a:r>
            <a:endParaRPr kumimoji="1" lang="en-US" altLang="ja-JP" dirty="0" smtClean="0">
              <a:solidFill>
                <a:schemeClr val="tx1"/>
              </a:solidFill>
              <a:latin typeface="HGPｺﾞｼｯｸE" panose="020B0900000000000000" pitchFamily="50" charset="-128"/>
              <a:ea typeface="HGPｺﾞｼｯｸE" panose="020B0900000000000000" pitchFamily="50" charset="-128"/>
            </a:endParaRPr>
          </a:p>
        </p:txBody>
      </p:sp>
      <p:sp>
        <p:nvSpPr>
          <p:cNvPr id="84" name="角丸四角形 83"/>
          <p:cNvSpPr/>
          <p:nvPr/>
        </p:nvSpPr>
        <p:spPr>
          <a:xfrm>
            <a:off x="4613746" y="5852260"/>
            <a:ext cx="2935506" cy="41764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smtClean="0">
                <a:solidFill>
                  <a:schemeClr val="tx1"/>
                </a:solidFill>
                <a:latin typeface="HGPｺﾞｼｯｸE" panose="020B0900000000000000" pitchFamily="50" charset="-128"/>
                <a:ea typeface="HGPｺﾞｼｯｸE" panose="020B0900000000000000" pitchFamily="50" charset="-128"/>
              </a:rPr>
              <a:t>②感染拡大時受入医療機関</a:t>
            </a:r>
            <a:endParaRPr kumimoji="1" lang="en-US" altLang="ja-JP" dirty="0" smtClean="0">
              <a:solidFill>
                <a:schemeClr val="tx1"/>
              </a:solidFill>
              <a:latin typeface="HGPｺﾞｼｯｸE" panose="020B0900000000000000" pitchFamily="50" charset="-128"/>
              <a:ea typeface="HGPｺﾞｼｯｸE" panose="020B0900000000000000" pitchFamily="50" charset="-128"/>
            </a:endParaRPr>
          </a:p>
        </p:txBody>
      </p:sp>
      <p:sp>
        <p:nvSpPr>
          <p:cNvPr id="87" name="角丸四角形 86"/>
          <p:cNvSpPr/>
          <p:nvPr/>
        </p:nvSpPr>
        <p:spPr>
          <a:xfrm>
            <a:off x="7654213" y="2222141"/>
            <a:ext cx="4413288" cy="1869442"/>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600" dirty="0" smtClean="0">
              <a:solidFill>
                <a:schemeClr val="tx1"/>
              </a:solidFill>
              <a:latin typeface="HGPｺﾞｼｯｸE" panose="020B0900000000000000" pitchFamily="50" charset="-128"/>
              <a:ea typeface="HGPｺﾞｼｯｸE" panose="020B0900000000000000" pitchFamily="50" charset="-128"/>
            </a:endParaRPr>
          </a:p>
        </p:txBody>
      </p:sp>
      <p:sp>
        <p:nvSpPr>
          <p:cNvPr id="2" name="正方形/長方形 1"/>
          <p:cNvSpPr/>
          <p:nvPr/>
        </p:nvSpPr>
        <p:spPr>
          <a:xfrm>
            <a:off x="8332291" y="3438493"/>
            <a:ext cx="630353" cy="2509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正方形/長方形 99"/>
          <p:cNvSpPr/>
          <p:nvPr/>
        </p:nvSpPr>
        <p:spPr>
          <a:xfrm>
            <a:off x="9473604" y="3229967"/>
            <a:ext cx="630353" cy="45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4" name="正方形/長方形 103"/>
          <p:cNvSpPr/>
          <p:nvPr/>
        </p:nvSpPr>
        <p:spPr>
          <a:xfrm>
            <a:off x="10674681" y="2998935"/>
            <a:ext cx="630353" cy="6749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p:cNvCxnSpPr/>
          <p:nvPr/>
        </p:nvCxnSpPr>
        <p:spPr>
          <a:xfrm>
            <a:off x="7796415" y="3686680"/>
            <a:ext cx="3902485" cy="0"/>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05" name="角丸四角形 104"/>
          <p:cNvSpPr/>
          <p:nvPr/>
        </p:nvSpPr>
        <p:spPr>
          <a:xfrm>
            <a:off x="7617521" y="2217629"/>
            <a:ext cx="4554459" cy="3757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400" dirty="0" smtClean="0">
                <a:solidFill>
                  <a:schemeClr val="tx1"/>
                </a:solidFill>
                <a:latin typeface="HGPｺﾞｼｯｸE" panose="020B0900000000000000" pitchFamily="50" charset="-128"/>
                <a:ea typeface="HGPｺﾞｼｯｸE" panose="020B0900000000000000" pitchFamily="50" charset="-128"/>
              </a:rPr>
              <a:t>【</a:t>
            </a:r>
            <a:r>
              <a:rPr lang="ja-JP" altLang="en-US" sz="1400" dirty="0" smtClean="0">
                <a:solidFill>
                  <a:schemeClr val="tx1"/>
                </a:solidFill>
                <a:latin typeface="HGPｺﾞｼｯｸE" panose="020B0900000000000000" pitchFamily="50" charset="-128"/>
                <a:ea typeface="HGPｺﾞｼｯｸE" panose="020B0900000000000000" pitchFamily="50" charset="-128"/>
              </a:rPr>
              <a:t>機能</a:t>
            </a:r>
            <a:r>
              <a:rPr lang="ja-JP" altLang="en-US" sz="1400" dirty="0">
                <a:solidFill>
                  <a:schemeClr val="tx1"/>
                </a:solidFill>
                <a:latin typeface="HGPｺﾞｼｯｸE" panose="020B0900000000000000" pitchFamily="50" charset="-128"/>
                <a:ea typeface="HGPｺﾞｼｯｸE" panose="020B0900000000000000" pitchFamily="50" charset="-128"/>
              </a:rPr>
              <a:t>分化</a:t>
            </a:r>
            <a:r>
              <a:rPr lang="ja-JP" altLang="en-US" sz="1400" dirty="0" smtClean="0">
                <a:solidFill>
                  <a:schemeClr val="tx1"/>
                </a:solidFill>
                <a:latin typeface="HGPｺﾞｼｯｸE" panose="020B0900000000000000" pitchFamily="50" charset="-128"/>
                <a:ea typeface="HGPｺﾞｼｯｸE" panose="020B0900000000000000" pitchFamily="50" charset="-128"/>
              </a:rPr>
              <a:t>後の病床確保イメージ</a:t>
            </a:r>
            <a:r>
              <a:rPr lang="en-US" altLang="ja-JP" sz="1400" dirty="0" smtClean="0">
                <a:solidFill>
                  <a:schemeClr val="tx1"/>
                </a:solidFill>
                <a:latin typeface="HGPｺﾞｼｯｸE" panose="020B0900000000000000" pitchFamily="50" charset="-128"/>
                <a:ea typeface="HGPｺﾞｼｯｸE" panose="020B0900000000000000" pitchFamily="50" charset="-128"/>
              </a:rPr>
              <a:t>】</a:t>
            </a:r>
            <a:endParaRPr kumimoji="1" lang="en-US" altLang="ja-JP" sz="1400" dirty="0" smtClean="0">
              <a:solidFill>
                <a:schemeClr val="tx1"/>
              </a:solidFill>
              <a:latin typeface="HGPｺﾞｼｯｸE" panose="020B0900000000000000" pitchFamily="50" charset="-128"/>
              <a:ea typeface="HGPｺﾞｼｯｸE" panose="020B0900000000000000" pitchFamily="50" charset="-128"/>
            </a:endParaRPr>
          </a:p>
        </p:txBody>
      </p:sp>
      <p:sp>
        <p:nvSpPr>
          <p:cNvPr id="106" name="角丸四角形 105"/>
          <p:cNvSpPr/>
          <p:nvPr/>
        </p:nvSpPr>
        <p:spPr>
          <a:xfrm>
            <a:off x="8110509" y="3676398"/>
            <a:ext cx="1107615" cy="3757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HGPｺﾞｼｯｸE" panose="020B0900000000000000" pitchFamily="50" charset="-128"/>
                <a:ea typeface="HGPｺﾞｼｯｸE" panose="020B0900000000000000" pitchFamily="50" charset="-128"/>
              </a:rPr>
              <a:t>感染状況</a:t>
            </a:r>
            <a:endParaRPr lang="en-US" altLang="ja-JP" sz="1200" dirty="0" smtClean="0">
              <a:solidFill>
                <a:schemeClr val="tx1"/>
              </a:solidFill>
              <a:latin typeface="HGPｺﾞｼｯｸE" panose="020B0900000000000000" pitchFamily="50" charset="-128"/>
              <a:ea typeface="HGPｺﾞｼｯｸE" panose="020B0900000000000000" pitchFamily="50" charset="-128"/>
            </a:endParaRPr>
          </a:p>
          <a:p>
            <a:pPr algn="ctr"/>
            <a:r>
              <a:rPr lang="ja-JP" altLang="en-US" sz="1200" dirty="0" smtClean="0">
                <a:solidFill>
                  <a:schemeClr val="tx1"/>
                </a:solidFill>
                <a:latin typeface="HGPｺﾞｼｯｸE" panose="020B0900000000000000" pitchFamily="50" charset="-128"/>
                <a:ea typeface="HGPｺﾞｼｯｸE" panose="020B0900000000000000" pitchFamily="50" charset="-128"/>
              </a:rPr>
              <a:t>小康状態時</a:t>
            </a:r>
            <a:endParaRPr kumimoji="1" lang="en-US" altLang="ja-JP" sz="1200" dirty="0" smtClean="0">
              <a:solidFill>
                <a:schemeClr val="tx1"/>
              </a:solidFill>
              <a:latin typeface="HGPｺﾞｼｯｸE" panose="020B0900000000000000" pitchFamily="50" charset="-128"/>
              <a:ea typeface="HGPｺﾞｼｯｸE" panose="020B0900000000000000" pitchFamily="50" charset="-128"/>
            </a:endParaRPr>
          </a:p>
        </p:txBody>
      </p:sp>
      <p:sp>
        <p:nvSpPr>
          <p:cNvPr id="107" name="角丸四角形 106"/>
          <p:cNvSpPr/>
          <p:nvPr/>
        </p:nvSpPr>
        <p:spPr>
          <a:xfrm>
            <a:off x="9212152" y="3596680"/>
            <a:ext cx="1107615" cy="48105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HGPｺﾞｼｯｸE" panose="020B0900000000000000" pitchFamily="50" charset="-128"/>
                <a:ea typeface="HGPｺﾞｼｯｸE" panose="020B0900000000000000" pitchFamily="50" charset="-128"/>
              </a:rPr>
              <a:t>感染拡大時</a:t>
            </a:r>
            <a:endParaRPr lang="en-US" altLang="ja-JP" sz="1200" dirty="0" smtClean="0">
              <a:solidFill>
                <a:schemeClr val="tx1"/>
              </a:solidFill>
              <a:latin typeface="HGPｺﾞｼｯｸE" panose="020B0900000000000000" pitchFamily="50" charset="-128"/>
              <a:ea typeface="HGPｺﾞｼｯｸE" panose="020B0900000000000000" pitchFamily="50" charset="-128"/>
            </a:endParaRPr>
          </a:p>
        </p:txBody>
      </p:sp>
      <p:sp>
        <p:nvSpPr>
          <p:cNvPr id="108" name="角丸四角形 107"/>
          <p:cNvSpPr/>
          <p:nvPr/>
        </p:nvSpPr>
        <p:spPr>
          <a:xfrm>
            <a:off x="10455526" y="3679422"/>
            <a:ext cx="1107615" cy="3757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HGPｺﾞｼｯｸE" panose="020B0900000000000000" pitchFamily="50" charset="-128"/>
                <a:ea typeface="HGPｺﾞｼｯｸE" panose="020B0900000000000000" pitchFamily="50" charset="-128"/>
              </a:rPr>
              <a:t>更なる</a:t>
            </a:r>
            <a:endParaRPr lang="en-US" altLang="ja-JP" sz="1200" dirty="0" smtClean="0">
              <a:solidFill>
                <a:schemeClr val="tx1"/>
              </a:solidFill>
              <a:latin typeface="HGPｺﾞｼｯｸE" panose="020B0900000000000000" pitchFamily="50" charset="-128"/>
              <a:ea typeface="HGPｺﾞｼｯｸE" panose="020B0900000000000000" pitchFamily="50" charset="-128"/>
            </a:endParaRPr>
          </a:p>
          <a:p>
            <a:pPr algn="ctr"/>
            <a:r>
              <a:rPr lang="ja-JP" altLang="en-US" sz="1200" dirty="0" smtClean="0">
                <a:solidFill>
                  <a:schemeClr val="tx1"/>
                </a:solidFill>
                <a:latin typeface="HGPｺﾞｼｯｸE" panose="020B0900000000000000" pitchFamily="50" charset="-128"/>
                <a:ea typeface="HGPｺﾞｼｯｸE" panose="020B0900000000000000" pitchFamily="50" charset="-128"/>
              </a:rPr>
              <a:t>感染拡大時</a:t>
            </a:r>
            <a:endParaRPr lang="en-US" altLang="ja-JP" sz="1200" dirty="0" smtClean="0">
              <a:solidFill>
                <a:schemeClr val="tx1"/>
              </a:solidFill>
              <a:latin typeface="HGPｺﾞｼｯｸE" panose="020B0900000000000000" pitchFamily="50" charset="-128"/>
              <a:ea typeface="HGPｺﾞｼｯｸE" panose="020B0900000000000000" pitchFamily="50" charset="-128"/>
            </a:endParaRPr>
          </a:p>
        </p:txBody>
      </p:sp>
      <p:sp>
        <p:nvSpPr>
          <p:cNvPr id="109" name="角丸四角形 108"/>
          <p:cNvSpPr/>
          <p:nvPr/>
        </p:nvSpPr>
        <p:spPr>
          <a:xfrm>
            <a:off x="7951921" y="2747180"/>
            <a:ext cx="1351042" cy="69131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lang="ja-JP" altLang="en-US" sz="1100" dirty="0" smtClean="0">
                <a:solidFill>
                  <a:schemeClr val="tx1"/>
                </a:solidFill>
                <a:latin typeface="HGPｺﾞｼｯｸE" panose="020B0900000000000000" pitchFamily="50" charset="-128"/>
                <a:ea typeface="HGPｺﾞｼｯｸE" panose="020B0900000000000000" pitchFamily="50" charset="-128"/>
              </a:rPr>
              <a:t>①拠点医療機関</a:t>
            </a:r>
            <a:endParaRPr lang="en-US" altLang="ja-JP" sz="1100" dirty="0" smtClean="0">
              <a:solidFill>
                <a:schemeClr val="tx1"/>
              </a:solidFill>
              <a:latin typeface="HGPｺﾞｼｯｸE" panose="020B0900000000000000" pitchFamily="50" charset="-128"/>
              <a:ea typeface="HGPｺﾞｼｯｸE" panose="020B0900000000000000" pitchFamily="50" charset="-128"/>
            </a:endParaRPr>
          </a:p>
          <a:p>
            <a:pPr algn="ctr"/>
            <a:r>
              <a:rPr kumimoji="1" lang="ja-JP" altLang="en-US" sz="900" dirty="0" smtClean="0">
                <a:solidFill>
                  <a:schemeClr val="tx1"/>
                </a:solidFill>
                <a:latin typeface="Meiryo UI" panose="020B0604030504040204" pitchFamily="50" charset="-128"/>
                <a:ea typeface="Meiryo UI" panose="020B0604030504040204" pitchFamily="50" charset="-128"/>
              </a:rPr>
              <a:t>確保病床の一部</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900" dirty="0" smtClean="0">
                <a:solidFill>
                  <a:schemeClr val="tx1"/>
                </a:solidFill>
                <a:latin typeface="Meiryo UI" panose="020B0604030504040204" pitchFamily="50" charset="-128"/>
                <a:ea typeface="Meiryo UI" panose="020B0604030504040204" pitchFamily="50" charset="-128"/>
              </a:rPr>
              <a:t>を通常医療用</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900" dirty="0" smtClean="0">
                <a:solidFill>
                  <a:schemeClr val="tx1"/>
                </a:solidFill>
                <a:latin typeface="Meiryo UI" panose="020B0604030504040204" pitchFamily="50" charset="-128"/>
                <a:ea typeface="Meiryo UI" panose="020B0604030504040204" pitchFamily="50" charset="-128"/>
              </a:rPr>
              <a:t>として暫定運用</a:t>
            </a:r>
            <a:endParaRPr kumimoji="1" lang="en-US" altLang="ja-JP" sz="900" dirty="0" smtClean="0">
              <a:solidFill>
                <a:schemeClr val="tx1"/>
              </a:solidFill>
              <a:latin typeface="Meiryo UI" panose="020B0604030504040204" pitchFamily="50" charset="-128"/>
              <a:ea typeface="Meiryo UI" panose="020B0604030504040204" pitchFamily="50" charset="-128"/>
            </a:endParaRPr>
          </a:p>
        </p:txBody>
      </p:sp>
      <p:sp>
        <p:nvSpPr>
          <p:cNvPr id="110" name="角丸四角形 109"/>
          <p:cNvSpPr/>
          <p:nvPr/>
        </p:nvSpPr>
        <p:spPr>
          <a:xfrm>
            <a:off x="9094127" y="2572564"/>
            <a:ext cx="1351042" cy="629958"/>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lang="ja-JP" altLang="en-US" sz="1100" dirty="0" smtClean="0">
                <a:solidFill>
                  <a:schemeClr val="tx1"/>
                </a:solidFill>
                <a:latin typeface="HGPｺﾞｼｯｸE" panose="020B0900000000000000" pitchFamily="50" charset="-128"/>
                <a:ea typeface="HGPｺﾞｼｯｸE" panose="020B0900000000000000" pitchFamily="50" charset="-128"/>
              </a:rPr>
              <a:t>①拠点医療機関</a:t>
            </a:r>
            <a:endParaRPr lang="en-US" altLang="ja-JP" sz="1100" dirty="0" smtClean="0">
              <a:solidFill>
                <a:schemeClr val="tx1"/>
              </a:solidFill>
              <a:latin typeface="HGPｺﾞｼｯｸE" panose="020B0900000000000000" pitchFamily="50" charset="-128"/>
              <a:ea typeface="HGPｺﾞｼｯｸE" panose="020B0900000000000000" pitchFamily="50" charset="-128"/>
            </a:endParaRPr>
          </a:p>
          <a:p>
            <a:pPr algn="ctr"/>
            <a:r>
              <a:rPr kumimoji="1" lang="ja-JP" altLang="en-US" sz="900" dirty="0" smtClean="0">
                <a:solidFill>
                  <a:schemeClr val="tx1"/>
                </a:solidFill>
                <a:latin typeface="Meiryo UI" panose="020B0604030504040204" pitchFamily="50" charset="-128"/>
                <a:ea typeface="Meiryo UI" panose="020B0604030504040204" pitchFamily="50" charset="-128"/>
              </a:rPr>
              <a:t>確保病床を</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rPr>
              <a:t>すべてコロナ用</a:t>
            </a:r>
            <a:endParaRPr lang="en-US" altLang="ja-JP" sz="900" dirty="0" smtClean="0">
              <a:solidFill>
                <a:schemeClr val="tx1"/>
              </a:solidFill>
              <a:latin typeface="Meiryo UI" panose="020B0604030504040204" pitchFamily="50" charset="-128"/>
              <a:ea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rPr>
              <a:t>として</a:t>
            </a:r>
            <a:r>
              <a:rPr kumimoji="1" lang="ja-JP" altLang="en-US" sz="900" dirty="0" smtClean="0">
                <a:solidFill>
                  <a:schemeClr val="tx1"/>
                </a:solidFill>
                <a:latin typeface="Meiryo UI" panose="020B0604030504040204" pitchFamily="50" charset="-128"/>
                <a:ea typeface="Meiryo UI" panose="020B0604030504040204" pitchFamily="50" charset="-128"/>
              </a:rPr>
              <a:t>運用</a:t>
            </a:r>
            <a:endParaRPr kumimoji="1" lang="en-US" altLang="ja-JP" sz="900" dirty="0" smtClean="0">
              <a:solidFill>
                <a:schemeClr val="tx1"/>
              </a:solidFill>
              <a:latin typeface="Meiryo UI" panose="020B0604030504040204" pitchFamily="50" charset="-128"/>
              <a:ea typeface="Meiryo UI" panose="020B0604030504040204" pitchFamily="50" charset="-128"/>
            </a:endParaRPr>
          </a:p>
        </p:txBody>
      </p:sp>
      <p:sp>
        <p:nvSpPr>
          <p:cNvPr id="111" name="角丸四角形 110"/>
          <p:cNvSpPr/>
          <p:nvPr/>
        </p:nvSpPr>
        <p:spPr>
          <a:xfrm>
            <a:off x="10168459" y="2552614"/>
            <a:ext cx="1748076" cy="4435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lang="ja-JP" altLang="en-US" sz="1100" dirty="0" smtClean="0">
                <a:solidFill>
                  <a:schemeClr val="tx1"/>
                </a:solidFill>
                <a:latin typeface="HGPｺﾞｼｯｸE" panose="020B0900000000000000" pitchFamily="50" charset="-128"/>
                <a:ea typeface="HGPｺﾞｼｯｸE" panose="020B0900000000000000" pitchFamily="50" charset="-128"/>
              </a:rPr>
              <a:t>①拠点医療機関</a:t>
            </a:r>
            <a:endParaRPr lang="en-US" altLang="ja-JP" sz="1100" dirty="0" smtClean="0">
              <a:solidFill>
                <a:schemeClr val="tx1"/>
              </a:solidFill>
              <a:latin typeface="HGPｺﾞｼｯｸE" panose="020B0900000000000000" pitchFamily="50" charset="-128"/>
              <a:ea typeface="HGPｺﾞｼｯｸE" panose="020B0900000000000000" pitchFamily="50" charset="-128"/>
            </a:endParaRPr>
          </a:p>
          <a:p>
            <a:pPr algn="ctr">
              <a:lnSpc>
                <a:spcPct val="125000"/>
              </a:lnSpc>
            </a:pPr>
            <a:r>
              <a:rPr lang="ja-JP" altLang="en-US" sz="1100" dirty="0" smtClean="0">
                <a:solidFill>
                  <a:schemeClr val="tx1"/>
                </a:solidFill>
                <a:latin typeface="HGPｺﾞｼｯｸE" panose="020B0900000000000000" pitchFamily="50" charset="-128"/>
                <a:ea typeface="HGPｺﾞｼｯｸE" panose="020B0900000000000000" pitchFamily="50" charset="-128"/>
              </a:rPr>
              <a:t>②拡大時受入医療機関</a:t>
            </a:r>
            <a:endParaRPr lang="en-US" altLang="ja-JP" sz="1100" dirty="0" smtClean="0">
              <a:solidFill>
                <a:schemeClr val="tx1"/>
              </a:solidFill>
              <a:latin typeface="HGPｺﾞｼｯｸE" panose="020B0900000000000000" pitchFamily="50" charset="-128"/>
              <a:ea typeface="HGPｺﾞｼｯｸE" panose="020B0900000000000000" pitchFamily="50" charset="-128"/>
            </a:endParaRPr>
          </a:p>
        </p:txBody>
      </p:sp>
      <p:sp>
        <p:nvSpPr>
          <p:cNvPr id="112" name="角丸四角形 111"/>
          <p:cNvSpPr/>
          <p:nvPr/>
        </p:nvSpPr>
        <p:spPr>
          <a:xfrm>
            <a:off x="7633472" y="4592173"/>
            <a:ext cx="4434029" cy="1790625"/>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600" dirty="0" smtClean="0">
              <a:solidFill>
                <a:schemeClr val="tx1"/>
              </a:solidFill>
              <a:latin typeface="HGPｺﾞｼｯｸE" panose="020B0900000000000000" pitchFamily="50" charset="-128"/>
              <a:ea typeface="HGPｺﾞｼｯｸE" panose="020B0900000000000000" pitchFamily="50" charset="-128"/>
            </a:endParaRPr>
          </a:p>
        </p:txBody>
      </p:sp>
      <p:sp>
        <p:nvSpPr>
          <p:cNvPr id="113" name="正方形/長方形 112"/>
          <p:cNvSpPr/>
          <p:nvPr/>
        </p:nvSpPr>
        <p:spPr>
          <a:xfrm>
            <a:off x="8382998" y="5755056"/>
            <a:ext cx="630353" cy="2509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正方形/長方形 113"/>
          <p:cNvSpPr/>
          <p:nvPr/>
        </p:nvSpPr>
        <p:spPr>
          <a:xfrm>
            <a:off x="9524311" y="5546530"/>
            <a:ext cx="630353" cy="45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5" name="正方形/長方形 114"/>
          <p:cNvSpPr/>
          <p:nvPr/>
        </p:nvSpPr>
        <p:spPr>
          <a:xfrm>
            <a:off x="10700651" y="5315833"/>
            <a:ext cx="630353" cy="6749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角丸四角形 116"/>
          <p:cNvSpPr/>
          <p:nvPr/>
        </p:nvSpPr>
        <p:spPr>
          <a:xfrm>
            <a:off x="8161215" y="6022531"/>
            <a:ext cx="1107615" cy="3757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HGPｺﾞｼｯｸE" panose="020B0900000000000000" pitchFamily="50" charset="-128"/>
                <a:ea typeface="HGPｺﾞｼｯｸE" panose="020B0900000000000000" pitchFamily="50" charset="-128"/>
              </a:rPr>
              <a:t>感染状況</a:t>
            </a:r>
            <a:endParaRPr lang="en-US" altLang="ja-JP" sz="1200" dirty="0" smtClean="0">
              <a:solidFill>
                <a:schemeClr val="tx1"/>
              </a:solidFill>
              <a:latin typeface="HGPｺﾞｼｯｸE" panose="020B0900000000000000" pitchFamily="50" charset="-128"/>
              <a:ea typeface="HGPｺﾞｼｯｸE" panose="020B0900000000000000" pitchFamily="50" charset="-128"/>
            </a:endParaRPr>
          </a:p>
          <a:p>
            <a:pPr algn="ctr"/>
            <a:r>
              <a:rPr lang="ja-JP" altLang="en-US" sz="1200" dirty="0" smtClean="0">
                <a:solidFill>
                  <a:schemeClr val="tx1"/>
                </a:solidFill>
                <a:latin typeface="HGPｺﾞｼｯｸE" panose="020B0900000000000000" pitchFamily="50" charset="-128"/>
                <a:ea typeface="HGPｺﾞｼｯｸE" panose="020B0900000000000000" pitchFamily="50" charset="-128"/>
              </a:rPr>
              <a:t>小康状態時</a:t>
            </a:r>
            <a:endParaRPr kumimoji="1" lang="en-US" altLang="ja-JP" sz="1200" dirty="0" smtClean="0">
              <a:solidFill>
                <a:schemeClr val="tx1"/>
              </a:solidFill>
              <a:latin typeface="HGPｺﾞｼｯｸE" panose="020B0900000000000000" pitchFamily="50" charset="-128"/>
              <a:ea typeface="HGPｺﾞｼｯｸE" panose="020B0900000000000000" pitchFamily="50" charset="-128"/>
            </a:endParaRPr>
          </a:p>
        </p:txBody>
      </p:sp>
      <p:sp>
        <p:nvSpPr>
          <p:cNvPr id="118" name="角丸四角形 117"/>
          <p:cNvSpPr/>
          <p:nvPr/>
        </p:nvSpPr>
        <p:spPr>
          <a:xfrm>
            <a:off x="9327145" y="5981190"/>
            <a:ext cx="1107615" cy="48105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HGPｺﾞｼｯｸE" panose="020B0900000000000000" pitchFamily="50" charset="-128"/>
                <a:ea typeface="HGPｺﾞｼｯｸE" panose="020B0900000000000000" pitchFamily="50" charset="-128"/>
              </a:rPr>
              <a:t>感染拡大時</a:t>
            </a:r>
            <a:endParaRPr lang="en-US" altLang="ja-JP" sz="1200" dirty="0" smtClean="0">
              <a:solidFill>
                <a:schemeClr val="tx1"/>
              </a:solidFill>
              <a:latin typeface="HGPｺﾞｼｯｸE" panose="020B0900000000000000" pitchFamily="50" charset="-128"/>
              <a:ea typeface="HGPｺﾞｼｯｸE" panose="020B0900000000000000" pitchFamily="50" charset="-128"/>
            </a:endParaRPr>
          </a:p>
        </p:txBody>
      </p:sp>
      <p:sp>
        <p:nvSpPr>
          <p:cNvPr id="119" name="角丸四角形 118"/>
          <p:cNvSpPr/>
          <p:nvPr/>
        </p:nvSpPr>
        <p:spPr>
          <a:xfrm>
            <a:off x="10505648" y="6032401"/>
            <a:ext cx="1107615" cy="3757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HGPｺﾞｼｯｸE" panose="020B0900000000000000" pitchFamily="50" charset="-128"/>
                <a:ea typeface="HGPｺﾞｼｯｸE" panose="020B0900000000000000" pitchFamily="50" charset="-128"/>
              </a:rPr>
              <a:t>更なる</a:t>
            </a:r>
            <a:endParaRPr lang="en-US" altLang="ja-JP" sz="1200" dirty="0" smtClean="0">
              <a:solidFill>
                <a:schemeClr val="tx1"/>
              </a:solidFill>
              <a:latin typeface="HGPｺﾞｼｯｸE" panose="020B0900000000000000" pitchFamily="50" charset="-128"/>
              <a:ea typeface="HGPｺﾞｼｯｸE" panose="020B0900000000000000" pitchFamily="50" charset="-128"/>
            </a:endParaRPr>
          </a:p>
          <a:p>
            <a:pPr algn="ctr"/>
            <a:r>
              <a:rPr lang="ja-JP" altLang="en-US" sz="1200" dirty="0" smtClean="0">
                <a:solidFill>
                  <a:schemeClr val="tx1"/>
                </a:solidFill>
                <a:latin typeface="HGPｺﾞｼｯｸE" panose="020B0900000000000000" pitchFamily="50" charset="-128"/>
                <a:ea typeface="HGPｺﾞｼｯｸE" panose="020B0900000000000000" pitchFamily="50" charset="-128"/>
              </a:rPr>
              <a:t>感染拡大時</a:t>
            </a:r>
            <a:endParaRPr lang="en-US" altLang="ja-JP" sz="1200" dirty="0" smtClean="0">
              <a:solidFill>
                <a:schemeClr val="tx1"/>
              </a:solidFill>
              <a:latin typeface="HGPｺﾞｼｯｸE" panose="020B0900000000000000" pitchFamily="50" charset="-128"/>
              <a:ea typeface="HGPｺﾞｼｯｸE" panose="020B0900000000000000" pitchFamily="50" charset="-128"/>
            </a:endParaRPr>
          </a:p>
        </p:txBody>
      </p:sp>
      <p:sp>
        <p:nvSpPr>
          <p:cNvPr id="122" name="角丸四角形 121"/>
          <p:cNvSpPr/>
          <p:nvPr/>
        </p:nvSpPr>
        <p:spPr>
          <a:xfrm>
            <a:off x="10185417" y="4851783"/>
            <a:ext cx="1748076" cy="52576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HGPｺﾞｼｯｸE" panose="020B0900000000000000" pitchFamily="50" charset="-128"/>
                <a:ea typeface="HGPｺﾞｼｯｸE" panose="020B0900000000000000" pitchFamily="50" charset="-128"/>
              </a:rPr>
              <a:t>①拠点医療機関</a:t>
            </a:r>
            <a:endParaRPr lang="en-US" altLang="ja-JP" sz="1000" dirty="0" smtClean="0">
              <a:solidFill>
                <a:schemeClr val="tx1"/>
              </a:solidFill>
              <a:latin typeface="Meiryo UI" panose="020B0604030504040204" pitchFamily="50" charset="-128"/>
              <a:ea typeface="Meiryo UI" panose="020B0604030504040204" pitchFamily="50" charset="-128"/>
            </a:endParaRPr>
          </a:p>
          <a:p>
            <a:pPr algn="ctr">
              <a:lnSpc>
                <a:spcPct val="125000"/>
              </a:lnSpc>
            </a:pPr>
            <a:r>
              <a:rPr lang="ja-JP" altLang="en-US" sz="1100" dirty="0" smtClean="0">
                <a:solidFill>
                  <a:schemeClr val="tx1"/>
                </a:solidFill>
                <a:latin typeface="HGPｺﾞｼｯｸE" panose="020B0900000000000000" pitchFamily="50" charset="-128"/>
                <a:ea typeface="HGPｺﾞｼｯｸE" panose="020B0900000000000000" pitchFamily="50" charset="-128"/>
              </a:rPr>
              <a:t>②拡大時受入医療機関</a:t>
            </a:r>
            <a:endParaRPr lang="en-US" altLang="ja-JP" sz="1100" dirty="0" smtClean="0">
              <a:solidFill>
                <a:schemeClr val="tx1"/>
              </a:solidFill>
              <a:latin typeface="HGPｺﾞｼｯｸE" panose="020B0900000000000000" pitchFamily="50" charset="-128"/>
              <a:ea typeface="HGPｺﾞｼｯｸE" panose="020B0900000000000000" pitchFamily="50" charset="-128"/>
            </a:endParaRPr>
          </a:p>
        </p:txBody>
      </p:sp>
      <p:cxnSp>
        <p:nvCxnSpPr>
          <p:cNvPr id="123" name="直線コネクタ 122"/>
          <p:cNvCxnSpPr/>
          <p:nvPr/>
        </p:nvCxnSpPr>
        <p:spPr>
          <a:xfrm>
            <a:off x="7879707" y="6013076"/>
            <a:ext cx="3902485" cy="0"/>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56" name="角丸四角形 55"/>
          <p:cNvSpPr/>
          <p:nvPr/>
        </p:nvSpPr>
        <p:spPr>
          <a:xfrm>
            <a:off x="11418852" y="3129086"/>
            <a:ext cx="618506" cy="3757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solidFill>
                  <a:schemeClr val="tx1"/>
                </a:solidFill>
                <a:latin typeface="HGPｺﾞｼｯｸE" panose="020B0900000000000000" pitchFamily="50" charset="-128"/>
                <a:ea typeface="HGPｺﾞｼｯｸE" panose="020B0900000000000000" pitchFamily="50" charset="-128"/>
              </a:rPr>
              <a:t>215</a:t>
            </a:r>
            <a:r>
              <a:rPr kumimoji="1" lang="ja-JP" altLang="en-US" sz="1200" b="1" dirty="0" smtClean="0">
                <a:solidFill>
                  <a:schemeClr val="tx1"/>
                </a:solidFill>
                <a:latin typeface="HGPｺﾞｼｯｸE" panose="020B0900000000000000" pitchFamily="50" charset="-128"/>
                <a:ea typeface="HGPｺﾞｼｯｸE" panose="020B0900000000000000" pitchFamily="50" charset="-128"/>
              </a:rPr>
              <a:t>床</a:t>
            </a:r>
            <a:endParaRPr kumimoji="1" lang="en-US" altLang="ja-JP" sz="1200" b="1" dirty="0" smtClean="0">
              <a:solidFill>
                <a:schemeClr val="tx1"/>
              </a:solidFill>
              <a:latin typeface="HGPｺﾞｼｯｸE" panose="020B0900000000000000" pitchFamily="50" charset="-128"/>
              <a:ea typeface="HGPｺﾞｼｯｸE" panose="020B0900000000000000" pitchFamily="50" charset="-128"/>
            </a:endParaRPr>
          </a:p>
        </p:txBody>
      </p:sp>
      <p:sp>
        <p:nvSpPr>
          <p:cNvPr id="57" name="角丸四角形 56"/>
          <p:cNvSpPr/>
          <p:nvPr/>
        </p:nvSpPr>
        <p:spPr>
          <a:xfrm>
            <a:off x="11338054" y="5453068"/>
            <a:ext cx="845943" cy="3757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smtClean="0">
                <a:solidFill>
                  <a:schemeClr val="tx1"/>
                </a:solidFill>
                <a:latin typeface="HGPｺﾞｼｯｸE" panose="020B0900000000000000" pitchFamily="50" charset="-128"/>
                <a:ea typeface="HGPｺﾞｼｯｸE" panose="020B0900000000000000" pitchFamily="50" charset="-128"/>
              </a:rPr>
              <a:t>1,400</a:t>
            </a:r>
            <a:r>
              <a:rPr kumimoji="1" lang="ja-JP" altLang="en-US" sz="1200" b="1" dirty="0" smtClean="0">
                <a:solidFill>
                  <a:schemeClr val="tx1"/>
                </a:solidFill>
                <a:latin typeface="HGPｺﾞｼｯｸE" panose="020B0900000000000000" pitchFamily="50" charset="-128"/>
                <a:ea typeface="HGPｺﾞｼｯｸE" panose="020B0900000000000000" pitchFamily="50" charset="-128"/>
              </a:rPr>
              <a:t>床</a:t>
            </a:r>
            <a:endParaRPr kumimoji="1" lang="en-US" altLang="ja-JP" sz="1200" b="1" dirty="0" smtClean="0">
              <a:solidFill>
                <a:schemeClr val="tx1"/>
              </a:solidFill>
              <a:latin typeface="HGPｺﾞｼｯｸE" panose="020B0900000000000000" pitchFamily="50" charset="-128"/>
              <a:ea typeface="HGPｺﾞｼｯｸE" panose="020B0900000000000000" pitchFamily="50" charset="-128"/>
            </a:endParaRPr>
          </a:p>
        </p:txBody>
      </p:sp>
      <p:sp>
        <p:nvSpPr>
          <p:cNvPr id="58" name="角丸四角形 57"/>
          <p:cNvSpPr/>
          <p:nvPr/>
        </p:nvSpPr>
        <p:spPr>
          <a:xfrm>
            <a:off x="7633363" y="4556619"/>
            <a:ext cx="4554459" cy="3757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400" dirty="0" smtClean="0">
                <a:solidFill>
                  <a:schemeClr val="tx1"/>
                </a:solidFill>
                <a:latin typeface="HGPｺﾞｼｯｸE" panose="020B0900000000000000" pitchFamily="50" charset="-128"/>
                <a:ea typeface="HGPｺﾞｼｯｸE" panose="020B0900000000000000" pitchFamily="50" charset="-128"/>
              </a:rPr>
              <a:t>【</a:t>
            </a:r>
            <a:r>
              <a:rPr lang="ja-JP" altLang="en-US" sz="1400" dirty="0" smtClean="0">
                <a:solidFill>
                  <a:schemeClr val="tx1"/>
                </a:solidFill>
                <a:latin typeface="HGPｺﾞｼｯｸE" panose="020B0900000000000000" pitchFamily="50" charset="-128"/>
                <a:ea typeface="HGPｺﾞｼｯｸE" panose="020B0900000000000000" pitchFamily="50" charset="-128"/>
              </a:rPr>
              <a:t>機能</a:t>
            </a:r>
            <a:r>
              <a:rPr lang="ja-JP" altLang="en-US" sz="1400" dirty="0">
                <a:solidFill>
                  <a:schemeClr val="tx1"/>
                </a:solidFill>
                <a:latin typeface="HGPｺﾞｼｯｸE" panose="020B0900000000000000" pitchFamily="50" charset="-128"/>
                <a:ea typeface="HGPｺﾞｼｯｸE" panose="020B0900000000000000" pitchFamily="50" charset="-128"/>
              </a:rPr>
              <a:t>分化</a:t>
            </a:r>
            <a:r>
              <a:rPr lang="ja-JP" altLang="en-US" sz="1400" dirty="0" smtClean="0">
                <a:solidFill>
                  <a:schemeClr val="tx1"/>
                </a:solidFill>
                <a:latin typeface="HGPｺﾞｼｯｸE" panose="020B0900000000000000" pitchFamily="50" charset="-128"/>
                <a:ea typeface="HGPｺﾞｼｯｸE" panose="020B0900000000000000" pitchFamily="50" charset="-128"/>
              </a:rPr>
              <a:t>後の病床確保イメージ</a:t>
            </a:r>
            <a:r>
              <a:rPr lang="en-US" altLang="ja-JP" sz="1400" dirty="0" smtClean="0">
                <a:solidFill>
                  <a:schemeClr val="tx1"/>
                </a:solidFill>
                <a:latin typeface="HGPｺﾞｼｯｸE" panose="020B0900000000000000" pitchFamily="50" charset="-128"/>
                <a:ea typeface="HGPｺﾞｼｯｸE" panose="020B0900000000000000" pitchFamily="50" charset="-128"/>
              </a:rPr>
              <a:t>】</a:t>
            </a:r>
            <a:endParaRPr kumimoji="1" lang="en-US" altLang="ja-JP" sz="1400" dirty="0" smtClean="0">
              <a:solidFill>
                <a:schemeClr val="tx1"/>
              </a:solidFill>
              <a:latin typeface="HGPｺﾞｼｯｸE" panose="020B0900000000000000" pitchFamily="50" charset="-128"/>
              <a:ea typeface="HGPｺﾞｼｯｸE" panose="020B0900000000000000" pitchFamily="50" charset="-128"/>
            </a:endParaRPr>
          </a:p>
        </p:txBody>
      </p:sp>
      <p:sp>
        <p:nvSpPr>
          <p:cNvPr id="59" name="角丸四角形吹き出し 58"/>
          <p:cNvSpPr/>
          <p:nvPr/>
        </p:nvSpPr>
        <p:spPr>
          <a:xfrm>
            <a:off x="3321734" y="3221125"/>
            <a:ext cx="1872492" cy="356103"/>
          </a:xfrm>
          <a:prstGeom prst="wedgeRoundRectCallout">
            <a:avLst>
              <a:gd name="adj1" fmla="val 11183"/>
              <a:gd name="adj2" fmla="val 30436"/>
              <a:gd name="adj3" fmla="val 16667"/>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600" dirty="0" smtClean="0">
                <a:solidFill>
                  <a:schemeClr val="tx1"/>
                </a:solidFill>
                <a:latin typeface="HGPｺﾞｼｯｸE" panose="020B0900000000000000" pitchFamily="50" charset="-128"/>
                <a:ea typeface="HGPｺﾞｼｯｸE" panose="020B0900000000000000" pitchFamily="50" charset="-128"/>
              </a:rPr>
              <a:t>医療機関の</a:t>
            </a:r>
            <a:endParaRPr kumimoji="1" lang="en-US" altLang="ja-JP" sz="1600" dirty="0" smtClean="0">
              <a:solidFill>
                <a:schemeClr val="tx1"/>
              </a:solidFill>
              <a:latin typeface="HGPｺﾞｼｯｸE" panose="020B0900000000000000" pitchFamily="50" charset="-128"/>
              <a:ea typeface="HGPｺﾞｼｯｸE" panose="020B0900000000000000" pitchFamily="50" charset="-128"/>
            </a:endParaRPr>
          </a:p>
          <a:p>
            <a:r>
              <a:rPr lang="ja-JP" altLang="en-US" sz="1600" dirty="0" smtClean="0">
                <a:solidFill>
                  <a:schemeClr val="tx1"/>
                </a:solidFill>
                <a:latin typeface="HGPｺﾞｼｯｸE" panose="020B0900000000000000" pitchFamily="50" charset="-128"/>
                <a:ea typeface="HGPｺﾞｼｯｸE" panose="020B0900000000000000" pitchFamily="50" charset="-128"/>
              </a:rPr>
              <a:t>機能分化</a:t>
            </a:r>
            <a:endParaRPr kumimoji="1" lang="en-US" altLang="ja-JP" sz="1600" dirty="0" smtClean="0">
              <a:solidFill>
                <a:schemeClr val="tx1"/>
              </a:solidFill>
              <a:latin typeface="HGPｺﾞｼｯｸE" panose="020B0900000000000000" pitchFamily="50" charset="-128"/>
              <a:ea typeface="HGPｺﾞｼｯｸE" panose="020B0900000000000000" pitchFamily="50" charset="-128"/>
            </a:endParaRPr>
          </a:p>
        </p:txBody>
      </p:sp>
      <p:sp>
        <p:nvSpPr>
          <p:cNvPr id="61" name="角丸四角形吹き出し 60"/>
          <p:cNvSpPr/>
          <p:nvPr/>
        </p:nvSpPr>
        <p:spPr>
          <a:xfrm>
            <a:off x="3291454" y="5607646"/>
            <a:ext cx="1872492" cy="356103"/>
          </a:xfrm>
          <a:prstGeom prst="wedgeRoundRectCallout">
            <a:avLst>
              <a:gd name="adj1" fmla="val 11183"/>
              <a:gd name="adj2" fmla="val 30436"/>
              <a:gd name="adj3" fmla="val 16667"/>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600" dirty="0" smtClean="0">
                <a:solidFill>
                  <a:schemeClr val="tx1"/>
                </a:solidFill>
                <a:latin typeface="HGPｺﾞｼｯｸE" panose="020B0900000000000000" pitchFamily="50" charset="-128"/>
                <a:ea typeface="HGPｺﾞｼｯｸE" panose="020B0900000000000000" pitchFamily="50" charset="-128"/>
              </a:rPr>
              <a:t>医療機関の</a:t>
            </a:r>
            <a:endParaRPr kumimoji="1" lang="en-US" altLang="ja-JP" sz="1600" dirty="0" smtClean="0">
              <a:solidFill>
                <a:schemeClr val="tx1"/>
              </a:solidFill>
              <a:latin typeface="HGPｺﾞｼｯｸE" panose="020B0900000000000000" pitchFamily="50" charset="-128"/>
              <a:ea typeface="HGPｺﾞｼｯｸE" panose="020B0900000000000000" pitchFamily="50" charset="-128"/>
            </a:endParaRPr>
          </a:p>
          <a:p>
            <a:r>
              <a:rPr lang="ja-JP" altLang="en-US" sz="1600" dirty="0" smtClean="0">
                <a:solidFill>
                  <a:schemeClr val="tx1"/>
                </a:solidFill>
                <a:latin typeface="HGPｺﾞｼｯｸE" panose="020B0900000000000000" pitchFamily="50" charset="-128"/>
                <a:ea typeface="HGPｺﾞｼｯｸE" panose="020B0900000000000000" pitchFamily="50" charset="-128"/>
              </a:rPr>
              <a:t>機能分化</a:t>
            </a:r>
            <a:endParaRPr kumimoji="1" lang="en-US" altLang="ja-JP" sz="1600" dirty="0" smtClean="0">
              <a:solidFill>
                <a:schemeClr val="tx1"/>
              </a:solidFill>
              <a:latin typeface="HGPｺﾞｼｯｸE" panose="020B0900000000000000" pitchFamily="50" charset="-128"/>
              <a:ea typeface="HGPｺﾞｼｯｸE" panose="020B0900000000000000" pitchFamily="50" charset="-128"/>
            </a:endParaRPr>
          </a:p>
        </p:txBody>
      </p:sp>
      <p:cxnSp>
        <p:nvCxnSpPr>
          <p:cNvPr id="7" name="直線コネクタ 6"/>
          <p:cNvCxnSpPr/>
          <p:nvPr/>
        </p:nvCxnSpPr>
        <p:spPr>
          <a:xfrm flipV="1">
            <a:off x="8974931" y="3443395"/>
            <a:ext cx="2318551" cy="6736"/>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10113800" y="3236688"/>
            <a:ext cx="1185045" cy="4798"/>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a:off x="9036206" y="5771392"/>
            <a:ext cx="2288327" cy="3076"/>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flipV="1">
            <a:off x="10165488" y="5551350"/>
            <a:ext cx="1189269" cy="4753"/>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68" name="角丸四角形 67"/>
          <p:cNvSpPr/>
          <p:nvPr/>
        </p:nvSpPr>
        <p:spPr>
          <a:xfrm>
            <a:off x="8037958" y="5090551"/>
            <a:ext cx="1351042" cy="69131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lang="ja-JP" altLang="en-US" sz="1100" dirty="0" smtClean="0">
                <a:solidFill>
                  <a:schemeClr val="tx1"/>
                </a:solidFill>
                <a:latin typeface="HGPｺﾞｼｯｸE" panose="020B0900000000000000" pitchFamily="50" charset="-128"/>
                <a:ea typeface="HGPｺﾞｼｯｸE" panose="020B0900000000000000" pitchFamily="50" charset="-128"/>
              </a:rPr>
              <a:t>①拠点医療機関</a:t>
            </a:r>
            <a:endParaRPr lang="en-US" altLang="ja-JP" sz="1100" dirty="0" smtClean="0">
              <a:solidFill>
                <a:schemeClr val="tx1"/>
              </a:solidFill>
              <a:latin typeface="HGPｺﾞｼｯｸE" panose="020B0900000000000000" pitchFamily="50" charset="-128"/>
              <a:ea typeface="HGPｺﾞｼｯｸE" panose="020B0900000000000000" pitchFamily="50" charset="-128"/>
            </a:endParaRPr>
          </a:p>
          <a:p>
            <a:pPr algn="ctr"/>
            <a:r>
              <a:rPr kumimoji="1" lang="ja-JP" altLang="en-US" sz="900" dirty="0" smtClean="0">
                <a:solidFill>
                  <a:schemeClr val="tx1"/>
                </a:solidFill>
                <a:latin typeface="Meiryo UI" panose="020B0604030504040204" pitchFamily="50" charset="-128"/>
                <a:ea typeface="Meiryo UI" panose="020B0604030504040204" pitchFamily="50" charset="-128"/>
              </a:rPr>
              <a:t>確保病床の一部</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900" dirty="0" smtClean="0">
                <a:solidFill>
                  <a:schemeClr val="tx1"/>
                </a:solidFill>
                <a:latin typeface="Meiryo UI" panose="020B0604030504040204" pitchFamily="50" charset="-128"/>
                <a:ea typeface="Meiryo UI" panose="020B0604030504040204" pitchFamily="50" charset="-128"/>
              </a:rPr>
              <a:t>を通常医療用</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900" dirty="0" smtClean="0">
                <a:solidFill>
                  <a:schemeClr val="tx1"/>
                </a:solidFill>
                <a:latin typeface="Meiryo UI" panose="020B0604030504040204" pitchFamily="50" charset="-128"/>
                <a:ea typeface="Meiryo UI" panose="020B0604030504040204" pitchFamily="50" charset="-128"/>
              </a:rPr>
              <a:t>として暫定運用</a:t>
            </a:r>
            <a:endParaRPr kumimoji="1" lang="en-US" altLang="ja-JP" sz="900" dirty="0" smtClean="0">
              <a:solidFill>
                <a:schemeClr val="tx1"/>
              </a:solidFill>
              <a:latin typeface="Meiryo UI" panose="020B0604030504040204" pitchFamily="50" charset="-128"/>
              <a:ea typeface="Meiryo UI" panose="020B0604030504040204" pitchFamily="50" charset="-128"/>
            </a:endParaRPr>
          </a:p>
        </p:txBody>
      </p:sp>
      <p:sp>
        <p:nvSpPr>
          <p:cNvPr id="69" name="角丸四角形 68"/>
          <p:cNvSpPr/>
          <p:nvPr/>
        </p:nvSpPr>
        <p:spPr>
          <a:xfrm>
            <a:off x="9146670" y="4907207"/>
            <a:ext cx="1351042" cy="629958"/>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lang="ja-JP" altLang="en-US" sz="1100" dirty="0" smtClean="0">
                <a:solidFill>
                  <a:schemeClr val="tx1"/>
                </a:solidFill>
                <a:latin typeface="HGPｺﾞｼｯｸE" panose="020B0900000000000000" pitchFamily="50" charset="-128"/>
                <a:ea typeface="HGPｺﾞｼｯｸE" panose="020B0900000000000000" pitchFamily="50" charset="-128"/>
              </a:rPr>
              <a:t>①拠点医療機関</a:t>
            </a:r>
            <a:endParaRPr lang="en-US" altLang="ja-JP" sz="1100" dirty="0" smtClean="0">
              <a:solidFill>
                <a:schemeClr val="tx1"/>
              </a:solidFill>
              <a:latin typeface="HGPｺﾞｼｯｸE" panose="020B0900000000000000" pitchFamily="50" charset="-128"/>
              <a:ea typeface="HGPｺﾞｼｯｸE" panose="020B0900000000000000" pitchFamily="50" charset="-128"/>
            </a:endParaRPr>
          </a:p>
          <a:p>
            <a:pPr algn="ctr"/>
            <a:r>
              <a:rPr kumimoji="1" lang="ja-JP" altLang="en-US" sz="900" dirty="0" smtClean="0">
                <a:solidFill>
                  <a:schemeClr val="tx1"/>
                </a:solidFill>
                <a:latin typeface="Meiryo UI" panose="020B0604030504040204" pitchFamily="50" charset="-128"/>
                <a:ea typeface="Meiryo UI" panose="020B0604030504040204" pitchFamily="50" charset="-128"/>
              </a:rPr>
              <a:t>確保病床を</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rPr>
              <a:t>すべてコロナ用</a:t>
            </a:r>
            <a:endParaRPr lang="en-US" altLang="ja-JP" sz="900" dirty="0" smtClean="0">
              <a:solidFill>
                <a:schemeClr val="tx1"/>
              </a:solidFill>
              <a:latin typeface="Meiryo UI" panose="020B0604030504040204" pitchFamily="50" charset="-128"/>
              <a:ea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rPr>
              <a:t>として</a:t>
            </a:r>
            <a:r>
              <a:rPr kumimoji="1" lang="ja-JP" altLang="en-US" sz="900" dirty="0" smtClean="0">
                <a:solidFill>
                  <a:schemeClr val="tx1"/>
                </a:solidFill>
                <a:latin typeface="Meiryo UI" panose="020B0604030504040204" pitchFamily="50" charset="-128"/>
                <a:ea typeface="Meiryo UI" panose="020B0604030504040204" pitchFamily="50" charset="-128"/>
              </a:rPr>
              <a:t>運用</a:t>
            </a:r>
            <a:endParaRPr kumimoji="1" lang="en-US" altLang="ja-JP" sz="900" dirty="0" smtClean="0">
              <a:solidFill>
                <a:schemeClr val="tx1"/>
              </a:solidFill>
              <a:latin typeface="Meiryo UI" panose="020B0604030504040204" pitchFamily="50" charset="-128"/>
              <a:ea typeface="Meiryo UI" panose="020B0604030504040204" pitchFamily="50" charset="-128"/>
            </a:endParaRPr>
          </a:p>
        </p:txBody>
      </p:sp>
      <p:sp>
        <p:nvSpPr>
          <p:cNvPr id="3" name="右中かっこ 2"/>
          <p:cNvSpPr/>
          <p:nvPr/>
        </p:nvSpPr>
        <p:spPr>
          <a:xfrm>
            <a:off x="11347388" y="5316983"/>
            <a:ext cx="100484" cy="664887"/>
          </a:xfrm>
          <a:prstGeom prst="rightBrace">
            <a:avLst/>
          </a:prstGeom>
          <a:noFill/>
          <a:ln w="1270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0" name="右中かっこ 69"/>
          <p:cNvSpPr/>
          <p:nvPr/>
        </p:nvSpPr>
        <p:spPr>
          <a:xfrm>
            <a:off x="11324194" y="3002469"/>
            <a:ext cx="100484" cy="664887"/>
          </a:xfrm>
          <a:prstGeom prst="rightBrace">
            <a:avLst/>
          </a:prstGeom>
          <a:noFill/>
          <a:ln w="1270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8" name="スライド番号プレースホルダー 1"/>
          <p:cNvSpPr txBox="1">
            <a:spLocks/>
          </p:cNvSpPr>
          <p:nvPr/>
        </p:nvSpPr>
        <p:spPr>
          <a:xfrm>
            <a:off x="11730506" y="6582792"/>
            <a:ext cx="489395"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5B3AB334-9460-47F4-929A-E43F291F1423}" type="slidenum">
              <a:rPr lang="ja-JP" altLang="en-US" sz="1600" smtClean="0">
                <a:solidFill>
                  <a:schemeClr val="tx1"/>
                </a:solidFill>
              </a:rPr>
              <a:pPr/>
              <a:t>3</a:t>
            </a:fld>
            <a:endParaRPr lang="ja-JP" altLang="en-US" sz="1600">
              <a:solidFill>
                <a:schemeClr val="tx1"/>
              </a:solidFill>
            </a:endParaRPr>
          </a:p>
        </p:txBody>
      </p:sp>
    </p:spTree>
    <p:extLst>
      <p:ext uri="{BB962C8B-B14F-4D97-AF65-F5344CB8AC3E}">
        <p14:creationId xmlns:p14="http://schemas.microsoft.com/office/powerpoint/2010/main" val="3632402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角丸四角形 57"/>
          <p:cNvSpPr/>
          <p:nvPr/>
        </p:nvSpPr>
        <p:spPr>
          <a:xfrm>
            <a:off x="4690261" y="2754014"/>
            <a:ext cx="7455798" cy="2440701"/>
          </a:xfrm>
          <a:prstGeom prst="roundRect">
            <a:avLst>
              <a:gd name="adj" fmla="val 5271"/>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8" name="角丸四角形 67"/>
          <p:cNvSpPr/>
          <p:nvPr/>
        </p:nvSpPr>
        <p:spPr>
          <a:xfrm>
            <a:off x="7678886" y="2918916"/>
            <a:ext cx="4413288" cy="2129229"/>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600" dirty="0" smtClean="0">
              <a:solidFill>
                <a:schemeClr val="tx1"/>
              </a:solidFill>
              <a:latin typeface="HGPｺﾞｼｯｸE" panose="020B0900000000000000" pitchFamily="50" charset="-128"/>
              <a:ea typeface="HGPｺﾞｼｯｸE" panose="020B0900000000000000" pitchFamily="50" charset="-128"/>
            </a:endParaRPr>
          </a:p>
        </p:txBody>
      </p:sp>
      <p:sp>
        <p:nvSpPr>
          <p:cNvPr id="16" name="正方形/長方形 15"/>
          <p:cNvSpPr/>
          <p:nvPr/>
        </p:nvSpPr>
        <p:spPr>
          <a:xfrm>
            <a:off x="0" y="830997"/>
            <a:ext cx="12192000" cy="98551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tx1"/>
                </a:solidFill>
                <a:latin typeface="Meiryo UI" panose="020B0604030504040204" pitchFamily="50" charset="-128"/>
                <a:ea typeface="Meiryo UI" panose="020B0604030504040204" pitchFamily="50" charset="-128"/>
              </a:rPr>
              <a:t>　◆</a:t>
            </a:r>
            <a:r>
              <a:rPr lang="ja-JP" altLang="en-US" sz="2000" b="1" dirty="0">
                <a:solidFill>
                  <a:schemeClr val="tx1"/>
                </a:solidFill>
                <a:latin typeface="Meiryo UI" panose="020B0604030504040204" pitchFamily="50" charset="-128"/>
                <a:ea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rPr>
              <a:t>感染拡大期に備え、１、２の取組と連動した軽症者向けの宿泊療養施設の確保を進める。</a:t>
            </a:r>
            <a:endParaRPr lang="en-US" altLang="ja-JP" sz="2000" b="1" dirty="0">
              <a:solidFill>
                <a:schemeClr val="tx1"/>
              </a:solidFill>
              <a:latin typeface="Meiryo UI" panose="020B0604030504040204" pitchFamily="50" charset="-128"/>
              <a:ea typeface="Meiryo UI" panose="020B0604030504040204" pitchFamily="50" charset="-128"/>
            </a:endParaRPr>
          </a:p>
          <a:p>
            <a:r>
              <a:rPr lang="ja-JP" altLang="en-US" sz="2000" b="1" spc="-70" dirty="0" smtClean="0">
                <a:solidFill>
                  <a:schemeClr val="tx1"/>
                </a:solidFill>
                <a:latin typeface="Meiryo UI" panose="020B0604030504040204" pitchFamily="50" charset="-128"/>
                <a:ea typeface="Meiryo UI" panose="020B0604030504040204" pitchFamily="50" charset="-128"/>
              </a:rPr>
              <a:t>　◆</a:t>
            </a:r>
            <a:r>
              <a:rPr lang="ja-JP" altLang="en-US" sz="2000" b="1" spc="-70" dirty="0">
                <a:solidFill>
                  <a:schemeClr val="tx1"/>
                </a:solidFill>
                <a:latin typeface="Meiryo UI" panose="020B0604030504040204" pitchFamily="50" charset="-128"/>
                <a:ea typeface="Meiryo UI" panose="020B0604030504040204" pitchFamily="50" charset="-128"/>
              </a:rPr>
              <a:t>　</a:t>
            </a:r>
            <a:r>
              <a:rPr lang="ja-JP" altLang="en-US" sz="2000" b="1" spc="-70" dirty="0" smtClean="0">
                <a:solidFill>
                  <a:schemeClr val="tx1"/>
                </a:solidFill>
                <a:latin typeface="Meiryo UI" panose="020B0604030504040204" pitchFamily="50" charset="-128"/>
                <a:ea typeface="Meiryo UI" panose="020B0604030504040204" pitchFamily="50" charset="-128"/>
              </a:rPr>
              <a:t>感染拡大期においても、機能分化を図った医療体制の機能性を高め</a:t>
            </a:r>
            <a:r>
              <a:rPr lang="ja-JP" altLang="en-US" sz="2000" b="1" spc="-70" dirty="0">
                <a:solidFill>
                  <a:schemeClr val="tx1"/>
                </a:solidFill>
                <a:latin typeface="Meiryo UI" panose="020B0604030504040204" pitchFamily="50" charset="-128"/>
                <a:ea typeface="Meiryo UI" panose="020B0604030504040204" pitchFamily="50" charset="-128"/>
              </a:rPr>
              <a:t>る</a:t>
            </a:r>
            <a:r>
              <a:rPr lang="ja-JP" altLang="en-US" sz="2000" b="1" spc="-70" dirty="0" smtClean="0">
                <a:solidFill>
                  <a:schemeClr val="tx1"/>
                </a:solidFill>
                <a:latin typeface="Meiryo UI" panose="020B0604030504040204" pitchFamily="50" charset="-128"/>
                <a:ea typeface="Meiryo UI" panose="020B0604030504040204" pitchFamily="50" charset="-128"/>
              </a:rPr>
              <a:t>。</a:t>
            </a:r>
            <a:endParaRPr lang="en-US" altLang="ja-JP" sz="2000" b="1" spc="-70" dirty="0" smtClean="0">
              <a:solidFill>
                <a:schemeClr val="tx1"/>
              </a:solidFill>
              <a:latin typeface="Meiryo UI" panose="020B0604030504040204" pitchFamily="50" charset="-128"/>
              <a:ea typeface="Meiryo UI" panose="020B0604030504040204" pitchFamily="50" charset="-128"/>
            </a:endParaRPr>
          </a:p>
          <a:p>
            <a:r>
              <a:rPr lang="ja-JP" altLang="en-US" sz="2000" b="1" spc="-70" dirty="0">
                <a:solidFill>
                  <a:schemeClr val="tx1"/>
                </a:solidFill>
                <a:latin typeface="Meiryo UI" panose="020B0604030504040204" pitchFamily="50" charset="-128"/>
                <a:ea typeface="Meiryo UI" panose="020B0604030504040204" pitchFamily="50" charset="-128"/>
              </a:rPr>
              <a:t>　</a:t>
            </a:r>
            <a:r>
              <a:rPr lang="ja-JP" altLang="en-US" sz="2000" b="1" spc="-70" dirty="0" smtClean="0">
                <a:solidFill>
                  <a:schemeClr val="tx1"/>
                </a:solidFill>
                <a:latin typeface="Meiryo UI" panose="020B0604030504040204" pitchFamily="50" charset="-128"/>
                <a:ea typeface="Meiryo UI" panose="020B0604030504040204" pitchFamily="50" charset="-128"/>
              </a:rPr>
              <a:t>◆　これらの取組みにより軽症者用宿泊施設室数</a:t>
            </a:r>
            <a:r>
              <a:rPr lang="en-US" altLang="ja-JP" sz="2000" b="1" spc="-70" dirty="0" smtClean="0">
                <a:solidFill>
                  <a:schemeClr val="tx1"/>
                </a:solidFill>
                <a:latin typeface="Meiryo UI" panose="020B0604030504040204" pitchFamily="50" charset="-128"/>
                <a:ea typeface="Meiryo UI" panose="020B0604030504040204" pitchFamily="50" charset="-128"/>
              </a:rPr>
              <a:t>1,015</a:t>
            </a:r>
            <a:r>
              <a:rPr lang="ja-JP" altLang="en-US" sz="2000" b="1" spc="-70" dirty="0" smtClean="0">
                <a:solidFill>
                  <a:schemeClr val="tx1"/>
                </a:solidFill>
                <a:latin typeface="Meiryo UI" panose="020B0604030504040204" pitchFamily="50" charset="-128"/>
                <a:ea typeface="Meiryo UI" panose="020B0604030504040204" pitchFamily="50" charset="-128"/>
              </a:rPr>
              <a:t>室の確保をめざす。</a:t>
            </a:r>
            <a:endParaRPr lang="en-US" altLang="ja-JP" sz="2000" b="1" spc="-70" dirty="0">
              <a:solidFill>
                <a:schemeClr val="tx1"/>
              </a:solidFill>
              <a:latin typeface="Meiryo UI" panose="020B0604030504040204" pitchFamily="50" charset="-128"/>
              <a:ea typeface="Meiryo UI" panose="020B0604030504040204" pitchFamily="50" charset="-128"/>
            </a:endParaRPr>
          </a:p>
        </p:txBody>
      </p:sp>
      <p:sp>
        <p:nvSpPr>
          <p:cNvPr id="5" name="スライド番号プレースホルダー 1"/>
          <p:cNvSpPr>
            <a:spLocks noGrp="1"/>
          </p:cNvSpPr>
          <p:nvPr>
            <p:ph type="sldNum" sz="quarter" idx="12"/>
          </p:nvPr>
        </p:nvSpPr>
        <p:spPr>
          <a:xfrm>
            <a:off x="11578106" y="6430392"/>
            <a:ext cx="489395" cy="365125"/>
          </a:xfrm>
        </p:spPr>
        <p:txBody>
          <a:bodyPr/>
          <a:lstStyle/>
          <a:p>
            <a:fld id="{5B3AB334-9460-47F4-929A-E43F291F1423}" type="slidenum">
              <a:rPr kumimoji="1" lang="ja-JP" altLang="en-US" sz="1600" smtClean="0">
                <a:solidFill>
                  <a:schemeClr val="tx1"/>
                </a:solidFill>
              </a:rPr>
              <a:t>4</a:t>
            </a:fld>
            <a:endParaRPr kumimoji="1" lang="ja-JP" altLang="en-US" sz="1600">
              <a:solidFill>
                <a:schemeClr val="tx1"/>
              </a:solidFill>
            </a:endParaRPr>
          </a:p>
        </p:txBody>
      </p:sp>
      <p:sp>
        <p:nvSpPr>
          <p:cNvPr id="34" name="テキスト ボックス 33"/>
          <p:cNvSpPr txBox="1"/>
          <p:nvPr/>
        </p:nvSpPr>
        <p:spPr>
          <a:xfrm>
            <a:off x="197868" y="1917238"/>
            <a:ext cx="4401799" cy="715089"/>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dirty="0" smtClean="0">
                <a:solidFill>
                  <a:schemeClr val="bg1"/>
                </a:solidFill>
                <a:latin typeface="HGPｺﾞｼｯｸE" panose="020B0900000000000000" pitchFamily="50" charset="-128"/>
                <a:ea typeface="HGPｺﾞｼｯｸE" panose="020B0900000000000000" pitchFamily="50" charset="-128"/>
              </a:rPr>
              <a:t>３．</a:t>
            </a:r>
            <a:r>
              <a:rPr kumimoji="1" lang="ja-JP" altLang="en-US" dirty="0" smtClean="0">
                <a:solidFill>
                  <a:schemeClr val="bg1"/>
                </a:solidFill>
                <a:latin typeface="HGPｺﾞｼｯｸE" panose="020B0900000000000000" pitchFamily="50" charset="-128"/>
                <a:ea typeface="HGPｺﾞｼｯｸE" panose="020B0900000000000000" pitchFamily="50" charset="-128"/>
              </a:rPr>
              <a:t>　軽症者用宿泊療養室確保に</a:t>
            </a:r>
            <a:endParaRPr kumimoji="1" lang="en-US" altLang="ja-JP" dirty="0" smtClean="0">
              <a:solidFill>
                <a:schemeClr val="bg1"/>
              </a:solidFill>
              <a:latin typeface="HGPｺﾞｼｯｸE" panose="020B0900000000000000" pitchFamily="50" charset="-128"/>
              <a:ea typeface="HGPｺﾞｼｯｸE" panose="020B0900000000000000" pitchFamily="50" charset="-128"/>
            </a:endParaRPr>
          </a:p>
          <a:p>
            <a:r>
              <a:rPr lang="ja-JP" altLang="en-US" dirty="0">
                <a:solidFill>
                  <a:schemeClr val="bg1"/>
                </a:solidFill>
                <a:latin typeface="HGPｺﾞｼｯｸE" panose="020B0900000000000000" pitchFamily="50" charset="-128"/>
                <a:ea typeface="HGPｺﾞｼｯｸE" panose="020B0900000000000000" pitchFamily="50" charset="-128"/>
              </a:rPr>
              <a:t>　</a:t>
            </a:r>
            <a:r>
              <a:rPr lang="ja-JP" altLang="en-US" dirty="0" smtClean="0">
                <a:solidFill>
                  <a:schemeClr val="bg1"/>
                </a:solidFill>
                <a:latin typeface="HGPｺﾞｼｯｸE" panose="020B0900000000000000" pitchFamily="50" charset="-128"/>
                <a:ea typeface="HGPｺﾞｼｯｸE" panose="020B0900000000000000" pitchFamily="50" charset="-128"/>
              </a:rPr>
              <a:t>　　</a:t>
            </a:r>
            <a:r>
              <a:rPr kumimoji="1" lang="ja-JP" altLang="en-US" dirty="0" smtClean="0">
                <a:solidFill>
                  <a:schemeClr val="bg1"/>
                </a:solidFill>
                <a:latin typeface="HGPｺﾞｼｯｸE" panose="020B0900000000000000" pitchFamily="50" charset="-128"/>
                <a:ea typeface="HGPｺﾞｼｯｸE" panose="020B0900000000000000" pitchFamily="50" charset="-128"/>
              </a:rPr>
              <a:t>よる</a:t>
            </a:r>
            <a:r>
              <a:rPr lang="ja-JP" altLang="en-US" dirty="0" smtClean="0">
                <a:solidFill>
                  <a:schemeClr val="bg1"/>
                </a:solidFill>
                <a:latin typeface="HGPｺﾞｼｯｸE" panose="020B0900000000000000" pitchFamily="50" charset="-128"/>
                <a:ea typeface="HGPｺﾞｼｯｸE" panose="020B0900000000000000" pitchFamily="50" charset="-128"/>
              </a:rPr>
              <a:t>医療施設のサポート体制確保</a:t>
            </a:r>
            <a:endParaRPr lang="ja-JP" altLang="en-US" dirty="0">
              <a:solidFill>
                <a:schemeClr val="bg1"/>
              </a:solidFill>
              <a:latin typeface="HGPｺﾞｼｯｸE" panose="020B0900000000000000" pitchFamily="50" charset="-128"/>
              <a:ea typeface="HGPｺﾞｼｯｸE" panose="020B0900000000000000" pitchFamily="50" charset="-128"/>
            </a:endParaRPr>
          </a:p>
        </p:txBody>
      </p:sp>
      <p:sp>
        <p:nvSpPr>
          <p:cNvPr id="32" name="テキスト ボックス 31"/>
          <p:cNvSpPr txBox="1"/>
          <p:nvPr/>
        </p:nvSpPr>
        <p:spPr>
          <a:xfrm>
            <a:off x="4254" y="0"/>
            <a:ext cx="12191999" cy="830997"/>
          </a:xfrm>
          <a:prstGeom prst="rect">
            <a:avLst/>
          </a:prstGeom>
          <a:solidFill>
            <a:srgbClr val="00B050"/>
          </a:solidFill>
          <a:ln>
            <a:noFill/>
          </a:ln>
        </p:spPr>
        <p:txBody>
          <a:bodyPr wrap="square" rtlCol="0">
            <a:spAutoFit/>
          </a:body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重点取組③　医療提供体制の確保</a:t>
            </a:r>
            <a:endParaRPr lang="en-US" altLang="ja-JP" sz="2400" b="1" dirty="0" smtClean="0">
              <a:solidFill>
                <a:schemeClr val="bg1"/>
              </a:solidFill>
              <a:latin typeface="Meiryo UI" panose="020B0604030504040204" pitchFamily="50" charset="-128"/>
              <a:ea typeface="Meiryo UI" panose="020B0604030504040204" pitchFamily="50" charset="-128"/>
            </a:endParaRPr>
          </a:p>
          <a:p>
            <a:pPr algn="ctr"/>
            <a:r>
              <a:rPr lang="en-US" altLang="ja-JP" sz="2400" b="1" dirty="0" smtClean="0">
                <a:solidFill>
                  <a:schemeClr val="bg1"/>
                </a:solidFill>
                <a:latin typeface="Meiryo UI" panose="020B0604030504040204" pitchFamily="50" charset="-128"/>
                <a:ea typeface="Meiryo UI" panose="020B0604030504040204" pitchFamily="50" charset="-128"/>
              </a:rPr>
              <a:t>(1)</a:t>
            </a:r>
            <a:r>
              <a:rPr lang="ja-JP" altLang="en-US" sz="2400" b="1" dirty="0" smtClean="0">
                <a:solidFill>
                  <a:schemeClr val="bg1"/>
                </a:solidFill>
                <a:latin typeface="Meiryo UI" panose="020B0604030504040204" pitchFamily="50" charset="-128"/>
                <a:ea typeface="Meiryo UI" panose="020B0604030504040204" pitchFamily="50" charset="-128"/>
              </a:rPr>
              <a:t>新型コロナ患者等受入医療機関の機能分化による必要病床の確保</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33" name="角丸四角形 32"/>
          <p:cNvSpPr/>
          <p:nvPr/>
        </p:nvSpPr>
        <p:spPr>
          <a:xfrm>
            <a:off x="204699" y="2779599"/>
            <a:ext cx="3282317" cy="2415116"/>
          </a:xfrm>
          <a:prstGeom prst="roundRect">
            <a:avLst>
              <a:gd name="adj" fmla="val 2774"/>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右矢印 34"/>
          <p:cNvSpPr/>
          <p:nvPr/>
        </p:nvSpPr>
        <p:spPr>
          <a:xfrm>
            <a:off x="3823483" y="3362765"/>
            <a:ext cx="519443" cy="605783"/>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latin typeface="HGPｺﾞｼｯｸE" panose="020B0900000000000000" pitchFamily="50" charset="-128"/>
              <a:ea typeface="HGPｺﾞｼｯｸE" panose="020B0900000000000000" pitchFamily="50" charset="-128"/>
            </a:endParaRPr>
          </a:p>
        </p:txBody>
      </p:sp>
      <p:sp>
        <p:nvSpPr>
          <p:cNvPr id="36" name="角丸四角形吹き出し 35"/>
          <p:cNvSpPr/>
          <p:nvPr/>
        </p:nvSpPr>
        <p:spPr>
          <a:xfrm>
            <a:off x="548384" y="3104322"/>
            <a:ext cx="3152053" cy="813962"/>
          </a:xfrm>
          <a:prstGeom prst="wedgeRoundRectCallout">
            <a:avLst>
              <a:gd name="adj1" fmla="val 11183"/>
              <a:gd name="adj2" fmla="val 30436"/>
              <a:gd name="adj3" fmla="val 16667"/>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2400" b="1" dirty="0" smtClean="0">
                <a:solidFill>
                  <a:schemeClr val="tx1"/>
                </a:solidFill>
                <a:latin typeface="Meiryo UI" panose="020B0604030504040204" pitchFamily="50" charset="-128"/>
                <a:ea typeface="Meiryo UI" panose="020B0604030504040204" pitchFamily="50" charset="-128"/>
              </a:rPr>
              <a:t>３宿泊施設</a:t>
            </a:r>
            <a:endParaRPr lang="en-US" altLang="ja-JP" sz="2400" b="1" dirty="0" smtClean="0">
              <a:solidFill>
                <a:schemeClr val="tx1"/>
              </a:solidFill>
              <a:latin typeface="Meiryo UI" panose="020B0604030504040204" pitchFamily="50" charset="-128"/>
              <a:ea typeface="Meiryo UI" panose="020B0604030504040204" pitchFamily="50" charset="-128"/>
            </a:endParaRPr>
          </a:p>
          <a:p>
            <a:r>
              <a:rPr kumimoji="1"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確保室数　</a:t>
            </a:r>
            <a:r>
              <a:rPr lang="en-US" altLang="ja-JP" sz="1600" b="1" dirty="0" smtClean="0">
                <a:solidFill>
                  <a:schemeClr val="tx1"/>
                </a:solidFill>
                <a:latin typeface="Meiryo UI" panose="020B0604030504040204" pitchFamily="50" charset="-128"/>
                <a:ea typeface="Meiryo UI" panose="020B0604030504040204" pitchFamily="50" charset="-128"/>
              </a:rPr>
              <a:t>1,605</a:t>
            </a:r>
            <a:r>
              <a:rPr lang="ja-JP" altLang="en-US" sz="1600" b="1" dirty="0" smtClean="0">
                <a:solidFill>
                  <a:schemeClr val="tx1"/>
                </a:solidFill>
                <a:latin typeface="Meiryo UI" panose="020B0604030504040204" pitchFamily="50" charset="-128"/>
                <a:ea typeface="Meiryo UI" panose="020B0604030504040204" pitchFamily="50" charset="-128"/>
              </a:rPr>
              <a:t>室</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p:txBody>
      </p:sp>
      <p:sp>
        <p:nvSpPr>
          <p:cNvPr id="37" name="角丸四角形 36"/>
          <p:cNvSpPr/>
          <p:nvPr/>
        </p:nvSpPr>
        <p:spPr>
          <a:xfrm>
            <a:off x="163115" y="2792886"/>
            <a:ext cx="2234412" cy="25683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smtClean="0">
                <a:solidFill>
                  <a:schemeClr val="tx1"/>
                </a:solidFill>
                <a:latin typeface="HGPｺﾞｼｯｸE" panose="020B0900000000000000" pitchFamily="50" charset="-128"/>
                <a:ea typeface="HGPｺﾞｼｯｸE" panose="020B0900000000000000" pitchFamily="50" charset="-128"/>
              </a:rPr>
              <a:t>＜現状（６月</a:t>
            </a:r>
            <a:r>
              <a:rPr lang="en-US" altLang="ja-JP" sz="1600" dirty="0">
                <a:solidFill>
                  <a:schemeClr val="tx1"/>
                </a:solidFill>
                <a:latin typeface="HGPｺﾞｼｯｸE" panose="020B0900000000000000" pitchFamily="50" charset="-128"/>
                <a:ea typeface="HGPｺﾞｼｯｸE" panose="020B0900000000000000" pitchFamily="50" charset="-128"/>
              </a:rPr>
              <a:t>23</a:t>
            </a:r>
            <a:r>
              <a:rPr lang="ja-JP" altLang="en-US" sz="1600" dirty="0" smtClean="0">
                <a:solidFill>
                  <a:schemeClr val="tx1"/>
                </a:solidFill>
                <a:latin typeface="HGPｺﾞｼｯｸE" panose="020B0900000000000000" pitchFamily="50" charset="-128"/>
                <a:ea typeface="HGPｺﾞｼｯｸE" panose="020B0900000000000000" pitchFamily="50" charset="-128"/>
              </a:rPr>
              <a:t>日）＞</a:t>
            </a:r>
            <a:endParaRPr kumimoji="1" lang="en-US" altLang="ja-JP" sz="1600" dirty="0" smtClean="0">
              <a:solidFill>
                <a:schemeClr val="tx1"/>
              </a:solidFill>
              <a:latin typeface="HGPｺﾞｼｯｸE" panose="020B0900000000000000" pitchFamily="50" charset="-128"/>
              <a:ea typeface="HGPｺﾞｼｯｸE" panose="020B0900000000000000" pitchFamily="50" charset="-128"/>
            </a:endParaRPr>
          </a:p>
        </p:txBody>
      </p:sp>
      <p:sp>
        <p:nvSpPr>
          <p:cNvPr id="38" name="大かっこ 37"/>
          <p:cNvSpPr/>
          <p:nvPr/>
        </p:nvSpPr>
        <p:spPr>
          <a:xfrm>
            <a:off x="854057" y="4418285"/>
            <a:ext cx="1616442" cy="537994"/>
          </a:xfrm>
          <a:prstGeom prst="bracketPair">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上下矢印 38"/>
          <p:cNvSpPr/>
          <p:nvPr/>
        </p:nvSpPr>
        <p:spPr>
          <a:xfrm>
            <a:off x="1415697" y="3863643"/>
            <a:ext cx="419634" cy="517149"/>
          </a:xfrm>
          <a:prstGeom prst="up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角丸四角形吹き出し 39"/>
          <p:cNvSpPr/>
          <p:nvPr/>
        </p:nvSpPr>
        <p:spPr>
          <a:xfrm>
            <a:off x="751948" y="4264354"/>
            <a:ext cx="1747133" cy="813962"/>
          </a:xfrm>
          <a:prstGeom prst="wedgeRoundRectCallout">
            <a:avLst>
              <a:gd name="adj1" fmla="val 11183"/>
              <a:gd name="adj2" fmla="val 30436"/>
              <a:gd name="adj3" fmla="val 16667"/>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rPr>
              <a:t>　運用施設</a:t>
            </a:r>
            <a:endParaRPr lang="en-US" altLang="ja-JP" sz="1600" b="1" dirty="0" smtClean="0">
              <a:solidFill>
                <a:schemeClr val="tx1"/>
              </a:solidFill>
              <a:latin typeface="Meiryo UI" panose="020B0604030504040204" pitchFamily="50" charset="-128"/>
              <a:ea typeface="Meiryo UI" panose="020B0604030504040204" pitchFamily="50" charset="-128"/>
            </a:endParaRPr>
          </a:p>
          <a:p>
            <a:pPr algn="ctr"/>
            <a:r>
              <a:rPr lang="ja-JP" altLang="en-US" sz="2000" b="1" dirty="0" smtClean="0">
                <a:solidFill>
                  <a:schemeClr val="tx1"/>
                </a:solidFill>
                <a:latin typeface="Meiryo UI" panose="020B0604030504040204" pitchFamily="50" charset="-128"/>
                <a:ea typeface="Meiryo UI" panose="020B0604030504040204" pitchFamily="50" charset="-128"/>
              </a:rPr>
              <a:t>１宿泊施設</a:t>
            </a:r>
            <a:endParaRPr kumimoji="1" lang="en-US" altLang="ja-JP" sz="2000" b="1" dirty="0">
              <a:solidFill>
                <a:schemeClr val="tx1"/>
              </a:solidFill>
              <a:latin typeface="Meiryo UI" panose="020B0604030504040204" pitchFamily="50" charset="-128"/>
              <a:ea typeface="Meiryo UI" panose="020B0604030504040204" pitchFamily="50" charset="-128"/>
            </a:endParaRPr>
          </a:p>
        </p:txBody>
      </p:sp>
      <p:sp>
        <p:nvSpPr>
          <p:cNvPr id="41" name="角丸四角形吹き出し 40"/>
          <p:cNvSpPr/>
          <p:nvPr/>
        </p:nvSpPr>
        <p:spPr>
          <a:xfrm>
            <a:off x="1751629" y="3819801"/>
            <a:ext cx="1884029" cy="323371"/>
          </a:xfrm>
          <a:prstGeom prst="wedgeRoundRectCallout">
            <a:avLst>
              <a:gd name="adj1" fmla="val 11183"/>
              <a:gd name="adj2" fmla="val 67862"/>
              <a:gd name="adj3" fmla="val 16667"/>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smtClean="0">
                <a:solidFill>
                  <a:schemeClr val="tx1"/>
                </a:solidFill>
                <a:latin typeface="HGPｺﾞｼｯｸE" panose="020B0900000000000000" pitchFamily="50" charset="-128"/>
                <a:ea typeface="HGPｺﾞｼｯｸE" panose="020B0900000000000000" pitchFamily="50" charset="-128"/>
              </a:rPr>
              <a:t>感染状況に応じ</a:t>
            </a:r>
            <a:endParaRPr lang="en-US" altLang="ja-JP" sz="1400" dirty="0" smtClean="0">
              <a:solidFill>
                <a:schemeClr val="tx1"/>
              </a:solidFill>
              <a:latin typeface="HGPｺﾞｼｯｸE" panose="020B0900000000000000" pitchFamily="50" charset="-128"/>
              <a:ea typeface="HGPｺﾞｼｯｸE" panose="020B0900000000000000" pitchFamily="50" charset="-128"/>
            </a:endParaRPr>
          </a:p>
          <a:p>
            <a:r>
              <a:rPr lang="ja-JP" altLang="en-US" sz="1400" dirty="0" smtClean="0">
                <a:solidFill>
                  <a:schemeClr val="tx1"/>
                </a:solidFill>
                <a:latin typeface="HGPｺﾞｼｯｸE" panose="020B0900000000000000" pitchFamily="50" charset="-128"/>
                <a:ea typeface="HGPｺﾞｼｯｸE" panose="020B0900000000000000" pitchFamily="50" charset="-128"/>
              </a:rPr>
              <a:t>縮小運用</a:t>
            </a:r>
            <a:endParaRPr kumimoji="1" lang="en-US" altLang="ja-JP" sz="1400" dirty="0">
              <a:solidFill>
                <a:schemeClr val="tx1"/>
              </a:solidFill>
              <a:latin typeface="HGPｺﾞｼｯｸE" panose="020B0900000000000000" pitchFamily="50" charset="-128"/>
              <a:ea typeface="HGPｺﾞｼｯｸE" panose="020B0900000000000000" pitchFamily="50" charset="-128"/>
            </a:endParaRPr>
          </a:p>
        </p:txBody>
      </p:sp>
      <p:sp>
        <p:nvSpPr>
          <p:cNvPr id="42" name="角丸四角形吹き出し 41"/>
          <p:cNvSpPr/>
          <p:nvPr/>
        </p:nvSpPr>
        <p:spPr>
          <a:xfrm>
            <a:off x="3486113" y="3884461"/>
            <a:ext cx="1872492" cy="356103"/>
          </a:xfrm>
          <a:prstGeom prst="wedgeRoundRectCallout">
            <a:avLst>
              <a:gd name="adj1" fmla="val 11183"/>
              <a:gd name="adj2" fmla="val 30436"/>
              <a:gd name="adj3" fmla="val 16667"/>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600" dirty="0" smtClean="0">
                <a:solidFill>
                  <a:schemeClr val="tx1"/>
                </a:solidFill>
                <a:latin typeface="HGPｺﾞｼｯｸE" panose="020B0900000000000000" pitchFamily="50" charset="-128"/>
                <a:ea typeface="HGPｺﾞｼｯｸE" panose="020B0900000000000000" pitchFamily="50" charset="-128"/>
              </a:rPr>
              <a:t>医療機関の</a:t>
            </a:r>
            <a:endParaRPr kumimoji="1" lang="en-US" altLang="ja-JP" sz="1600" dirty="0" smtClean="0">
              <a:solidFill>
                <a:schemeClr val="tx1"/>
              </a:solidFill>
              <a:latin typeface="HGPｺﾞｼｯｸE" panose="020B0900000000000000" pitchFamily="50" charset="-128"/>
              <a:ea typeface="HGPｺﾞｼｯｸE" panose="020B0900000000000000" pitchFamily="50" charset="-128"/>
            </a:endParaRPr>
          </a:p>
          <a:p>
            <a:r>
              <a:rPr lang="ja-JP" altLang="en-US" sz="1600" dirty="0" smtClean="0">
                <a:solidFill>
                  <a:schemeClr val="tx1"/>
                </a:solidFill>
                <a:latin typeface="HGPｺﾞｼｯｸE" panose="020B0900000000000000" pitchFamily="50" charset="-128"/>
                <a:ea typeface="HGPｺﾞｼｯｸE" panose="020B0900000000000000" pitchFamily="50" charset="-128"/>
              </a:rPr>
              <a:t>機能補完</a:t>
            </a:r>
            <a:endParaRPr kumimoji="1" lang="en-US" altLang="ja-JP" sz="1600" dirty="0" smtClean="0">
              <a:solidFill>
                <a:schemeClr val="tx1"/>
              </a:solidFill>
              <a:latin typeface="HGPｺﾞｼｯｸE" panose="020B0900000000000000" pitchFamily="50" charset="-128"/>
              <a:ea typeface="HGPｺﾞｼｯｸE" panose="020B0900000000000000" pitchFamily="50" charset="-128"/>
            </a:endParaRPr>
          </a:p>
        </p:txBody>
      </p:sp>
      <p:sp>
        <p:nvSpPr>
          <p:cNvPr id="44" name="角丸四角形 43"/>
          <p:cNvSpPr/>
          <p:nvPr/>
        </p:nvSpPr>
        <p:spPr>
          <a:xfrm>
            <a:off x="4712945" y="2801693"/>
            <a:ext cx="2946452" cy="44615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smtClean="0">
                <a:solidFill>
                  <a:schemeClr val="tx1"/>
                </a:solidFill>
                <a:latin typeface="HGPｺﾞｼｯｸE" panose="020B0900000000000000" pitchFamily="50" charset="-128"/>
                <a:ea typeface="HGPｺﾞｼｯｸE" panose="020B0900000000000000" pitchFamily="50" charset="-128"/>
              </a:rPr>
              <a:t>①小康状態時　１施設</a:t>
            </a:r>
            <a:endParaRPr kumimoji="1" lang="en-US" altLang="ja-JP" dirty="0" smtClean="0">
              <a:solidFill>
                <a:schemeClr val="tx1"/>
              </a:solidFill>
              <a:latin typeface="HGPｺﾞｼｯｸE" panose="020B0900000000000000" pitchFamily="50" charset="-128"/>
              <a:ea typeface="HGPｺﾞｼｯｸE" panose="020B0900000000000000" pitchFamily="50" charset="-128"/>
            </a:endParaRPr>
          </a:p>
        </p:txBody>
      </p:sp>
      <p:sp>
        <p:nvSpPr>
          <p:cNvPr id="45" name="角丸四角形 44"/>
          <p:cNvSpPr/>
          <p:nvPr/>
        </p:nvSpPr>
        <p:spPr>
          <a:xfrm>
            <a:off x="4706693" y="3400105"/>
            <a:ext cx="2935506" cy="41764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smtClean="0">
                <a:solidFill>
                  <a:schemeClr val="tx1"/>
                </a:solidFill>
                <a:latin typeface="HGPｺﾞｼｯｸE" panose="020B0900000000000000" pitchFamily="50" charset="-128"/>
                <a:ea typeface="HGPｺﾞｼｯｸE" panose="020B0900000000000000" pitchFamily="50" charset="-128"/>
              </a:rPr>
              <a:t>②感染拡大時　２～３施設</a:t>
            </a:r>
            <a:endParaRPr kumimoji="1" lang="en-US" altLang="ja-JP" dirty="0" smtClean="0">
              <a:solidFill>
                <a:schemeClr val="tx1"/>
              </a:solidFill>
              <a:latin typeface="HGPｺﾞｼｯｸE" panose="020B0900000000000000" pitchFamily="50" charset="-128"/>
              <a:ea typeface="HGPｺﾞｼｯｸE" panose="020B0900000000000000" pitchFamily="50" charset="-128"/>
            </a:endParaRPr>
          </a:p>
        </p:txBody>
      </p:sp>
      <p:sp>
        <p:nvSpPr>
          <p:cNvPr id="46" name="正方形/長方形 45"/>
          <p:cNvSpPr/>
          <p:nvPr/>
        </p:nvSpPr>
        <p:spPr>
          <a:xfrm>
            <a:off x="8322784" y="4069889"/>
            <a:ext cx="630353" cy="2509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9537134" y="3845882"/>
            <a:ext cx="630353" cy="45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8" name="正方形/長方形 47"/>
          <p:cNvSpPr/>
          <p:nvPr/>
        </p:nvSpPr>
        <p:spPr>
          <a:xfrm>
            <a:off x="10666105" y="3643988"/>
            <a:ext cx="630353" cy="6749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角丸四角形 48"/>
          <p:cNvSpPr/>
          <p:nvPr/>
        </p:nvSpPr>
        <p:spPr>
          <a:xfrm>
            <a:off x="8084152" y="4347451"/>
            <a:ext cx="1107615" cy="3757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HGPｺﾞｼｯｸE" panose="020B0900000000000000" pitchFamily="50" charset="-128"/>
                <a:ea typeface="HGPｺﾞｼｯｸE" panose="020B0900000000000000" pitchFamily="50" charset="-128"/>
              </a:rPr>
              <a:t>感染状況</a:t>
            </a:r>
            <a:endParaRPr lang="en-US" altLang="ja-JP" sz="1200" dirty="0" smtClean="0">
              <a:solidFill>
                <a:schemeClr val="tx1"/>
              </a:solidFill>
              <a:latin typeface="HGPｺﾞｼｯｸE" panose="020B0900000000000000" pitchFamily="50" charset="-128"/>
              <a:ea typeface="HGPｺﾞｼｯｸE" panose="020B0900000000000000" pitchFamily="50" charset="-128"/>
            </a:endParaRPr>
          </a:p>
          <a:p>
            <a:pPr algn="ctr"/>
            <a:r>
              <a:rPr lang="ja-JP" altLang="en-US" sz="1200" dirty="0" smtClean="0">
                <a:solidFill>
                  <a:schemeClr val="tx1"/>
                </a:solidFill>
                <a:latin typeface="HGPｺﾞｼｯｸE" panose="020B0900000000000000" pitchFamily="50" charset="-128"/>
                <a:ea typeface="HGPｺﾞｼｯｸE" panose="020B0900000000000000" pitchFamily="50" charset="-128"/>
              </a:rPr>
              <a:t>小康状態時</a:t>
            </a:r>
            <a:endParaRPr kumimoji="1" lang="en-US" altLang="ja-JP" sz="1200" dirty="0" smtClean="0">
              <a:solidFill>
                <a:schemeClr val="tx1"/>
              </a:solidFill>
              <a:latin typeface="HGPｺﾞｼｯｸE" panose="020B0900000000000000" pitchFamily="50" charset="-128"/>
              <a:ea typeface="HGPｺﾞｼｯｸE" panose="020B0900000000000000" pitchFamily="50" charset="-128"/>
            </a:endParaRPr>
          </a:p>
        </p:txBody>
      </p:sp>
      <p:sp>
        <p:nvSpPr>
          <p:cNvPr id="50" name="角丸四角形 49"/>
          <p:cNvSpPr/>
          <p:nvPr/>
        </p:nvSpPr>
        <p:spPr>
          <a:xfrm>
            <a:off x="10539224" y="4347450"/>
            <a:ext cx="1107615" cy="3757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HGPｺﾞｼｯｸE" panose="020B0900000000000000" pitchFamily="50" charset="-128"/>
                <a:ea typeface="HGPｺﾞｼｯｸE" panose="020B0900000000000000" pitchFamily="50" charset="-128"/>
              </a:rPr>
              <a:t>更なる</a:t>
            </a:r>
            <a:endParaRPr lang="en-US" altLang="ja-JP" sz="1200" dirty="0" smtClean="0">
              <a:solidFill>
                <a:schemeClr val="tx1"/>
              </a:solidFill>
              <a:latin typeface="HGPｺﾞｼｯｸE" panose="020B0900000000000000" pitchFamily="50" charset="-128"/>
              <a:ea typeface="HGPｺﾞｼｯｸE" panose="020B0900000000000000" pitchFamily="50" charset="-128"/>
            </a:endParaRPr>
          </a:p>
          <a:p>
            <a:pPr algn="ctr"/>
            <a:r>
              <a:rPr lang="ja-JP" altLang="en-US" sz="1200" dirty="0" smtClean="0">
                <a:solidFill>
                  <a:schemeClr val="tx1"/>
                </a:solidFill>
                <a:latin typeface="HGPｺﾞｼｯｸE" panose="020B0900000000000000" pitchFamily="50" charset="-128"/>
                <a:ea typeface="HGPｺﾞｼｯｸE" panose="020B0900000000000000" pitchFamily="50" charset="-128"/>
              </a:rPr>
              <a:t>感染拡大時</a:t>
            </a:r>
            <a:endParaRPr lang="en-US" altLang="ja-JP" sz="1200" dirty="0" smtClean="0">
              <a:solidFill>
                <a:schemeClr val="tx1"/>
              </a:solidFill>
              <a:latin typeface="HGPｺﾞｼｯｸE" panose="020B0900000000000000" pitchFamily="50" charset="-128"/>
              <a:ea typeface="HGPｺﾞｼｯｸE" panose="020B0900000000000000" pitchFamily="50" charset="-128"/>
            </a:endParaRPr>
          </a:p>
        </p:txBody>
      </p:sp>
      <p:sp>
        <p:nvSpPr>
          <p:cNvPr id="51" name="角丸四角形 50"/>
          <p:cNvSpPr/>
          <p:nvPr/>
        </p:nvSpPr>
        <p:spPr>
          <a:xfrm>
            <a:off x="10156923" y="3073582"/>
            <a:ext cx="1748076" cy="52576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HGPｺﾞｼｯｸE" panose="020B0900000000000000" pitchFamily="50" charset="-128"/>
                <a:ea typeface="HGPｺﾞｼｯｸE" panose="020B0900000000000000" pitchFamily="50" charset="-128"/>
              </a:rPr>
              <a:t>③３～宿泊施設確保</a:t>
            </a:r>
            <a:endParaRPr lang="en-US" altLang="ja-JP" sz="1000" dirty="0" smtClean="0">
              <a:solidFill>
                <a:schemeClr val="tx1"/>
              </a:solidFill>
              <a:latin typeface="Meiryo UI" panose="020B0604030504040204" pitchFamily="50" charset="-128"/>
              <a:ea typeface="Meiryo UI" panose="020B0604030504040204" pitchFamily="50" charset="-128"/>
            </a:endParaRPr>
          </a:p>
        </p:txBody>
      </p:sp>
      <p:cxnSp>
        <p:nvCxnSpPr>
          <p:cNvPr id="52" name="直線コネクタ 51"/>
          <p:cNvCxnSpPr/>
          <p:nvPr/>
        </p:nvCxnSpPr>
        <p:spPr>
          <a:xfrm flipV="1">
            <a:off x="7887054" y="4312914"/>
            <a:ext cx="4131937" cy="1932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a:off x="8979438" y="4071423"/>
            <a:ext cx="2318864" cy="5258"/>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flipV="1">
            <a:off x="9524255" y="3837203"/>
            <a:ext cx="1773240" cy="16727"/>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55" name="角丸四角形 54"/>
          <p:cNvSpPr/>
          <p:nvPr/>
        </p:nvSpPr>
        <p:spPr>
          <a:xfrm>
            <a:off x="7963402" y="3362765"/>
            <a:ext cx="1351042" cy="69131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lang="ja-JP" altLang="en-US" sz="1100" dirty="0" smtClean="0">
                <a:solidFill>
                  <a:schemeClr val="tx1"/>
                </a:solidFill>
                <a:latin typeface="HGPｺﾞｼｯｸE" panose="020B0900000000000000" pitchFamily="50" charset="-128"/>
                <a:ea typeface="HGPｺﾞｼｯｸE" panose="020B0900000000000000" pitchFamily="50" charset="-128"/>
              </a:rPr>
              <a:t>①</a:t>
            </a:r>
            <a:r>
              <a:rPr lang="en-US" altLang="ja-JP" sz="1100" dirty="0" smtClean="0">
                <a:solidFill>
                  <a:schemeClr val="tx1"/>
                </a:solidFill>
                <a:latin typeface="HGPｺﾞｼｯｸE" panose="020B0900000000000000" pitchFamily="50" charset="-128"/>
                <a:ea typeface="HGPｺﾞｼｯｸE" panose="020B0900000000000000" pitchFamily="50" charset="-128"/>
              </a:rPr>
              <a:t>1</a:t>
            </a:r>
            <a:r>
              <a:rPr lang="ja-JP" altLang="en-US" sz="1100" dirty="0" smtClean="0">
                <a:solidFill>
                  <a:schemeClr val="tx1"/>
                </a:solidFill>
                <a:latin typeface="HGPｺﾞｼｯｸE" panose="020B0900000000000000" pitchFamily="50" charset="-128"/>
                <a:ea typeface="HGPｺﾞｼｯｸE" panose="020B0900000000000000" pitchFamily="50" charset="-128"/>
              </a:rPr>
              <a:t>宿泊施設確保</a:t>
            </a:r>
            <a:endParaRPr lang="en-US" altLang="ja-JP" sz="1100" dirty="0" smtClean="0">
              <a:solidFill>
                <a:schemeClr val="tx1"/>
              </a:solidFill>
              <a:latin typeface="HGPｺﾞｼｯｸE" panose="020B0900000000000000" pitchFamily="50" charset="-128"/>
              <a:ea typeface="HGPｺﾞｼｯｸE" panose="020B0900000000000000" pitchFamily="50" charset="-128"/>
            </a:endParaRPr>
          </a:p>
        </p:txBody>
      </p:sp>
      <p:sp>
        <p:nvSpPr>
          <p:cNvPr id="56" name="角丸四角形 55"/>
          <p:cNvSpPr/>
          <p:nvPr/>
        </p:nvSpPr>
        <p:spPr>
          <a:xfrm>
            <a:off x="9046096" y="3207810"/>
            <a:ext cx="1493651" cy="629958"/>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lang="ja-JP" altLang="en-US" sz="1100" dirty="0" smtClean="0">
                <a:solidFill>
                  <a:schemeClr val="tx1"/>
                </a:solidFill>
                <a:latin typeface="HGPｺﾞｼｯｸE" panose="020B0900000000000000" pitchFamily="50" charset="-128"/>
                <a:ea typeface="HGPｺﾞｼｯｸE" panose="020B0900000000000000" pitchFamily="50" charset="-128"/>
              </a:rPr>
              <a:t>②２～３宿泊施設確保</a:t>
            </a:r>
            <a:endParaRPr kumimoji="1" lang="en-US" altLang="ja-JP" sz="900" dirty="0" smtClean="0">
              <a:solidFill>
                <a:schemeClr val="tx1"/>
              </a:solidFill>
              <a:latin typeface="Meiryo UI" panose="020B0604030504040204" pitchFamily="50" charset="-128"/>
              <a:ea typeface="Meiryo UI" panose="020B0604030504040204" pitchFamily="50" charset="-128"/>
            </a:endParaRPr>
          </a:p>
        </p:txBody>
      </p:sp>
      <p:sp>
        <p:nvSpPr>
          <p:cNvPr id="57" name="右中かっこ 56"/>
          <p:cNvSpPr/>
          <p:nvPr/>
        </p:nvSpPr>
        <p:spPr>
          <a:xfrm>
            <a:off x="11310374" y="3642334"/>
            <a:ext cx="100484" cy="664887"/>
          </a:xfrm>
          <a:prstGeom prst="rightBrace">
            <a:avLst/>
          </a:prstGeom>
          <a:noFill/>
          <a:ln w="1270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9" name="角丸四角形 58"/>
          <p:cNvSpPr/>
          <p:nvPr/>
        </p:nvSpPr>
        <p:spPr>
          <a:xfrm>
            <a:off x="4715270" y="4014845"/>
            <a:ext cx="3308476" cy="41764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smtClean="0">
                <a:solidFill>
                  <a:schemeClr val="tx1"/>
                </a:solidFill>
                <a:latin typeface="HGPｺﾞｼｯｸE" panose="020B0900000000000000" pitchFamily="50" charset="-128"/>
                <a:ea typeface="HGPｺﾞｼｯｸE" panose="020B0900000000000000" pitchFamily="50" charset="-128"/>
              </a:rPr>
              <a:t>③更なる感染拡大時　３施設～</a:t>
            </a:r>
            <a:endParaRPr lang="en-US" altLang="ja-JP" dirty="0" smtClean="0">
              <a:solidFill>
                <a:schemeClr val="tx1"/>
              </a:solidFill>
              <a:latin typeface="HGPｺﾞｼｯｸE" panose="020B0900000000000000" pitchFamily="50" charset="-128"/>
              <a:ea typeface="HGPｺﾞｼｯｸE" panose="020B0900000000000000" pitchFamily="50" charset="-128"/>
            </a:endParaRPr>
          </a:p>
          <a:p>
            <a:r>
              <a:rPr lang="ja-JP" altLang="en-US" dirty="0">
                <a:solidFill>
                  <a:schemeClr val="tx1"/>
                </a:solidFill>
                <a:latin typeface="HGPｺﾞｼｯｸE" panose="020B0900000000000000" pitchFamily="50" charset="-128"/>
                <a:ea typeface="HGPｺﾞｼｯｸE" panose="020B0900000000000000" pitchFamily="50" charset="-128"/>
              </a:rPr>
              <a:t>　</a:t>
            </a:r>
            <a:r>
              <a:rPr lang="ja-JP" altLang="en-US" dirty="0" smtClean="0">
                <a:solidFill>
                  <a:schemeClr val="tx1"/>
                </a:solidFill>
                <a:latin typeface="HGPｺﾞｼｯｸE" panose="020B0900000000000000" pitchFamily="50" charset="-128"/>
                <a:ea typeface="HGPｺﾞｼｯｸE" panose="020B0900000000000000" pitchFamily="50" charset="-128"/>
              </a:rPr>
              <a:t>　　　　　　　　　　　　</a:t>
            </a:r>
            <a:r>
              <a:rPr lang="ja-JP" altLang="en-US" sz="1400" dirty="0" smtClean="0">
                <a:solidFill>
                  <a:schemeClr val="tx1"/>
                </a:solidFill>
                <a:latin typeface="HGPｺﾞｼｯｸE" panose="020B0900000000000000" pitchFamily="50" charset="-128"/>
                <a:ea typeface="HGPｺﾞｼｯｸE" panose="020B0900000000000000" pitchFamily="50" charset="-128"/>
              </a:rPr>
              <a:t>（</a:t>
            </a:r>
            <a:r>
              <a:rPr lang="en-US" altLang="ja-JP" sz="1400" dirty="0" smtClean="0">
                <a:solidFill>
                  <a:schemeClr val="tx1"/>
                </a:solidFill>
                <a:latin typeface="HGPｺﾞｼｯｸE" panose="020B0900000000000000" pitchFamily="50" charset="-128"/>
                <a:ea typeface="HGPｺﾞｼｯｸE" panose="020B0900000000000000" pitchFamily="50" charset="-128"/>
              </a:rPr>
              <a:t>1015</a:t>
            </a:r>
            <a:r>
              <a:rPr lang="ja-JP" altLang="en-US" sz="1400" dirty="0" smtClean="0">
                <a:solidFill>
                  <a:schemeClr val="tx1"/>
                </a:solidFill>
                <a:latin typeface="HGPｺﾞｼｯｸE" panose="020B0900000000000000" pitchFamily="50" charset="-128"/>
                <a:ea typeface="HGPｺﾞｼｯｸE" panose="020B0900000000000000" pitchFamily="50" charset="-128"/>
              </a:rPr>
              <a:t>室程度）</a:t>
            </a:r>
            <a:endParaRPr kumimoji="1" lang="en-US" altLang="ja-JP" sz="1400" dirty="0" smtClean="0">
              <a:solidFill>
                <a:schemeClr val="tx1"/>
              </a:solidFill>
              <a:latin typeface="HGPｺﾞｼｯｸE" panose="020B0900000000000000" pitchFamily="50" charset="-128"/>
              <a:ea typeface="HGPｺﾞｼｯｸE" panose="020B0900000000000000" pitchFamily="50" charset="-128"/>
            </a:endParaRPr>
          </a:p>
        </p:txBody>
      </p:sp>
      <p:sp>
        <p:nvSpPr>
          <p:cNvPr id="65" name="角丸四角形 64"/>
          <p:cNvSpPr/>
          <p:nvPr/>
        </p:nvSpPr>
        <p:spPr>
          <a:xfrm>
            <a:off x="9327858" y="4280850"/>
            <a:ext cx="1107615" cy="481053"/>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HGPｺﾞｼｯｸE" panose="020B0900000000000000" pitchFamily="50" charset="-128"/>
                <a:ea typeface="HGPｺﾞｼｯｸE" panose="020B0900000000000000" pitchFamily="50" charset="-128"/>
              </a:rPr>
              <a:t>感染拡大時</a:t>
            </a:r>
            <a:endParaRPr lang="en-US" altLang="ja-JP" sz="1200" dirty="0" smtClean="0">
              <a:solidFill>
                <a:schemeClr val="tx1"/>
              </a:solidFill>
              <a:latin typeface="HGPｺﾞｼｯｸE" panose="020B0900000000000000" pitchFamily="50" charset="-128"/>
              <a:ea typeface="HGPｺﾞｼｯｸE" panose="020B0900000000000000" pitchFamily="50" charset="-128"/>
            </a:endParaRPr>
          </a:p>
        </p:txBody>
      </p:sp>
      <p:sp>
        <p:nvSpPr>
          <p:cNvPr id="66" name="角丸四角形 65"/>
          <p:cNvSpPr/>
          <p:nvPr/>
        </p:nvSpPr>
        <p:spPr>
          <a:xfrm>
            <a:off x="11335723" y="3794000"/>
            <a:ext cx="845943" cy="3757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smtClean="0">
                <a:solidFill>
                  <a:schemeClr val="tx1"/>
                </a:solidFill>
                <a:latin typeface="HGPｺﾞｼｯｸE" panose="020B0900000000000000" pitchFamily="50" charset="-128"/>
                <a:ea typeface="HGPｺﾞｼｯｸE" panose="020B0900000000000000" pitchFamily="50" charset="-128"/>
              </a:rPr>
              <a:t>1,015</a:t>
            </a:r>
            <a:r>
              <a:rPr lang="ja-JP" altLang="en-US" sz="1200" b="1" dirty="0" smtClean="0">
                <a:solidFill>
                  <a:schemeClr val="tx1"/>
                </a:solidFill>
                <a:latin typeface="HGPｺﾞｼｯｸE" panose="020B0900000000000000" pitchFamily="50" charset="-128"/>
                <a:ea typeface="HGPｺﾞｼｯｸE" panose="020B0900000000000000" pitchFamily="50" charset="-128"/>
              </a:rPr>
              <a:t>室</a:t>
            </a:r>
            <a:endParaRPr kumimoji="1" lang="en-US" altLang="ja-JP" sz="1200" b="1" dirty="0" smtClean="0">
              <a:solidFill>
                <a:schemeClr val="tx1"/>
              </a:solidFill>
              <a:latin typeface="HGPｺﾞｼｯｸE" panose="020B0900000000000000" pitchFamily="50" charset="-128"/>
              <a:ea typeface="HGPｺﾞｼｯｸE" panose="020B0900000000000000" pitchFamily="50" charset="-128"/>
            </a:endParaRPr>
          </a:p>
        </p:txBody>
      </p:sp>
      <p:sp>
        <p:nvSpPr>
          <p:cNvPr id="67" name="角丸四角形 66"/>
          <p:cNvSpPr/>
          <p:nvPr/>
        </p:nvSpPr>
        <p:spPr>
          <a:xfrm>
            <a:off x="7614284" y="2915091"/>
            <a:ext cx="4554459" cy="37574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400" dirty="0" smtClean="0">
                <a:solidFill>
                  <a:schemeClr val="tx1"/>
                </a:solidFill>
                <a:latin typeface="HGPｺﾞｼｯｸE" panose="020B0900000000000000" pitchFamily="50" charset="-128"/>
                <a:ea typeface="HGPｺﾞｼｯｸE" panose="020B0900000000000000" pitchFamily="50" charset="-128"/>
              </a:rPr>
              <a:t>【</a:t>
            </a:r>
            <a:r>
              <a:rPr lang="ja-JP" altLang="en-US" sz="1400" dirty="0" smtClean="0">
                <a:solidFill>
                  <a:schemeClr val="tx1"/>
                </a:solidFill>
                <a:latin typeface="HGPｺﾞｼｯｸE" panose="020B0900000000000000" pitchFamily="50" charset="-128"/>
                <a:ea typeface="HGPｺﾞｼｯｸE" panose="020B0900000000000000" pitchFamily="50" charset="-128"/>
              </a:rPr>
              <a:t>機能分化後に応じた宿泊施設確保イメージ</a:t>
            </a:r>
            <a:r>
              <a:rPr lang="en-US" altLang="ja-JP" sz="1400" dirty="0" smtClean="0">
                <a:solidFill>
                  <a:schemeClr val="tx1"/>
                </a:solidFill>
                <a:latin typeface="HGPｺﾞｼｯｸE" panose="020B0900000000000000" pitchFamily="50" charset="-128"/>
                <a:ea typeface="HGPｺﾞｼｯｸE" panose="020B0900000000000000" pitchFamily="50" charset="-128"/>
              </a:rPr>
              <a:t>】</a:t>
            </a:r>
            <a:endParaRPr kumimoji="1" lang="en-US" altLang="ja-JP" sz="1400" dirty="0" smtClean="0">
              <a:solidFill>
                <a:schemeClr val="tx1"/>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366662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254" y="0"/>
            <a:ext cx="12191999" cy="830997"/>
          </a:xfrm>
          <a:prstGeom prst="rect">
            <a:avLst/>
          </a:prstGeom>
          <a:solidFill>
            <a:srgbClr val="00B050"/>
          </a:solidFill>
          <a:ln>
            <a:noFill/>
          </a:ln>
        </p:spPr>
        <p:txBody>
          <a:bodyPr wrap="square" rtlCol="0">
            <a:spAutoFit/>
          </a:body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重点取組③　医療提供体制の確保</a:t>
            </a:r>
            <a:endParaRPr lang="en-US" altLang="ja-JP" sz="2400" b="1" dirty="0" smtClean="0">
              <a:solidFill>
                <a:schemeClr val="bg1"/>
              </a:solidFill>
              <a:latin typeface="Meiryo UI" panose="020B0604030504040204" pitchFamily="50" charset="-128"/>
              <a:ea typeface="Meiryo UI" panose="020B0604030504040204" pitchFamily="50" charset="-128"/>
            </a:endParaRPr>
          </a:p>
          <a:p>
            <a:pPr algn="ctr"/>
            <a:r>
              <a:rPr lang="en-US" altLang="ja-JP" sz="2400" b="1" dirty="0" smtClean="0">
                <a:solidFill>
                  <a:schemeClr val="bg1"/>
                </a:solidFill>
                <a:latin typeface="Meiryo UI" panose="020B0604030504040204" pitchFamily="50" charset="-128"/>
                <a:ea typeface="Meiryo UI" panose="020B0604030504040204" pitchFamily="50" charset="-128"/>
              </a:rPr>
              <a:t>(</a:t>
            </a:r>
            <a:r>
              <a:rPr lang="ja-JP" altLang="en-US" sz="2400" b="1" dirty="0" smtClean="0">
                <a:solidFill>
                  <a:schemeClr val="bg1"/>
                </a:solidFill>
                <a:latin typeface="Meiryo UI" panose="020B0604030504040204" pitchFamily="50" charset="-128"/>
                <a:ea typeface="Meiryo UI" panose="020B0604030504040204" pitchFamily="50" charset="-128"/>
              </a:rPr>
              <a:t>２</a:t>
            </a:r>
            <a:r>
              <a:rPr lang="en-US" altLang="ja-JP" sz="2400" b="1" dirty="0" smtClean="0">
                <a:solidFill>
                  <a:schemeClr val="bg1"/>
                </a:solidFill>
                <a:latin typeface="Meiryo UI" panose="020B0604030504040204" pitchFamily="50" charset="-128"/>
                <a:ea typeface="Meiryo UI" panose="020B0604030504040204" pitchFamily="50" charset="-128"/>
              </a:rPr>
              <a:t>)</a:t>
            </a:r>
            <a:r>
              <a:rPr lang="ja-JP" altLang="en-US" sz="2400" b="1" dirty="0" smtClean="0">
                <a:solidFill>
                  <a:schemeClr val="bg1"/>
                </a:solidFill>
                <a:latin typeface="Meiryo UI" panose="020B0604030504040204" pitchFamily="50" charset="-128"/>
                <a:ea typeface="Meiryo UI" panose="020B0604030504040204" pitchFamily="50" charset="-128"/>
              </a:rPr>
              <a:t>医療</a:t>
            </a:r>
            <a:r>
              <a:rPr lang="ja-JP" altLang="en-US" sz="2400" b="1" dirty="0">
                <a:solidFill>
                  <a:schemeClr val="bg1"/>
                </a:solidFill>
                <a:latin typeface="Meiryo UI" panose="020B0604030504040204" pitchFamily="50" charset="-128"/>
                <a:ea typeface="Meiryo UI" panose="020B0604030504040204" pitchFamily="50" charset="-128"/>
              </a:rPr>
              <a:t>機関に対する支援の充実</a:t>
            </a:r>
            <a:r>
              <a:rPr lang="ja-JP" altLang="en-US" sz="2400" b="1" dirty="0" smtClean="0">
                <a:solidFill>
                  <a:schemeClr val="bg1"/>
                </a:solidFill>
                <a:latin typeface="Meiryo UI" panose="020B0604030504040204" pitchFamily="50" charset="-128"/>
                <a:ea typeface="Meiryo UI" panose="020B0604030504040204" pitchFamily="50" charset="-128"/>
              </a:rPr>
              <a:t>（施設整備・人材</a:t>
            </a:r>
            <a:r>
              <a:rPr lang="ja-JP" altLang="en-US" sz="2400" b="1" dirty="0">
                <a:solidFill>
                  <a:schemeClr val="bg1"/>
                </a:solidFill>
                <a:latin typeface="Meiryo UI" panose="020B0604030504040204" pitchFamily="50" charset="-128"/>
                <a:ea typeface="Meiryo UI" panose="020B0604030504040204" pitchFamily="50" charset="-128"/>
              </a:rPr>
              <a:t>確保</a:t>
            </a:r>
            <a:r>
              <a:rPr lang="ja-JP" altLang="en-US" sz="2400" b="1" dirty="0" smtClean="0">
                <a:solidFill>
                  <a:schemeClr val="bg1"/>
                </a:solidFill>
                <a:latin typeface="Meiryo UI" panose="020B0604030504040204" pitchFamily="50" charset="-128"/>
                <a:ea typeface="Meiryo UI" panose="020B0604030504040204" pitchFamily="50" charset="-128"/>
              </a:rPr>
              <a:t>等</a:t>
            </a:r>
            <a:r>
              <a:rPr lang="ja-JP" altLang="en-US" sz="2400" b="1" dirty="0">
                <a:solidFill>
                  <a:schemeClr val="bg1"/>
                </a:solidFill>
                <a:latin typeface="Meiryo UI" panose="020B0604030504040204" pitchFamily="50" charset="-128"/>
                <a:ea typeface="Meiryo UI" panose="020B0604030504040204" pitchFamily="50" charset="-128"/>
              </a:rPr>
              <a:t>）</a:t>
            </a:r>
          </a:p>
        </p:txBody>
      </p:sp>
      <p:sp>
        <p:nvSpPr>
          <p:cNvPr id="16" name="正方形/長方形 15"/>
          <p:cNvSpPr/>
          <p:nvPr/>
        </p:nvSpPr>
        <p:spPr>
          <a:xfrm>
            <a:off x="0" y="830997"/>
            <a:ext cx="12192000" cy="98492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tx1"/>
                </a:solidFill>
                <a:latin typeface="Meiryo UI" panose="020B0604030504040204" pitchFamily="50" charset="-128"/>
                <a:ea typeface="Meiryo UI" panose="020B0604030504040204" pitchFamily="50" charset="-128"/>
              </a:rPr>
              <a:t>　◆</a:t>
            </a:r>
            <a:r>
              <a:rPr lang="ja-JP" altLang="en-US" sz="2000" b="1" dirty="0">
                <a:solidFill>
                  <a:schemeClr val="tx1"/>
                </a:solidFill>
                <a:latin typeface="Meiryo UI" panose="020B0604030504040204" pitchFamily="50" charset="-128"/>
                <a:ea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rPr>
              <a:t>拠点医療機関等への支援を強化し、医療機関の機能</a:t>
            </a:r>
            <a:r>
              <a:rPr lang="ja-JP" altLang="en-US" sz="2000" b="1" dirty="0">
                <a:solidFill>
                  <a:schemeClr val="tx1"/>
                </a:solidFill>
                <a:latin typeface="Meiryo UI" panose="020B0604030504040204" pitchFamily="50" charset="-128"/>
                <a:ea typeface="Meiryo UI" panose="020B0604030504040204" pitchFamily="50" charset="-128"/>
              </a:rPr>
              <a:t>分化</a:t>
            </a:r>
            <a:r>
              <a:rPr lang="ja-JP" altLang="en-US" sz="2000" b="1" dirty="0" smtClean="0">
                <a:solidFill>
                  <a:schemeClr val="tx1"/>
                </a:solidFill>
                <a:latin typeface="Meiryo UI" panose="020B0604030504040204" pitchFamily="50" charset="-128"/>
                <a:ea typeface="Meiryo UI" panose="020B0604030504040204" pitchFamily="50" charset="-128"/>
              </a:rPr>
              <a:t>を</a:t>
            </a:r>
            <a:r>
              <a:rPr lang="ja-JP" altLang="en-US" sz="2000" b="1" dirty="0">
                <a:solidFill>
                  <a:schemeClr val="tx1"/>
                </a:solidFill>
                <a:latin typeface="Meiryo UI" panose="020B0604030504040204" pitchFamily="50" charset="-128"/>
                <a:ea typeface="Meiryo UI" panose="020B0604030504040204" pitchFamily="50" charset="-128"/>
              </a:rPr>
              <a:t>推進</a:t>
            </a:r>
            <a:r>
              <a:rPr lang="ja-JP" altLang="en-US" sz="2000" b="1" dirty="0" smtClean="0">
                <a:solidFill>
                  <a:schemeClr val="tx1"/>
                </a:solidFill>
                <a:latin typeface="Meiryo UI" panose="020B0604030504040204" pitchFamily="50" charset="-128"/>
                <a:ea typeface="Meiryo UI" panose="020B0604030504040204" pitchFamily="50" charset="-128"/>
              </a:rPr>
              <a:t>する。</a:t>
            </a:r>
            <a:endParaRPr lang="en-US" altLang="ja-JP" sz="2000" b="1" dirty="0">
              <a:solidFill>
                <a:schemeClr val="tx1"/>
              </a:solidFill>
              <a:latin typeface="Meiryo UI" panose="020B0604030504040204" pitchFamily="50" charset="-128"/>
              <a:ea typeface="Meiryo UI" panose="020B0604030504040204" pitchFamily="50" charset="-128"/>
            </a:endParaRPr>
          </a:p>
          <a:p>
            <a:r>
              <a:rPr lang="ja-JP" altLang="en-US" sz="2000" b="1" spc="-70" dirty="0" smtClean="0">
                <a:solidFill>
                  <a:schemeClr val="tx1"/>
                </a:solidFill>
                <a:latin typeface="Meiryo UI" panose="020B0604030504040204" pitchFamily="50" charset="-128"/>
                <a:ea typeface="Meiryo UI" panose="020B0604030504040204" pitchFamily="50" charset="-128"/>
              </a:rPr>
              <a:t>　◆</a:t>
            </a:r>
            <a:r>
              <a:rPr lang="ja-JP" altLang="en-US" sz="2000" b="1" spc="-70" dirty="0">
                <a:solidFill>
                  <a:schemeClr val="tx1"/>
                </a:solidFill>
                <a:latin typeface="Meiryo UI" panose="020B0604030504040204" pitchFamily="50" charset="-128"/>
                <a:ea typeface="Meiryo UI" panose="020B0604030504040204" pitchFamily="50" charset="-128"/>
              </a:rPr>
              <a:t>　</a:t>
            </a:r>
            <a:r>
              <a:rPr lang="ja-JP" altLang="en-US" sz="2000" b="1" spc="-70" dirty="0" smtClean="0">
                <a:solidFill>
                  <a:schemeClr val="tx1"/>
                </a:solidFill>
                <a:latin typeface="Meiryo UI" panose="020B0604030504040204" pitchFamily="50" charset="-128"/>
                <a:ea typeface="Meiryo UI" panose="020B0604030504040204" pitchFamily="50" charset="-128"/>
              </a:rPr>
              <a:t>感染拡大期の医療人材不足に対応するため、人材育成と派遣促進を図る。</a:t>
            </a:r>
            <a:endParaRPr lang="en-US" altLang="ja-JP" sz="2000" b="1" spc="-70" dirty="0" smtClean="0">
              <a:solidFill>
                <a:schemeClr val="tx1"/>
              </a:solidFill>
              <a:latin typeface="Meiryo UI" panose="020B0604030504040204" pitchFamily="50" charset="-128"/>
              <a:ea typeface="Meiryo UI" panose="020B0604030504040204" pitchFamily="50" charset="-128"/>
            </a:endParaRPr>
          </a:p>
          <a:p>
            <a:r>
              <a:rPr lang="ja-JP" altLang="en-US" sz="2000" b="1" spc="-70" dirty="0">
                <a:solidFill>
                  <a:schemeClr val="tx1"/>
                </a:solidFill>
                <a:latin typeface="Meiryo UI" panose="020B0604030504040204" pitchFamily="50" charset="-128"/>
                <a:ea typeface="Meiryo UI" panose="020B0604030504040204" pitchFamily="50" charset="-128"/>
              </a:rPr>
              <a:t>　</a:t>
            </a:r>
            <a:r>
              <a:rPr lang="ja-JP" altLang="en-US" sz="2000" b="1" spc="-70" dirty="0" smtClean="0">
                <a:solidFill>
                  <a:schemeClr val="tx1"/>
                </a:solidFill>
                <a:latin typeface="Meiryo UI" panose="020B0604030504040204" pitchFamily="50" charset="-128"/>
                <a:ea typeface="Meiryo UI" panose="020B0604030504040204" pitchFamily="50" charset="-128"/>
              </a:rPr>
              <a:t>◆　医療提供体制を最前線で支える医療従事者に対する支援を充実させ</a:t>
            </a:r>
            <a:r>
              <a:rPr lang="ja-JP" altLang="en-US" sz="2000" b="1" spc="-70" dirty="0">
                <a:solidFill>
                  <a:schemeClr val="tx1"/>
                </a:solidFill>
                <a:latin typeface="Meiryo UI" panose="020B0604030504040204" pitchFamily="50" charset="-128"/>
                <a:ea typeface="Meiryo UI" panose="020B0604030504040204" pitchFamily="50" charset="-128"/>
              </a:rPr>
              <a:t>る</a:t>
            </a:r>
            <a:r>
              <a:rPr lang="ja-JP" altLang="en-US" sz="2000" b="1" spc="-70" dirty="0" smtClean="0">
                <a:solidFill>
                  <a:schemeClr val="tx1"/>
                </a:solidFill>
                <a:latin typeface="Meiryo UI" panose="020B0604030504040204" pitchFamily="50" charset="-128"/>
                <a:ea typeface="Meiryo UI" panose="020B0604030504040204" pitchFamily="50" charset="-128"/>
              </a:rPr>
              <a:t>。</a:t>
            </a:r>
            <a:endParaRPr lang="en-US" altLang="ja-JP" sz="2000" b="1" spc="-70" dirty="0">
              <a:solidFill>
                <a:schemeClr val="tx1"/>
              </a:solidFill>
              <a:latin typeface="Meiryo UI" panose="020B0604030504040204" pitchFamily="50" charset="-128"/>
              <a:ea typeface="Meiryo UI" panose="020B0604030504040204" pitchFamily="50" charset="-128"/>
            </a:endParaRPr>
          </a:p>
        </p:txBody>
      </p:sp>
      <p:sp>
        <p:nvSpPr>
          <p:cNvPr id="5" name="スライド番号プレースホルダー 1"/>
          <p:cNvSpPr>
            <a:spLocks noGrp="1"/>
          </p:cNvSpPr>
          <p:nvPr>
            <p:ph type="sldNum" sz="quarter" idx="12"/>
          </p:nvPr>
        </p:nvSpPr>
        <p:spPr>
          <a:xfrm>
            <a:off x="11578106" y="6430392"/>
            <a:ext cx="489395" cy="365125"/>
          </a:xfrm>
        </p:spPr>
        <p:txBody>
          <a:bodyPr/>
          <a:lstStyle/>
          <a:p>
            <a:fld id="{5B3AB334-9460-47F4-929A-E43F291F1423}" type="slidenum">
              <a:rPr kumimoji="1" lang="ja-JP" altLang="en-US" sz="1600" smtClean="0">
                <a:solidFill>
                  <a:schemeClr val="tx1"/>
                </a:solidFill>
              </a:rPr>
              <a:t>5</a:t>
            </a:fld>
            <a:endParaRPr kumimoji="1" lang="ja-JP" altLang="en-US" sz="1600">
              <a:solidFill>
                <a:schemeClr val="tx1"/>
              </a:solidFill>
            </a:endParaRPr>
          </a:p>
        </p:txBody>
      </p:sp>
      <p:sp>
        <p:nvSpPr>
          <p:cNvPr id="13" name="正方形/長方形 12"/>
          <p:cNvSpPr/>
          <p:nvPr/>
        </p:nvSpPr>
        <p:spPr>
          <a:xfrm>
            <a:off x="231820" y="2172674"/>
            <a:ext cx="5720320" cy="401945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endParaRPr kumimoji="1" lang="en-US" altLang="ja-JP" sz="857" dirty="0">
              <a:latin typeface="Meiryo UI" panose="020B0604030504040204" pitchFamily="50" charset="-128"/>
              <a:ea typeface="Meiryo UI" panose="020B0604030504040204" pitchFamily="50" charset="-128"/>
            </a:endParaRPr>
          </a:p>
        </p:txBody>
      </p:sp>
      <p:sp>
        <p:nvSpPr>
          <p:cNvPr id="14" name="角丸四角形 13"/>
          <p:cNvSpPr/>
          <p:nvPr/>
        </p:nvSpPr>
        <p:spPr>
          <a:xfrm>
            <a:off x="1213659" y="1890410"/>
            <a:ext cx="3809102" cy="454423"/>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（１）拠点</a:t>
            </a:r>
            <a:r>
              <a:rPr kumimoji="1" lang="ja-JP" altLang="en-US" b="1" dirty="0" smtClean="0">
                <a:solidFill>
                  <a:schemeClr val="bg1"/>
                </a:solidFill>
                <a:latin typeface="Meiryo UI" panose="020B0604030504040204" pitchFamily="50" charset="-128"/>
                <a:ea typeface="Meiryo UI" panose="020B0604030504040204" pitchFamily="50" charset="-128"/>
              </a:rPr>
              <a:t>医療機関等</a:t>
            </a:r>
            <a:r>
              <a:rPr lang="ja-JP" altLang="en-US" b="1" dirty="0" smtClean="0">
                <a:latin typeface="Meiryo UI" panose="020B0604030504040204" pitchFamily="50" charset="-128"/>
                <a:ea typeface="Meiryo UI" panose="020B0604030504040204" pitchFamily="50" charset="-128"/>
              </a:rPr>
              <a:t>の整備支援</a:t>
            </a:r>
            <a:endParaRPr kumimoji="1" lang="ja-JP" altLang="en-US" b="1"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231820" y="2354198"/>
            <a:ext cx="5849291" cy="3785652"/>
          </a:xfrm>
          <a:prstGeom prst="rect">
            <a:avLst/>
          </a:prstGeom>
          <a:noFill/>
        </p:spPr>
        <p:txBody>
          <a:bodyPr wrap="square" rtlCol="0">
            <a:spAutoFit/>
          </a:bodyPr>
          <a:lstStyle/>
          <a:p>
            <a:pPr>
              <a:lnSpc>
                <a:spcPts val="2400"/>
              </a:lnSpc>
            </a:pPr>
            <a:r>
              <a:rPr lang="ja-JP" altLang="en-US" sz="16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各地域のコロナ患者受入の</a:t>
            </a:r>
            <a:r>
              <a:rPr lang="ja-JP" altLang="en-US" sz="1600" dirty="0">
                <a:latin typeface="Meiryo UI" panose="020B0604030504040204" pitchFamily="50" charset="-128"/>
                <a:ea typeface="Meiryo UI" panose="020B0604030504040204" pitchFamily="50" charset="-128"/>
              </a:rPr>
              <a:t>コア</a:t>
            </a:r>
            <a:r>
              <a:rPr lang="ja-JP" altLang="en-US" sz="1600" dirty="0" smtClean="0">
                <a:latin typeface="Meiryo UI" panose="020B0604030504040204" pitchFamily="50" charset="-128"/>
                <a:ea typeface="Meiryo UI" panose="020B0604030504040204" pitchFamily="50" charset="-128"/>
              </a:rPr>
              <a:t>となる</a:t>
            </a:r>
            <a:r>
              <a:rPr lang="ja-JP" altLang="en-US" sz="1600" b="1" u="sng" dirty="0" smtClean="0">
                <a:latin typeface="Meiryo UI" panose="020B0604030504040204" pitchFamily="50" charset="-128"/>
                <a:ea typeface="Meiryo UI" panose="020B0604030504040204" pitchFamily="50" charset="-128"/>
              </a:rPr>
              <a:t>拠点医療機関等への支援</a:t>
            </a:r>
            <a:endParaRPr lang="en-US" altLang="ja-JP" sz="1600" b="1" u="sng" dirty="0" smtClean="0">
              <a:latin typeface="Meiryo UI" panose="020B0604030504040204" pitchFamily="50" charset="-128"/>
              <a:ea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をさらに強化</a:t>
            </a:r>
            <a:endParaRPr lang="en-US" altLang="ja-JP" sz="1600" dirty="0" smtClean="0">
              <a:latin typeface="Meiryo UI" panose="020B0604030504040204" pitchFamily="50" charset="-128"/>
              <a:ea typeface="Meiryo UI" panose="020B0604030504040204" pitchFamily="50" charset="-128"/>
            </a:endParaRPr>
          </a:p>
          <a:p>
            <a:pPr>
              <a:lnSpc>
                <a:spcPts val="2400"/>
              </a:lnSpc>
            </a:pPr>
            <a:r>
              <a:rPr kumimoji="1" lang="ja-JP" altLang="en-US" sz="1600" dirty="0" smtClean="0">
                <a:latin typeface="Meiryo UI" panose="020B0604030504040204" pitchFamily="50" charset="-128"/>
                <a:ea typeface="Meiryo UI" panose="020B0604030504040204" pitchFamily="50" charset="-128"/>
              </a:rPr>
              <a:t>　●</a:t>
            </a:r>
            <a:r>
              <a:rPr lang="ja-JP" altLang="en-US" sz="1600" b="1" u="sng" dirty="0">
                <a:latin typeface="Meiryo UI" panose="020B0604030504040204" pitchFamily="50" charset="-128"/>
                <a:ea typeface="Meiryo UI" panose="020B0604030504040204" pitchFamily="50" charset="-128"/>
              </a:rPr>
              <a:t>空床</a:t>
            </a:r>
            <a:r>
              <a:rPr kumimoji="1" lang="ja-JP" altLang="en-US" sz="1600" b="1" u="sng" dirty="0" smtClean="0">
                <a:latin typeface="Meiryo UI" panose="020B0604030504040204" pitchFamily="50" charset="-128"/>
                <a:ea typeface="Meiryo UI" panose="020B0604030504040204" pitchFamily="50" charset="-128"/>
              </a:rPr>
              <a:t>確保料の充実</a:t>
            </a:r>
            <a:r>
              <a:rPr kumimoji="1" lang="ja-JP" altLang="en-US" sz="1400" dirty="0" smtClean="0">
                <a:latin typeface="Meiryo UI" panose="020B0604030504040204" pitchFamily="50" charset="-128"/>
                <a:ea typeface="Meiryo UI" panose="020B0604030504040204" pitchFamily="50" charset="-128"/>
              </a:rPr>
              <a:t>（専用の病院や病棟を設定する場合）</a:t>
            </a:r>
            <a:endParaRPr kumimoji="1" lang="en-US" altLang="ja-JP" sz="1400" dirty="0" smtClean="0">
              <a:latin typeface="Meiryo UI" panose="020B0604030504040204" pitchFamily="50" charset="-128"/>
              <a:ea typeface="Meiryo UI" panose="020B0604030504040204" pitchFamily="50" charset="-128"/>
            </a:endParaRPr>
          </a:p>
          <a:p>
            <a:pPr>
              <a:lnSpc>
                <a:spcPts val="24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参 考</a:t>
            </a:r>
            <a:r>
              <a:rPr lang="en-US" altLang="ja-JP"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国の緊急包括支援金</a:t>
            </a:r>
            <a:r>
              <a:rPr lang="ja-JP" altLang="en-US" sz="1400" dirty="0" smtClean="0">
                <a:latin typeface="Meiryo UI" panose="020B0604030504040204" pitchFamily="50" charset="-128"/>
                <a:ea typeface="Meiryo UI" panose="020B0604030504040204" pitchFamily="50" charset="-128"/>
              </a:rPr>
              <a:t>事業</a:t>
            </a:r>
            <a:endParaRPr lang="en-US" altLang="ja-JP" sz="1400" dirty="0" smtClean="0">
              <a:latin typeface="Meiryo UI" panose="020B0604030504040204" pitchFamily="50" charset="-128"/>
              <a:ea typeface="Meiryo UI" panose="020B0604030504040204" pitchFamily="50" charset="-128"/>
            </a:endParaRPr>
          </a:p>
          <a:p>
            <a:pPr>
              <a:lnSpc>
                <a:spcPts val="24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・単価の増額</a:t>
            </a:r>
            <a:endParaRPr lang="en-US" altLang="ja-JP" sz="1400" dirty="0" smtClean="0">
              <a:latin typeface="Meiryo UI" panose="020B0604030504040204" pitchFamily="50" charset="-128"/>
              <a:ea typeface="Meiryo UI" panose="020B0604030504040204" pitchFamily="50" charset="-128"/>
            </a:endParaRPr>
          </a:p>
          <a:p>
            <a:pPr>
              <a:lnSpc>
                <a:spcPts val="2400"/>
              </a:lnSpc>
            </a:pPr>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ICU</a:t>
            </a:r>
            <a:r>
              <a:rPr lang="ja-JP" altLang="en-US" sz="1400" dirty="0" smtClean="0">
                <a:latin typeface="Meiryo UI" panose="020B0604030504040204" pitchFamily="50" charset="-128"/>
                <a:ea typeface="Meiryo UI" panose="020B0604030504040204" pitchFamily="50" charset="-128"/>
              </a:rPr>
              <a:t>の場合：</a:t>
            </a:r>
            <a:r>
              <a:rPr lang="en-US" altLang="ja-JP" sz="1400" dirty="0" smtClean="0">
                <a:latin typeface="Meiryo UI" panose="020B0604030504040204" pitchFamily="50" charset="-128"/>
                <a:ea typeface="Meiryo UI" panose="020B0604030504040204" pitchFamily="50" charset="-128"/>
              </a:rPr>
              <a:t>301</a:t>
            </a:r>
            <a:r>
              <a:rPr lang="ja-JP" altLang="en-US" sz="1400" dirty="0" smtClean="0">
                <a:latin typeface="Meiryo UI" panose="020B0604030504040204" pitchFamily="50" charset="-128"/>
                <a:ea typeface="Meiryo UI" panose="020B0604030504040204" pitchFamily="50" charset="-128"/>
              </a:rPr>
              <a:t>千円</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HCU</a:t>
            </a:r>
            <a:r>
              <a:rPr lang="ja-JP" altLang="en-US" sz="1400" dirty="0" smtClean="0">
                <a:latin typeface="Meiryo UI" panose="020B0604030504040204" pitchFamily="50" charset="-128"/>
                <a:ea typeface="Meiryo UI" panose="020B0604030504040204" pitchFamily="50" charset="-128"/>
              </a:rPr>
              <a:t>の場合：</a:t>
            </a:r>
            <a:r>
              <a:rPr lang="en-US" altLang="ja-JP" sz="1400" dirty="0" smtClean="0">
                <a:latin typeface="Meiryo UI" panose="020B0604030504040204" pitchFamily="50" charset="-128"/>
                <a:ea typeface="Meiryo UI" panose="020B0604030504040204" pitchFamily="50" charset="-128"/>
              </a:rPr>
              <a:t>211</a:t>
            </a:r>
            <a:r>
              <a:rPr lang="ja-JP" altLang="en-US" sz="1400" dirty="0" smtClean="0">
                <a:latin typeface="Meiryo UI" panose="020B0604030504040204" pitchFamily="50" charset="-128"/>
                <a:ea typeface="Meiryo UI" panose="020B0604030504040204" pitchFamily="50" charset="-128"/>
              </a:rPr>
              <a:t>千円</a:t>
            </a:r>
            <a:endParaRPr lang="en-US" altLang="ja-JP" sz="1400" dirty="0" smtClean="0">
              <a:latin typeface="Meiryo UI" panose="020B0604030504040204" pitchFamily="50" charset="-128"/>
              <a:ea typeface="Meiryo UI" panose="020B0604030504040204" pitchFamily="50" charset="-128"/>
            </a:endParaRPr>
          </a:p>
          <a:p>
            <a:pPr>
              <a:lnSpc>
                <a:spcPts val="24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その他の病床：</a:t>
            </a:r>
            <a:r>
              <a:rPr lang="en-US" altLang="ja-JP" sz="1400" dirty="0" smtClean="0">
                <a:latin typeface="Meiryo UI" panose="020B0604030504040204" pitchFamily="50" charset="-128"/>
                <a:ea typeface="Meiryo UI" panose="020B0604030504040204" pitchFamily="50" charset="-128"/>
              </a:rPr>
              <a:t>52</a:t>
            </a:r>
            <a:r>
              <a:rPr lang="ja-JP" altLang="en-US" sz="1400" dirty="0" smtClean="0">
                <a:latin typeface="Meiryo UI" panose="020B0604030504040204" pitchFamily="50" charset="-128"/>
                <a:ea typeface="Meiryo UI" panose="020B0604030504040204" pitchFamily="50" charset="-128"/>
              </a:rPr>
              <a:t>千円</a:t>
            </a:r>
            <a:endParaRPr lang="en-US" altLang="ja-JP" sz="1400" dirty="0" smtClean="0">
              <a:latin typeface="Meiryo UI" panose="020B0604030504040204" pitchFamily="50" charset="-128"/>
              <a:ea typeface="Meiryo UI" panose="020B0604030504040204" pitchFamily="50" charset="-128"/>
            </a:endParaRPr>
          </a:p>
          <a:p>
            <a:pPr>
              <a:lnSpc>
                <a:spcPts val="24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・対象の拡大</a:t>
            </a:r>
            <a:endParaRPr lang="en-US" altLang="ja-JP" sz="1400" dirty="0" smtClean="0">
              <a:latin typeface="Meiryo UI" panose="020B0604030504040204" pitchFamily="50" charset="-128"/>
              <a:ea typeface="Meiryo UI" panose="020B0604030504040204" pitchFamily="50" charset="-128"/>
            </a:endParaRPr>
          </a:p>
          <a:p>
            <a:pPr>
              <a:lnSpc>
                <a:spcPts val="24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受け入れ体制確保のために休止とした病床にも適用</a:t>
            </a:r>
            <a:endParaRPr kumimoji="1" lang="en-US" altLang="ja-JP" sz="1400" dirty="0" smtClean="0">
              <a:latin typeface="Meiryo UI" panose="020B0604030504040204" pitchFamily="50" charset="-128"/>
              <a:ea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a:t>
            </a:r>
            <a:r>
              <a:rPr lang="ja-JP" altLang="en-US" sz="1600" b="1" u="sng" dirty="0">
                <a:latin typeface="Meiryo UI" panose="020B0604030504040204" pitchFamily="50" charset="-128"/>
                <a:ea typeface="Meiryo UI" panose="020B0604030504040204" pitchFamily="50" charset="-128"/>
              </a:rPr>
              <a:t>設備</a:t>
            </a:r>
            <a:r>
              <a:rPr lang="ja-JP" altLang="en-US" sz="1600" b="1" u="sng" dirty="0" smtClean="0">
                <a:latin typeface="Meiryo UI" panose="020B0604030504040204" pitchFamily="50" charset="-128"/>
                <a:ea typeface="Meiryo UI" panose="020B0604030504040204" pitchFamily="50" charset="-128"/>
              </a:rPr>
              <a:t>整備</a:t>
            </a:r>
            <a:r>
              <a:rPr lang="ja-JP" altLang="en-US" sz="1600" b="1" u="sng" dirty="0">
                <a:latin typeface="Meiryo UI" panose="020B0604030504040204" pitchFamily="50" charset="-128"/>
                <a:ea typeface="Meiryo UI" panose="020B0604030504040204" pitchFamily="50" charset="-128"/>
              </a:rPr>
              <a:t>に係る補助対象を</a:t>
            </a:r>
            <a:r>
              <a:rPr lang="ja-JP" altLang="en-US" sz="1600" b="1" u="sng" dirty="0" smtClean="0">
                <a:latin typeface="Meiryo UI" panose="020B0604030504040204" pitchFamily="50" charset="-128"/>
                <a:ea typeface="Meiryo UI" panose="020B0604030504040204" pitchFamily="50" charset="-128"/>
              </a:rPr>
              <a:t>拡大</a:t>
            </a:r>
            <a:endParaRPr lang="en-US" altLang="ja-JP" sz="1600" b="1" u="sng" dirty="0" smtClean="0">
              <a:latin typeface="Meiryo UI" panose="020B0604030504040204" pitchFamily="50" charset="-128"/>
              <a:ea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（高度医療向け設備の追加、防護具の補助対象期間を拡大）</a:t>
            </a:r>
            <a:endParaRPr lang="en-US" altLang="ja-JP" sz="1400" b="1" u="sng" dirty="0" smtClean="0">
              <a:latin typeface="Meiryo UI" panose="020B0604030504040204" pitchFamily="50" charset="-128"/>
              <a:ea typeface="Meiryo UI" panose="020B0604030504040204" pitchFamily="50" charset="-128"/>
            </a:endParaRPr>
          </a:p>
          <a:p>
            <a:pPr>
              <a:lnSpc>
                <a:spcPts val="2400"/>
              </a:lnSpc>
            </a:pPr>
            <a:r>
              <a:rPr lang="ja-JP" altLang="en-US" sz="1600" dirty="0" smtClean="0">
                <a:latin typeface="Meiryo UI" panose="020B0604030504040204" pitchFamily="50" charset="-128"/>
                <a:ea typeface="Meiryo UI" panose="020B0604030504040204" pitchFamily="50" charset="-128"/>
              </a:rPr>
              <a:t>　●次の波に備えた</a:t>
            </a:r>
            <a:r>
              <a:rPr lang="ja-JP" altLang="en-US" sz="1600" b="1" u="sng" dirty="0" smtClean="0">
                <a:latin typeface="Meiryo UI" panose="020B0604030504040204" pitchFamily="50" charset="-128"/>
                <a:ea typeface="Meiryo UI" panose="020B0604030504040204" pitchFamily="50" charset="-128"/>
              </a:rPr>
              <a:t>医療用物資の備蓄</a:t>
            </a:r>
            <a:r>
              <a:rPr lang="ja-JP" altLang="en-US" sz="1400" dirty="0" smtClean="0">
                <a:latin typeface="Meiryo UI" panose="020B0604030504040204" pitchFamily="50" charset="-128"/>
                <a:ea typeface="Meiryo UI" panose="020B0604030504040204" pitchFamily="50" charset="-128"/>
              </a:rPr>
              <a:t>（拡大期の必要量を府で備蓄）</a:t>
            </a:r>
            <a:endParaRPr lang="en-US" altLang="ja-JP" sz="1600" b="1" u="sng" dirty="0" smtClean="0">
              <a:latin typeface="Meiryo UI" panose="020B0604030504040204" pitchFamily="50" charset="-128"/>
              <a:ea typeface="Meiryo UI" panose="020B0604030504040204" pitchFamily="50" charset="-128"/>
            </a:endParaRPr>
          </a:p>
        </p:txBody>
      </p:sp>
      <p:sp>
        <p:nvSpPr>
          <p:cNvPr id="19" name="正方形/長方形 18"/>
          <p:cNvSpPr/>
          <p:nvPr/>
        </p:nvSpPr>
        <p:spPr>
          <a:xfrm>
            <a:off x="6118427" y="2146916"/>
            <a:ext cx="5652864" cy="20494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endParaRPr kumimoji="1" lang="en-US" altLang="ja-JP" sz="857" dirty="0">
              <a:latin typeface="Meiryo UI" panose="020B0604030504040204" pitchFamily="50" charset="-128"/>
              <a:ea typeface="Meiryo UI" panose="020B0604030504040204" pitchFamily="50" charset="-128"/>
            </a:endParaRPr>
          </a:p>
        </p:txBody>
      </p:sp>
      <p:sp>
        <p:nvSpPr>
          <p:cNvPr id="20" name="角丸四角形 19"/>
          <p:cNvSpPr/>
          <p:nvPr/>
        </p:nvSpPr>
        <p:spPr>
          <a:xfrm>
            <a:off x="7570054" y="1887378"/>
            <a:ext cx="2866661" cy="454423"/>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ja-JP" altLang="en-US" b="1" dirty="0">
                <a:latin typeface="Meiryo UI" panose="020B0604030504040204" pitchFamily="50" charset="-128"/>
                <a:ea typeface="Meiryo UI" panose="020B0604030504040204" pitchFamily="50" charset="-128"/>
              </a:rPr>
              <a:t> </a:t>
            </a:r>
            <a:r>
              <a:rPr kumimoji="1" lang="ja-JP" altLang="en-US" b="1" dirty="0" smtClean="0">
                <a:latin typeface="Meiryo UI" panose="020B0604030504040204" pitchFamily="50" charset="-128"/>
                <a:ea typeface="Meiryo UI" panose="020B0604030504040204" pitchFamily="50" charset="-128"/>
              </a:rPr>
              <a:t>（２）医療人材の確保</a:t>
            </a:r>
            <a:endParaRPr kumimoji="1" lang="ja-JP" altLang="en-US" b="1" dirty="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6157065" y="2293588"/>
            <a:ext cx="5743974" cy="1902765"/>
          </a:xfrm>
          <a:prstGeom prst="rect">
            <a:avLst/>
          </a:prstGeom>
          <a:noFill/>
        </p:spPr>
        <p:txBody>
          <a:bodyPr wrap="square" rtlCol="0">
            <a:spAutoFit/>
          </a:bodyPr>
          <a:lstStyle/>
          <a:p>
            <a:pPr>
              <a:lnSpc>
                <a:spcPts val="2400"/>
              </a:lnSpc>
            </a:pPr>
            <a:r>
              <a:rPr lang="en-US" altLang="ja-JP" sz="1600" b="1" u="sng" dirty="0" smtClean="0">
                <a:latin typeface="Meiryo UI" panose="020B0604030504040204" pitchFamily="50" charset="-128"/>
                <a:ea typeface="Meiryo UI" panose="020B0604030504040204" pitchFamily="50" charset="-128"/>
              </a:rPr>
              <a:t>【</a:t>
            </a:r>
            <a:r>
              <a:rPr lang="ja-JP" altLang="en-US" sz="1600" b="1" u="sng" dirty="0" smtClean="0">
                <a:latin typeface="Meiryo UI" panose="020B0604030504040204" pitchFamily="50" charset="-128"/>
                <a:ea typeface="Meiryo UI" panose="020B0604030504040204" pitchFamily="50" charset="-128"/>
              </a:rPr>
              <a:t>医療人材の育成</a:t>
            </a:r>
            <a:r>
              <a:rPr lang="en-US" altLang="ja-JP" sz="1600" b="1" u="sng" dirty="0" smtClean="0">
                <a:latin typeface="Meiryo UI" panose="020B0604030504040204" pitchFamily="50" charset="-128"/>
                <a:ea typeface="Meiryo UI" panose="020B0604030504040204" pitchFamily="50" charset="-128"/>
              </a:rPr>
              <a:t>】</a:t>
            </a:r>
          </a:p>
          <a:p>
            <a:pPr>
              <a:lnSpc>
                <a:spcPts val="2400"/>
              </a:lnSpc>
            </a:pPr>
            <a:r>
              <a:rPr lang="ja-JP" altLang="en-US" sz="16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大阪府看護協会等と</a:t>
            </a:r>
            <a:r>
              <a:rPr lang="ja-JP" altLang="en-US" sz="1600" dirty="0">
                <a:latin typeface="Meiryo UI" panose="020B0604030504040204" pitchFamily="50" charset="-128"/>
                <a:ea typeface="Meiryo UI" panose="020B0604030504040204" pitchFamily="50" charset="-128"/>
              </a:rPr>
              <a:t>連携</a:t>
            </a:r>
            <a:r>
              <a:rPr lang="ja-JP" altLang="en-US" sz="1600" dirty="0" smtClean="0">
                <a:latin typeface="Meiryo UI" panose="020B0604030504040204" pitchFamily="50" charset="-128"/>
                <a:ea typeface="Meiryo UI" panose="020B0604030504040204" pitchFamily="50" charset="-128"/>
              </a:rPr>
              <a:t>し、重症患者対応のノウハウ習得に</a:t>
            </a:r>
            <a:endParaRPr lang="en-US" altLang="ja-JP" sz="1600" dirty="0" smtClean="0">
              <a:latin typeface="Meiryo UI" panose="020B0604030504040204" pitchFamily="50" charset="-128"/>
              <a:ea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向けた人材育成研修を企画・実施</a:t>
            </a:r>
            <a:endParaRPr lang="en-US" altLang="ja-JP" sz="1600" dirty="0" smtClean="0">
              <a:latin typeface="Meiryo UI" panose="020B0604030504040204" pitchFamily="50" charset="-128"/>
              <a:ea typeface="Meiryo UI" panose="020B0604030504040204" pitchFamily="50" charset="-128"/>
            </a:endParaRPr>
          </a:p>
          <a:p>
            <a:pPr>
              <a:lnSpc>
                <a:spcPts val="2400"/>
              </a:lnSpc>
            </a:pPr>
            <a:r>
              <a:rPr lang="en-US" altLang="ja-JP" sz="1600" b="1" u="sng" dirty="0" smtClean="0">
                <a:latin typeface="Meiryo UI" panose="020B0604030504040204" pitchFamily="50" charset="-128"/>
                <a:ea typeface="Meiryo UI" panose="020B0604030504040204" pitchFamily="50" charset="-128"/>
              </a:rPr>
              <a:t>【</a:t>
            </a:r>
            <a:r>
              <a:rPr lang="ja-JP" altLang="en-US" sz="1600" b="1" u="sng" dirty="0" smtClean="0">
                <a:latin typeface="Meiryo UI" panose="020B0604030504040204" pitchFamily="50" charset="-128"/>
                <a:ea typeface="Meiryo UI" panose="020B0604030504040204" pitchFamily="50" charset="-128"/>
              </a:rPr>
              <a:t>医療人材の派遣促進</a:t>
            </a:r>
            <a:r>
              <a:rPr lang="en-US" altLang="ja-JP" sz="1600" b="1" u="sng" dirty="0" smtClean="0">
                <a:latin typeface="Meiryo UI" panose="020B0604030504040204" pitchFamily="50" charset="-128"/>
                <a:ea typeface="Meiryo UI" panose="020B0604030504040204" pitchFamily="50" charset="-128"/>
              </a:rPr>
              <a:t>】</a:t>
            </a:r>
          </a:p>
          <a:p>
            <a:pPr>
              <a:lnSpc>
                <a:spcPts val="2400"/>
              </a:lnSpc>
            </a:pP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感染</a:t>
            </a:r>
            <a:r>
              <a:rPr lang="ja-JP" altLang="en-US" sz="1600" dirty="0" smtClean="0">
                <a:latin typeface="Meiryo UI" panose="020B0604030504040204" pitchFamily="50" charset="-128"/>
                <a:ea typeface="Meiryo UI" panose="020B0604030504040204" pitchFamily="50" charset="-128"/>
              </a:rPr>
              <a:t>拡大時の拠点施設における医療人材不足に対応する</a:t>
            </a:r>
            <a:endParaRPr lang="en-US" altLang="ja-JP" sz="1600" dirty="0" smtClean="0">
              <a:latin typeface="Meiryo UI" panose="020B0604030504040204" pitchFamily="50" charset="-128"/>
              <a:ea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ための人材派遣支援制度を検討</a:t>
            </a:r>
            <a:endParaRPr lang="en-US" altLang="ja-JP" sz="1600" dirty="0" smtClean="0">
              <a:latin typeface="Meiryo UI" panose="020B0604030504040204" pitchFamily="50" charset="-128"/>
              <a:ea typeface="Meiryo UI" panose="020B0604030504040204" pitchFamily="50" charset="-128"/>
            </a:endParaRPr>
          </a:p>
        </p:txBody>
      </p:sp>
      <p:sp>
        <p:nvSpPr>
          <p:cNvPr id="17" name="正方形/長方形 16"/>
          <p:cNvSpPr/>
          <p:nvPr/>
        </p:nvSpPr>
        <p:spPr>
          <a:xfrm>
            <a:off x="6118427" y="4972875"/>
            <a:ext cx="5691498" cy="123652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endParaRPr kumimoji="1" lang="en-US" altLang="ja-JP" sz="857" dirty="0">
              <a:latin typeface="Meiryo UI" panose="020B0604030504040204" pitchFamily="50" charset="-128"/>
              <a:ea typeface="Meiryo UI" panose="020B0604030504040204" pitchFamily="50" charset="-128"/>
            </a:endParaRPr>
          </a:p>
        </p:txBody>
      </p:sp>
      <p:sp>
        <p:nvSpPr>
          <p:cNvPr id="25" name="角丸四角形 24"/>
          <p:cNvSpPr/>
          <p:nvPr/>
        </p:nvSpPr>
        <p:spPr>
          <a:xfrm>
            <a:off x="7465903" y="4808758"/>
            <a:ext cx="3088783" cy="40333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（３）医療従事者の支援</a:t>
            </a:r>
            <a:endParaRPr kumimoji="1" lang="ja-JP" altLang="en-US" b="1"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6207616" y="5199208"/>
            <a:ext cx="5628067" cy="1015663"/>
          </a:xfrm>
          <a:prstGeom prst="rect">
            <a:avLst/>
          </a:prstGeom>
          <a:noFill/>
        </p:spPr>
        <p:txBody>
          <a:bodyPr wrap="square" rtlCol="0">
            <a:spAutoFit/>
          </a:bodyPr>
          <a:lstStyle/>
          <a:p>
            <a:pPr>
              <a:lnSpc>
                <a:spcPts val="2400"/>
              </a:lnSpc>
            </a:pPr>
            <a:r>
              <a:rPr lang="ja-JP" altLang="en-US" sz="1600" dirty="0" smtClean="0">
                <a:latin typeface="Meiryo UI" panose="020B0604030504040204" pitchFamily="50" charset="-128"/>
                <a:ea typeface="Meiryo UI" panose="020B0604030504040204" pitchFamily="50" charset="-128"/>
              </a:rPr>
              <a:t>①医療従事者等に対する</a:t>
            </a:r>
            <a:r>
              <a:rPr lang="ja-JP" altLang="en-US" sz="1600" b="1" u="sng" dirty="0" smtClean="0">
                <a:latin typeface="Meiryo UI" panose="020B0604030504040204" pitchFamily="50" charset="-128"/>
                <a:ea typeface="Meiryo UI" panose="020B0604030504040204" pitchFamily="50" charset="-128"/>
              </a:rPr>
              <a:t>慰労金の支給</a:t>
            </a:r>
            <a:endParaRPr lang="en-US" altLang="ja-JP" sz="1600" b="1" u="sng" dirty="0" smtClean="0">
              <a:latin typeface="Meiryo UI" panose="020B0604030504040204" pitchFamily="50" charset="-128"/>
              <a:ea typeface="Meiryo UI" panose="020B0604030504040204" pitchFamily="50" charset="-128"/>
            </a:endParaRPr>
          </a:p>
          <a:p>
            <a:pPr>
              <a:lnSpc>
                <a:spcPts val="2400"/>
              </a:lnSpc>
            </a:pPr>
            <a:r>
              <a:rPr lang="ja-JP" altLang="en-US" sz="1600" dirty="0" smtClean="0">
                <a:latin typeface="Meiryo UI" panose="020B0604030504040204" pitchFamily="50" charset="-128"/>
                <a:ea typeface="Meiryo UI" panose="020B0604030504040204" pitchFamily="50" charset="-128"/>
              </a:rPr>
              <a:t>②助け合い基金</a:t>
            </a:r>
            <a:r>
              <a:rPr lang="ja-JP" altLang="en-US" sz="1600" smtClean="0">
                <a:latin typeface="Meiryo UI" panose="020B0604030504040204" pitchFamily="50" charset="-128"/>
                <a:ea typeface="Meiryo UI" panose="020B0604030504040204" pitchFamily="50" charset="-128"/>
              </a:rPr>
              <a:t>による</a:t>
            </a:r>
            <a:r>
              <a:rPr lang="ja-JP" altLang="en-US" sz="1600" b="1" u="sng">
                <a:latin typeface="Meiryo UI" panose="020B0604030504040204" pitchFamily="50" charset="-128"/>
                <a:ea typeface="Meiryo UI" panose="020B0604030504040204" pitchFamily="50" charset="-128"/>
              </a:rPr>
              <a:t>支援金</a:t>
            </a:r>
            <a:r>
              <a:rPr lang="ja-JP" altLang="en-US" sz="1600" b="1" u="sng" smtClean="0">
                <a:latin typeface="Meiryo UI" panose="020B0604030504040204" pitchFamily="50" charset="-128"/>
                <a:ea typeface="Meiryo UI" panose="020B0604030504040204" pitchFamily="50" charset="-128"/>
              </a:rPr>
              <a:t>の贈呈対象</a:t>
            </a:r>
            <a:r>
              <a:rPr lang="ja-JP" altLang="en-US" sz="1600" b="1" u="sng" dirty="0" smtClean="0">
                <a:latin typeface="Meiryo UI" panose="020B0604030504040204" pitchFamily="50" charset="-128"/>
                <a:ea typeface="Meiryo UI" panose="020B0604030504040204" pitchFamily="50" charset="-128"/>
              </a:rPr>
              <a:t>の拡大</a:t>
            </a:r>
            <a:endParaRPr lang="en-US" altLang="ja-JP" sz="1600" b="1" u="sng" dirty="0" smtClean="0">
              <a:latin typeface="Meiryo UI" panose="020B0604030504040204" pitchFamily="50" charset="-128"/>
              <a:ea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rPr>
              <a:t>③</a:t>
            </a:r>
            <a:r>
              <a:rPr lang="ja-JP" altLang="en-US" sz="1600" dirty="0" smtClean="0">
                <a:latin typeface="Meiryo UI" panose="020B0604030504040204" pitchFamily="50" charset="-128"/>
                <a:ea typeface="Meiryo UI" panose="020B0604030504040204" pitchFamily="50" charset="-128"/>
              </a:rPr>
              <a:t>医療機関が</a:t>
            </a:r>
            <a:r>
              <a:rPr lang="ja-JP" altLang="en-US" sz="1600" b="1" u="sng" dirty="0" smtClean="0">
                <a:latin typeface="Meiryo UI" panose="020B0604030504040204" pitchFamily="50" charset="-128"/>
                <a:ea typeface="Meiryo UI" panose="020B0604030504040204" pitchFamily="50" charset="-128"/>
              </a:rPr>
              <a:t>医療従事者用の宿泊施設を確保する費用を補助</a:t>
            </a:r>
            <a:endParaRPr kumimoji="1" lang="en-US" altLang="ja-JP" sz="1600" dirty="0" smtClean="0">
              <a:latin typeface="Meiryo UI" panose="020B0604030504040204" pitchFamily="50" charset="-128"/>
              <a:ea typeface="Meiryo UI" panose="020B0604030504040204" pitchFamily="50" charset="-128"/>
            </a:endParaRPr>
          </a:p>
        </p:txBody>
      </p:sp>
      <p:sp>
        <p:nvSpPr>
          <p:cNvPr id="2" name="二等辺三角形 1"/>
          <p:cNvSpPr/>
          <p:nvPr/>
        </p:nvSpPr>
        <p:spPr>
          <a:xfrm flipV="1">
            <a:off x="2041301" y="6256522"/>
            <a:ext cx="2086378" cy="23301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833218" y="6432131"/>
            <a:ext cx="4363924" cy="425758"/>
          </a:xfrm>
          <a:prstGeom prst="rect">
            <a:avLst/>
          </a:prstGeom>
          <a:noFill/>
        </p:spPr>
        <p:txBody>
          <a:bodyPr wrap="square" rtlCol="0">
            <a:spAutoFit/>
          </a:bodyPr>
          <a:lstStyle/>
          <a:p>
            <a:pPr algn="ctr">
              <a:lnSpc>
                <a:spcPts val="2600"/>
              </a:lnSpc>
            </a:pPr>
            <a:r>
              <a:rPr lang="ja-JP" altLang="en-US" sz="1600" b="1" u="sng" dirty="0" smtClean="0">
                <a:latin typeface="Meiryo UI" panose="020B0604030504040204" pitchFamily="50" charset="-128"/>
                <a:ea typeface="Meiryo UI" panose="020B0604030504040204" pitchFamily="50" charset="-128"/>
              </a:rPr>
              <a:t>医療</a:t>
            </a:r>
            <a:r>
              <a:rPr lang="ja-JP" altLang="en-US" sz="1600" b="1" u="sng" smtClean="0">
                <a:latin typeface="Meiryo UI" panose="020B0604030504040204" pitchFamily="50" charset="-128"/>
                <a:ea typeface="Meiryo UI" panose="020B0604030504040204" pitchFamily="50" charset="-128"/>
              </a:rPr>
              <a:t>機関の機能</a:t>
            </a:r>
            <a:r>
              <a:rPr lang="ja-JP" altLang="en-US" sz="1600" b="1" u="sng">
                <a:latin typeface="Meiryo UI" panose="020B0604030504040204" pitchFamily="50" charset="-128"/>
                <a:ea typeface="Meiryo UI" panose="020B0604030504040204" pitchFamily="50" charset="-128"/>
              </a:rPr>
              <a:t>分化</a:t>
            </a:r>
            <a:r>
              <a:rPr lang="ja-JP" altLang="en-US" sz="1600" b="1" u="sng" smtClean="0">
                <a:latin typeface="Meiryo UI" panose="020B0604030504040204" pitchFamily="50" charset="-128"/>
                <a:ea typeface="Meiryo UI" panose="020B0604030504040204" pitchFamily="50" charset="-128"/>
              </a:rPr>
              <a:t>を</a:t>
            </a:r>
            <a:r>
              <a:rPr lang="ja-JP" altLang="en-US" sz="1600" b="1" u="sng">
                <a:latin typeface="Meiryo UI" panose="020B0604030504040204" pitchFamily="50" charset="-128"/>
                <a:ea typeface="Meiryo UI" panose="020B0604030504040204" pitchFamily="50" charset="-128"/>
              </a:rPr>
              <a:t>推進</a:t>
            </a:r>
            <a:endParaRPr lang="en-US" altLang="ja-JP" sz="1600" b="1" u="sng" dirty="0">
              <a:latin typeface="Meiryo UI" panose="020B0604030504040204" pitchFamily="50" charset="-128"/>
              <a:ea typeface="Meiryo UI" panose="020B0604030504040204" pitchFamily="50" charset="-128"/>
            </a:endParaRPr>
          </a:p>
        </p:txBody>
      </p:sp>
      <p:sp>
        <p:nvSpPr>
          <p:cNvPr id="27" name="二等辺三角形 26"/>
          <p:cNvSpPr/>
          <p:nvPr/>
        </p:nvSpPr>
        <p:spPr>
          <a:xfrm flipV="1">
            <a:off x="7997780" y="4247415"/>
            <a:ext cx="2086378" cy="23301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6828333" y="4397266"/>
            <a:ext cx="4363924" cy="425758"/>
          </a:xfrm>
          <a:prstGeom prst="rect">
            <a:avLst/>
          </a:prstGeom>
          <a:noFill/>
        </p:spPr>
        <p:txBody>
          <a:bodyPr wrap="square" rtlCol="0">
            <a:spAutoFit/>
          </a:bodyPr>
          <a:lstStyle/>
          <a:p>
            <a:pPr algn="ctr">
              <a:lnSpc>
                <a:spcPts val="2600"/>
              </a:lnSpc>
            </a:pPr>
            <a:r>
              <a:rPr lang="ja-JP" altLang="en-US" sz="1600" b="1" u="sng" dirty="0" smtClean="0">
                <a:latin typeface="Meiryo UI" panose="020B0604030504040204" pitchFamily="50" charset="-128"/>
                <a:ea typeface="Meiryo UI" panose="020B0604030504040204" pitchFamily="50" charset="-128"/>
              </a:rPr>
              <a:t>感染拡大期に必要となる医療人材の確保を促進</a:t>
            </a:r>
            <a:endParaRPr lang="en-US" altLang="ja-JP" sz="1600" b="1" u="sng" dirty="0">
              <a:latin typeface="Meiryo UI" panose="020B0604030504040204" pitchFamily="50" charset="-128"/>
              <a:ea typeface="Meiryo UI" panose="020B0604030504040204" pitchFamily="50" charset="-128"/>
            </a:endParaRPr>
          </a:p>
        </p:txBody>
      </p:sp>
      <p:sp>
        <p:nvSpPr>
          <p:cNvPr id="22" name="二等辺三角形 21"/>
          <p:cNvSpPr/>
          <p:nvPr/>
        </p:nvSpPr>
        <p:spPr>
          <a:xfrm flipV="1">
            <a:off x="8035900" y="6267993"/>
            <a:ext cx="2086378" cy="23301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6905087" y="6443602"/>
            <a:ext cx="4363924" cy="425758"/>
          </a:xfrm>
          <a:prstGeom prst="rect">
            <a:avLst/>
          </a:prstGeom>
          <a:noFill/>
        </p:spPr>
        <p:txBody>
          <a:bodyPr wrap="square" rtlCol="0">
            <a:spAutoFit/>
          </a:bodyPr>
          <a:lstStyle/>
          <a:p>
            <a:pPr algn="ctr">
              <a:lnSpc>
                <a:spcPts val="2600"/>
              </a:lnSpc>
            </a:pPr>
            <a:r>
              <a:rPr lang="ja-JP" altLang="en-US" sz="1600" b="1" u="sng" dirty="0" smtClean="0">
                <a:latin typeface="Meiryo UI" panose="020B0604030504040204" pitchFamily="50" charset="-128"/>
                <a:ea typeface="Meiryo UI" panose="020B0604030504040204" pitchFamily="50" charset="-128"/>
              </a:rPr>
              <a:t>最前線の医療従事者を積極的に支援</a:t>
            </a:r>
            <a:endParaRPr lang="en-US" altLang="ja-JP" sz="1600" b="1" u="sng" dirty="0">
              <a:latin typeface="Meiryo UI" panose="020B0604030504040204" pitchFamily="50" charset="-128"/>
              <a:ea typeface="Meiryo UI" panose="020B0604030504040204" pitchFamily="50" charset="-128"/>
            </a:endParaRPr>
          </a:p>
        </p:txBody>
      </p:sp>
      <p:sp>
        <p:nvSpPr>
          <p:cNvPr id="3" name="大かっこ 2"/>
          <p:cNvSpPr/>
          <p:nvPr/>
        </p:nvSpPr>
        <p:spPr>
          <a:xfrm>
            <a:off x="566670" y="3374265"/>
            <a:ext cx="4630471" cy="1712890"/>
          </a:xfrm>
          <a:prstGeom prst="bracketPair">
            <a:avLst>
              <a:gd name="adj" fmla="val 8256"/>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701819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254" y="0"/>
            <a:ext cx="12191999" cy="830997"/>
          </a:xfrm>
          <a:prstGeom prst="rect">
            <a:avLst/>
          </a:prstGeom>
          <a:solidFill>
            <a:srgbClr val="00B050"/>
          </a:solidFill>
          <a:ln>
            <a:noFill/>
          </a:ln>
        </p:spPr>
        <p:txBody>
          <a:bodyPr wrap="square" rtlCol="0">
            <a:spAutoFit/>
          </a:body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　　重点取組④　院内感染対策の強化</a:t>
            </a:r>
            <a:endParaRPr lang="en-US" altLang="ja-JP" sz="2400" b="1" dirty="0" smtClean="0">
              <a:solidFill>
                <a:schemeClr val="bg1"/>
              </a:solidFill>
              <a:latin typeface="Meiryo UI" panose="020B0604030504040204" pitchFamily="50" charset="-128"/>
              <a:ea typeface="Meiryo UI" panose="020B0604030504040204" pitchFamily="50" charset="-128"/>
            </a:endParaRPr>
          </a:p>
          <a:p>
            <a:pPr algn="ctr"/>
            <a:r>
              <a:rPr lang="ja-JP" altLang="en-US" sz="2400" b="1" dirty="0" smtClean="0">
                <a:solidFill>
                  <a:schemeClr val="bg1"/>
                </a:solidFill>
                <a:latin typeface="Meiryo UI" panose="020B0604030504040204" pitchFamily="50" charset="-128"/>
                <a:ea typeface="Meiryo UI" panose="020B0604030504040204" pitchFamily="50" charset="-128"/>
              </a:rPr>
              <a:t>　　　一般医療機関等を含めた院内感染防止対策への支援</a:t>
            </a:r>
            <a:endParaRPr lang="en-US" altLang="ja-JP" sz="2400" b="1" dirty="0" smtClean="0">
              <a:solidFill>
                <a:schemeClr val="bg1"/>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1" y="814078"/>
            <a:ext cx="12192000" cy="1075155"/>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tx1"/>
                </a:solidFill>
                <a:latin typeface="Meiryo UI" panose="020B0604030504040204" pitchFamily="50" charset="-128"/>
                <a:ea typeface="Meiryo UI" panose="020B0604030504040204" pitchFamily="50" charset="-128"/>
              </a:rPr>
              <a:t>　◆</a:t>
            </a:r>
            <a:r>
              <a:rPr lang="ja-JP" altLang="en-US" sz="2000" b="1" dirty="0">
                <a:solidFill>
                  <a:schemeClr val="tx1"/>
                </a:solidFill>
                <a:latin typeface="Meiryo UI" panose="020B0604030504040204" pitchFamily="50" charset="-128"/>
                <a:ea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rPr>
              <a:t>新型コロナウイルス感染者のうち、重症化し死亡に至る割合が多いのは高齢者であり、府内における死亡者の　　　</a:t>
            </a:r>
            <a:endParaRPr lang="en-US" altLang="ja-JP" sz="2000" b="1" dirty="0" smtClean="0">
              <a:solidFill>
                <a:schemeClr val="tx1"/>
              </a:solidFill>
              <a:latin typeface="Meiryo UI" panose="020B0604030504040204" pitchFamily="50" charset="-128"/>
              <a:ea typeface="Meiryo UI" panose="020B0604030504040204" pitchFamily="50" charset="-128"/>
            </a:endParaRPr>
          </a:p>
          <a:p>
            <a:r>
              <a:rPr lang="ja-JP" altLang="en-US" sz="2000" b="1" dirty="0">
                <a:solidFill>
                  <a:schemeClr val="tx1"/>
                </a:solidFill>
                <a:latin typeface="Meiryo UI" panose="020B0604030504040204" pitchFamily="50" charset="-128"/>
                <a:ea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rPr>
              <a:t>　　 感染経路の約５割程度が院内感染によるものとなっている。</a:t>
            </a:r>
            <a:endParaRPr lang="en-US" altLang="ja-JP" sz="2000" b="1" dirty="0">
              <a:solidFill>
                <a:schemeClr val="tx1"/>
              </a:solidFill>
              <a:latin typeface="Meiryo UI" panose="020B0604030504040204" pitchFamily="50" charset="-128"/>
              <a:ea typeface="Meiryo UI" panose="020B0604030504040204" pitchFamily="50" charset="-128"/>
            </a:endParaRPr>
          </a:p>
          <a:p>
            <a:r>
              <a:rPr lang="ja-JP" altLang="en-US" sz="2000" b="1" spc="-70" dirty="0" smtClean="0">
                <a:solidFill>
                  <a:schemeClr val="tx1"/>
                </a:solidFill>
                <a:latin typeface="Meiryo UI" panose="020B0604030504040204" pitchFamily="50" charset="-128"/>
                <a:ea typeface="Meiryo UI" panose="020B0604030504040204" pitchFamily="50" charset="-128"/>
              </a:rPr>
              <a:t>　　　　　⇒</a:t>
            </a:r>
            <a:r>
              <a:rPr lang="ja-JP" altLang="en-US" sz="2000" b="1" spc="-70" dirty="0">
                <a:solidFill>
                  <a:schemeClr val="tx1"/>
                </a:solidFill>
                <a:latin typeface="Meiryo UI" panose="020B0604030504040204" pitchFamily="50" charset="-128"/>
                <a:ea typeface="Meiryo UI" panose="020B0604030504040204" pitchFamily="50" charset="-128"/>
              </a:rPr>
              <a:t>　</a:t>
            </a:r>
            <a:r>
              <a:rPr lang="ja-JP" altLang="en-US" sz="2000" b="1" spc="-70" dirty="0" smtClean="0">
                <a:solidFill>
                  <a:schemeClr val="tx1"/>
                </a:solidFill>
                <a:latin typeface="Meiryo UI" panose="020B0604030504040204" pitchFamily="50" charset="-128"/>
                <a:ea typeface="Meiryo UI" panose="020B0604030504040204" pitchFamily="50" charset="-128"/>
              </a:rPr>
              <a:t>院内感染対策を徹底し、対策強化を図ることで、府民の命を守る。</a:t>
            </a:r>
            <a:endParaRPr lang="en-US" altLang="ja-JP" sz="2000" b="1" spc="-70" dirty="0">
              <a:solidFill>
                <a:schemeClr val="tx1"/>
              </a:solidFill>
              <a:latin typeface="Meiryo UI" panose="020B0604030504040204" pitchFamily="50" charset="-128"/>
              <a:ea typeface="Meiryo UI" panose="020B0604030504040204" pitchFamily="50" charset="-128"/>
            </a:endParaRPr>
          </a:p>
        </p:txBody>
      </p:sp>
      <p:sp>
        <p:nvSpPr>
          <p:cNvPr id="12" name="角丸四角形 11"/>
          <p:cNvSpPr/>
          <p:nvPr/>
        </p:nvSpPr>
        <p:spPr>
          <a:xfrm>
            <a:off x="4465875" y="2208564"/>
            <a:ext cx="3558719" cy="2036628"/>
          </a:xfrm>
          <a:prstGeom prst="roundRect">
            <a:avLst>
              <a:gd name="adj" fmla="val 4208"/>
            </a:avLst>
          </a:prstGeom>
        </p:spPr>
        <p:style>
          <a:lnRef idx="1">
            <a:schemeClr val="accent2"/>
          </a:lnRef>
          <a:fillRef idx="2">
            <a:schemeClr val="accent2"/>
          </a:fillRef>
          <a:effectRef idx="1">
            <a:schemeClr val="accent2"/>
          </a:effectRef>
          <a:fontRef idx="minor">
            <a:schemeClr val="dk1"/>
          </a:fontRef>
        </p:style>
        <p:txBody>
          <a:bodyPr rtlCol="0" anchor="t" anchorCtr="0"/>
          <a:lstStyle/>
          <a:p>
            <a:pPr>
              <a:lnSpc>
                <a:spcPct val="150000"/>
              </a:lnSpc>
            </a:pPr>
            <a:r>
              <a:rPr lang="ja-JP" altLang="en-US" b="1" u="sng" dirty="0" smtClean="0"/>
              <a:t>〇早期検査体制の整備</a:t>
            </a:r>
            <a:r>
              <a:rPr lang="ja-JP" altLang="en-US" b="1" dirty="0" smtClean="0"/>
              <a:t>★</a:t>
            </a:r>
            <a:endParaRPr lang="en-US" altLang="ja-JP" b="1" dirty="0" smtClean="0"/>
          </a:p>
          <a:p>
            <a:r>
              <a:rPr kumimoji="1" lang="ja-JP" altLang="en-US" sz="1400" dirty="0" smtClean="0"/>
              <a:t>・医療従事者</a:t>
            </a:r>
            <a:r>
              <a:rPr lang="ja-JP" altLang="en-US" sz="1400" dirty="0" smtClean="0"/>
              <a:t>及び</a:t>
            </a:r>
            <a:r>
              <a:rPr kumimoji="1" lang="ja-JP" altLang="en-US" sz="1400" dirty="0" smtClean="0"/>
              <a:t>入院患者が、即、検査</a:t>
            </a:r>
            <a:endParaRPr kumimoji="1" lang="en-US" altLang="ja-JP" sz="1400" dirty="0" smtClean="0"/>
          </a:p>
          <a:p>
            <a:r>
              <a:rPr lang="ja-JP" altLang="en-US" sz="1400" dirty="0"/>
              <a:t>　</a:t>
            </a:r>
            <a:r>
              <a:rPr lang="ja-JP" altLang="en-US" sz="1400" dirty="0" smtClean="0"/>
              <a:t>を受検</a:t>
            </a:r>
            <a:r>
              <a:rPr kumimoji="1" lang="ja-JP" altLang="en-US" sz="1400" dirty="0" smtClean="0"/>
              <a:t>できる体制の整備・支援</a:t>
            </a:r>
            <a:endParaRPr kumimoji="1" lang="en-US" altLang="ja-JP" sz="1400" dirty="0" smtClean="0"/>
          </a:p>
          <a:p>
            <a:r>
              <a:rPr lang="ja-JP" altLang="en-US" sz="1400" dirty="0" smtClean="0"/>
              <a:t>・自院でのＰＣＲ検査機器等の整備</a:t>
            </a:r>
            <a:endParaRPr lang="en-US" altLang="ja-JP" sz="1400" dirty="0" smtClean="0"/>
          </a:p>
        </p:txBody>
      </p:sp>
      <p:sp>
        <p:nvSpPr>
          <p:cNvPr id="13" name="角丸四角形 12"/>
          <p:cNvSpPr/>
          <p:nvPr/>
        </p:nvSpPr>
        <p:spPr>
          <a:xfrm>
            <a:off x="8149875" y="2223212"/>
            <a:ext cx="3914840" cy="3337322"/>
          </a:xfrm>
          <a:prstGeom prst="roundRect">
            <a:avLst>
              <a:gd name="adj" fmla="val 3881"/>
            </a:avLst>
          </a:prstGeom>
        </p:spPr>
        <p:style>
          <a:lnRef idx="1">
            <a:schemeClr val="accent6"/>
          </a:lnRef>
          <a:fillRef idx="2">
            <a:schemeClr val="accent6"/>
          </a:fillRef>
          <a:effectRef idx="1">
            <a:schemeClr val="accent6"/>
          </a:effectRef>
          <a:fontRef idx="minor">
            <a:schemeClr val="dk1"/>
          </a:fontRef>
        </p:style>
        <p:txBody>
          <a:bodyPr rIns="0" rtlCol="0" anchor="t" anchorCtr="0"/>
          <a:lstStyle/>
          <a:p>
            <a:pPr>
              <a:lnSpc>
                <a:spcPct val="150000"/>
              </a:lnSpc>
            </a:pPr>
            <a:r>
              <a:rPr lang="ja-JP" altLang="en-US" b="1" u="sng" dirty="0"/>
              <a:t>〇</a:t>
            </a:r>
            <a:r>
              <a:rPr kumimoji="1" lang="ja-JP" altLang="en-US" b="1" u="sng" dirty="0" smtClean="0"/>
              <a:t>院内感染対策チームの派遣</a:t>
            </a:r>
            <a:endParaRPr kumimoji="1" lang="en-US" altLang="ja-JP" b="1" u="sng" dirty="0" smtClean="0"/>
          </a:p>
          <a:p>
            <a:r>
              <a:rPr lang="ja-JP" altLang="en-US" sz="1400" dirty="0" smtClean="0"/>
              <a:t>・医療機関のニーズに応じ、府から感染制御医</a:t>
            </a:r>
            <a:endParaRPr lang="en-US" altLang="ja-JP" sz="1400" dirty="0" smtClean="0"/>
          </a:p>
          <a:p>
            <a:r>
              <a:rPr lang="ja-JP" altLang="en-US" sz="1400" dirty="0"/>
              <a:t>　</a:t>
            </a:r>
            <a:r>
              <a:rPr lang="ja-JP" altLang="en-US" sz="1400" dirty="0" smtClean="0"/>
              <a:t>師・看護師を派遣し支援</a:t>
            </a:r>
            <a:endParaRPr lang="en-US" altLang="ja-JP" sz="1400" dirty="0" smtClean="0"/>
          </a:p>
          <a:p>
            <a:r>
              <a:rPr lang="ja-JP" altLang="en-US" sz="1400" dirty="0" smtClean="0"/>
              <a:t>　→ゾーニング等の技術的支援、病院業務の</a:t>
            </a:r>
            <a:endParaRPr lang="en-US" altLang="ja-JP" sz="1400" dirty="0" smtClean="0"/>
          </a:p>
          <a:p>
            <a:r>
              <a:rPr lang="ja-JP" altLang="en-US" sz="1400" dirty="0"/>
              <a:t>　</a:t>
            </a:r>
            <a:r>
              <a:rPr lang="ja-JP" altLang="en-US" sz="1400" dirty="0" smtClean="0"/>
              <a:t>　継続支援</a:t>
            </a:r>
            <a:endParaRPr lang="en-US" altLang="ja-JP" sz="1400" dirty="0" smtClean="0"/>
          </a:p>
          <a:p>
            <a:pPr>
              <a:lnSpc>
                <a:spcPct val="150000"/>
              </a:lnSpc>
            </a:pPr>
            <a:r>
              <a:rPr lang="ja-JP" altLang="en-US" b="1" u="sng" dirty="0"/>
              <a:t>〇</a:t>
            </a:r>
            <a:r>
              <a:rPr lang="ja-JP" altLang="en-US" b="1" u="sng" dirty="0" smtClean="0"/>
              <a:t>転院調整の実施</a:t>
            </a:r>
            <a:endParaRPr lang="en-US" altLang="ja-JP" b="1" u="sng" dirty="0"/>
          </a:p>
          <a:p>
            <a:r>
              <a:rPr lang="ja-JP" altLang="en-US" sz="1400" dirty="0" smtClean="0"/>
              <a:t>・府入院フォローアップセンターによる重症患</a:t>
            </a:r>
            <a:endParaRPr lang="en-US" altLang="ja-JP" sz="1400" dirty="0" smtClean="0"/>
          </a:p>
          <a:p>
            <a:r>
              <a:rPr lang="ja-JP" altLang="en-US" sz="1400" dirty="0"/>
              <a:t>　</a:t>
            </a:r>
            <a:r>
              <a:rPr lang="ja-JP" altLang="en-US" sz="1400" dirty="0" smtClean="0"/>
              <a:t>者を中心とした転院調整の実施</a:t>
            </a:r>
            <a:endParaRPr lang="en-US" altLang="ja-JP" sz="1400" dirty="0" smtClean="0"/>
          </a:p>
          <a:p>
            <a:pPr>
              <a:lnSpc>
                <a:spcPct val="150000"/>
              </a:lnSpc>
            </a:pPr>
            <a:r>
              <a:rPr lang="ja-JP" altLang="en-US" b="1" u="sng" dirty="0"/>
              <a:t>〇</a:t>
            </a:r>
            <a:r>
              <a:rPr kumimoji="1" lang="ja-JP" altLang="en-US" b="1" u="sng" dirty="0" smtClean="0"/>
              <a:t>医療物資の支援</a:t>
            </a:r>
            <a:endParaRPr kumimoji="1" lang="en-US" altLang="ja-JP" b="1" u="sng" dirty="0" smtClean="0"/>
          </a:p>
          <a:p>
            <a:r>
              <a:rPr lang="ja-JP" altLang="en-US" sz="1400" dirty="0" smtClean="0"/>
              <a:t>・府の備蓄分を活用し、対象施設へ迅速に必要</a:t>
            </a:r>
            <a:endParaRPr lang="en-US" altLang="ja-JP" sz="1400" dirty="0" smtClean="0"/>
          </a:p>
          <a:p>
            <a:r>
              <a:rPr lang="ja-JP" altLang="en-US" sz="1400" dirty="0"/>
              <a:t>　</a:t>
            </a:r>
            <a:r>
              <a:rPr lang="ja-JP" altLang="en-US" sz="1400" dirty="0" smtClean="0"/>
              <a:t>医療物資（</a:t>
            </a:r>
            <a:r>
              <a:rPr lang="en-US" altLang="ja-JP" sz="1400" dirty="0" smtClean="0"/>
              <a:t>N95</a:t>
            </a:r>
            <a:r>
              <a:rPr lang="ja-JP" altLang="en-US" sz="1400" dirty="0" smtClean="0"/>
              <a:t>マスク、サージカルマスク、</a:t>
            </a:r>
            <a:endParaRPr lang="en-US" altLang="ja-JP" sz="1400" dirty="0" smtClean="0"/>
          </a:p>
          <a:p>
            <a:r>
              <a:rPr lang="ja-JP" altLang="en-US" sz="1400" dirty="0"/>
              <a:t>　</a:t>
            </a:r>
            <a:r>
              <a:rPr lang="ja-JP" altLang="en-US" sz="1400" dirty="0" smtClean="0"/>
              <a:t>個人防護服等）を支援</a:t>
            </a:r>
            <a:endParaRPr lang="en-US" altLang="ja-JP" sz="1400" dirty="0" smtClean="0"/>
          </a:p>
        </p:txBody>
      </p:sp>
      <p:sp>
        <p:nvSpPr>
          <p:cNvPr id="2" name="正方形/長方形 1"/>
          <p:cNvSpPr/>
          <p:nvPr/>
        </p:nvSpPr>
        <p:spPr>
          <a:xfrm>
            <a:off x="4634149" y="4684900"/>
            <a:ext cx="3245499" cy="990452"/>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ja-JP" altLang="en-US" sz="1600" b="1" dirty="0" smtClean="0">
                <a:solidFill>
                  <a:srgbClr val="002060"/>
                </a:solidFill>
              </a:rPr>
              <a:t>各医療機関</a:t>
            </a:r>
            <a:r>
              <a:rPr lang="ja-JP" altLang="en-US" sz="1600" b="1" dirty="0">
                <a:solidFill>
                  <a:srgbClr val="002060"/>
                </a:solidFill>
              </a:rPr>
              <a:t>等における対策の実施</a:t>
            </a:r>
            <a:endParaRPr lang="en-US" altLang="ja-JP" sz="1600" b="1" dirty="0">
              <a:solidFill>
                <a:srgbClr val="002060"/>
              </a:solidFill>
            </a:endParaRPr>
          </a:p>
          <a:p>
            <a:r>
              <a:rPr lang="ja-JP" altLang="en-US" sz="1600" dirty="0">
                <a:solidFill>
                  <a:srgbClr val="002060"/>
                </a:solidFill>
              </a:rPr>
              <a:t>　</a:t>
            </a:r>
            <a:r>
              <a:rPr lang="ja-JP" altLang="en-US" sz="1400" dirty="0" smtClean="0">
                <a:solidFill>
                  <a:srgbClr val="002060"/>
                </a:solidFill>
              </a:rPr>
              <a:t>・マニュアルの作成・確認</a:t>
            </a:r>
            <a:endParaRPr lang="en-US" altLang="ja-JP" sz="1400" dirty="0">
              <a:solidFill>
                <a:srgbClr val="002060"/>
              </a:solidFill>
            </a:endParaRPr>
          </a:p>
          <a:p>
            <a:r>
              <a:rPr lang="ja-JP" altLang="en-US" sz="1400" dirty="0">
                <a:solidFill>
                  <a:srgbClr val="002060"/>
                </a:solidFill>
              </a:rPr>
              <a:t>　</a:t>
            </a:r>
            <a:r>
              <a:rPr lang="ja-JP" altLang="en-US" sz="1400" dirty="0" smtClean="0">
                <a:solidFill>
                  <a:srgbClr val="002060"/>
                </a:solidFill>
              </a:rPr>
              <a:t>・院内</a:t>
            </a:r>
            <a:r>
              <a:rPr lang="ja-JP" altLang="en-US" sz="1400" dirty="0">
                <a:solidFill>
                  <a:srgbClr val="002060"/>
                </a:solidFill>
              </a:rPr>
              <a:t>の体制</a:t>
            </a:r>
            <a:r>
              <a:rPr lang="ja-JP" altLang="en-US" sz="1400" dirty="0" smtClean="0">
                <a:solidFill>
                  <a:srgbClr val="002060"/>
                </a:solidFill>
              </a:rPr>
              <a:t>整備</a:t>
            </a:r>
            <a:endParaRPr lang="en-US" altLang="ja-JP" sz="1400" dirty="0">
              <a:solidFill>
                <a:srgbClr val="002060"/>
              </a:solidFill>
            </a:endParaRPr>
          </a:p>
          <a:p>
            <a:r>
              <a:rPr lang="ja-JP" altLang="en-US" sz="1400" dirty="0">
                <a:solidFill>
                  <a:srgbClr val="002060"/>
                </a:solidFill>
              </a:rPr>
              <a:t>　</a:t>
            </a:r>
            <a:r>
              <a:rPr lang="ja-JP" altLang="en-US" sz="1400" dirty="0" smtClean="0">
                <a:solidFill>
                  <a:srgbClr val="002060"/>
                </a:solidFill>
              </a:rPr>
              <a:t>・日頃</a:t>
            </a:r>
            <a:r>
              <a:rPr lang="ja-JP" altLang="en-US" sz="1400" dirty="0">
                <a:solidFill>
                  <a:srgbClr val="002060"/>
                </a:solidFill>
              </a:rPr>
              <a:t>の感染防止策の徹底　</a:t>
            </a:r>
            <a:r>
              <a:rPr lang="ja-JP" altLang="en-US" sz="1400" dirty="0" smtClean="0">
                <a:solidFill>
                  <a:srgbClr val="002060"/>
                </a:solidFill>
              </a:rPr>
              <a:t>等</a:t>
            </a:r>
            <a:endParaRPr lang="en-US" altLang="ja-JP" sz="1400" dirty="0">
              <a:solidFill>
                <a:srgbClr val="002060"/>
              </a:solidFill>
            </a:endParaRPr>
          </a:p>
        </p:txBody>
      </p:sp>
      <p:sp>
        <p:nvSpPr>
          <p:cNvPr id="15" name="テキスト ボックス 14"/>
          <p:cNvSpPr txBox="1"/>
          <p:nvPr/>
        </p:nvSpPr>
        <p:spPr>
          <a:xfrm>
            <a:off x="10261670" y="5675352"/>
            <a:ext cx="1803043" cy="307777"/>
          </a:xfrm>
          <a:prstGeom prst="rect">
            <a:avLst/>
          </a:prstGeom>
          <a:noFill/>
        </p:spPr>
        <p:txBody>
          <a:bodyPr wrap="square" rtlCol="0">
            <a:spAutoFit/>
          </a:bodyPr>
          <a:lstStyle/>
          <a:p>
            <a:r>
              <a:rPr kumimoji="1" lang="ja-JP" altLang="en-US" sz="1400" dirty="0" smtClean="0"/>
              <a:t>★：今後の取組</a:t>
            </a:r>
            <a:endParaRPr kumimoji="1" lang="ja-JP" altLang="en-US" sz="1400" dirty="0"/>
          </a:p>
        </p:txBody>
      </p:sp>
      <p:sp>
        <p:nvSpPr>
          <p:cNvPr id="9" name="正方形/長方形 8"/>
          <p:cNvSpPr/>
          <p:nvPr/>
        </p:nvSpPr>
        <p:spPr>
          <a:xfrm>
            <a:off x="4465877" y="1915390"/>
            <a:ext cx="3582044" cy="3736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②</a:t>
            </a:r>
            <a:r>
              <a:rPr lang="ja-JP" altLang="en-US" b="1" dirty="0" smtClean="0"/>
              <a:t>陽性者の早期発見</a:t>
            </a:r>
            <a:endParaRPr kumimoji="1" lang="ja-JP" altLang="en-US" b="1" dirty="0"/>
          </a:p>
        </p:txBody>
      </p:sp>
      <p:sp>
        <p:nvSpPr>
          <p:cNvPr id="10" name="正方形/長方形 9"/>
          <p:cNvSpPr/>
          <p:nvPr/>
        </p:nvSpPr>
        <p:spPr>
          <a:xfrm>
            <a:off x="8149875" y="1910204"/>
            <a:ext cx="3914838" cy="4003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t>③集団感染発生時の支援</a:t>
            </a:r>
            <a:endParaRPr kumimoji="1" lang="ja-JP" altLang="en-US" b="1" dirty="0"/>
          </a:p>
        </p:txBody>
      </p:sp>
      <p:sp>
        <p:nvSpPr>
          <p:cNvPr id="18" name="角丸四角形 17"/>
          <p:cNvSpPr/>
          <p:nvPr/>
        </p:nvSpPr>
        <p:spPr>
          <a:xfrm>
            <a:off x="140307" y="2235760"/>
            <a:ext cx="4263653" cy="4242314"/>
          </a:xfrm>
          <a:prstGeom prst="roundRect">
            <a:avLst>
              <a:gd name="adj" fmla="val 4458"/>
            </a:avLst>
          </a:prstGeom>
        </p:spPr>
        <p:style>
          <a:lnRef idx="1">
            <a:schemeClr val="accent4"/>
          </a:lnRef>
          <a:fillRef idx="2">
            <a:schemeClr val="accent4"/>
          </a:fillRef>
          <a:effectRef idx="1">
            <a:schemeClr val="accent4"/>
          </a:effectRef>
          <a:fontRef idx="minor">
            <a:schemeClr val="dk1"/>
          </a:fontRef>
        </p:style>
        <p:txBody>
          <a:bodyPr rtlCol="0" anchor="t" anchorCtr="0"/>
          <a:lstStyle/>
          <a:p>
            <a:r>
              <a:rPr lang="ja-JP" altLang="en-US" b="1" u="sng" dirty="0"/>
              <a:t>〇</a:t>
            </a:r>
            <a:r>
              <a:rPr kumimoji="1" lang="ja-JP" altLang="en-US" b="1" u="sng" dirty="0" smtClean="0"/>
              <a:t>医療機関対象の研修等の</a:t>
            </a:r>
            <a:r>
              <a:rPr lang="ja-JP" altLang="en-US" b="1" u="sng" dirty="0"/>
              <a:t>実施</a:t>
            </a:r>
            <a:r>
              <a:rPr kumimoji="1" lang="ja-JP" altLang="en-US" dirty="0" smtClean="0"/>
              <a:t>★</a:t>
            </a:r>
            <a:endParaRPr kumimoji="1" lang="en-US" altLang="ja-JP" dirty="0" smtClean="0"/>
          </a:p>
          <a:p>
            <a:r>
              <a:rPr lang="ja-JP" altLang="en-US" sz="1400" dirty="0"/>
              <a:t>・</a:t>
            </a:r>
            <a:r>
              <a:rPr lang="ja-JP" altLang="en-US" sz="1400" dirty="0">
                <a:solidFill>
                  <a:schemeClr val="tx1"/>
                </a:solidFill>
              </a:rPr>
              <a:t>府内院内感染事例を踏まえた対策、</a:t>
            </a:r>
            <a:r>
              <a:rPr lang="ja-JP" altLang="en-US" sz="1400" dirty="0"/>
              <a:t>個人防護服　</a:t>
            </a:r>
            <a:endParaRPr lang="en-US" altLang="ja-JP" sz="1400" dirty="0"/>
          </a:p>
          <a:p>
            <a:r>
              <a:rPr lang="ja-JP" altLang="en-US" sz="1400" dirty="0"/>
              <a:t>　の着脱手順、ゾーニングの例などの</a:t>
            </a:r>
            <a:r>
              <a:rPr lang="ja-JP" altLang="ja-JP" sz="1400" dirty="0"/>
              <a:t>知識</a:t>
            </a:r>
            <a:r>
              <a:rPr lang="ja-JP" altLang="en-US" sz="1400" dirty="0"/>
              <a:t>・</a:t>
            </a:r>
            <a:r>
              <a:rPr lang="ja-JP" altLang="ja-JP" sz="1400" dirty="0"/>
              <a:t>技術</a:t>
            </a:r>
            <a:endParaRPr lang="en-US" altLang="ja-JP" sz="1400" dirty="0"/>
          </a:p>
          <a:p>
            <a:r>
              <a:rPr lang="ja-JP" altLang="en-US" sz="1400" dirty="0"/>
              <a:t>　</a:t>
            </a:r>
            <a:r>
              <a:rPr lang="ja-JP" altLang="ja-JP" sz="1400" dirty="0"/>
              <a:t>習得</a:t>
            </a:r>
            <a:r>
              <a:rPr lang="ja-JP" altLang="en-US" sz="1400" dirty="0"/>
              <a:t>をめざす院内感染対策</a:t>
            </a:r>
            <a:r>
              <a:rPr lang="ja-JP" altLang="ja-JP" sz="1400" dirty="0"/>
              <a:t>研修会</a:t>
            </a:r>
            <a:r>
              <a:rPr lang="ja-JP" altLang="en-US" sz="1400" dirty="0"/>
              <a:t>の</a:t>
            </a:r>
            <a:r>
              <a:rPr lang="ja-JP" altLang="ja-JP" sz="1400" dirty="0"/>
              <a:t>開催</a:t>
            </a:r>
            <a:r>
              <a:rPr lang="en-US" altLang="ja-JP" sz="1400" dirty="0"/>
              <a:t>(7</a:t>
            </a:r>
            <a:r>
              <a:rPr lang="ja-JP" altLang="ja-JP" sz="1400" dirty="0"/>
              <a:t>月～</a:t>
            </a:r>
            <a:r>
              <a:rPr lang="en-US" altLang="ja-JP" sz="1400" dirty="0"/>
              <a:t>)</a:t>
            </a:r>
          </a:p>
          <a:p>
            <a:r>
              <a:rPr lang="ja-JP" altLang="en-US" sz="1400" dirty="0" smtClean="0"/>
              <a:t>・</a:t>
            </a:r>
            <a:r>
              <a:rPr lang="ja-JP" altLang="ja-JP" sz="1400" dirty="0" smtClean="0"/>
              <a:t>関係</a:t>
            </a:r>
            <a:r>
              <a:rPr lang="ja-JP" altLang="ja-JP" sz="1400" dirty="0"/>
              <a:t>機関会議等の場を活用</a:t>
            </a:r>
            <a:r>
              <a:rPr lang="ja-JP" altLang="ja-JP" sz="1400" dirty="0" smtClean="0"/>
              <a:t>し</a:t>
            </a:r>
            <a:r>
              <a:rPr lang="ja-JP" altLang="en-US" sz="1400" dirty="0" smtClean="0"/>
              <a:t>た</a:t>
            </a:r>
            <a:r>
              <a:rPr lang="ja-JP" altLang="ja-JP" sz="1400" dirty="0" smtClean="0"/>
              <a:t>院内</a:t>
            </a:r>
            <a:r>
              <a:rPr lang="ja-JP" altLang="ja-JP" sz="1400" dirty="0"/>
              <a:t>感染対策</a:t>
            </a:r>
            <a:r>
              <a:rPr lang="ja-JP" altLang="ja-JP" sz="1400" dirty="0" smtClean="0"/>
              <a:t>の</a:t>
            </a:r>
            <a:endParaRPr lang="en-US" altLang="ja-JP" sz="1400" dirty="0" smtClean="0"/>
          </a:p>
          <a:p>
            <a:r>
              <a:rPr lang="ja-JP" altLang="en-US" sz="1400" dirty="0" smtClean="0"/>
              <a:t>　</a:t>
            </a:r>
            <a:r>
              <a:rPr lang="ja-JP" altLang="ja-JP" sz="1400" dirty="0" smtClean="0"/>
              <a:t>周知</a:t>
            </a:r>
            <a:r>
              <a:rPr lang="ja-JP" altLang="en-US" sz="1400" dirty="0" smtClean="0"/>
              <a:t>、</a:t>
            </a:r>
            <a:r>
              <a:rPr lang="ja-JP" altLang="ja-JP" sz="1400" dirty="0" smtClean="0"/>
              <a:t>医療機関</a:t>
            </a:r>
            <a:r>
              <a:rPr lang="ja-JP" altLang="en-US" sz="1400" dirty="0" smtClean="0"/>
              <a:t>へ出向いての</a:t>
            </a:r>
            <a:r>
              <a:rPr lang="ja-JP" altLang="ja-JP" sz="1400" dirty="0" smtClean="0"/>
              <a:t>実地指導</a:t>
            </a:r>
            <a:r>
              <a:rPr lang="ja-JP" altLang="en-US" sz="1400" dirty="0" smtClean="0"/>
              <a:t>　</a:t>
            </a:r>
            <a:endParaRPr lang="en-US" altLang="ja-JP" sz="1400" dirty="0" smtClean="0"/>
          </a:p>
          <a:p>
            <a:pPr>
              <a:lnSpc>
                <a:spcPct val="150000"/>
              </a:lnSpc>
            </a:pPr>
            <a:r>
              <a:rPr lang="ja-JP" altLang="en-US" sz="1400" dirty="0" smtClean="0"/>
              <a:t>→上記取組を各保健所の管内状況に応じ実施</a:t>
            </a:r>
            <a:endParaRPr lang="en-US" altLang="ja-JP" sz="1400" dirty="0" smtClean="0"/>
          </a:p>
          <a:p>
            <a:endParaRPr lang="en-US" altLang="ja-JP" sz="500" dirty="0" smtClean="0"/>
          </a:p>
          <a:p>
            <a:r>
              <a:rPr lang="ja-JP" altLang="en-US" b="1" u="sng" dirty="0"/>
              <a:t>〇</a:t>
            </a:r>
            <a:r>
              <a:rPr lang="ja-JP" altLang="en-US" b="1" u="sng" dirty="0" smtClean="0"/>
              <a:t>医療機関等の感染防止対策の支援</a:t>
            </a:r>
            <a:r>
              <a:rPr lang="ja-JP" altLang="en-US" b="1" dirty="0" smtClean="0"/>
              <a:t>★</a:t>
            </a:r>
            <a:endParaRPr lang="en-US" altLang="ja-JP" dirty="0"/>
          </a:p>
          <a:p>
            <a:r>
              <a:rPr lang="ja-JP" altLang="en-US" sz="1400" dirty="0" smtClean="0">
                <a:latin typeface="+mn-ea"/>
              </a:rPr>
              <a:t>・待合室の混雑防止</a:t>
            </a:r>
            <a:r>
              <a:rPr lang="ja-JP" altLang="en-US" sz="1400" dirty="0">
                <a:latin typeface="+mn-ea"/>
              </a:rPr>
              <a:t>や</a:t>
            </a:r>
            <a:r>
              <a:rPr lang="ja-JP" altLang="en-US" sz="1400" dirty="0" smtClean="0">
                <a:latin typeface="+mn-ea"/>
              </a:rPr>
              <a:t>動線確保、レイアウト変</a:t>
            </a:r>
            <a:endParaRPr lang="en-US" altLang="ja-JP" sz="1400" dirty="0" smtClean="0">
              <a:latin typeface="+mn-ea"/>
            </a:endParaRPr>
          </a:p>
          <a:p>
            <a:r>
              <a:rPr lang="ja-JP" altLang="en-US" sz="1400" dirty="0">
                <a:latin typeface="+mn-ea"/>
              </a:rPr>
              <a:t>　</a:t>
            </a:r>
            <a:r>
              <a:rPr lang="ja-JP" altLang="en-US" sz="1400" dirty="0" smtClean="0">
                <a:latin typeface="+mn-ea"/>
              </a:rPr>
              <a:t>更など、院内での感染拡大を防ぐための取り組</a:t>
            </a:r>
            <a:endParaRPr lang="en-US" altLang="ja-JP" sz="1400" dirty="0" smtClean="0">
              <a:latin typeface="+mn-ea"/>
            </a:endParaRPr>
          </a:p>
          <a:p>
            <a:r>
              <a:rPr lang="ja-JP" altLang="en-US" sz="1400" dirty="0">
                <a:latin typeface="+mn-ea"/>
              </a:rPr>
              <a:t>　</a:t>
            </a:r>
            <a:r>
              <a:rPr lang="ja-JP" altLang="en-US" sz="1400" dirty="0" smtClean="0">
                <a:latin typeface="+mn-ea"/>
              </a:rPr>
              <a:t>みに要する費用を支援</a:t>
            </a:r>
            <a:endParaRPr lang="en-US" altLang="ja-JP" sz="1400" dirty="0" smtClean="0">
              <a:latin typeface="+mn-ea"/>
            </a:endParaRPr>
          </a:p>
          <a:p>
            <a:endParaRPr lang="en-US" altLang="ja-JP" sz="800" dirty="0" smtClean="0"/>
          </a:p>
          <a:p>
            <a:r>
              <a:rPr lang="ja-JP" altLang="en-US" b="1" u="sng" dirty="0"/>
              <a:t>〇</a:t>
            </a:r>
            <a:r>
              <a:rPr lang="ja-JP" altLang="en-US" b="1" u="sng" dirty="0" smtClean="0"/>
              <a:t>医療物資の確保・支援</a:t>
            </a:r>
            <a:endParaRPr lang="en-US" altLang="ja-JP" b="1" u="sng" dirty="0" smtClean="0"/>
          </a:p>
          <a:p>
            <a:r>
              <a:rPr lang="ja-JP" altLang="en-US" sz="1400" dirty="0" smtClean="0"/>
              <a:t>・医療物資（</a:t>
            </a:r>
            <a:r>
              <a:rPr lang="en-US" altLang="ja-JP" sz="1400" dirty="0" smtClean="0"/>
              <a:t>N95</a:t>
            </a:r>
            <a:r>
              <a:rPr lang="ja-JP" altLang="en-US" sz="1400" dirty="0" smtClean="0"/>
              <a:t>マスク、サージカルマスク、個</a:t>
            </a:r>
            <a:endParaRPr lang="en-US" altLang="ja-JP" sz="1400" dirty="0" smtClean="0"/>
          </a:p>
          <a:p>
            <a:r>
              <a:rPr lang="ja-JP" altLang="en-US" sz="1400" dirty="0"/>
              <a:t>　</a:t>
            </a:r>
            <a:r>
              <a:rPr lang="ja-JP" altLang="en-US" sz="1400" dirty="0" smtClean="0"/>
              <a:t>人用防護服等）を計画的に確保し備蓄</a:t>
            </a:r>
            <a:endParaRPr lang="en-US" altLang="ja-JP" sz="1400" dirty="0" smtClean="0"/>
          </a:p>
          <a:p>
            <a:r>
              <a:rPr lang="ja-JP" altLang="en-US" sz="1400" dirty="0"/>
              <a:t>・</a:t>
            </a:r>
            <a:r>
              <a:rPr lang="ja-JP" altLang="en-US" sz="1400" dirty="0" smtClean="0"/>
              <a:t>医療機関からの要請に応じ、速やかに医療物　</a:t>
            </a:r>
            <a:endParaRPr lang="en-US" altLang="ja-JP" sz="1400" dirty="0" smtClean="0"/>
          </a:p>
          <a:p>
            <a:r>
              <a:rPr lang="ja-JP" altLang="en-US" sz="1400" dirty="0"/>
              <a:t>　</a:t>
            </a:r>
            <a:r>
              <a:rPr lang="ja-JP" altLang="en-US" sz="1400" dirty="0" smtClean="0"/>
              <a:t>資を支援</a:t>
            </a:r>
            <a:endParaRPr lang="en-US" altLang="ja-JP" sz="1600" dirty="0" smtClean="0"/>
          </a:p>
        </p:txBody>
      </p:sp>
      <p:sp>
        <p:nvSpPr>
          <p:cNvPr id="6" name="正方形/長方形 5"/>
          <p:cNvSpPr/>
          <p:nvPr/>
        </p:nvSpPr>
        <p:spPr>
          <a:xfrm>
            <a:off x="116982" y="1903038"/>
            <a:ext cx="4274313" cy="3859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①</a:t>
            </a:r>
            <a:r>
              <a:rPr kumimoji="1" lang="ja-JP" altLang="en-US" b="1" dirty="0" smtClean="0"/>
              <a:t>予防対策の充実</a:t>
            </a:r>
            <a:endParaRPr kumimoji="1" lang="ja-JP" altLang="en-US" b="1" dirty="0"/>
          </a:p>
        </p:txBody>
      </p:sp>
      <p:sp>
        <p:nvSpPr>
          <p:cNvPr id="19" name="下矢印 18"/>
          <p:cNvSpPr/>
          <p:nvPr/>
        </p:nvSpPr>
        <p:spPr>
          <a:xfrm rot="16200000">
            <a:off x="4141977" y="5059192"/>
            <a:ext cx="772733" cy="2418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272962" y="6478074"/>
            <a:ext cx="7135815" cy="332031"/>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n-US" altLang="ja-JP" sz="1400" dirty="0" smtClean="0">
                <a:solidFill>
                  <a:srgbClr val="002060"/>
                </a:solidFill>
              </a:rPr>
              <a:t>※</a:t>
            </a:r>
            <a:r>
              <a:rPr lang="ja-JP" altLang="en-US" sz="1400" dirty="0" smtClean="0">
                <a:solidFill>
                  <a:srgbClr val="002060"/>
                </a:solidFill>
              </a:rPr>
              <a:t>社会</a:t>
            </a:r>
            <a:r>
              <a:rPr lang="ja-JP" altLang="en-US" sz="1400" dirty="0">
                <a:solidFill>
                  <a:srgbClr val="002060"/>
                </a:solidFill>
              </a:rPr>
              <a:t>福祉施設等についても、福祉部と健康医療部で連携し施設内感染対策を</a:t>
            </a:r>
            <a:r>
              <a:rPr lang="ja-JP" altLang="en-US" sz="1400" dirty="0" smtClean="0">
                <a:solidFill>
                  <a:srgbClr val="002060"/>
                </a:solidFill>
              </a:rPr>
              <a:t>強化</a:t>
            </a:r>
            <a:endParaRPr lang="en-US" altLang="ja-JP" sz="1400" dirty="0">
              <a:solidFill>
                <a:srgbClr val="002060"/>
              </a:solidFill>
            </a:endParaRPr>
          </a:p>
        </p:txBody>
      </p:sp>
      <p:sp>
        <p:nvSpPr>
          <p:cNvPr id="17" name="スライド番号プレースホルダー 1"/>
          <p:cNvSpPr>
            <a:spLocks noGrp="1"/>
          </p:cNvSpPr>
          <p:nvPr>
            <p:ph type="sldNum" sz="quarter" idx="12"/>
          </p:nvPr>
        </p:nvSpPr>
        <p:spPr>
          <a:xfrm>
            <a:off x="11578106" y="6430392"/>
            <a:ext cx="489395" cy="365125"/>
          </a:xfrm>
        </p:spPr>
        <p:txBody>
          <a:bodyPr/>
          <a:lstStyle/>
          <a:p>
            <a:fld id="{5B3AB334-9460-47F4-929A-E43F291F1423}" type="slidenum">
              <a:rPr kumimoji="1" lang="ja-JP" altLang="en-US" sz="1600" smtClean="0">
                <a:solidFill>
                  <a:schemeClr val="tx1"/>
                </a:solidFill>
              </a:rPr>
              <a:t>6</a:t>
            </a:fld>
            <a:endParaRPr kumimoji="1" lang="ja-JP" altLang="en-US" sz="1600">
              <a:solidFill>
                <a:schemeClr val="tx1"/>
              </a:solidFill>
            </a:endParaRPr>
          </a:p>
        </p:txBody>
      </p:sp>
    </p:spTree>
    <p:extLst>
      <p:ext uri="{BB962C8B-B14F-4D97-AF65-F5344CB8AC3E}">
        <p14:creationId xmlns:p14="http://schemas.microsoft.com/office/powerpoint/2010/main" val="1021232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2618812" y="2019650"/>
            <a:ext cx="4185634" cy="368052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endParaRPr lang="en-US" altLang="ja-JP" dirty="0">
              <a:cs typeface="Times New Roman" panose="02020603050405020304" pitchFamily="18" charset="0"/>
            </a:endParaRPr>
          </a:p>
          <a:p>
            <a:endParaRPr lang="en-US" altLang="ja-JP" dirty="0">
              <a:cs typeface="Times New Roman" panose="02020603050405020304" pitchFamily="18" charset="0"/>
            </a:endParaRPr>
          </a:p>
          <a:p>
            <a:endParaRPr lang="en-US" altLang="ja-JP" dirty="0" smtClean="0">
              <a:cs typeface="Times New Roman" panose="02020603050405020304" pitchFamily="18" charset="0"/>
            </a:endParaRPr>
          </a:p>
          <a:p>
            <a:endParaRPr lang="en-US" altLang="ja-JP" dirty="0">
              <a:cs typeface="Times New Roman" panose="02020603050405020304" pitchFamily="18" charset="0"/>
            </a:endParaRPr>
          </a:p>
        </p:txBody>
      </p:sp>
      <p:sp>
        <p:nvSpPr>
          <p:cNvPr id="4" name="テキスト ボックス 3"/>
          <p:cNvSpPr txBox="1"/>
          <p:nvPr/>
        </p:nvSpPr>
        <p:spPr>
          <a:xfrm>
            <a:off x="4254" y="0"/>
            <a:ext cx="12191999" cy="830997"/>
          </a:xfrm>
          <a:prstGeom prst="rect">
            <a:avLst/>
          </a:prstGeom>
          <a:solidFill>
            <a:srgbClr val="00B050"/>
          </a:solidFill>
          <a:ln>
            <a:noFill/>
          </a:ln>
        </p:spPr>
        <p:txBody>
          <a:bodyPr wrap="square" rtlCol="0">
            <a:spAutoFit/>
          </a:body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重点取組⑤</a:t>
            </a:r>
            <a:r>
              <a:rPr lang="ja-JP" altLang="en-US" sz="2400" b="1" dirty="0">
                <a:solidFill>
                  <a:schemeClr val="bg1"/>
                </a:solidFill>
                <a:latin typeface="Meiryo UI" panose="020B0604030504040204" pitchFamily="50" charset="-128"/>
                <a:ea typeface="Meiryo UI" panose="020B0604030504040204" pitchFamily="50" charset="-128"/>
              </a:rPr>
              <a:t>　</a:t>
            </a:r>
            <a:r>
              <a:rPr lang="ja-JP" altLang="en-US" sz="2400" b="1" dirty="0" smtClean="0">
                <a:solidFill>
                  <a:schemeClr val="bg1"/>
                </a:solidFill>
                <a:latin typeface="Meiryo UI" panose="020B0604030504040204" pitchFamily="50" charset="-128"/>
                <a:ea typeface="Meiryo UI" panose="020B0604030504040204" pitchFamily="50" charset="-128"/>
              </a:rPr>
              <a:t>クラスター対策の強化</a:t>
            </a:r>
            <a:endParaRPr lang="en-US" altLang="ja-JP" sz="2400" b="1" dirty="0">
              <a:solidFill>
                <a:schemeClr val="bg1"/>
              </a:solidFill>
              <a:latin typeface="Meiryo UI" panose="020B0604030504040204" pitchFamily="50" charset="-128"/>
              <a:ea typeface="Meiryo UI" panose="020B0604030504040204" pitchFamily="50" charset="-128"/>
            </a:endParaRPr>
          </a:p>
          <a:p>
            <a:pPr algn="ctr"/>
            <a:r>
              <a:rPr lang="en-US" altLang="ja-JP" sz="2400" b="1" dirty="0" smtClean="0">
                <a:solidFill>
                  <a:schemeClr val="bg1"/>
                </a:solidFill>
                <a:latin typeface="Meiryo UI" panose="020B0604030504040204" pitchFamily="50" charset="-128"/>
                <a:ea typeface="Meiryo UI" panose="020B0604030504040204" pitchFamily="50" charset="-128"/>
              </a:rPr>
              <a:t>(1)</a:t>
            </a:r>
            <a:r>
              <a:rPr lang="ja-JP" altLang="en-US" sz="2400" b="1" dirty="0" smtClean="0">
                <a:solidFill>
                  <a:schemeClr val="bg1"/>
                </a:solidFill>
                <a:latin typeface="Meiryo UI" panose="020B0604030504040204" pitchFamily="50" charset="-128"/>
                <a:ea typeface="Meiryo UI" panose="020B0604030504040204" pitchFamily="50" charset="-128"/>
              </a:rPr>
              <a:t>濃厚接触者フォローアップ体制の強化</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0" y="830997"/>
            <a:ext cx="12192000" cy="98492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tx1"/>
                </a:solidFill>
                <a:latin typeface="Meiryo UI" panose="020B0604030504040204" pitchFamily="50" charset="-128"/>
                <a:ea typeface="Meiryo UI" panose="020B0604030504040204" pitchFamily="50" charset="-128"/>
              </a:rPr>
              <a:t>　◆</a:t>
            </a:r>
            <a:r>
              <a:rPr lang="ja-JP" altLang="en-US" sz="2000" b="1" dirty="0">
                <a:solidFill>
                  <a:schemeClr val="tx1"/>
                </a:solidFill>
                <a:latin typeface="Meiryo UI" panose="020B0604030504040204" pitchFamily="50" charset="-128"/>
                <a:ea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rPr>
              <a:t>感染</a:t>
            </a:r>
            <a:r>
              <a:rPr lang="ja-JP" altLang="en-US" sz="2000" b="1" dirty="0">
                <a:solidFill>
                  <a:schemeClr val="tx1"/>
                </a:solidFill>
                <a:latin typeface="Meiryo UI" panose="020B0604030504040204" pitchFamily="50" charset="-128"/>
                <a:ea typeface="Meiryo UI" panose="020B0604030504040204" pitchFamily="50" charset="-128"/>
              </a:rPr>
              <a:t>拡大期においても、保健所が積極的疫学調査に注力できる体制の</a:t>
            </a:r>
            <a:r>
              <a:rPr lang="ja-JP" altLang="en-US" sz="2000" b="1" dirty="0" smtClean="0">
                <a:solidFill>
                  <a:schemeClr val="tx1"/>
                </a:solidFill>
                <a:latin typeface="Meiryo UI" panose="020B0604030504040204" pitchFamily="50" charset="-128"/>
                <a:ea typeface="Meiryo UI" panose="020B0604030504040204" pitchFamily="50" charset="-128"/>
              </a:rPr>
              <a:t>整備</a:t>
            </a:r>
            <a:endParaRPr lang="en-US" altLang="ja-JP" sz="2000" b="1" dirty="0">
              <a:solidFill>
                <a:schemeClr val="tx1"/>
              </a:solidFill>
              <a:latin typeface="Meiryo UI" panose="020B0604030504040204" pitchFamily="50" charset="-128"/>
              <a:ea typeface="Meiryo UI" panose="020B0604030504040204" pitchFamily="50" charset="-128"/>
            </a:endParaRPr>
          </a:p>
          <a:p>
            <a:r>
              <a:rPr lang="ja-JP" altLang="en-US" sz="2000" b="1" spc="-70" dirty="0" smtClean="0">
                <a:solidFill>
                  <a:schemeClr val="tx1"/>
                </a:solidFill>
                <a:latin typeface="Meiryo UI" panose="020B0604030504040204" pitchFamily="50" charset="-128"/>
                <a:ea typeface="Meiryo UI" panose="020B0604030504040204" pitchFamily="50" charset="-128"/>
              </a:rPr>
              <a:t>　◆</a:t>
            </a:r>
            <a:r>
              <a:rPr lang="ja-JP" altLang="en-US" sz="2000" b="1" spc="-70" dirty="0">
                <a:solidFill>
                  <a:schemeClr val="tx1"/>
                </a:solidFill>
                <a:latin typeface="Meiryo UI" panose="020B0604030504040204" pitchFamily="50" charset="-128"/>
                <a:ea typeface="Meiryo UI" panose="020B0604030504040204" pitchFamily="50" charset="-128"/>
              </a:rPr>
              <a:t>　濃厚接触者の確実なフォローとクラスター発生の早期</a:t>
            </a:r>
            <a:r>
              <a:rPr lang="ja-JP" altLang="en-US" sz="2000" b="1" spc="-70" dirty="0" smtClean="0">
                <a:solidFill>
                  <a:schemeClr val="tx1"/>
                </a:solidFill>
                <a:latin typeface="Meiryo UI" panose="020B0604030504040204" pitchFamily="50" charset="-128"/>
                <a:ea typeface="Meiryo UI" panose="020B0604030504040204" pitchFamily="50" charset="-128"/>
              </a:rPr>
              <a:t>探知</a:t>
            </a:r>
            <a:endParaRPr lang="en-US" altLang="ja-JP" sz="2000" b="1" spc="-70" dirty="0" smtClean="0">
              <a:solidFill>
                <a:schemeClr val="tx1"/>
              </a:solidFill>
              <a:latin typeface="Meiryo UI" panose="020B0604030504040204" pitchFamily="50" charset="-128"/>
              <a:ea typeface="Meiryo UI" panose="020B0604030504040204" pitchFamily="50" charset="-128"/>
            </a:endParaRPr>
          </a:p>
          <a:p>
            <a:r>
              <a:rPr lang="ja-JP" altLang="en-US" sz="2000" b="1" spc="-70" dirty="0">
                <a:solidFill>
                  <a:schemeClr val="tx1"/>
                </a:solidFill>
                <a:latin typeface="Meiryo UI" panose="020B0604030504040204" pitchFamily="50" charset="-128"/>
                <a:ea typeface="Meiryo UI" panose="020B0604030504040204" pitchFamily="50" charset="-128"/>
              </a:rPr>
              <a:t>　</a:t>
            </a:r>
            <a:r>
              <a:rPr lang="ja-JP" altLang="en-US" sz="2000" b="1" spc="-70" dirty="0" smtClean="0">
                <a:solidFill>
                  <a:schemeClr val="tx1"/>
                </a:solidFill>
                <a:latin typeface="Meiryo UI" panose="020B0604030504040204" pitchFamily="50" charset="-128"/>
                <a:ea typeface="Meiryo UI" panose="020B0604030504040204" pitchFamily="50" charset="-128"/>
              </a:rPr>
              <a:t>◆　濃厚</a:t>
            </a:r>
            <a:r>
              <a:rPr lang="ja-JP" altLang="en-US" sz="2000" b="1" spc="-70" dirty="0">
                <a:solidFill>
                  <a:schemeClr val="tx1"/>
                </a:solidFill>
                <a:latin typeface="Meiryo UI" panose="020B0604030504040204" pitchFamily="50" charset="-128"/>
                <a:ea typeface="Meiryo UI" panose="020B0604030504040204" pitchFamily="50" charset="-128"/>
              </a:rPr>
              <a:t>接触者全員に対する</a:t>
            </a:r>
            <a:r>
              <a:rPr lang="en-US" altLang="ja-JP" sz="2000" b="1" spc="-70" dirty="0">
                <a:solidFill>
                  <a:schemeClr val="tx1"/>
                </a:solidFill>
                <a:latin typeface="Meiryo UI" panose="020B0604030504040204" pitchFamily="50" charset="-128"/>
                <a:ea typeface="Meiryo UI" panose="020B0604030504040204" pitchFamily="50" charset="-128"/>
              </a:rPr>
              <a:t>PCR</a:t>
            </a:r>
            <a:r>
              <a:rPr lang="ja-JP" altLang="en-US" sz="2000" b="1" spc="-70" dirty="0">
                <a:solidFill>
                  <a:schemeClr val="tx1"/>
                </a:solidFill>
                <a:latin typeface="Meiryo UI" panose="020B0604030504040204" pitchFamily="50" charset="-128"/>
                <a:ea typeface="Meiryo UI" panose="020B0604030504040204" pitchFamily="50" charset="-128"/>
              </a:rPr>
              <a:t>検査の確実な</a:t>
            </a:r>
            <a:r>
              <a:rPr lang="ja-JP" altLang="en-US" sz="2000" b="1" spc="-70" dirty="0" smtClean="0">
                <a:solidFill>
                  <a:schemeClr val="tx1"/>
                </a:solidFill>
                <a:latin typeface="Meiryo UI" panose="020B0604030504040204" pitchFamily="50" charset="-128"/>
                <a:ea typeface="Meiryo UI" panose="020B0604030504040204" pitchFamily="50" charset="-128"/>
              </a:rPr>
              <a:t>実施</a:t>
            </a:r>
            <a:endParaRPr lang="ja-JP" altLang="en-US" sz="2000" b="1" spc="-70" dirty="0">
              <a:solidFill>
                <a:schemeClr val="tx1"/>
              </a:solidFill>
              <a:latin typeface="Meiryo UI" panose="020B0604030504040204" pitchFamily="50" charset="-128"/>
              <a:ea typeface="Meiryo UI" panose="020B0604030504040204" pitchFamily="50" charset="-128"/>
            </a:endParaRPr>
          </a:p>
        </p:txBody>
      </p:sp>
      <p:sp>
        <p:nvSpPr>
          <p:cNvPr id="5" name="スライド番号プレースホルダー 1"/>
          <p:cNvSpPr>
            <a:spLocks noGrp="1"/>
          </p:cNvSpPr>
          <p:nvPr>
            <p:ph type="sldNum" sz="quarter" idx="12"/>
          </p:nvPr>
        </p:nvSpPr>
        <p:spPr>
          <a:xfrm>
            <a:off x="11578106" y="6430392"/>
            <a:ext cx="489395" cy="365125"/>
          </a:xfrm>
        </p:spPr>
        <p:txBody>
          <a:bodyPr/>
          <a:lstStyle/>
          <a:p>
            <a:fld id="{5B3AB334-9460-47F4-929A-E43F291F1423}" type="slidenum">
              <a:rPr kumimoji="1" lang="ja-JP" altLang="en-US" sz="1600" smtClean="0">
                <a:solidFill>
                  <a:schemeClr val="tx1"/>
                </a:solidFill>
              </a:rPr>
              <a:t>7</a:t>
            </a:fld>
            <a:endParaRPr kumimoji="1" lang="ja-JP" altLang="en-US" sz="1600">
              <a:solidFill>
                <a:schemeClr val="tx1"/>
              </a:solidFill>
            </a:endParaRPr>
          </a:p>
        </p:txBody>
      </p:sp>
      <p:sp>
        <p:nvSpPr>
          <p:cNvPr id="8" name="正方形/長方形 7"/>
          <p:cNvSpPr/>
          <p:nvPr/>
        </p:nvSpPr>
        <p:spPr>
          <a:xfrm>
            <a:off x="182880" y="6112558"/>
            <a:ext cx="11956983" cy="661720"/>
          </a:xfrm>
          <a:prstGeom prst="rect">
            <a:avLst/>
          </a:prstGeom>
          <a:solidFill>
            <a:schemeClr val="accent5">
              <a:lumMod val="20000"/>
              <a:lumOff val="80000"/>
            </a:schemeClr>
          </a:solidFill>
        </p:spPr>
        <p:txBody>
          <a:bodyPr wrap="square" lIns="36000" rIns="36000">
            <a:spAutoFit/>
          </a:bodyPr>
          <a:lstStyle/>
          <a:p>
            <a:pPr defTabSz="457200"/>
            <a:r>
              <a:rPr kumimoji="0" lang="ja-JP" altLang="en-US" sz="1850" b="1" kern="100" dirty="0" smtClean="0">
                <a:solidFill>
                  <a:prstClr val="black"/>
                </a:solidFill>
                <a:latin typeface="Calibri" panose="020F0502020204030204"/>
                <a:cs typeface="Times New Roman" panose="02020603050405020304" pitchFamily="18" charset="0"/>
              </a:rPr>
              <a:t>濃厚</a:t>
            </a:r>
            <a:r>
              <a:rPr kumimoji="0" lang="ja-JP" altLang="en-US" sz="1850" b="1" kern="100" dirty="0">
                <a:solidFill>
                  <a:prstClr val="black"/>
                </a:solidFill>
                <a:latin typeface="Calibri" panose="020F0502020204030204"/>
                <a:cs typeface="Times New Roman" panose="02020603050405020304" pitchFamily="18" charset="0"/>
              </a:rPr>
              <a:t>接触</a:t>
            </a:r>
            <a:r>
              <a:rPr kumimoji="0" lang="ja-JP" altLang="en-US" sz="1850" b="1" kern="100" dirty="0" smtClean="0">
                <a:solidFill>
                  <a:prstClr val="black"/>
                </a:solidFill>
                <a:latin typeface="Calibri" panose="020F0502020204030204"/>
                <a:cs typeface="Times New Roman" panose="02020603050405020304" pitchFamily="18" charset="0"/>
              </a:rPr>
              <a:t>者の受検調整と健康観察のデータ管理を集約することにより、</a:t>
            </a:r>
            <a:r>
              <a:rPr kumimoji="0" lang="ja-JP" altLang="en-US" sz="1850" b="1" kern="100" dirty="0" smtClean="0">
                <a:latin typeface="Calibri" panose="020F0502020204030204"/>
                <a:cs typeface="Times New Roman" panose="02020603050405020304" pitchFamily="18" charset="0"/>
              </a:rPr>
              <a:t>保健所機能を支援し、</a:t>
            </a:r>
            <a:r>
              <a:rPr kumimoji="0" lang="ja-JP" altLang="en-US" sz="1850" b="1" kern="100" dirty="0" smtClean="0">
                <a:solidFill>
                  <a:prstClr val="black"/>
                </a:solidFill>
                <a:latin typeface="Calibri" panose="020F0502020204030204"/>
                <a:cs typeface="Times New Roman" panose="02020603050405020304" pitchFamily="18" charset="0"/>
              </a:rPr>
              <a:t>保健所の専門性を疫学調査に最大限発揮できる体制を整備し、クラスター発生の早期探知・対応を図る。</a:t>
            </a:r>
            <a:endParaRPr kumimoji="0" lang="en-US" altLang="ja-JP" sz="1850" b="1" kern="100" dirty="0" smtClean="0">
              <a:solidFill>
                <a:prstClr val="black"/>
              </a:solidFill>
              <a:latin typeface="Calibri" panose="020F0502020204030204"/>
              <a:cs typeface="Times New Roman" panose="02020603050405020304" pitchFamily="18" charset="0"/>
            </a:endParaRPr>
          </a:p>
        </p:txBody>
      </p:sp>
      <p:sp>
        <p:nvSpPr>
          <p:cNvPr id="10" name="角丸四角形 9"/>
          <p:cNvSpPr/>
          <p:nvPr/>
        </p:nvSpPr>
        <p:spPr>
          <a:xfrm>
            <a:off x="3136783" y="1873974"/>
            <a:ext cx="2988859" cy="48919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rPr>
              <a:t>府内保健所</a:t>
            </a:r>
            <a:endParaRPr kumimoji="1" lang="ja-JP" altLang="en-US" b="1" dirty="0">
              <a:latin typeface="Meiryo UI" panose="020B0604030504040204" pitchFamily="50" charset="-128"/>
              <a:ea typeface="Meiryo UI" panose="020B0604030504040204" pitchFamily="50" charset="-128"/>
            </a:endParaRPr>
          </a:p>
        </p:txBody>
      </p:sp>
      <p:sp>
        <p:nvSpPr>
          <p:cNvPr id="14" name="角丸四角形 13"/>
          <p:cNvSpPr/>
          <p:nvPr/>
        </p:nvSpPr>
        <p:spPr>
          <a:xfrm>
            <a:off x="6812937" y="2019650"/>
            <a:ext cx="5236560" cy="366750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endParaRPr kumimoji="1" lang="en-US" altLang="ja-JP" u="sng" dirty="0" smtClean="0"/>
          </a:p>
          <a:p>
            <a:endParaRPr lang="en-US" altLang="ja-JP" u="sng" dirty="0"/>
          </a:p>
          <a:p>
            <a:endParaRPr kumimoji="1" lang="en-US" altLang="ja-JP" b="1" u="sng" dirty="0" smtClean="0"/>
          </a:p>
          <a:p>
            <a:r>
              <a:rPr lang="ja-JP" altLang="en-US" b="1" dirty="0"/>
              <a:t>　</a:t>
            </a:r>
            <a:r>
              <a:rPr kumimoji="1" lang="ja-JP" altLang="en-US" b="1" u="sng" dirty="0" smtClean="0"/>
              <a:t>①</a:t>
            </a:r>
            <a:r>
              <a:rPr lang="ja-JP" altLang="en-US" b="1" u="sng" dirty="0" smtClean="0">
                <a:cs typeface="Times New Roman" panose="02020603050405020304" pitchFamily="18" charset="0"/>
              </a:rPr>
              <a:t>オリエンテーション</a:t>
            </a:r>
            <a:endParaRPr lang="en-US" altLang="ja-JP" b="1" u="sng" dirty="0" smtClean="0">
              <a:cs typeface="Times New Roman" panose="02020603050405020304" pitchFamily="18" charset="0"/>
            </a:endParaRPr>
          </a:p>
          <a:p>
            <a:r>
              <a:rPr lang="ja-JP" altLang="en-US" dirty="0" smtClean="0">
                <a:cs typeface="Times New Roman" panose="02020603050405020304" pitchFamily="18" charset="0"/>
              </a:rPr>
              <a:t>　　・健康指導・アプリの利用法の説明等</a:t>
            </a:r>
            <a:endParaRPr lang="en-US" altLang="ja-JP" dirty="0">
              <a:cs typeface="Times New Roman" panose="02020603050405020304" pitchFamily="18" charset="0"/>
            </a:endParaRPr>
          </a:p>
          <a:p>
            <a:r>
              <a:rPr lang="ja-JP" altLang="en-US" b="1" dirty="0" smtClean="0">
                <a:cs typeface="Times New Roman" panose="02020603050405020304" pitchFamily="18" charset="0"/>
              </a:rPr>
              <a:t>　</a:t>
            </a:r>
            <a:r>
              <a:rPr lang="ja-JP" altLang="en-US" b="1" u="sng" dirty="0" smtClean="0">
                <a:cs typeface="Times New Roman" panose="02020603050405020304" pitchFamily="18" charset="0"/>
              </a:rPr>
              <a:t>②</a:t>
            </a:r>
            <a:r>
              <a:rPr lang="en-US" altLang="ja-JP" b="1" u="sng" dirty="0" smtClean="0">
                <a:cs typeface="Times New Roman" panose="02020603050405020304" pitchFamily="18" charset="0"/>
              </a:rPr>
              <a:t>PCR</a:t>
            </a:r>
            <a:r>
              <a:rPr lang="ja-JP" altLang="en-US" b="1" u="sng" dirty="0" smtClean="0">
                <a:cs typeface="Times New Roman" panose="02020603050405020304" pitchFamily="18" charset="0"/>
              </a:rPr>
              <a:t>検査の受検調整・結果説明</a:t>
            </a:r>
            <a:endParaRPr lang="en-US" altLang="ja-JP" b="1" u="sng" dirty="0" smtClean="0">
              <a:cs typeface="Times New Roman" panose="02020603050405020304" pitchFamily="18" charset="0"/>
            </a:endParaRPr>
          </a:p>
          <a:p>
            <a:r>
              <a:rPr lang="ja-JP" altLang="en-US" dirty="0" smtClean="0">
                <a:cs typeface="Times New Roman" panose="02020603050405020304" pitchFamily="18" charset="0"/>
              </a:rPr>
              <a:t>　　・検査日程調整・本人への陰性結果説明</a:t>
            </a:r>
            <a:endParaRPr lang="en-US" altLang="ja-JP" dirty="0" smtClean="0">
              <a:cs typeface="Times New Roman" panose="02020603050405020304" pitchFamily="18" charset="0"/>
            </a:endParaRPr>
          </a:p>
          <a:p>
            <a:r>
              <a:rPr lang="ja-JP" altLang="en-US" dirty="0">
                <a:cs typeface="Times New Roman" panose="02020603050405020304" pitchFamily="18" charset="0"/>
              </a:rPr>
              <a:t>　</a:t>
            </a:r>
            <a:r>
              <a:rPr lang="ja-JP" altLang="en-US" dirty="0" smtClean="0">
                <a:cs typeface="Times New Roman" panose="02020603050405020304" pitchFamily="18" charset="0"/>
              </a:rPr>
              <a:t>　・陽性者へは保健所から連絡（情報還元</a:t>
            </a:r>
            <a:r>
              <a:rPr lang="en-US" altLang="ja-JP" dirty="0" smtClean="0">
                <a:cs typeface="Times New Roman" panose="02020603050405020304" pitchFamily="18" charset="0"/>
              </a:rPr>
              <a:t>)</a:t>
            </a:r>
            <a:endParaRPr lang="en-US" altLang="ja-JP" dirty="0">
              <a:cs typeface="Times New Roman" panose="02020603050405020304" pitchFamily="18" charset="0"/>
            </a:endParaRPr>
          </a:p>
          <a:p>
            <a:r>
              <a:rPr lang="ja-JP" altLang="en-US" b="1" dirty="0" smtClean="0">
                <a:cs typeface="Times New Roman" panose="02020603050405020304" pitchFamily="18" charset="0"/>
              </a:rPr>
              <a:t>　</a:t>
            </a:r>
            <a:r>
              <a:rPr lang="ja-JP" altLang="en-US" b="1" u="sng" dirty="0" smtClean="0">
                <a:cs typeface="Times New Roman" panose="02020603050405020304" pitchFamily="18" charset="0"/>
              </a:rPr>
              <a:t>③濃厚接触者の健康観察</a:t>
            </a:r>
            <a:endParaRPr lang="en-US" altLang="ja-JP" b="1" u="sng" dirty="0" smtClean="0">
              <a:cs typeface="Times New Roman" panose="02020603050405020304" pitchFamily="18" charset="0"/>
            </a:endParaRPr>
          </a:p>
          <a:p>
            <a:r>
              <a:rPr lang="ja-JP" altLang="en-US" dirty="0" smtClean="0">
                <a:cs typeface="Times New Roman" panose="02020603050405020304" pitchFamily="18" charset="0"/>
              </a:rPr>
              <a:t>　　・アプリ、電話での健康状況確認</a:t>
            </a:r>
            <a:endParaRPr lang="en-US" altLang="ja-JP" dirty="0" smtClean="0">
              <a:cs typeface="Times New Roman" panose="02020603050405020304" pitchFamily="18" charset="0"/>
            </a:endParaRPr>
          </a:p>
          <a:p>
            <a:r>
              <a:rPr lang="ja-JP" altLang="en-US" dirty="0">
                <a:cs typeface="Times New Roman" panose="02020603050405020304" pitchFamily="18" charset="0"/>
              </a:rPr>
              <a:t>　</a:t>
            </a:r>
            <a:r>
              <a:rPr lang="ja-JP" altLang="en-US" dirty="0" smtClean="0">
                <a:cs typeface="Times New Roman" panose="02020603050405020304" pitchFamily="18" charset="0"/>
              </a:rPr>
              <a:t>　・未回答者へのリマインド</a:t>
            </a:r>
            <a:endParaRPr lang="en-US" altLang="ja-JP" dirty="0" smtClean="0">
              <a:cs typeface="Times New Roman" panose="02020603050405020304" pitchFamily="18" charset="0"/>
            </a:endParaRPr>
          </a:p>
          <a:p>
            <a:r>
              <a:rPr lang="ja-JP" altLang="en-US" dirty="0">
                <a:cs typeface="Times New Roman" panose="02020603050405020304" pitchFamily="18" charset="0"/>
              </a:rPr>
              <a:t>　</a:t>
            </a:r>
            <a:r>
              <a:rPr lang="ja-JP" altLang="en-US" dirty="0" smtClean="0">
                <a:cs typeface="Times New Roman" panose="02020603050405020304" pitchFamily="18" charset="0"/>
              </a:rPr>
              <a:t>　・有症状は速やかに保健所へ情報提供</a:t>
            </a:r>
            <a:endParaRPr lang="en-US" altLang="ja-JP" dirty="0" smtClean="0">
              <a:cs typeface="Times New Roman" panose="02020603050405020304" pitchFamily="18" charset="0"/>
            </a:endParaRPr>
          </a:p>
          <a:p>
            <a:r>
              <a:rPr lang="ja-JP" altLang="en-US" b="1" dirty="0" smtClean="0">
                <a:cs typeface="Times New Roman" panose="02020603050405020304" pitchFamily="18" charset="0"/>
              </a:rPr>
              <a:t>　</a:t>
            </a:r>
            <a:r>
              <a:rPr lang="ja-JP" altLang="en-US" b="1" u="sng" dirty="0" smtClean="0">
                <a:cs typeface="Times New Roman" panose="02020603050405020304" pitchFamily="18" charset="0"/>
              </a:rPr>
              <a:t>④システム入力確認　</a:t>
            </a:r>
            <a:endParaRPr lang="en-US" altLang="ja-JP" b="1" u="sng" dirty="0">
              <a:cs typeface="Times New Roman" panose="02020603050405020304" pitchFamily="18" charset="0"/>
            </a:endParaRPr>
          </a:p>
        </p:txBody>
      </p:sp>
      <p:sp>
        <p:nvSpPr>
          <p:cNvPr id="11" name="角丸四角形 10"/>
          <p:cNvSpPr/>
          <p:nvPr/>
        </p:nvSpPr>
        <p:spPr>
          <a:xfrm>
            <a:off x="7579630" y="1860683"/>
            <a:ext cx="3731830" cy="43214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濃厚接触者</a:t>
            </a:r>
            <a:r>
              <a:rPr lang="ja-JP" altLang="en-US" b="1" dirty="0" smtClean="0">
                <a:solidFill>
                  <a:schemeClr val="bg1"/>
                </a:solidFill>
                <a:latin typeface="Meiryo UI" panose="020B0604030504040204" pitchFamily="50" charset="-128"/>
                <a:ea typeface="Meiryo UI" panose="020B0604030504040204" pitchFamily="50" charset="-128"/>
              </a:rPr>
              <a:t>フォローアップ強化</a:t>
            </a:r>
            <a:endParaRPr kumimoji="1" lang="ja-JP" altLang="en-US" b="1" dirty="0">
              <a:solidFill>
                <a:schemeClr val="bg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2724432" y="3978797"/>
            <a:ext cx="2413426" cy="1056206"/>
          </a:xfrm>
          <a:prstGeom prst="rect">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7" name="正方形/長方形 16"/>
          <p:cNvSpPr/>
          <p:nvPr/>
        </p:nvSpPr>
        <p:spPr>
          <a:xfrm flipH="1">
            <a:off x="2713306" y="4064082"/>
            <a:ext cx="2331572" cy="900246"/>
          </a:xfrm>
          <a:prstGeom prst="rect">
            <a:avLst/>
          </a:prstGeom>
        </p:spPr>
        <p:txBody>
          <a:bodyPr wrap="square">
            <a:spAutoFit/>
          </a:bodyPr>
          <a:lstStyle/>
          <a:p>
            <a:r>
              <a:rPr lang="ja-JP" altLang="en-US" sz="1050" dirty="0" smtClean="0">
                <a:cs typeface="Times New Roman" panose="02020603050405020304" pitchFamily="18" charset="0"/>
              </a:rPr>
              <a:t>・クラスター疑いへの早期・積極的</a:t>
            </a:r>
            <a:endParaRPr lang="en-US" altLang="ja-JP" sz="1050" dirty="0" smtClean="0">
              <a:cs typeface="Times New Roman" panose="02020603050405020304" pitchFamily="18" charset="0"/>
            </a:endParaRPr>
          </a:p>
          <a:p>
            <a:r>
              <a:rPr lang="ja-JP" altLang="en-US" sz="1050" dirty="0">
                <a:cs typeface="Times New Roman" panose="02020603050405020304" pitchFamily="18" charset="0"/>
              </a:rPr>
              <a:t>　</a:t>
            </a:r>
            <a:r>
              <a:rPr lang="ja-JP" altLang="en-US" sz="1050" dirty="0" smtClean="0">
                <a:cs typeface="Times New Roman" panose="02020603050405020304" pitchFamily="18" charset="0"/>
              </a:rPr>
              <a:t>アプローチ</a:t>
            </a:r>
            <a:endParaRPr lang="en-US" altLang="ja-JP" sz="1050" dirty="0" smtClean="0">
              <a:cs typeface="Times New Roman" panose="02020603050405020304" pitchFamily="18" charset="0"/>
            </a:endParaRPr>
          </a:p>
          <a:p>
            <a:r>
              <a:rPr lang="ja-JP" altLang="en-US" sz="1050" dirty="0" smtClean="0">
                <a:cs typeface="Times New Roman" panose="02020603050405020304" pitchFamily="18" charset="0"/>
              </a:rPr>
              <a:t>・次の感染者を防ぐための対応</a:t>
            </a:r>
            <a:endParaRPr lang="en-US" altLang="ja-JP" sz="1050" dirty="0" smtClean="0">
              <a:cs typeface="Times New Roman" panose="02020603050405020304" pitchFamily="18" charset="0"/>
            </a:endParaRPr>
          </a:p>
          <a:p>
            <a:r>
              <a:rPr lang="ja-JP" altLang="en-US" sz="1050" dirty="0" smtClean="0">
                <a:cs typeface="Times New Roman" panose="02020603050405020304" pitchFamily="18" charset="0"/>
              </a:rPr>
              <a:t>・陽性判明した濃厚接触者への対応</a:t>
            </a:r>
            <a:endParaRPr lang="en-US" altLang="ja-JP" sz="1050" dirty="0" smtClean="0">
              <a:cs typeface="Times New Roman" panose="02020603050405020304" pitchFamily="18" charset="0"/>
            </a:endParaRPr>
          </a:p>
          <a:p>
            <a:r>
              <a:rPr lang="ja-JP" altLang="en-US" sz="1050" dirty="0" smtClean="0">
                <a:cs typeface="Times New Roman" panose="02020603050405020304" pitchFamily="18" charset="0"/>
              </a:rPr>
              <a:t>・有症状者に対する受診調整</a:t>
            </a:r>
            <a:endParaRPr lang="en-US" altLang="ja-JP" sz="1050" dirty="0" smtClean="0">
              <a:cs typeface="Times New Roman" panose="02020603050405020304" pitchFamily="18" charset="0"/>
            </a:endParaRPr>
          </a:p>
        </p:txBody>
      </p:sp>
      <p:sp>
        <p:nvSpPr>
          <p:cNvPr id="18" name="フローチャート: 処理 17"/>
          <p:cNvSpPr/>
          <p:nvPr/>
        </p:nvSpPr>
        <p:spPr>
          <a:xfrm>
            <a:off x="2724432" y="3654523"/>
            <a:ext cx="2413426" cy="324274"/>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smtClean="0"/>
              <a:t>専門的な疫学調査の実施</a:t>
            </a:r>
            <a:endParaRPr kumimoji="1" lang="ja-JP" altLang="en-US" sz="1400" dirty="0"/>
          </a:p>
        </p:txBody>
      </p:sp>
      <p:sp>
        <p:nvSpPr>
          <p:cNvPr id="19" name="フローチャート: 処理 18"/>
          <p:cNvSpPr/>
          <p:nvPr/>
        </p:nvSpPr>
        <p:spPr>
          <a:xfrm>
            <a:off x="7088365" y="2423348"/>
            <a:ext cx="4714360" cy="325381"/>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0" dirty="0"/>
              <a:t>濃厚接触者の受検調整と健康観察データの管理を一元化</a:t>
            </a:r>
          </a:p>
        </p:txBody>
      </p:sp>
      <p:sp>
        <p:nvSpPr>
          <p:cNvPr id="23" name="ストライプ矢印 22"/>
          <p:cNvSpPr/>
          <p:nvPr/>
        </p:nvSpPr>
        <p:spPr>
          <a:xfrm>
            <a:off x="5272804" y="2746863"/>
            <a:ext cx="2000027" cy="537769"/>
          </a:xfrm>
          <a:prstGeom prst="stripedRightArrow">
            <a:avLst>
              <a:gd name="adj1" fmla="val 50000"/>
              <a:gd name="adj2" fmla="val 739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事案の共有・対応依頼</a:t>
            </a:r>
            <a:endParaRPr kumimoji="1" lang="ja-JP" altLang="en-US" sz="1200" dirty="0"/>
          </a:p>
        </p:txBody>
      </p:sp>
      <p:sp>
        <p:nvSpPr>
          <p:cNvPr id="24" name="ストライプ矢印 23"/>
          <p:cNvSpPr/>
          <p:nvPr/>
        </p:nvSpPr>
        <p:spPr>
          <a:xfrm flipH="1">
            <a:off x="5144284" y="3643066"/>
            <a:ext cx="2166678" cy="574874"/>
          </a:xfrm>
          <a:prstGeom prst="stripedRightArrow">
            <a:avLst>
              <a:gd name="adj1" fmla="val 50000"/>
              <a:gd name="adj2" fmla="val 739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t>PCR</a:t>
            </a:r>
            <a:r>
              <a:rPr kumimoji="1" lang="ja-JP" altLang="en-US" sz="1200" dirty="0" smtClean="0"/>
              <a:t>検査結果の情報還元</a:t>
            </a:r>
            <a:endParaRPr kumimoji="1" lang="ja-JP" altLang="en-US" sz="1200" dirty="0"/>
          </a:p>
        </p:txBody>
      </p:sp>
      <p:sp>
        <p:nvSpPr>
          <p:cNvPr id="25" name="ストライプ矢印 24"/>
          <p:cNvSpPr/>
          <p:nvPr/>
        </p:nvSpPr>
        <p:spPr>
          <a:xfrm flipH="1">
            <a:off x="5144284" y="4474668"/>
            <a:ext cx="2160252" cy="537769"/>
          </a:xfrm>
          <a:prstGeom prst="stripedRightArrow">
            <a:avLst>
              <a:gd name="adj1" fmla="val 50000"/>
              <a:gd name="adj2" fmla="val 739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健康観察状況報告</a:t>
            </a:r>
            <a:endParaRPr kumimoji="1" lang="ja-JP" altLang="en-US" sz="1200" dirty="0"/>
          </a:p>
        </p:txBody>
      </p:sp>
      <p:sp>
        <p:nvSpPr>
          <p:cNvPr id="2" name="フローチャート: 組合せ 1"/>
          <p:cNvSpPr/>
          <p:nvPr/>
        </p:nvSpPr>
        <p:spPr>
          <a:xfrm>
            <a:off x="5723126" y="5701448"/>
            <a:ext cx="2044585" cy="373099"/>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2720588" y="5072108"/>
            <a:ext cx="4057363" cy="523220"/>
          </a:xfrm>
          <a:prstGeom prst="rect">
            <a:avLst/>
          </a:prstGeom>
          <a:noFill/>
        </p:spPr>
        <p:txBody>
          <a:bodyPr wrap="square" rtlCol="0">
            <a:spAutoFit/>
          </a:bodyPr>
          <a:lstStyle/>
          <a:p>
            <a:r>
              <a:rPr lang="en-US" altLang="ja-JP" sz="1400" dirty="0" smtClean="0"/>
              <a:t>※</a:t>
            </a:r>
            <a:r>
              <a:rPr lang="ja-JP" altLang="en-US" sz="1400" dirty="0" smtClean="0"/>
              <a:t>陽性者とのつながりが強い対象者については</a:t>
            </a:r>
            <a:endParaRPr lang="en-US" altLang="ja-JP" sz="1400" dirty="0" smtClean="0"/>
          </a:p>
          <a:p>
            <a:r>
              <a:rPr lang="ja-JP" altLang="en-US" sz="1400" dirty="0" smtClean="0"/>
              <a:t>　一部保健所で実施</a:t>
            </a:r>
            <a:endParaRPr kumimoji="1" lang="ja-JP" altLang="en-US" sz="1400" dirty="0"/>
          </a:p>
        </p:txBody>
      </p:sp>
      <p:sp>
        <p:nvSpPr>
          <p:cNvPr id="6" name="テキスト ボックス 5"/>
          <p:cNvSpPr txBox="1"/>
          <p:nvPr/>
        </p:nvSpPr>
        <p:spPr>
          <a:xfrm>
            <a:off x="2646033" y="2562037"/>
            <a:ext cx="3044383" cy="923330"/>
          </a:xfrm>
          <a:prstGeom prst="rect">
            <a:avLst/>
          </a:prstGeom>
          <a:noFill/>
        </p:spPr>
        <p:txBody>
          <a:bodyPr wrap="square" rtlCol="0">
            <a:spAutoFit/>
          </a:bodyPr>
          <a:lstStyle/>
          <a:p>
            <a:r>
              <a:rPr lang="ja-JP" altLang="en-US" dirty="0"/>
              <a:t>①</a:t>
            </a:r>
            <a:r>
              <a:rPr lang="ja-JP" altLang="en-US" dirty="0">
                <a:cs typeface="Times New Roman" panose="02020603050405020304" pitchFamily="18" charset="0"/>
              </a:rPr>
              <a:t>陽性者に対する聞き取り</a:t>
            </a:r>
            <a:endParaRPr lang="en-US" altLang="ja-JP" dirty="0">
              <a:cs typeface="Times New Roman" panose="02020603050405020304" pitchFamily="18" charset="0"/>
            </a:endParaRPr>
          </a:p>
          <a:p>
            <a:r>
              <a:rPr lang="ja-JP" altLang="en-US" dirty="0">
                <a:cs typeface="Times New Roman" panose="02020603050405020304" pitchFamily="18" charset="0"/>
              </a:rPr>
              <a:t>②濃厚接触者の特定</a:t>
            </a:r>
            <a:endParaRPr lang="en-US" altLang="ja-JP" dirty="0">
              <a:cs typeface="Times New Roman" panose="02020603050405020304" pitchFamily="18" charset="0"/>
            </a:endParaRPr>
          </a:p>
          <a:p>
            <a:r>
              <a:rPr lang="ja-JP" altLang="en-US" dirty="0">
                <a:cs typeface="Times New Roman" panose="02020603050405020304" pitchFamily="18" charset="0"/>
              </a:rPr>
              <a:t>③濃厚接触者への初回接触</a:t>
            </a:r>
            <a:endParaRPr lang="en-US" altLang="ja-JP" dirty="0">
              <a:cs typeface="Times New Roman" panose="02020603050405020304" pitchFamily="18" charset="0"/>
            </a:endParaRPr>
          </a:p>
        </p:txBody>
      </p:sp>
      <p:sp>
        <p:nvSpPr>
          <p:cNvPr id="7" name="テキスト ボックス 6"/>
          <p:cNvSpPr txBox="1"/>
          <p:nvPr/>
        </p:nvSpPr>
        <p:spPr>
          <a:xfrm>
            <a:off x="182880" y="1933295"/>
            <a:ext cx="2370173" cy="3970318"/>
          </a:xfrm>
          <a:prstGeom prst="rect">
            <a:avLst/>
          </a:prstGeom>
          <a:noFill/>
          <a:ln>
            <a:solidFill>
              <a:srgbClr val="92D050"/>
            </a:solidFill>
          </a:ln>
        </p:spPr>
        <p:txBody>
          <a:bodyPr wrap="square" rtlCol="0">
            <a:spAutoFit/>
          </a:bodyPr>
          <a:lstStyle/>
          <a:p>
            <a:endParaRPr lang="en-US" altLang="ja-JP" sz="1400" dirty="0" smtClean="0"/>
          </a:p>
          <a:p>
            <a:endParaRPr lang="en-US" altLang="ja-JP" sz="1400" dirty="0"/>
          </a:p>
          <a:p>
            <a:r>
              <a:rPr lang="ja-JP" altLang="en-US" sz="1400" dirty="0" smtClean="0"/>
              <a:t>■濃厚接触者のフォローについて（</a:t>
            </a:r>
            <a:r>
              <a:rPr lang="en-US" altLang="ja-JP" sz="1400" dirty="0" smtClean="0"/>
              <a:t>R2.5.29</a:t>
            </a:r>
            <a:r>
              <a:rPr lang="ja-JP" altLang="en-US" sz="1400" dirty="0" smtClean="0"/>
              <a:t>国通知）</a:t>
            </a:r>
            <a:endParaRPr lang="en-US" altLang="ja-JP" sz="1400" dirty="0" smtClean="0"/>
          </a:p>
          <a:p>
            <a:r>
              <a:rPr lang="ja-JP" altLang="en-US" sz="1400" dirty="0" smtClean="0"/>
              <a:t>〇濃厚接触者については</a:t>
            </a:r>
            <a:r>
              <a:rPr lang="ja-JP" altLang="en-US" sz="1400" u="sng" dirty="0" smtClean="0"/>
              <a:t>すべて検査</a:t>
            </a:r>
            <a:r>
              <a:rPr lang="ja-JP" altLang="en-US" sz="1400" dirty="0" smtClean="0"/>
              <a:t>の対象とする</a:t>
            </a:r>
            <a:r>
              <a:rPr lang="en-US" altLang="ja-JP" sz="1400" dirty="0" smtClean="0"/>
              <a:t>(</a:t>
            </a:r>
            <a:r>
              <a:rPr lang="ja-JP" altLang="en-US" sz="1400" dirty="0" smtClean="0"/>
              <a:t>無症状病原体保有者も同様）</a:t>
            </a:r>
            <a:endParaRPr lang="en-US" altLang="ja-JP" sz="1400" dirty="0" smtClean="0"/>
          </a:p>
          <a:p>
            <a:r>
              <a:rPr lang="ja-JP" altLang="en-US" sz="1400" dirty="0" smtClean="0"/>
              <a:t>〇陰性だった場合にも</a:t>
            </a:r>
            <a:r>
              <a:rPr lang="en-US" altLang="ja-JP" sz="1400" u="sng" dirty="0" smtClean="0"/>
              <a:t>14</a:t>
            </a:r>
            <a:r>
              <a:rPr lang="ja-JP" altLang="en-US" sz="1400" u="sng" dirty="0" smtClean="0"/>
              <a:t>日間の健康観察</a:t>
            </a:r>
            <a:r>
              <a:rPr lang="ja-JP" altLang="en-US" sz="1400" dirty="0" smtClean="0"/>
              <a:t>が必要</a:t>
            </a:r>
            <a:endParaRPr lang="en-US" altLang="ja-JP" sz="1400" dirty="0" smtClean="0"/>
          </a:p>
          <a:p>
            <a:endParaRPr lang="ja-JP" altLang="en-US" sz="1400" dirty="0"/>
          </a:p>
          <a:p>
            <a:r>
              <a:rPr lang="ja-JP" altLang="en-US" sz="1400" dirty="0"/>
              <a:t>■対応人数</a:t>
            </a:r>
            <a:endParaRPr lang="en-US" altLang="ja-JP" sz="1400" dirty="0"/>
          </a:p>
          <a:p>
            <a:r>
              <a:rPr lang="ja-JP" altLang="en-US" sz="1400" dirty="0"/>
              <a:t>今後</a:t>
            </a:r>
            <a:r>
              <a:rPr lang="ja-JP" altLang="en-US" sz="1400" dirty="0" smtClean="0"/>
              <a:t>、東京都並みの感染拡大を想定した場合の患者数は約</a:t>
            </a:r>
            <a:r>
              <a:rPr lang="en-US" altLang="ja-JP" sz="1400" dirty="0"/>
              <a:t>3,893</a:t>
            </a:r>
            <a:r>
              <a:rPr lang="ja-JP" altLang="en-US" sz="1400" dirty="0" smtClean="0"/>
              <a:t>人</a:t>
            </a:r>
            <a:endParaRPr lang="ja-JP" altLang="en-US" sz="1400" dirty="0"/>
          </a:p>
          <a:p>
            <a:r>
              <a:rPr lang="ja-JP" altLang="en-US" sz="1400" dirty="0"/>
              <a:t>濃厚接触者</a:t>
            </a:r>
            <a:r>
              <a:rPr lang="en-US" altLang="ja-JP" sz="1400" dirty="0"/>
              <a:t>/</a:t>
            </a:r>
            <a:r>
              <a:rPr lang="ja-JP" altLang="en-US" sz="1400" dirty="0"/>
              <a:t>患者は</a:t>
            </a:r>
            <a:r>
              <a:rPr lang="en-US" altLang="ja-JP" sz="1400" dirty="0"/>
              <a:t>9</a:t>
            </a:r>
            <a:r>
              <a:rPr lang="ja-JP" altLang="en-US" sz="1400" dirty="0"/>
              <a:t>人程度</a:t>
            </a:r>
          </a:p>
          <a:p>
            <a:r>
              <a:rPr lang="ja-JP" altLang="en-US" sz="1400" dirty="0" smtClean="0"/>
              <a:t>⇒</a:t>
            </a:r>
            <a:r>
              <a:rPr lang="en-US" altLang="ja-JP" sz="1400" dirty="0"/>
              <a:t>3,893</a:t>
            </a:r>
            <a:r>
              <a:rPr lang="ja-JP" altLang="en-US" sz="1400" dirty="0" smtClean="0"/>
              <a:t>人</a:t>
            </a:r>
            <a:r>
              <a:rPr lang="en-US" altLang="ja-JP" sz="1400" dirty="0"/>
              <a:t>×9</a:t>
            </a:r>
            <a:r>
              <a:rPr lang="ja-JP" altLang="en-US" sz="1400" dirty="0"/>
              <a:t>人</a:t>
            </a:r>
            <a:r>
              <a:rPr lang="ja-JP" altLang="en-US" sz="1400" dirty="0" smtClean="0"/>
              <a:t>≒</a:t>
            </a:r>
            <a:r>
              <a:rPr lang="en-US" altLang="ja-JP" sz="1400" u="sng" dirty="0" smtClean="0"/>
              <a:t>35,000</a:t>
            </a:r>
            <a:r>
              <a:rPr lang="ja-JP" altLang="en-US" sz="1400" u="sng" dirty="0" smtClean="0"/>
              <a:t>人</a:t>
            </a:r>
            <a:r>
              <a:rPr lang="ja-JP" altLang="en-US" sz="1400" dirty="0"/>
              <a:t>の濃厚接触者に対応</a:t>
            </a:r>
            <a:endParaRPr lang="en-US" altLang="ja-JP" sz="1400" dirty="0"/>
          </a:p>
          <a:p>
            <a:r>
              <a:rPr lang="en-US" altLang="ja-JP" sz="1400" dirty="0"/>
              <a:t>※1</a:t>
            </a:r>
            <a:r>
              <a:rPr lang="ja-JP" altLang="en-US" sz="1400" dirty="0"/>
              <a:t>人あたりの対応</a:t>
            </a:r>
            <a:r>
              <a:rPr lang="en-US" altLang="ja-JP" sz="1400" dirty="0"/>
              <a:t>:14</a:t>
            </a:r>
            <a:r>
              <a:rPr lang="ja-JP" altLang="en-US" sz="1400" dirty="0" smtClean="0"/>
              <a:t>日間</a:t>
            </a:r>
            <a:endParaRPr lang="ja-JP" altLang="en-US" sz="1400" dirty="0"/>
          </a:p>
        </p:txBody>
      </p:sp>
      <p:sp>
        <p:nvSpPr>
          <p:cNvPr id="22" name="フローチャート: 処理 21"/>
          <p:cNvSpPr/>
          <p:nvPr/>
        </p:nvSpPr>
        <p:spPr>
          <a:xfrm>
            <a:off x="182880" y="1934663"/>
            <a:ext cx="2370173" cy="358162"/>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smtClean="0"/>
              <a:t>濃厚接触者の状況</a:t>
            </a:r>
            <a:endParaRPr kumimoji="1" lang="ja-JP" altLang="en-US" sz="1400" b="1" dirty="0"/>
          </a:p>
        </p:txBody>
      </p:sp>
      <p:sp>
        <p:nvSpPr>
          <p:cNvPr id="26" name="スライド番号プレースホルダー 1"/>
          <p:cNvSpPr txBox="1">
            <a:spLocks/>
          </p:cNvSpPr>
          <p:nvPr/>
        </p:nvSpPr>
        <p:spPr>
          <a:xfrm>
            <a:off x="11730507" y="6593983"/>
            <a:ext cx="461494" cy="353934"/>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5B3AB334-9460-47F4-929A-E43F291F1423}" type="slidenum">
              <a:rPr lang="ja-JP" altLang="en-US" sz="1600" smtClean="0">
                <a:solidFill>
                  <a:schemeClr val="tx1"/>
                </a:solidFill>
              </a:rPr>
              <a:pPr/>
              <a:t>7</a:t>
            </a:fld>
            <a:endParaRPr lang="ja-JP" altLang="en-US" sz="1600">
              <a:solidFill>
                <a:schemeClr val="tx1"/>
              </a:solidFill>
            </a:endParaRPr>
          </a:p>
        </p:txBody>
      </p:sp>
    </p:spTree>
    <p:extLst>
      <p:ext uri="{BB962C8B-B14F-4D97-AF65-F5344CB8AC3E}">
        <p14:creationId xmlns:p14="http://schemas.microsoft.com/office/powerpoint/2010/main" val="737509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正方形/長方形 102"/>
          <p:cNvSpPr/>
          <p:nvPr/>
        </p:nvSpPr>
        <p:spPr>
          <a:xfrm>
            <a:off x="8857406" y="3448713"/>
            <a:ext cx="2234360" cy="1693628"/>
          </a:xfrm>
          <a:prstGeom prst="rect">
            <a:avLst/>
          </a:prstGeom>
          <a:no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633">
              <a:latin typeface="Meiryo UI" panose="020B0604030504040204" pitchFamily="50" charset="-128"/>
              <a:ea typeface="Meiryo UI" panose="020B0604030504040204" pitchFamily="50" charset="-128"/>
            </a:endParaRPr>
          </a:p>
        </p:txBody>
      </p:sp>
      <p:sp>
        <p:nvSpPr>
          <p:cNvPr id="104" name="正方形/長方形 103"/>
          <p:cNvSpPr/>
          <p:nvPr/>
        </p:nvSpPr>
        <p:spPr>
          <a:xfrm>
            <a:off x="8853828" y="3249564"/>
            <a:ext cx="2237938" cy="205273"/>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3">
              <a:latin typeface="Meiryo UI" panose="020B0604030504040204" pitchFamily="50" charset="-128"/>
              <a:ea typeface="Meiryo UI" panose="020B0604030504040204" pitchFamily="50" charset="-128"/>
            </a:endParaRPr>
          </a:p>
        </p:txBody>
      </p:sp>
      <p:sp>
        <p:nvSpPr>
          <p:cNvPr id="101" name="正方形/長方形 100"/>
          <p:cNvSpPr/>
          <p:nvPr/>
        </p:nvSpPr>
        <p:spPr>
          <a:xfrm>
            <a:off x="6225720" y="3437560"/>
            <a:ext cx="2234360" cy="1693628"/>
          </a:xfrm>
          <a:prstGeom prst="rect">
            <a:avLst/>
          </a:prstGeom>
          <a:no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633">
              <a:latin typeface="Meiryo UI" panose="020B0604030504040204" pitchFamily="50" charset="-128"/>
              <a:ea typeface="Meiryo UI" panose="020B0604030504040204" pitchFamily="50" charset="-128"/>
            </a:endParaRPr>
          </a:p>
        </p:txBody>
      </p:sp>
      <p:sp>
        <p:nvSpPr>
          <p:cNvPr id="102" name="正方形/長方形 101"/>
          <p:cNvSpPr/>
          <p:nvPr/>
        </p:nvSpPr>
        <p:spPr>
          <a:xfrm>
            <a:off x="6222142" y="3238411"/>
            <a:ext cx="2237938" cy="205273"/>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3">
              <a:latin typeface="Meiryo UI" panose="020B0604030504040204" pitchFamily="50" charset="-128"/>
              <a:ea typeface="Meiryo UI" panose="020B0604030504040204" pitchFamily="50" charset="-128"/>
            </a:endParaRPr>
          </a:p>
        </p:txBody>
      </p:sp>
      <p:sp>
        <p:nvSpPr>
          <p:cNvPr id="99" name="正方形/長方形 98"/>
          <p:cNvSpPr/>
          <p:nvPr/>
        </p:nvSpPr>
        <p:spPr>
          <a:xfrm>
            <a:off x="3559841" y="3441277"/>
            <a:ext cx="2234360" cy="1693628"/>
          </a:xfrm>
          <a:prstGeom prst="rect">
            <a:avLst/>
          </a:prstGeom>
          <a:no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633">
              <a:latin typeface="Meiryo UI" panose="020B0604030504040204" pitchFamily="50" charset="-128"/>
              <a:ea typeface="Meiryo UI" panose="020B0604030504040204" pitchFamily="50" charset="-128"/>
            </a:endParaRPr>
          </a:p>
        </p:txBody>
      </p:sp>
      <p:sp>
        <p:nvSpPr>
          <p:cNvPr id="100" name="正方形/長方形 99"/>
          <p:cNvSpPr/>
          <p:nvPr/>
        </p:nvSpPr>
        <p:spPr>
          <a:xfrm>
            <a:off x="3556263" y="3239894"/>
            <a:ext cx="2237938" cy="205273"/>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3">
              <a:latin typeface="Meiryo UI" panose="020B0604030504040204" pitchFamily="50" charset="-128"/>
              <a:ea typeface="Meiryo UI" panose="020B0604030504040204" pitchFamily="50" charset="-128"/>
            </a:endParaRPr>
          </a:p>
        </p:txBody>
      </p:sp>
      <p:sp>
        <p:nvSpPr>
          <p:cNvPr id="98" name="正方形/長方形 97"/>
          <p:cNvSpPr/>
          <p:nvPr/>
        </p:nvSpPr>
        <p:spPr>
          <a:xfrm>
            <a:off x="8028340" y="5398161"/>
            <a:ext cx="3057533" cy="239470"/>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3">
              <a:latin typeface="Meiryo UI" panose="020B0604030504040204" pitchFamily="50" charset="-128"/>
              <a:ea typeface="Meiryo UI" panose="020B0604030504040204" pitchFamily="50" charset="-128"/>
            </a:endParaRPr>
          </a:p>
        </p:txBody>
      </p:sp>
      <p:sp>
        <p:nvSpPr>
          <p:cNvPr id="96" name="正方形/長方形 95"/>
          <p:cNvSpPr/>
          <p:nvPr/>
        </p:nvSpPr>
        <p:spPr>
          <a:xfrm>
            <a:off x="4483491" y="5415662"/>
            <a:ext cx="3057533" cy="239470"/>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3">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0" y="0"/>
            <a:ext cx="12192000" cy="427361"/>
          </a:xfrm>
          <a:prstGeom prst="rect">
            <a:avLst/>
          </a:prstGeom>
          <a:solidFill>
            <a:srgbClr val="00B050"/>
          </a:solidFill>
          <a:ln>
            <a:noFill/>
          </a:ln>
        </p:spPr>
        <p:txBody>
          <a:bodyPr wrap="square" rtlCol="0">
            <a:spAutoFit/>
          </a:bodyPr>
          <a:lstStyle/>
          <a:p>
            <a:pPr algn="ctr"/>
            <a:r>
              <a:rPr lang="ja-JP" altLang="en-US" sz="2177" b="1" dirty="0">
                <a:solidFill>
                  <a:schemeClr val="bg1"/>
                </a:solidFill>
                <a:latin typeface="Meiryo UI" panose="020B0604030504040204" pitchFamily="50" charset="-128"/>
                <a:ea typeface="Meiryo UI" panose="020B0604030504040204" pitchFamily="50" charset="-128"/>
              </a:rPr>
              <a:t>重点取組⑤　クラスター対策の</a:t>
            </a:r>
            <a:r>
              <a:rPr lang="ja-JP" altLang="en-US" sz="2177" b="1" dirty="0" smtClean="0">
                <a:solidFill>
                  <a:schemeClr val="bg1"/>
                </a:solidFill>
                <a:latin typeface="Meiryo UI" panose="020B0604030504040204" pitchFamily="50" charset="-128"/>
                <a:ea typeface="Meiryo UI" panose="020B0604030504040204" pitchFamily="50" charset="-128"/>
              </a:rPr>
              <a:t>強化</a:t>
            </a:r>
            <a:r>
              <a:rPr lang="ja-JP" altLang="en-US" sz="2177" b="1" dirty="0">
                <a:solidFill>
                  <a:schemeClr val="bg1"/>
                </a:solidFill>
                <a:latin typeface="Meiryo UI" panose="020B0604030504040204" pitchFamily="50" charset="-128"/>
                <a:ea typeface="Meiryo UI" panose="020B0604030504040204" pitchFamily="50" charset="-128"/>
              </a:rPr>
              <a:t>　</a:t>
            </a:r>
            <a:r>
              <a:rPr lang="ja-JP" altLang="en-US" sz="2177" b="1" dirty="0" smtClean="0">
                <a:solidFill>
                  <a:schemeClr val="bg1"/>
                </a:solidFill>
                <a:latin typeface="Meiryo UI" panose="020B0604030504040204" pitchFamily="50" charset="-128"/>
                <a:ea typeface="Meiryo UI" panose="020B0604030504040204" pitchFamily="50" charset="-128"/>
              </a:rPr>
              <a:t>（</a:t>
            </a:r>
            <a:r>
              <a:rPr lang="en-US" altLang="ja-JP" sz="2177" b="1" dirty="0">
                <a:solidFill>
                  <a:schemeClr val="bg1"/>
                </a:solidFill>
                <a:latin typeface="Meiryo UI" panose="020B0604030504040204" pitchFamily="50" charset="-128"/>
                <a:ea typeface="Meiryo UI" panose="020B0604030504040204" pitchFamily="50" charset="-128"/>
              </a:rPr>
              <a:t>2</a:t>
            </a:r>
            <a:r>
              <a:rPr lang="ja-JP" altLang="en-US" sz="2177" b="1" dirty="0">
                <a:solidFill>
                  <a:schemeClr val="bg1"/>
                </a:solidFill>
                <a:latin typeface="Meiryo UI" panose="020B0604030504040204" pitchFamily="50" charset="-128"/>
                <a:ea typeface="Meiryo UI" panose="020B0604030504040204" pitchFamily="50" charset="-128"/>
              </a:rPr>
              <a:t>）クラスター対策チームの設置</a:t>
            </a:r>
          </a:p>
        </p:txBody>
      </p:sp>
      <p:sp>
        <p:nvSpPr>
          <p:cNvPr id="33" name="テキスト ボックス 32"/>
          <p:cNvSpPr txBox="1"/>
          <p:nvPr/>
        </p:nvSpPr>
        <p:spPr>
          <a:xfrm>
            <a:off x="484368" y="850066"/>
            <a:ext cx="1259110" cy="312714"/>
          </a:xfrm>
          <a:prstGeom prst="rect">
            <a:avLst/>
          </a:prstGeom>
          <a:noFill/>
        </p:spPr>
        <p:txBody>
          <a:bodyPr wrap="square" rtlCol="0">
            <a:spAutoFit/>
          </a:bodyPr>
          <a:lstStyle/>
          <a:p>
            <a:r>
              <a:rPr lang="ja-JP" altLang="en-US" sz="1432" b="1" dirty="0">
                <a:latin typeface="Meiryo UI" panose="020B0604030504040204" pitchFamily="50" charset="-128"/>
                <a:ea typeface="Meiryo UI" panose="020B0604030504040204" pitchFamily="50" charset="-128"/>
              </a:rPr>
              <a:t>＜１　背景＞</a:t>
            </a:r>
            <a:r>
              <a:rPr lang="ja-JP" altLang="en-US" sz="1432" dirty="0">
                <a:latin typeface="Meiryo UI" panose="020B0604030504040204" pitchFamily="50" charset="-128"/>
                <a:ea typeface="Meiryo UI" panose="020B0604030504040204" pitchFamily="50" charset="-128"/>
              </a:rPr>
              <a:t>　　</a:t>
            </a:r>
          </a:p>
        </p:txBody>
      </p:sp>
      <p:sp>
        <p:nvSpPr>
          <p:cNvPr id="5" name="テキスト ボックス 4"/>
          <p:cNvSpPr txBox="1"/>
          <p:nvPr/>
        </p:nvSpPr>
        <p:spPr>
          <a:xfrm>
            <a:off x="477841" y="2894833"/>
            <a:ext cx="2509782" cy="312714"/>
          </a:xfrm>
          <a:prstGeom prst="rect">
            <a:avLst/>
          </a:prstGeom>
          <a:noFill/>
        </p:spPr>
        <p:txBody>
          <a:bodyPr wrap="square" rtlCol="0">
            <a:spAutoFit/>
          </a:bodyPr>
          <a:lstStyle/>
          <a:p>
            <a:r>
              <a:rPr lang="ja-JP" altLang="en-US" sz="1432" b="1" dirty="0">
                <a:latin typeface="Meiryo UI" panose="020B0604030504040204" pitchFamily="50" charset="-128"/>
                <a:ea typeface="Meiryo UI" panose="020B0604030504040204" pitchFamily="50" charset="-128"/>
              </a:rPr>
              <a:t>＜２　クラスターの早期探知＞</a:t>
            </a:r>
          </a:p>
        </p:txBody>
      </p:sp>
      <p:sp>
        <p:nvSpPr>
          <p:cNvPr id="6" name="テキスト ボックス 5"/>
          <p:cNvSpPr txBox="1"/>
          <p:nvPr/>
        </p:nvSpPr>
        <p:spPr>
          <a:xfrm>
            <a:off x="459201" y="5126048"/>
            <a:ext cx="1898425" cy="312714"/>
          </a:xfrm>
          <a:prstGeom prst="rect">
            <a:avLst/>
          </a:prstGeom>
          <a:noFill/>
        </p:spPr>
        <p:txBody>
          <a:bodyPr wrap="square" rtlCol="0">
            <a:spAutoFit/>
          </a:bodyPr>
          <a:lstStyle/>
          <a:p>
            <a:r>
              <a:rPr lang="ja-JP" altLang="en-US" sz="1432" b="1" dirty="0">
                <a:latin typeface="Meiryo UI" panose="020B0604030504040204" pitchFamily="50" charset="-128"/>
                <a:ea typeface="Meiryo UI" panose="020B0604030504040204" pitchFamily="50" charset="-128"/>
              </a:rPr>
              <a:t>＜３　対応策＞</a:t>
            </a:r>
          </a:p>
        </p:txBody>
      </p:sp>
      <p:sp>
        <p:nvSpPr>
          <p:cNvPr id="7" name="テキスト ボックス 6"/>
          <p:cNvSpPr txBox="1"/>
          <p:nvPr/>
        </p:nvSpPr>
        <p:spPr>
          <a:xfrm>
            <a:off x="-4156" y="410762"/>
            <a:ext cx="12192000" cy="371512"/>
          </a:xfrm>
          <a:prstGeom prst="rect">
            <a:avLst/>
          </a:prstGeom>
          <a:solidFill>
            <a:schemeClr val="accent1">
              <a:lumMod val="20000"/>
              <a:lumOff val="80000"/>
            </a:schemeClr>
          </a:solidFill>
        </p:spPr>
        <p:txBody>
          <a:bodyPr wrap="square" rtlCol="0">
            <a:spAutoFit/>
          </a:bodyPr>
          <a:lstStyle/>
          <a:p>
            <a:r>
              <a:rPr lang="ja-JP" altLang="en-US" sz="1814" b="1" dirty="0">
                <a:latin typeface="Meiryo UI" panose="020B0604030504040204" pitchFamily="50" charset="-128"/>
                <a:ea typeface="Meiryo UI" panose="020B0604030504040204" pitchFamily="50" charset="-128"/>
              </a:rPr>
              <a:t>◆陽性者の行動歴からクラスターを探知するための「キーワード」を特定し、「キーワード」を共有するしくみを構築する。</a:t>
            </a:r>
          </a:p>
        </p:txBody>
      </p:sp>
      <p:sp>
        <p:nvSpPr>
          <p:cNvPr id="21" name="正方形/長方形 20"/>
          <p:cNvSpPr/>
          <p:nvPr/>
        </p:nvSpPr>
        <p:spPr>
          <a:xfrm>
            <a:off x="979837" y="5411048"/>
            <a:ext cx="3057533" cy="239470"/>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3">
              <a:latin typeface="Meiryo UI" panose="020B0604030504040204" pitchFamily="50" charset="-128"/>
              <a:ea typeface="Meiryo UI" panose="020B0604030504040204" pitchFamily="50" charset="-128"/>
            </a:endParaRPr>
          </a:p>
        </p:txBody>
      </p:sp>
      <p:sp>
        <p:nvSpPr>
          <p:cNvPr id="22" name="正方形/長方形 21"/>
          <p:cNvSpPr/>
          <p:nvPr/>
        </p:nvSpPr>
        <p:spPr>
          <a:xfrm flipH="1">
            <a:off x="1033738" y="5702128"/>
            <a:ext cx="3082325" cy="632930"/>
          </a:xfrm>
          <a:prstGeom prst="rect">
            <a:avLst/>
          </a:prstGeom>
        </p:spPr>
        <p:txBody>
          <a:bodyPr wrap="square">
            <a:spAutoFit/>
          </a:bodyPr>
          <a:lstStyle/>
          <a:p>
            <a:r>
              <a:rPr lang="ja-JP" altLang="en-US" sz="1050" dirty="0">
                <a:latin typeface="Meiryo UI" panose="020B0604030504040204" pitchFamily="50" charset="-128"/>
                <a:ea typeface="Meiryo UI" panose="020B0604030504040204" pitchFamily="50" charset="-128"/>
              </a:rPr>
              <a:t>患者情報管理システムを用いて、「キーワード」を共有。</a:t>
            </a:r>
            <a:endParaRPr lang="en-US" altLang="ja-JP" sz="1050" dirty="0">
              <a:latin typeface="Meiryo UI" panose="020B0604030504040204" pitchFamily="50" charset="-128"/>
              <a:ea typeface="Meiryo UI" panose="020B0604030504040204" pitchFamily="50" charset="-128"/>
            </a:endParaRPr>
          </a:p>
          <a:p>
            <a:endParaRPr lang="en-US" altLang="ja-JP" sz="363"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関連事例を漏れなく、抽出できるように、</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「キーワード」の入力項目をシステム上に設計</a:t>
            </a:r>
            <a:endParaRPr lang="en-US" altLang="ja-JP" sz="1050" dirty="0">
              <a:latin typeface="Meiryo UI" panose="020B0604030504040204" pitchFamily="50" charset="-128"/>
              <a:ea typeface="Meiryo UI" panose="020B0604030504040204" pitchFamily="50" charset="-128"/>
            </a:endParaRPr>
          </a:p>
        </p:txBody>
      </p:sp>
      <p:sp>
        <p:nvSpPr>
          <p:cNvPr id="23" name="正方形/長方形 22"/>
          <p:cNvSpPr/>
          <p:nvPr/>
        </p:nvSpPr>
        <p:spPr>
          <a:xfrm flipH="1">
            <a:off x="7994354" y="5673903"/>
            <a:ext cx="3118146" cy="577081"/>
          </a:xfrm>
          <a:prstGeom prst="rect">
            <a:avLst/>
          </a:prstGeom>
        </p:spPr>
        <p:txBody>
          <a:bodyPr wrap="square">
            <a:spAutoFit/>
          </a:bodyPr>
          <a:lstStyle/>
          <a:p>
            <a:r>
              <a:rPr lang="ja-JP" altLang="en-US" sz="1050" dirty="0">
                <a:latin typeface="Meiryo UI" panose="020B0604030504040204" pitchFamily="50" charset="-128"/>
                <a:ea typeface="Meiryo UI" panose="020B0604030504040204" pitchFamily="50" charset="-128"/>
              </a:rPr>
              <a:t>大規模なクラスターが発生した場合やクラスターの全貌について解明が難しい場合は、より高度な接触者調査等を実施するために、専門家を招聘。</a:t>
            </a:r>
            <a:endParaRPr lang="en-US" altLang="ja-JP" sz="1050" dirty="0">
              <a:latin typeface="Meiryo UI" panose="020B0604030504040204" pitchFamily="50" charset="-128"/>
              <a:ea typeface="Meiryo UI" panose="020B0604030504040204" pitchFamily="50" charset="-128"/>
            </a:endParaRPr>
          </a:p>
        </p:txBody>
      </p:sp>
      <p:sp>
        <p:nvSpPr>
          <p:cNvPr id="24" name="正方形/長方形 23"/>
          <p:cNvSpPr/>
          <p:nvPr/>
        </p:nvSpPr>
        <p:spPr>
          <a:xfrm flipH="1">
            <a:off x="5999117" y="5218232"/>
            <a:ext cx="4185941" cy="238976"/>
          </a:xfrm>
          <a:prstGeom prst="rect">
            <a:avLst/>
          </a:prstGeom>
        </p:spPr>
        <p:txBody>
          <a:bodyPr wrap="square">
            <a:spAutoFit/>
          </a:bodyPr>
          <a:lstStyle/>
          <a:p>
            <a:endParaRPr lang="en-US" altLang="ja-JP" sz="953" dirty="0">
              <a:latin typeface="Meiryo UI" panose="020B0604030504040204" pitchFamily="50" charset="-128"/>
              <a:ea typeface="Meiryo UI" panose="020B0604030504040204" pitchFamily="50" charset="-128"/>
            </a:endParaRPr>
          </a:p>
        </p:txBody>
      </p:sp>
      <p:sp>
        <p:nvSpPr>
          <p:cNvPr id="25" name="正方形/長方形 24"/>
          <p:cNvSpPr/>
          <p:nvPr/>
        </p:nvSpPr>
        <p:spPr>
          <a:xfrm flipH="1">
            <a:off x="1447727" y="5417240"/>
            <a:ext cx="2017567" cy="317266"/>
          </a:xfrm>
          <a:prstGeom prst="rect">
            <a:avLst/>
          </a:prstGeom>
        </p:spPr>
        <p:txBody>
          <a:bodyPr wrap="square">
            <a:spAutoFit/>
          </a:bodyPr>
          <a:lstStyle/>
          <a:p>
            <a:pPr algn="ctr"/>
            <a:r>
              <a:rPr lang="ja-JP" altLang="en-US" sz="1100" dirty="0">
                <a:latin typeface="Meiryo UI" panose="020B0604030504040204" pitchFamily="50" charset="-128"/>
                <a:ea typeface="Meiryo UI" panose="020B0604030504040204" pitchFamily="50" charset="-128"/>
                <a:cs typeface="Times New Roman" panose="02020603050405020304" pitchFamily="18" charset="0"/>
              </a:rPr>
              <a:t>キーワードの共有</a:t>
            </a:r>
            <a:endParaRPr lang="en-US" altLang="ja-JP" sz="1100" dirty="0">
              <a:latin typeface="Meiryo UI" panose="020B0604030504040204" pitchFamily="50" charset="-128"/>
              <a:ea typeface="Meiryo UI" panose="020B0604030504040204" pitchFamily="50" charset="-128"/>
              <a:cs typeface="Times New Roman" panose="02020603050405020304" pitchFamily="18" charset="0"/>
            </a:endParaRPr>
          </a:p>
          <a:p>
            <a:pPr algn="ctr"/>
            <a:endParaRPr lang="en-US" altLang="ja-JP" sz="181" dirty="0">
              <a:latin typeface="Meiryo UI" panose="020B0604030504040204" pitchFamily="50" charset="-128"/>
              <a:ea typeface="Meiryo UI" panose="020B0604030504040204" pitchFamily="50" charset="-128"/>
              <a:cs typeface="Times New Roman" panose="02020603050405020304" pitchFamily="18" charset="0"/>
            </a:endParaRPr>
          </a:p>
          <a:p>
            <a:pPr algn="ctr"/>
            <a:endParaRPr lang="en-US" altLang="ja-JP" sz="181"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6" name="正方形/長方形 25"/>
          <p:cNvSpPr/>
          <p:nvPr/>
        </p:nvSpPr>
        <p:spPr>
          <a:xfrm>
            <a:off x="977645" y="5659081"/>
            <a:ext cx="3059726" cy="1189629"/>
          </a:xfrm>
          <a:prstGeom prst="rect">
            <a:avLst/>
          </a:prstGeom>
          <a:no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633">
              <a:latin typeface="Meiryo UI" panose="020B0604030504040204" pitchFamily="50" charset="-128"/>
              <a:ea typeface="Meiryo UI" panose="020B0604030504040204" pitchFamily="50" charset="-128"/>
            </a:endParaRPr>
          </a:p>
        </p:txBody>
      </p:sp>
      <p:sp>
        <p:nvSpPr>
          <p:cNvPr id="31" name="正方形/長方形 30"/>
          <p:cNvSpPr/>
          <p:nvPr/>
        </p:nvSpPr>
        <p:spPr>
          <a:xfrm flipH="1">
            <a:off x="4988854" y="5406089"/>
            <a:ext cx="2017567" cy="317266"/>
          </a:xfrm>
          <a:prstGeom prst="rect">
            <a:avLst/>
          </a:prstGeom>
        </p:spPr>
        <p:txBody>
          <a:bodyPr wrap="square">
            <a:spAutoFit/>
          </a:bodyPr>
          <a:lstStyle/>
          <a:p>
            <a:pPr algn="ctr"/>
            <a:r>
              <a:rPr lang="ja-JP" altLang="en-US" sz="1100" dirty="0">
                <a:latin typeface="Meiryo UI" panose="020B0604030504040204" pitchFamily="50" charset="-128"/>
                <a:ea typeface="Meiryo UI" panose="020B0604030504040204" pitchFamily="50" charset="-128"/>
                <a:cs typeface="Times New Roman" panose="02020603050405020304" pitchFamily="18" charset="0"/>
              </a:rPr>
              <a:t>クラスター対策チーム員の育成</a:t>
            </a:r>
            <a:endParaRPr lang="en-US" altLang="ja-JP" sz="1100" dirty="0">
              <a:latin typeface="Meiryo UI" panose="020B0604030504040204" pitchFamily="50" charset="-128"/>
              <a:ea typeface="Meiryo UI" panose="020B0604030504040204" pitchFamily="50" charset="-128"/>
              <a:cs typeface="Times New Roman" panose="02020603050405020304" pitchFamily="18" charset="0"/>
            </a:endParaRPr>
          </a:p>
          <a:p>
            <a:pPr algn="ctr"/>
            <a:endParaRPr lang="en-US" altLang="ja-JP" sz="181" dirty="0">
              <a:latin typeface="Meiryo UI" panose="020B0604030504040204" pitchFamily="50" charset="-128"/>
              <a:ea typeface="Meiryo UI" panose="020B0604030504040204" pitchFamily="50" charset="-128"/>
              <a:cs typeface="Times New Roman" panose="02020603050405020304" pitchFamily="18" charset="0"/>
            </a:endParaRPr>
          </a:p>
          <a:p>
            <a:pPr algn="ctr"/>
            <a:endParaRPr lang="en-US" altLang="ja-JP" sz="181"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32" name="正方形/長方形 31"/>
          <p:cNvSpPr/>
          <p:nvPr/>
        </p:nvSpPr>
        <p:spPr>
          <a:xfrm flipH="1">
            <a:off x="8451485" y="5420338"/>
            <a:ext cx="2017567" cy="317266"/>
          </a:xfrm>
          <a:prstGeom prst="rect">
            <a:avLst/>
          </a:prstGeom>
        </p:spPr>
        <p:txBody>
          <a:bodyPr wrap="square">
            <a:spAutoFit/>
          </a:bodyPr>
          <a:lstStyle/>
          <a:p>
            <a:pPr algn="ctr"/>
            <a:r>
              <a:rPr lang="ja-JP" altLang="en-US" sz="1100" dirty="0">
                <a:latin typeface="Meiryo UI" panose="020B0604030504040204" pitchFamily="50" charset="-128"/>
                <a:ea typeface="Meiryo UI" panose="020B0604030504040204" pitchFamily="50" charset="-128"/>
                <a:cs typeface="Times New Roman" panose="02020603050405020304" pitchFamily="18" charset="0"/>
              </a:rPr>
              <a:t>疫学専門家の招聘</a:t>
            </a:r>
            <a:endParaRPr lang="en-US" altLang="ja-JP" sz="1100" dirty="0">
              <a:latin typeface="Meiryo UI" panose="020B0604030504040204" pitchFamily="50" charset="-128"/>
              <a:ea typeface="Meiryo UI" panose="020B0604030504040204" pitchFamily="50" charset="-128"/>
              <a:cs typeface="Times New Roman" panose="02020603050405020304" pitchFamily="18" charset="0"/>
            </a:endParaRPr>
          </a:p>
          <a:p>
            <a:pPr algn="ctr"/>
            <a:endParaRPr lang="en-US" altLang="ja-JP" sz="181" dirty="0">
              <a:latin typeface="Meiryo UI" panose="020B0604030504040204" pitchFamily="50" charset="-128"/>
              <a:ea typeface="Meiryo UI" panose="020B0604030504040204" pitchFamily="50" charset="-128"/>
              <a:cs typeface="Times New Roman" panose="02020603050405020304" pitchFamily="18" charset="0"/>
            </a:endParaRPr>
          </a:p>
          <a:p>
            <a:pPr algn="ctr"/>
            <a:endParaRPr lang="en-US" altLang="ja-JP" sz="181"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34" name="正方形/長方形 33"/>
          <p:cNvSpPr/>
          <p:nvPr/>
        </p:nvSpPr>
        <p:spPr>
          <a:xfrm flipH="1">
            <a:off x="8043471" y="6227079"/>
            <a:ext cx="2872772" cy="577081"/>
          </a:xfrm>
          <a:prstGeom prst="rect">
            <a:avLst/>
          </a:prstGeom>
        </p:spPr>
        <p:txBody>
          <a:bodyPr wrap="square">
            <a:spAutoFit/>
          </a:bodyPr>
          <a:lstStyle/>
          <a:p>
            <a:r>
              <a:rPr lang="ja-JP" altLang="en-US" sz="1050" dirty="0">
                <a:latin typeface="Meiryo UI" panose="020B0604030504040204" pitchFamily="50" charset="-128"/>
                <a:ea typeface="Meiryo UI" panose="020B0604030504040204" pitchFamily="50" charset="-128"/>
              </a:rPr>
              <a:t>＜招聘予定</a:t>
            </a:r>
            <a:r>
              <a:rPr lang="ja-JP" altLang="en-US" sz="1050" dirty="0" smtClean="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国のクラスター対策班</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・府内研究機関等で活躍する疫学学者　等</a:t>
            </a:r>
            <a:endParaRPr lang="en-US" altLang="ja-JP" sz="1050" dirty="0">
              <a:latin typeface="Meiryo UI" panose="020B0604030504040204" pitchFamily="50" charset="-128"/>
              <a:ea typeface="Meiryo UI" panose="020B0604030504040204" pitchFamily="50" charset="-128"/>
            </a:endParaRPr>
          </a:p>
        </p:txBody>
      </p:sp>
      <p:sp>
        <p:nvSpPr>
          <p:cNvPr id="35" name="正方形/長方形 34"/>
          <p:cNvSpPr/>
          <p:nvPr/>
        </p:nvSpPr>
        <p:spPr>
          <a:xfrm flipH="1">
            <a:off x="4539389" y="5685054"/>
            <a:ext cx="3134806" cy="738664"/>
          </a:xfrm>
          <a:prstGeom prst="rect">
            <a:avLst/>
          </a:prstGeom>
        </p:spPr>
        <p:txBody>
          <a:bodyPr wrap="square">
            <a:spAutoFit/>
          </a:bodyPr>
          <a:lstStyle/>
          <a:p>
            <a:r>
              <a:rPr lang="ja-JP" altLang="en-US" sz="1050" dirty="0">
                <a:latin typeface="Meiryo UI" panose="020B0604030504040204" pitchFamily="50" charset="-128"/>
                <a:ea typeface="Meiryo UI" panose="020B0604030504040204" pitchFamily="50" charset="-128"/>
              </a:rPr>
              <a:t>保健所や健康医療部所属の府職員、市町村職員等</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を対象としたチーム員育成研修を実施</a:t>
            </a:r>
            <a:r>
              <a:rPr lang="ja-JP" altLang="en-US" sz="1050" dirty="0" smtClean="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クラスター発生時は、研修が終了した職員から、</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対策チームを結成して、保健所へ派遣する。</a:t>
            </a:r>
            <a:endParaRPr lang="en-US" altLang="ja-JP" sz="1050" dirty="0">
              <a:latin typeface="Meiryo UI" panose="020B0604030504040204" pitchFamily="50" charset="-128"/>
              <a:ea typeface="Meiryo UI" panose="020B0604030504040204" pitchFamily="50" charset="-128"/>
            </a:endParaRPr>
          </a:p>
        </p:txBody>
      </p:sp>
      <p:sp>
        <p:nvSpPr>
          <p:cNvPr id="36" name="正方形/長方形 35"/>
          <p:cNvSpPr/>
          <p:nvPr/>
        </p:nvSpPr>
        <p:spPr>
          <a:xfrm flipH="1">
            <a:off x="4617130" y="6390875"/>
            <a:ext cx="3076397" cy="415498"/>
          </a:xfrm>
          <a:prstGeom prst="rect">
            <a:avLst/>
          </a:prstGeom>
        </p:spPr>
        <p:txBody>
          <a:bodyPr wrap="square">
            <a:spAutoFit/>
          </a:bodyPr>
          <a:lstStyle/>
          <a:p>
            <a:r>
              <a:rPr lang="ja-JP" altLang="en-US" sz="1050" dirty="0">
                <a:latin typeface="Meiryo UI" panose="020B0604030504040204" pitchFamily="50" charset="-128"/>
                <a:ea typeface="Meiryo UI" panose="020B0604030504040204" pitchFamily="50" charset="-128"/>
              </a:rPr>
              <a:t>＜研修内容</a:t>
            </a:r>
            <a:r>
              <a:rPr lang="ja-JP" altLang="en-US" sz="1050" dirty="0" smtClean="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疫学調査の手法、患者情報システムの操作方法</a:t>
            </a:r>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等</a:t>
            </a:r>
            <a:endParaRPr lang="en-US" altLang="ja-JP" sz="1050" dirty="0">
              <a:latin typeface="Meiryo UI" panose="020B0604030504040204" pitchFamily="50" charset="-128"/>
              <a:ea typeface="Meiryo UI" panose="020B0604030504040204" pitchFamily="50" charset="-128"/>
            </a:endParaRPr>
          </a:p>
        </p:txBody>
      </p:sp>
      <p:sp>
        <p:nvSpPr>
          <p:cNvPr id="37" name="正方形/長方形 36"/>
          <p:cNvSpPr/>
          <p:nvPr/>
        </p:nvSpPr>
        <p:spPr>
          <a:xfrm flipH="1">
            <a:off x="1033410" y="6390875"/>
            <a:ext cx="3076397" cy="577081"/>
          </a:xfrm>
          <a:prstGeom prst="rect">
            <a:avLst/>
          </a:prstGeom>
        </p:spPr>
        <p:txBody>
          <a:bodyPr wrap="square">
            <a:spAutoFit/>
          </a:bodyPr>
          <a:lstStyle/>
          <a:p>
            <a:r>
              <a:rPr lang="ja-JP" altLang="en-US" sz="1050" dirty="0">
                <a:latin typeface="Meiryo UI" panose="020B0604030504040204" pitchFamily="50" charset="-128"/>
                <a:ea typeface="Meiryo UI" panose="020B0604030504040204" pitchFamily="50" charset="-128"/>
              </a:rPr>
              <a:t>＜新たに設計する項目</a:t>
            </a:r>
            <a:r>
              <a:rPr lang="ja-JP" altLang="en-US" sz="1050" dirty="0" smtClean="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・職場、渡航歴、滞在歴（日付・場所・施設名）</a:t>
            </a:r>
            <a:endParaRPr lang="en-US" altLang="ja-JP" sz="105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p:txBody>
      </p:sp>
      <p:pic>
        <p:nvPicPr>
          <p:cNvPr id="38" name="図 37"/>
          <p:cNvPicPr/>
          <p:nvPr/>
        </p:nvPicPr>
        <p:blipFill rotWithShape="1">
          <a:blip r:embed="rId2" cstate="print">
            <a:extLst>
              <a:ext uri="{28A0092B-C50C-407E-A947-70E740481C1C}">
                <a14:useLocalDpi xmlns:a14="http://schemas.microsoft.com/office/drawing/2010/main" val="0"/>
              </a:ext>
            </a:extLst>
          </a:blip>
          <a:srcRect/>
          <a:stretch/>
        </p:blipFill>
        <p:spPr bwMode="auto">
          <a:xfrm>
            <a:off x="6433046" y="3832358"/>
            <a:ext cx="1517663" cy="956672"/>
          </a:xfrm>
          <a:prstGeom prst="rect">
            <a:avLst/>
          </a:prstGeom>
          <a:ln>
            <a:noFill/>
          </a:ln>
          <a:extLst>
            <a:ext uri="{53640926-AAD7-44D8-BBD7-CCE9431645EC}">
              <a14:shadowObscured xmlns:a14="http://schemas.microsoft.com/office/drawing/2010/main"/>
            </a:ext>
          </a:extLst>
        </p:spPr>
      </p:pic>
      <p:sp>
        <p:nvSpPr>
          <p:cNvPr id="39" name="四角形吹き出し 38"/>
          <p:cNvSpPr/>
          <p:nvPr/>
        </p:nvSpPr>
        <p:spPr>
          <a:xfrm>
            <a:off x="7581031" y="3961833"/>
            <a:ext cx="586296" cy="326081"/>
          </a:xfrm>
          <a:prstGeom prst="wedgeRectCallout">
            <a:avLst>
              <a:gd name="adj1" fmla="val -89204"/>
              <a:gd name="adj2" fmla="val -11600"/>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633">
              <a:latin typeface="Meiryo UI" panose="020B0604030504040204" pitchFamily="50" charset="-128"/>
              <a:ea typeface="Meiryo UI" panose="020B0604030504040204" pitchFamily="50" charset="-128"/>
            </a:endParaRPr>
          </a:p>
        </p:txBody>
      </p:sp>
      <p:sp>
        <p:nvSpPr>
          <p:cNvPr id="40" name="正方形/長方形 39"/>
          <p:cNvSpPr/>
          <p:nvPr/>
        </p:nvSpPr>
        <p:spPr>
          <a:xfrm>
            <a:off x="1133787" y="4407904"/>
            <a:ext cx="489962" cy="296074"/>
          </a:xfrm>
          <a:prstGeom prst="rect">
            <a:avLst/>
          </a:prstGeom>
          <a:solidFill>
            <a:schemeClr val="accent2"/>
          </a:solidFill>
          <a:ln w="12700">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sz="1633">
              <a:latin typeface="Meiryo UI" panose="020B0604030504040204" pitchFamily="50" charset="-128"/>
              <a:ea typeface="Meiryo UI" panose="020B0604030504040204" pitchFamily="50" charset="-128"/>
            </a:endParaRPr>
          </a:p>
        </p:txBody>
      </p:sp>
      <p:sp>
        <p:nvSpPr>
          <p:cNvPr id="43" name="正方形/長方形 42"/>
          <p:cNvSpPr/>
          <p:nvPr/>
        </p:nvSpPr>
        <p:spPr>
          <a:xfrm flipH="1">
            <a:off x="3910627" y="3204137"/>
            <a:ext cx="1467014" cy="309572"/>
          </a:xfrm>
          <a:prstGeom prst="rect">
            <a:avLst/>
          </a:prstGeom>
        </p:spPr>
        <p:txBody>
          <a:bodyPr wrap="square">
            <a:spAutoFit/>
          </a:bodyPr>
          <a:lstStyle/>
          <a:p>
            <a:pPr algn="ct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 感染源の特定</a:t>
            </a: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algn="ctr"/>
            <a:endParaRPr lang="en-US" altLang="ja-JP" sz="181" dirty="0">
              <a:latin typeface="Meiryo UI" panose="020B0604030504040204" pitchFamily="50" charset="-128"/>
              <a:ea typeface="Meiryo UI" panose="020B0604030504040204" pitchFamily="50" charset="-128"/>
              <a:cs typeface="Times New Roman" panose="02020603050405020304" pitchFamily="18" charset="0"/>
            </a:endParaRPr>
          </a:p>
          <a:p>
            <a:pPr algn="ctr"/>
            <a:endParaRPr lang="en-US" altLang="ja-JP" sz="181"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正方形/長方形 43"/>
          <p:cNvSpPr/>
          <p:nvPr/>
        </p:nvSpPr>
        <p:spPr>
          <a:xfrm flipH="1">
            <a:off x="3568590" y="3474983"/>
            <a:ext cx="1863143" cy="415498"/>
          </a:xfrm>
          <a:prstGeom prst="rect">
            <a:avLst/>
          </a:prstGeom>
        </p:spPr>
        <p:txBody>
          <a:bodyPr wrap="square">
            <a:spAutoFit/>
          </a:bodyPr>
          <a:lstStyle/>
          <a:p>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感染源は、</a:t>
            </a: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３密条件を満たされる状況</a:t>
            </a: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正方形/長方形 44"/>
          <p:cNvSpPr/>
          <p:nvPr/>
        </p:nvSpPr>
        <p:spPr>
          <a:xfrm>
            <a:off x="999521" y="3441277"/>
            <a:ext cx="2234360" cy="1693628"/>
          </a:xfrm>
          <a:prstGeom prst="rect">
            <a:avLst/>
          </a:prstGeom>
          <a:no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633">
              <a:latin typeface="Meiryo UI" panose="020B0604030504040204" pitchFamily="50" charset="-128"/>
              <a:ea typeface="Meiryo UI" panose="020B0604030504040204" pitchFamily="50" charset="-128"/>
            </a:endParaRPr>
          </a:p>
        </p:txBody>
      </p:sp>
      <p:sp>
        <p:nvSpPr>
          <p:cNvPr id="46" name="正方形/長方形 45"/>
          <p:cNvSpPr/>
          <p:nvPr/>
        </p:nvSpPr>
        <p:spPr>
          <a:xfrm flipH="1">
            <a:off x="3716732" y="3904844"/>
            <a:ext cx="1863143" cy="846386"/>
          </a:xfrm>
          <a:prstGeom prst="rect">
            <a:avLst/>
          </a:prstGeom>
        </p:spPr>
        <p:txBody>
          <a:bodyPr wrap="square">
            <a:spAutoFit/>
          </a:bodyPr>
          <a:lstStyle/>
          <a:p>
            <a:r>
              <a:rPr lang="en-US" altLang="ja-JP" sz="953"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953" dirty="0">
                <a:latin typeface="Meiryo UI" panose="020B0604030504040204" pitchFamily="50" charset="-128"/>
                <a:ea typeface="Meiryo UI" panose="020B0604030504040204" pitchFamily="50" charset="-128"/>
                <a:cs typeface="Times New Roman" panose="02020603050405020304" pitchFamily="18" charset="0"/>
              </a:rPr>
              <a:t>例</a:t>
            </a:r>
            <a:r>
              <a:rPr lang="en-US" altLang="ja-JP" sz="953"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363"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953" dirty="0">
                <a:latin typeface="Meiryo UI" panose="020B0604030504040204" pitchFamily="50" charset="-128"/>
                <a:ea typeface="Meiryo UI" panose="020B0604030504040204" pitchFamily="50" charset="-128"/>
                <a:cs typeface="Times New Roman" panose="02020603050405020304" pitchFamily="18" charset="0"/>
              </a:rPr>
              <a:t> ・ライブに参加した</a:t>
            </a:r>
            <a:endParaRPr lang="en-US" altLang="ja-JP" sz="953" dirty="0">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544"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953" dirty="0">
                <a:latin typeface="Meiryo UI" panose="020B0604030504040204" pitchFamily="50" charset="-128"/>
                <a:ea typeface="Meiryo UI" panose="020B0604030504040204" pitchFamily="50" charset="-128"/>
                <a:cs typeface="Times New Roman" panose="02020603050405020304" pitchFamily="18" charset="0"/>
              </a:rPr>
              <a:t> ・カラオケに一緒に行った</a:t>
            </a:r>
            <a:endParaRPr lang="en-US" altLang="ja-JP" sz="953" dirty="0">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544"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953" dirty="0">
                <a:latin typeface="Meiryo UI" panose="020B0604030504040204" pitchFamily="50" charset="-128"/>
                <a:ea typeface="Meiryo UI" panose="020B0604030504040204" pitchFamily="50" charset="-128"/>
                <a:cs typeface="Times New Roman" panose="02020603050405020304" pitchFamily="18" charset="0"/>
              </a:rPr>
              <a:t> ・バーで飲んだ</a:t>
            </a:r>
            <a:endParaRPr lang="en-US" altLang="ja-JP" sz="953"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47" name="正方形/長方形 46"/>
          <p:cNvSpPr/>
          <p:nvPr/>
        </p:nvSpPr>
        <p:spPr>
          <a:xfrm>
            <a:off x="3795002" y="4829456"/>
            <a:ext cx="1738196" cy="228610"/>
          </a:xfrm>
          <a:prstGeom prst="rect">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3">
              <a:latin typeface="Meiryo UI" panose="020B0604030504040204" pitchFamily="50" charset="-128"/>
              <a:ea typeface="Meiryo UI" panose="020B0604030504040204" pitchFamily="50" charset="-128"/>
            </a:endParaRPr>
          </a:p>
        </p:txBody>
      </p:sp>
      <p:sp>
        <p:nvSpPr>
          <p:cNvPr id="48" name="正方形/長方形 47"/>
          <p:cNvSpPr/>
          <p:nvPr/>
        </p:nvSpPr>
        <p:spPr>
          <a:xfrm flipH="1">
            <a:off x="3732529" y="4816803"/>
            <a:ext cx="1863143" cy="253916"/>
          </a:xfrm>
          <a:prstGeom prst="rect">
            <a:avLst/>
          </a:prstGeom>
        </p:spPr>
        <p:txBody>
          <a:bodyPr wrap="square">
            <a:spAutoFit/>
          </a:bodyPr>
          <a:lstStyle/>
          <a:p>
            <a:pPr algn="ct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状況を示すキーワードがある</a:t>
            </a: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49" name="正方形/長方形 48"/>
          <p:cNvSpPr/>
          <p:nvPr/>
        </p:nvSpPr>
        <p:spPr>
          <a:xfrm>
            <a:off x="998818" y="3231552"/>
            <a:ext cx="2237938" cy="205273"/>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3">
              <a:latin typeface="Meiryo UI" panose="020B0604030504040204" pitchFamily="50" charset="-128"/>
              <a:ea typeface="Meiryo UI" panose="020B0604030504040204" pitchFamily="50" charset="-128"/>
            </a:endParaRPr>
          </a:p>
        </p:txBody>
      </p:sp>
      <p:sp>
        <p:nvSpPr>
          <p:cNvPr id="50" name="正方形/長方形 49"/>
          <p:cNvSpPr/>
          <p:nvPr/>
        </p:nvSpPr>
        <p:spPr>
          <a:xfrm flipH="1">
            <a:off x="1307557" y="3221740"/>
            <a:ext cx="1467014" cy="309572"/>
          </a:xfrm>
          <a:prstGeom prst="rect">
            <a:avLst/>
          </a:prstGeom>
        </p:spPr>
        <p:txBody>
          <a:bodyPr wrap="square">
            <a:spAutoFit/>
          </a:bodyPr>
          <a:lstStyle/>
          <a:p>
            <a:pPr algn="ct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 遡り調査の実施</a:t>
            </a: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algn="ctr"/>
            <a:endParaRPr lang="en-US" altLang="ja-JP" sz="181" dirty="0">
              <a:latin typeface="Meiryo UI" panose="020B0604030504040204" pitchFamily="50" charset="-128"/>
              <a:ea typeface="Meiryo UI" panose="020B0604030504040204" pitchFamily="50" charset="-128"/>
              <a:cs typeface="Times New Roman" panose="02020603050405020304" pitchFamily="18" charset="0"/>
            </a:endParaRPr>
          </a:p>
          <a:p>
            <a:pPr algn="ctr"/>
            <a:endParaRPr lang="en-US" altLang="ja-JP" sz="181"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51" name="正方形/長方形 50"/>
          <p:cNvSpPr/>
          <p:nvPr/>
        </p:nvSpPr>
        <p:spPr>
          <a:xfrm flipH="1">
            <a:off x="995943" y="3474983"/>
            <a:ext cx="1863143" cy="471155"/>
          </a:xfrm>
          <a:prstGeom prst="rect">
            <a:avLst/>
          </a:prstGeom>
        </p:spPr>
        <p:txBody>
          <a:bodyPr wrap="square">
            <a:spAutoFit/>
          </a:bodyPr>
          <a:lstStyle/>
          <a:p>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感染源に滞在した日・場所を</a:t>
            </a: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特定するための行動歴調査</a:t>
            </a: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181" dirty="0">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181" dirty="0">
              <a:latin typeface="Meiryo UI" panose="020B0604030504040204" pitchFamily="50" charset="-128"/>
              <a:ea typeface="Meiryo UI" panose="020B0604030504040204" pitchFamily="50" charset="-128"/>
              <a:cs typeface="Times New Roman" panose="02020603050405020304" pitchFamily="18" charset="0"/>
            </a:endParaRPr>
          </a:p>
        </p:txBody>
      </p:sp>
      <p:cxnSp>
        <p:nvCxnSpPr>
          <p:cNvPr id="52" name="直線コネクタ 51"/>
          <p:cNvCxnSpPr/>
          <p:nvPr/>
        </p:nvCxnSpPr>
        <p:spPr>
          <a:xfrm>
            <a:off x="1242880" y="4339544"/>
            <a:ext cx="1556195"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53" name="直線矢印コネクタ 52"/>
          <p:cNvCxnSpPr/>
          <p:nvPr/>
        </p:nvCxnSpPr>
        <p:spPr>
          <a:xfrm>
            <a:off x="2713801" y="4159608"/>
            <a:ext cx="0" cy="17281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4" name="正方形/長方形 53"/>
          <p:cNvSpPr/>
          <p:nvPr/>
        </p:nvSpPr>
        <p:spPr>
          <a:xfrm flipH="1">
            <a:off x="2432653" y="3988798"/>
            <a:ext cx="606847" cy="245708"/>
          </a:xfrm>
          <a:prstGeom prst="rect">
            <a:avLst/>
          </a:prstGeom>
        </p:spPr>
        <p:txBody>
          <a:bodyPr wrap="square">
            <a:spAutoFit/>
          </a:bodyPr>
          <a:lstStyle/>
          <a:p>
            <a:r>
              <a:rPr lang="ja-JP" altLang="en-US" sz="816" dirty="0">
                <a:latin typeface="Meiryo UI" panose="020B0604030504040204" pitchFamily="50" charset="-128"/>
                <a:ea typeface="Meiryo UI" panose="020B0604030504040204" pitchFamily="50" charset="-128"/>
                <a:cs typeface="Times New Roman" panose="02020603050405020304" pitchFamily="18" charset="0"/>
              </a:rPr>
              <a:t>陽性判明</a:t>
            </a:r>
            <a:endParaRPr lang="en-US" altLang="ja-JP" sz="816" dirty="0">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181"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55" name="正方形/長方形 54"/>
          <p:cNvSpPr/>
          <p:nvPr/>
        </p:nvSpPr>
        <p:spPr>
          <a:xfrm flipH="1">
            <a:off x="1873850" y="3990806"/>
            <a:ext cx="436696" cy="245708"/>
          </a:xfrm>
          <a:prstGeom prst="rect">
            <a:avLst/>
          </a:prstGeom>
        </p:spPr>
        <p:txBody>
          <a:bodyPr wrap="square">
            <a:spAutoFit/>
          </a:bodyPr>
          <a:lstStyle/>
          <a:p>
            <a:pPr algn="ctr"/>
            <a:r>
              <a:rPr lang="ja-JP" altLang="en-US" sz="816" dirty="0">
                <a:latin typeface="Meiryo UI" panose="020B0604030504040204" pitchFamily="50" charset="-128"/>
                <a:ea typeface="Meiryo UI" panose="020B0604030504040204" pitchFamily="50" charset="-128"/>
                <a:cs typeface="Times New Roman" panose="02020603050405020304" pitchFamily="18" charset="0"/>
              </a:rPr>
              <a:t>発症</a:t>
            </a:r>
            <a:endParaRPr lang="en-US" altLang="ja-JP" sz="816" dirty="0">
              <a:latin typeface="Meiryo UI" panose="020B0604030504040204" pitchFamily="50" charset="-128"/>
              <a:ea typeface="Meiryo UI" panose="020B0604030504040204" pitchFamily="50" charset="-128"/>
              <a:cs typeface="Times New Roman" panose="02020603050405020304" pitchFamily="18" charset="0"/>
            </a:endParaRPr>
          </a:p>
          <a:p>
            <a:pPr algn="ctr"/>
            <a:endParaRPr lang="en-US" altLang="ja-JP" sz="181"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56" name="左大かっこ 55"/>
          <p:cNvSpPr/>
          <p:nvPr/>
        </p:nvSpPr>
        <p:spPr>
          <a:xfrm rot="16200000">
            <a:off x="1850334" y="4181469"/>
            <a:ext cx="80717" cy="411103"/>
          </a:xfrm>
          <a:prstGeom prst="leftBracket">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sz="1633">
              <a:latin typeface="Meiryo UI" panose="020B0604030504040204" pitchFamily="50" charset="-128"/>
              <a:ea typeface="Meiryo UI" panose="020B0604030504040204" pitchFamily="50" charset="-128"/>
            </a:endParaRPr>
          </a:p>
        </p:txBody>
      </p:sp>
      <p:sp>
        <p:nvSpPr>
          <p:cNvPr id="57" name="正方形/長方形 56"/>
          <p:cNvSpPr/>
          <p:nvPr/>
        </p:nvSpPr>
        <p:spPr>
          <a:xfrm flipH="1">
            <a:off x="1695346" y="4444264"/>
            <a:ext cx="436696" cy="245708"/>
          </a:xfrm>
          <a:prstGeom prst="rect">
            <a:avLst/>
          </a:prstGeom>
        </p:spPr>
        <p:txBody>
          <a:bodyPr wrap="square">
            <a:spAutoFit/>
          </a:bodyPr>
          <a:lstStyle/>
          <a:p>
            <a:pPr algn="ctr"/>
            <a:r>
              <a:rPr lang="en-US" altLang="ja-JP" sz="816" dirty="0">
                <a:latin typeface="Meiryo UI" panose="020B0604030504040204" pitchFamily="50" charset="-128"/>
                <a:ea typeface="Meiryo UI" panose="020B0604030504040204" pitchFamily="50" charset="-128"/>
                <a:cs typeface="Times New Roman" panose="02020603050405020304" pitchFamily="18" charset="0"/>
              </a:rPr>
              <a:t>2</a:t>
            </a:r>
            <a:r>
              <a:rPr lang="ja-JP" altLang="en-US" sz="816" dirty="0">
                <a:latin typeface="Meiryo UI" panose="020B0604030504040204" pitchFamily="50" charset="-128"/>
                <a:ea typeface="Meiryo UI" panose="020B0604030504040204" pitchFamily="50" charset="-128"/>
                <a:cs typeface="Times New Roman" panose="02020603050405020304" pitchFamily="18" charset="0"/>
              </a:rPr>
              <a:t>日</a:t>
            </a:r>
            <a:endParaRPr lang="en-US" altLang="ja-JP" sz="816" dirty="0">
              <a:latin typeface="Meiryo UI" panose="020B0604030504040204" pitchFamily="50" charset="-128"/>
              <a:ea typeface="Meiryo UI" panose="020B0604030504040204" pitchFamily="50" charset="-128"/>
              <a:cs typeface="Times New Roman" panose="02020603050405020304" pitchFamily="18" charset="0"/>
            </a:endParaRPr>
          </a:p>
          <a:p>
            <a:pPr algn="ctr"/>
            <a:endParaRPr lang="en-US" altLang="ja-JP" sz="181"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58" name="下矢印 57"/>
          <p:cNvSpPr/>
          <p:nvPr/>
        </p:nvSpPr>
        <p:spPr>
          <a:xfrm rot="16200000">
            <a:off x="2200140" y="4068562"/>
            <a:ext cx="89953" cy="1133481"/>
          </a:xfrm>
          <a:prstGeom prst="downArrow">
            <a:avLst/>
          </a:prstGeom>
          <a:solidFill>
            <a:schemeClr val="accent2"/>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633">
              <a:latin typeface="Meiryo UI" panose="020B0604030504040204" pitchFamily="50" charset="-128"/>
              <a:ea typeface="Meiryo UI" panose="020B0604030504040204" pitchFamily="50" charset="-128"/>
            </a:endParaRPr>
          </a:p>
        </p:txBody>
      </p:sp>
      <p:sp>
        <p:nvSpPr>
          <p:cNvPr id="59" name="正方形/長方形 58"/>
          <p:cNvSpPr/>
          <p:nvPr/>
        </p:nvSpPr>
        <p:spPr>
          <a:xfrm flipH="1">
            <a:off x="1627275" y="4689681"/>
            <a:ext cx="1505223" cy="245708"/>
          </a:xfrm>
          <a:prstGeom prst="rect">
            <a:avLst/>
          </a:prstGeom>
        </p:spPr>
        <p:txBody>
          <a:bodyPr wrap="square">
            <a:spAutoFit/>
          </a:bodyPr>
          <a:lstStyle/>
          <a:p>
            <a:r>
              <a:rPr lang="ja-JP" altLang="en-US" sz="816" dirty="0">
                <a:latin typeface="Meiryo UI" panose="020B0604030504040204" pitchFamily="50" charset="-128"/>
                <a:ea typeface="Meiryo UI" panose="020B0604030504040204" pitchFamily="50" charset="-128"/>
                <a:cs typeface="Times New Roman" panose="02020603050405020304" pitchFamily="18" charset="0"/>
              </a:rPr>
              <a:t>他人への感染力がある</a:t>
            </a:r>
            <a:endParaRPr lang="en-US" altLang="ja-JP" sz="816" dirty="0">
              <a:latin typeface="Meiryo UI" panose="020B0604030504040204" pitchFamily="50" charset="-128"/>
              <a:ea typeface="Meiryo UI" panose="020B0604030504040204" pitchFamily="50" charset="-128"/>
              <a:cs typeface="Times New Roman" panose="02020603050405020304" pitchFamily="18" charset="0"/>
            </a:endParaRPr>
          </a:p>
          <a:p>
            <a:pPr algn="ctr"/>
            <a:endParaRPr lang="en-US" altLang="ja-JP" sz="181"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60" name="正方形/長方形 59"/>
          <p:cNvSpPr/>
          <p:nvPr/>
        </p:nvSpPr>
        <p:spPr>
          <a:xfrm flipH="1">
            <a:off x="1593929" y="4827653"/>
            <a:ext cx="1407292" cy="245708"/>
          </a:xfrm>
          <a:prstGeom prst="rect">
            <a:avLst/>
          </a:prstGeom>
        </p:spPr>
        <p:txBody>
          <a:bodyPr wrap="square">
            <a:spAutoFit/>
          </a:bodyPr>
          <a:lstStyle/>
          <a:p>
            <a:pPr algn="ctr"/>
            <a:r>
              <a:rPr lang="ja-JP" altLang="en-US" sz="816" dirty="0">
                <a:latin typeface="Meiryo UI" panose="020B0604030504040204" pitchFamily="50" charset="-128"/>
                <a:ea typeface="Meiryo UI" panose="020B0604030504040204" pitchFamily="50" charset="-128"/>
                <a:cs typeface="Times New Roman" panose="02020603050405020304" pitchFamily="18" charset="0"/>
              </a:rPr>
              <a:t>⇒濃厚接触者調査を実施</a:t>
            </a:r>
            <a:endParaRPr lang="en-US" altLang="ja-JP" sz="816" dirty="0">
              <a:latin typeface="Meiryo UI" panose="020B0604030504040204" pitchFamily="50" charset="-128"/>
              <a:ea typeface="Meiryo UI" panose="020B0604030504040204" pitchFamily="50" charset="-128"/>
              <a:cs typeface="Times New Roman" panose="02020603050405020304" pitchFamily="18" charset="0"/>
            </a:endParaRPr>
          </a:p>
          <a:p>
            <a:pPr algn="ctr"/>
            <a:endParaRPr lang="en-US" altLang="ja-JP" sz="181" dirty="0">
              <a:latin typeface="Meiryo UI" panose="020B0604030504040204" pitchFamily="50" charset="-128"/>
              <a:ea typeface="Meiryo UI" panose="020B0604030504040204" pitchFamily="50" charset="-128"/>
              <a:cs typeface="Times New Roman" panose="02020603050405020304" pitchFamily="18" charset="0"/>
            </a:endParaRPr>
          </a:p>
        </p:txBody>
      </p:sp>
      <p:cxnSp>
        <p:nvCxnSpPr>
          <p:cNvPr id="61" name="直線コネクタ 60"/>
          <p:cNvCxnSpPr/>
          <p:nvPr/>
        </p:nvCxnSpPr>
        <p:spPr>
          <a:xfrm flipV="1">
            <a:off x="1674976" y="4014175"/>
            <a:ext cx="0" cy="943028"/>
          </a:xfrm>
          <a:prstGeom prst="line">
            <a:avLst/>
          </a:prstGeom>
          <a:ln w="12700"/>
        </p:spPr>
        <p:style>
          <a:lnRef idx="1">
            <a:schemeClr val="dk1"/>
          </a:lnRef>
          <a:fillRef idx="0">
            <a:schemeClr val="dk1"/>
          </a:fillRef>
          <a:effectRef idx="0">
            <a:schemeClr val="dk1"/>
          </a:effectRef>
          <a:fontRef idx="minor">
            <a:schemeClr val="tx1"/>
          </a:fontRef>
        </p:style>
      </p:cxnSp>
      <p:cxnSp>
        <p:nvCxnSpPr>
          <p:cNvPr id="62" name="直線矢印コネクタ 61"/>
          <p:cNvCxnSpPr/>
          <p:nvPr/>
        </p:nvCxnSpPr>
        <p:spPr>
          <a:xfrm>
            <a:off x="2096244" y="4159608"/>
            <a:ext cx="0" cy="17281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3" name="正方形/長方形 62"/>
          <p:cNvSpPr/>
          <p:nvPr/>
        </p:nvSpPr>
        <p:spPr>
          <a:xfrm flipH="1">
            <a:off x="1056711" y="4399152"/>
            <a:ext cx="646649" cy="343427"/>
          </a:xfrm>
          <a:prstGeom prst="rect">
            <a:avLst/>
          </a:prstGeom>
        </p:spPr>
        <p:txBody>
          <a:bodyPr wrap="square">
            <a:spAutoFit/>
          </a:bodyPr>
          <a:lstStyle/>
          <a:p>
            <a:pPr algn="ctr"/>
            <a:r>
              <a:rPr lang="ja-JP" altLang="en-US" sz="816" dirty="0">
                <a:latin typeface="Meiryo UI" panose="020B0604030504040204" pitchFamily="50" charset="-128"/>
                <a:ea typeface="Meiryo UI" panose="020B0604030504040204" pitchFamily="50" charset="-128"/>
                <a:cs typeface="Times New Roman" panose="02020603050405020304" pitchFamily="18" charset="0"/>
              </a:rPr>
              <a:t>感染源に</a:t>
            </a:r>
            <a:endParaRPr lang="en-US" altLang="ja-JP" sz="816" dirty="0">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816" dirty="0">
                <a:latin typeface="Meiryo UI" panose="020B0604030504040204" pitchFamily="50" charset="-128"/>
                <a:ea typeface="Meiryo UI" panose="020B0604030504040204" pitchFamily="50" charset="-128"/>
                <a:cs typeface="Times New Roman" panose="02020603050405020304" pitchFamily="18" charset="0"/>
              </a:rPr>
              <a:t>滞在</a:t>
            </a:r>
            <a:endParaRPr lang="en-US" altLang="ja-JP" sz="816"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64" name="正方形/長方形 63"/>
          <p:cNvSpPr/>
          <p:nvPr/>
        </p:nvSpPr>
        <p:spPr>
          <a:xfrm flipH="1">
            <a:off x="1157736" y="3990806"/>
            <a:ext cx="436696" cy="245708"/>
          </a:xfrm>
          <a:prstGeom prst="rect">
            <a:avLst/>
          </a:prstGeom>
        </p:spPr>
        <p:txBody>
          <a:bodyPr wrap="square">
            <a:spAutoFit/>
          </a:bodyPr>
          <a:lstStyle/>
          <a:p>
            <a:pPr algn="ctr"/>
            <a:r>
              <a:rPr lang="ja-JP" altLang="en-US" sz="816" dirty="0">
                <a:latin typeface="Meiryo UI" panose="020B0604030504040204" pitchFamily="50" charset="-128"/>
                <a:ea typeface="Meiryo UI" panose="020B0604030504040204" pitchFamily="50" charset="-128"/>
                <a:cs typeface="Times New Roman" panose="02020603050405020304" pitchFamily="18" charset="0"/>
              </a:rPr>
              <a:t>感染</a:t>
            </a:r>
            <a:endParaRPr lang="en-US" altLang="ja-JP" sz="816" dirty="0">
              <a:latin typeface="Meiryo UI" panose="020B0604030504040204" pitchFamily="50" charset="-128"/>
              <a:ea typeface="Meiryo UI" panose="020B0604030504040204" pitchFamily="50" charset="-128"/>
              <a:cs typeface="Times New Roman" panose="02020603050405020304" pitchFamily="18" charset="0"/>
            </a:endParaRPr>
          </a:p>
          <a:p>
            <a:pPr algn="ctr"/>
            <a:endParaRPr lang="en-US" altLang="ja-JP" sz="181" dirty="0">
              <a:latin typeface="Meiryo UI" panose="020B0604030504040204" pitchFamily="50" charset="-128"/>
              <a:ea typeface="Meiryo UI" panose="020B0604030504040204" pitchFamily="50" charset="-128"/>
              <a:cs typeface="Times New Roman" panose="02020603050405020304" pitchFamily="18" charset="0"/>
            </a:endParaRPr>
          </a:p>
        </p:txBody>
      </p:sp>
      <p:cxnSp>
        <p:nvCxnSpPr>
          <p:cNvPr id="65" name="直線矢印コネクタ 64"/>
          <p:cNvCxnSpPr/>
          <p:nvPr/>
        </p:nvCxnSpPr>
        <p:spPr>
          <a:xfrm>
            <a:off x="1380130" y="4159608"/>
            <a:ext cx="0" cy="17281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8" name="正方形/長方形 67"/>
          <p:cNvSpPr/>
          <p:nvPr/>
        </p:nvSpPr>
        <p:spPr>
          <a:xfrm flipH="1">
            <a:off x="6411336" y="3220865"/>
            <a:ext cx="1813938" cy="309572"/>
          </a:xfrm>
          <a:prstGeom prst="rect">
            <a:avLst/>
          </a:prstGeom>
        </p:spPr>
        <p:txBody>
          <a:bodyPr wrap="square">
            <a:spAutoFit/>
          </a:bodyPr>
          <a:lstStyle/>
          <a:p>
            <a:pPr algn="ct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 府内全域でのサーベーランス</a:t>
            </a: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algn="ctr"/>
            <a:endParaRPr lang="en-US" altLang="ja-JP" sz="181" dirty="0">
              <a:latin typeface="Meiryo UI" panose="020B0604030504040204" pitchFamily="50" charset="-128"/>
              <a:ea typeface="Meiryo UI" panose="020B0604030504040204" pitchFamily="50" charset="-128"/>
              <a:cs typeface="Times New Roman" panose="02020603050405020304" pitchFamily="18" charset="0"/>
            </a:endParaRPr>
          </a:p>
          <a:p>
            <a:pPr algn="ctr"/>
            <a:endParaRPr lang="en-US" altLang="ja-JP" sz="181"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1" name="正方形/長方形 70"/>
          <p:cNvSpPr/>
          <p:nvPr/>
        </p:nvSpPr>
        <p:spPr>
          <a:xfrm flipH="1">
            <a:off x="8737290" y="3234508"/>
            <a:ext cx="2442952" cy="309572"/>
          </a:xfrm>
          <a:prstGeom prst="rect">
            <a:avLst/>
          </a:prstGeom>
        </p:spPr>
        <p:txBody>
          <a:bodyPr wrap="square">
            <a:spAutoFit/>
          </a:bodyPr>
          <a:lstStyle/>
          <a:p>
            <a:pPr algn="ctr"/>
            <a:r>
              <a:rPr lang="ja-JP" altLang="en-US" sz="953"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メディア情報や他府県公表情報の収集</a:t>
            </a: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algn="ctr"/>
            <a:endParaRPr lang="en-US" altLang="ja-JP" sz="181" dirty="0">
              <a:latin typeface="Meiryo UI" panose="020B0604030504040204" pitchFamily="50" charset="-128"/>
              <a:ea typeface="Meiryo UI" panose="020B0604030504040204" pitchFamily="50" charset="-128"/>
              <a:cs typeface="Times New Roman" panose="02020603050405020304" pitchFamily="18" charset="0"/>
            </a:endParaRPr>
          </a:p>
          <a:p>
            <a:pPr algn="ctr"/>
            <a:endParaRPr lang="en-US" altLang="ja-JP" sz="181"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2" name="正方形/長方形 71"/>
          <p:cNvSpPr/>
          <p:nvPr/>
        </p:nvSpPr>
        <p:spPr>
          <a:xfrm flipH="1">
            <a:off x="6257327" y="3474983"/>
            <a:ext cx="1863143" cy="415498"/>
          </a:xfrm>
          <a:prstGeom prst="rect">
            <a:avLst/>
          </a:prstGeom>
        </p:spPr>
        <p:txBody>
          <a:bodyPr wrap="square">
            <a:spAutoFit/>
          </a:bodyPr>
          <a:lstStyle/>
          <a:p>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陽性者は、</a:t>
            </a: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保健所の管轄をまたいで発生</a:t>
            </a: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3" name="正方形/長方形 72"/>
          <p:cNvSpPr/>
          <p:nvPr/>
        </p:nvSpPr>
        <p:spPr>
          <a:xfrm flipH="1">
            <a:off x="8874239" y="3474983"/>
            <a:ext cx="1986973" cy="577081"/>
          </a:xfrm>
          <a:prstGeom prst="rect">
            <a:avLst/>
          </a:prstGeom>
        </p:spPr>
        <p:txBody>
          <a:bodyPr wrap="square">
            <a:spAutoFit/>
          </a:bodyPr>
          <a:lstStyle/>
          <a:p>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府外事例とのつながりで、複数感染（クラスターの端緒）がみつかるケースも存在</a:t>
            </a: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4" name="四角形吹き出し 73"/>
          <p:cNvSpPr/>
          <p:nvPr/>
        </p:nvSpPr>
        <p:spPr>
          <a:xfrm>
            <a:off x="6514857" y="3979262"/>
            <a:ext cx="586296" cy="326081"/>
          </a:xfrm>
          <a:prstGeom prst="wedgeRectCallout">
            <a:avLst>
              <a:gd name="adj1" fmla="val 85832"/>
              <a:gd name="adj2" fmla="val 17577"/>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633">
              <a:latin typeface="Meiryo UI" panose="020B0604030504040204" pitchFamily="50" charset="-128"/>
              <a:ea typeface="Meiryo UI" panose="020B0604030504040204" pitchFamily="50" charset="-128"/>
            </a:endParaRPr>
          </a:p>
        </p:txBody>
      </p:sp>
      <p:sp>
        <p:nvSpPr>
          <p:cNvPr id="75" name="正方形/長方形 74"/>
          <p:cNvSpPr/>
          <p:nvPr/>
        </p:nvSpPr>
        <p:spPr>
          <a:xfrm flipH="1">
            <a:off x="7604161" y="3930532"/>
            <a:ext cx="638520" cy="385618"/>
          </a:xfrm>
          <a:prstGeom prst="rect">
            <a:avLst/>
          </a:prstGeom>
        </p:spPr>
        <p:txBody>
          <a:bodyPr wrap="square">
            <a:spAutoFit/>
          </a:bodyPr>
          <a:lstStyle/>
          <a:p>
            <a:r>
              <a:rPr lang="ja-JP" altLang="en-US" sz="953" dirty="0">
                <a:latin typeface="Meiryo UI" panose="020B0604030504040204" pitchFamily="50" charset="-128"/>
                <a:ea typeface="Meiryo UI" panose="020B0604030504040204" pitchFamily="50" charset="-128"/>
                <a:cs typeface="Times New Roman" panose="02020603050405020304" pitchFamily="18" charset="0"/>
              </a:rPr>
              <a:t>大東市</a:t>
            </a:r>
            <a:endParaRPr lang="en-US" altLang="ja-JP" sz="953"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953"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953" dirty="0">
                <a:latin typeface="Meiryo UI" panose="020B0604030504040204" pitchFamily="50" charset="-128"/>
                <a:ea typeface="Meiryo UI" panose="020B0604030504040204" pitchFamily="50" charset="-128"/>
                <a:cs typeface="Times New Roman" panose="02020603050405020304" pitchFamily="18" charset="0"/>
              </a:rPr>
              <a:t>3</a:t>
            </a:r>
            <a:r>
              <a:rPr lang="ja-JP" altLang="en-US" sz="953" dirty="0">
                <a:latin typeface="Meiryo UI" panose="020B0604030504040204" pitchFamily="50" charset="-128"/>
                <a:ea typeface="Meiryo UI" panose="020B0604030504040204" pitchFamily="50" charset="-128"/>
                <a:cs typeface="Times New Roman" panose="02020603050405020304" pitchFamily="18" charset="0"/>
              </a:rPr>
              <a:t>名</a:t>
            </a:r>
            <a:endParaRPr lang="en-US" altLang="ja-JP" sz="953"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6" name="正方形/長方形 75"/>
          <p:cNvSpPr/>
          <p:nvPr/>
        </p:nvSpPr>
        <p:spPr>
          <a:xfrm flipH="1">
            <a:off x="6551482" y="3959298"/>
            <a:ext cx="638520" cy="385618"/>
          </a:xfrm>
          <a:prstGeom prst="rect">
            <a:avLst/>
          </a:prstGeom>
        </p:spPr>
        <p:txBody>
          <a:bodyPr wrap="square">
            <a:spAutoFit/>
          </a:bodyPr>
          <a:lstStyle/>
          <a:p>
            <a:r>
              <a:rPr lang="ja-JP" altLang="en-US" sz="953" dirty="0">
                <a:latin typeface="Meiryo UI" panose="020B0604030504040204" pitchFamily="50" charset="-128"/>
                <a:ea typeface="Meiryo UI" panose="020B0604030504040204" pitchFamily="50" charset="-128"/>
                <a:cs typeface="Times New Roman" panose="02020603050405020304" pitchFamily="18" charset="0"/>
              </a:rPr>
              <a:t>大阪市</a:t>
            </a:r>
            <a:endParaRPr lang="en-US" altLang="ja-JP" sz="953"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953"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953"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sz="953" dirty="0">
                <a:latin typeface="Meiryo UI" panose="020B0604030504040204" pitchFamily="50" charset="-128"/>
                <a:ea typeface="Meiryo UI" panose="020B0604030504040204" pitchFamily="50" charset="-128"/>
                <a:cs typeface="Times New Roman" panose="02020603050405020304" pitchFamily="18" charset="0"/>
              </a:rPr>
              <a:t>名</a:t>
            </a:r>
            <a:endParaRPr lang="en-US" altLang="ja-JP" sz="953"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7" name="四角形吹き出し 76"/>
          <p:cNvSpPr/>
          <p:nvPr/>
        </p:nvSpPr>
        <p:spPr>
          <a:xfrm>
            <a:off x="6273738" y="4354760"/>
            <a:ext cx="586296" cy="326081"/>
          </a:xfrm>
          <a:prstGeom prst="wedgeRectCallout">
            <a:avLst>
              <a:gd name="adj1" fmla="val 117763"/>
              <a:gd name="adj2" fmla="val -33654"/>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633">
              <a:latin typeface="Meiryo UI" panose="020B0604030504040204" pitchFamily="50" charset="-128"/>
              <a:ea typeface="Meiryo UI" panose="020B0604030504040204" pitchFamily="50" charset="-128"/>
            </a:endParaRPr>
          </a:p>
        </p:txBody>
      </p:sp>
      <p:sp>
        <p:nvSpPr>
          <p:cNvPr id="78" name="正方形/長方形 77"/>
          <p:cNvSpPr/>
          <p:nvPr/>
        </p:nvSpPr>
        <p:spPr>
          <a:xfrm flipH="1">
            <a:off x="6275342" y="4325995"/>
            <a:ext cx="638520" cy="385618"/>
          </a:xfrm>
          <a:prstGeom prst="rect">
            <a:avLst/>
          </a:prstGeom>
        </p:spPr>
        <p:txBody>
          <a:bodyPr wrap="square">
            <a:spAutoFit/>
          </a:bodyPr>
          <a:lstStyle/>
          <a:p>
            <a:r>
              <a:rPr lang="ja-JP" altLang="en-US" sz="953" dirty="0">
                <a:latin typeface="Meiryo UI" panose="020B0604030504040204" pitchFamily="50" charset="-128"/>
                <a:ea typeface="Meiryo UI" panose="020B0604030504040204" pitchFamily="50" charset="-128"/>
                <a:cs typeface="Times New Roman" panose="02020603050405020304" pitchFamily="18" charset="0"/>
              </a:rPr>
              <a:t>   堺市</a:t>
            </a:r>
            <a:endParaRPr lang="en-US" altLang="ja-JP" sz="953"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953"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953"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sz="953" dirty="0">
                <a:latin typeface="Meiryo UI" panose="020B0604030504040204" pitchFamily="50" charset="-128"/>
                <a:ea typeface="Meiryo UI" panose="020B0604030504040204" pitchFamily="50" charset="-128"/>
                <a:cs typeface="Times New Roman" panose="02020603050405020304" pitchFamily="18" charset="0"/>
              </a:rPr>
              <a:t>名</a:t>
            </a:r>
            <a:endParaRPr lang="en-US" altLang="ja-JP" sz="953"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9" name="四角形吹き出し 78"/>
          <p:cNvSpPr/>
          <p:nvPr/>
        </p:nvSpPr>
        <p:spPr>
          <a:xfrm>
            <a:off x="7539681" y="4421910"/>
            <a:ext cx="586296" cy="326081"/>
          </a:xfrm>
          <a:prstGeom prst="wedgeRectCallout">
            <a:avLst>
              <a:gd name="adj1" fmla="val -92992"/>
              <a:gd name="adj2" fmla="val -14222"/>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633">
              <a:latin typeface="Meiryo UI" panose="020B0604030504040204" pitchFamily="50" charset="-128"/>
              <a:ea typeface="Meiryo UI" panose="020B0604030504040204" pitchFamily="50" charset="-128"/>
            </a:endParaRPr>
          </a:p>
        </p:txBody>
      </p:sp>
      <p:sp>
        <p:nvSpPr>
          <p:cNvPr id="80" name="正方形/長方形 79"/>
          <p:cNvSpPr/>
          <p:nvPr/>
        </p:nvSpPr>
        <p:spPr>
          <a:xfrm flipH="1">
            <a:off x="7424434" y="4403338"/>
            <a:ext cx="716823" cy="385618"/>
          </a:xfrm>
          <a:prstGeom prst="rect">
            <a:avLst/>
          </a:prstGeom>
        </p:spPr>
        <p:txBody>
          <a:bodyPr wrap="square">
            <a:spAutoFit/>
          </a:bodyPr>
          <a:lstStyle/>
          <a:p>
            <a:pPr algn="ctr"/>
            <a:r>
              <a:rPr lang="ja-JP" altLang="en-US" sz="953" dirty="0">
                <a:latin typeface="Meiryo UI" panose="020B0604030504040204" pitchFamily="50" charset="-128"/>
                <a:ea typeface="Meiryo UI" panose="020B0604030504040204" pitchFamily="50" charset="-128"/>
                <a:cs typeface="Times New Roman" panose="02020603050405020304" pitchFamily="18" charset="0"/>
              </a:rPr>
              <a:t>   和泉市</a:t>
            </a:r>
            <a:endParaRPr lang="en-US" altLang="ja-JP" sz="953" dirty="0">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953"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953" dirty="0">
                <a:latin typeface="Meiryo UI" panose="020B0604030504040204" pitchFamily="50" charset="-128"/>
                <a:ea typeface="Meiryo UI" panose="020B0604030504040204" pitchFamily="50" charset="-128"/>
                <a:cs typeface="Times New Roman" panose="02020603050405020304" pitchFamily="18" charset="0"/>
              </a:rPr>
              <a:t>2</a:t>
            </a:r>
            <a:r>
              <a:rPr lang="ja-JP" altLang="en-US" sz="953" dirty="0">
                <a:latin typeface="Meiryo UI" panose="020B0604030504040204" pitchFamily="50" charset="-128"/>
                <a:ea typeface="Meiryo UI" panose="020B0604030504040204" pitchFamily="50" charset="-128"/>
                <a:cs typeface="Times New Roman" panose="02020603050405020304" pitchFamily="18" charset="0"/>
              </a:rPr>
              <a:t>名</a:t>
            </a:r>
            <a:endParaRPr lang="en-US" altLang="ja-JP" sz="953"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81" name="正方形/長方形 80"/>
          <p:cNvSpPr/>
          <p:nvPr/>
        </p:nvSpPr>
        <p:spPr>
          <a:xfrm flipH="1">
            <a:off x="8978341" y="4017264"/>
            <a:ext cx="2192078" cy="441468"/>
          </a:xfrm>
          <a:prstGeom prst="rect">
            <a:avLst/>
          </a:prstGeom>
        </p:spPr>
        <p:txBody>
          <a:bodyPr wrap="square">
            <a:spAutoFit/>
          </a:bodyPr>
          <a:lstStyle/>
          <a:p>
            <a:r>
              <a:rPr lang="ja-JP" altLang="en-US" sz="953"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953" dirty="0" err="1">
                <a:latin typeface="Meiryo UI" panose="020B0604030504040204" pitchFamily="50" charset="-128"/>
                <a:ea typeface="Meiryo UI" panose="020B0604030504040204" pitchFamily="50" charset="-128"/>
                <a:cs typeface="Times New Roman" panose="02020603050405020304" pitchFamily="18" charset="0"/>
              </a:rPr>
              <a:t>americamura</a:t>
            </a:r>
            <a:r>
              <a:rPr lang="ja-JP" altLang="en-US" sz="953"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953" dirty="0" smtClean="0">
                <a:latin typeface="Meiryo UI" panose="020B0604030504040204" pitchFamily="50" charset="-128"/>
                <a:ea typeface="Meiryo UI" panose="020B0604030504040204" pitchFamily="50" charset="-128"/>
                <a:cs typeface="Times New Roman" panose="02020603050405020304" pitchFamily="18" charset="0"/>
              </a:rPr>
              <a:t>FANJ</a:t>
            </a:r>
            <a:r>
              <a:rPr lang="ja-JP" altLang="en-US" sz="953" dirty="0" smtClean="0">
                <a:latin typeface="Meiryo UI" panose="020B0604030504040204" pitchFamily="50" charset="-128"/>
                <a:ea typeface="Meiryo UI" panose="020B0604030504040204" pitchFamily="50" charset="-128"/>
                <a:cs typeface="Times New Roman" panose="02020603050405020304" pitchFamily="18" charset="0"/>
              </a:rPr>
              <a:t> </a:t>
            </a:r>
            <a:r>
              <a:rPr lang="en-US" altLang="ja-JP" sz="953" dirty="0">
                <a:latin typeface="Meiryo UI" panose="020B0604030504040204" pitchFamily="50" charset="-128"/>
                <a:ea typeface="Meiryo UI" panose="020B0604030504040204" pitchFamily="50" charset="-128"/>
                <a:cs typeface="Times New Roman" panose="02020603050405020304" pitchFamily="18" charset="0"/>
              </a:rPr>
              <a:t>twice</a:t>
            </a:r>
          </a:p>
          <a:p>
            <a:endParaRPr lang="en-US" altLang="ja-JP" sz="363"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363"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953"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953" dirty="0">
                <a:latin typeface="Meiryo UI" panose="020B0604030504040204" pitchFamily="50" charset="-128"/>
                <a:ea typeface="Meiryo UI" panose="020B0604030504040204" pitchFamily="50" charset="-128"/>
                <a:cs typeface="Times New Roman" panose="02020603050405020304" pitchFamily="18" charset="0"/>
              </a:rPr>
              <a:t>4</a:t>
            </a:r>
            <a:r>
              <a:rPr lang="ja-JP" altLang="en-US" sz="953" dirty="0">
                <a:latin typeface="Meiryo UI" panose="020B0604030504040204" pitchFamily="50" charset="-128"/>
                <a:ea typeface="Meiryo UI" panose="020B0604030504040204" pitchFamily="50" charset="-128"/>
                <a:cs typeface="Times New Roman" panose="02020603050405020304" pitchFamily="18" charset="0"/>
              </a:rPr>
              <a:t>つ目に公表したライブハウス）</a:t>
            </a:r>
            <a:endParaRPr lang="en-US" altLang="ja-JP" sz="953"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82" name="正方形/長方形 81"/>
          <p:cNvSpPr/>
          <p:nvPr/>
        </p:nvSpPr>
        <p:spPr>
          <a:xfrm>
            <a:off x="6510849" y="4829456"/>
            <a:ext cx="1629908" cy="228610"/>
          </a:xfrm>
          <a:prstGeom prst="rect">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3">
              <a:latin typeface="Meiryo UI" panose="020B0604030504040204" pitchFamily="50" charset="-128"/>
              <a:ea typeface="Meiryo UI" panose="020B0604030504040204" pitchFamily="50" charset="-128"/>
            </a:endParaRPr>
          </a:p>
        </p:txBody>
      </p:sp>
      <p:sp>
        <p:nvSpPr>
          <p:cNvPr id="83" name="正方形/長方形 82"/>
          <p:cNvSpPr/>
          <p:nvPr/>
        </p:nvSpPr>
        <p:spPr>
          <a:xfrm flipH="1">
            <a:off x="6454167" y="4816803"/>
            <a:ext cx="1729371" cy="253916"/>
          </a:xfrm>
          <a:prstGeom prst="rect">
            <a:avLst/>
          </a:prstGeom>
        </p:spPr>
        <p:txBody>
          <a:bodyPr wrap="square">
            <a:spAutoFit/>
          </a:bodyPr>
          <a:lstStyle/>
          <a:p>
            <a:pPr algn="ct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キーワードでつながりを特定</a:t>
            </a: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84" name="正方形/長方形 83"/>
          <p:cNvSpPr/>
          <p:nvPr/>
        </p:nvSpPr>
        <p:spPr>
          <a:xfrm flipH="1">
            <a:off x="9007416" y="4412699"/>
            <a:ext cx="2090400" cy="385618"/>
          </a:xfrm>
          <a:prstGeom prst="rect">
            <a:avLst/>
          </a:prstGeom>
        </p:spPr>
        <p:txBody>
          <a:bodyPr wrap="square">
            <a:spAutoFit/>
          </a:bodyPr>
          <a:lstStyle/>
          <a:p>
            <a:r>
              <a:rPr lang="ja-JP" altLang="en-US" sz="953" dirty="0">
                <a:latin typeface="Meiryo UI" panose="020B0604030504040204" pitchFamily="50" charset="-128"/>
                <a:ea typeface="Meiryo UI" panose="020B0604030504040204" pitchFamily="50" charset="-128"/>
                <a:cs typeface="Times New Roman" panose="02020603050405020304" pitchFamily="18" charset="0"/>
              </a:rPr>
              <a:t>→府内</a:t>
            </a:r>
            <a:r>
              <a:rPr lang="en-US" altLang="ja-JP" sz="953" dirty="0">
                <a:latin typeface="Meiryo UI" panose="020B0604030504040204" pitchFamily="50" charset="-128"/>
                <a:ea typeface="Meiryo UI" panose="020B0604030504040204" pitchFamily="50" charset="-128"/>
                <a:cs typeface="Times New Roman" panose="02020603050405020304" pitchFamily="18" charset="0"/>
              </a:rPr>
              <a:t>15</a:t>
            </a:r>
            <a:r>
              <a:rPr lang="ja-JP" altLang="en-US" sz="953" dirty="0">
                <a:latin typeface="Meiryo UI" panose="020B0604030504040204" pitchFamily="50" charset="-128"/>
                <a:ea typeface="Meiryo UI" panose="020B0604030504040204" pitchFamily="50" charset="-128"/>
                <a:cs typeface="Times New Roman" panose="02020603050405020304" pitchFamily="18" charset="0"/>
              </a:rPr>
              <a:t>例目と兵庫</a:t>
            </a:r>
            <a:r>
              <a:rPr lang="en-US" altLang="ja-JP" sz="953" dirty="0">
                <a:latin typeface="Meiryo UI" panose="020B0604030504040204" pitchFamily="50" charset="-128"/>
                <a:ea typeface="Meiryo UI" panose="020B0604030504040204" pitchFamily="50" charset="-128"/>
                <a:cs typeface="Times New Roman" panose="02020603050405020304" pitchFamily="18" charset="0"/>
              </a:rPr>
              <a:t>8</a:t>
            </a:r>
            <a:r>
              <a:rPr lang="ja-JP" altLang="en-US" sz="953" dirty="0">
                <a:latin typeface="Meiryo UI" panose="020B0604030504040204" pitchFamily="50" charset="-128"/>
                <a:ea typeface="Meiryo UI" panose="020B0604030504040204" pitchFamily="50" charset="-128"/>
                <a:cs typeface="Times New Roman" panose="02020603050405020304" pitchFamily="18" charset="0"/>
              </a:rPr>
              <a:t>例目の判明が</a:t>
            </a:r>
            <a:endParaRPr lang="en-US" altLang="ja-JP" sz="953"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953" dirty="0">
                <a:latin typeface="Meiryo UI" panose="020B0604030504040204" pitchFamily="50" charset="-128"/>
                <a:ea typeface="Meiryo UI" panose="020B0604030504040204" pitchFamily="50" charset="-128"/>
                <a:cs typeface="Times New Roman" panose="02020603050405020304" pitchFamily="18" charset="0"/>
              </a:rPr>
              <a:t>　注意喚起のきっかけとなった</a:t>
            </a:r>
            <a:endParaRPr lang="en-US" altLang="ja-JP" sz="953"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85" name="正方形/長方形 84"/>
          <p:cNvSpPr/>
          <p:nvPr/>
        </p:nvSpPr>
        <p:spPr>
          <a:xfrm>
            <a:off x="9143812" y="4829456"/>
            <a:ext cx="1629908" cy="228610"/>
          </a:xfrm>
          <a:prstGeom prst="rect">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3">
              <a:latin typeface="Meiryo UI" panose="020B0604030504040204" pitchFamily="50" charset="-128"/>
              <a:ea typeface="Meiryo UI" panose="020B0604030504040204" pitchFamily="50" charset="-128"/>
            </a:endParaRPr>
          </a:p>
        </p:txBody>
      </p:sp>
      <p:sp>
        <p:nvSpPr>
          <p:cNvPr id="86" name="正方形/長方形 85"/>
          <p:cNvSpPr/>
          <p:nvPr/>
        </p:nvSpPr>
        <p:spPr>
          <a:xfrm flipH="1">
            <a:off x="9094081" y="4816803"/>
            <a:ext cx="1729371" cy="253916"/>
          </a:xfrm>
          <a:prstGeom prst="rect">
            <a:avLst/>
          </a:prstGeom>
        </p:spPr>
        <p:txBody>
          <a:bodyPr wrap="square">
            <a:spAutoFit/>
          </a:bodyPr>
          <a:lstStyle/>
          <a:p>
            <a:pPr algn="ct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キーワードでつながりを特定</a:t>
            </a: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36" name="正方形/長方形 135"/>
          <p:cNvSpPr/>
          <p:nvPr/>
        </p:nvSpPr>
        <p:spPr>
          <a:xfrm flipH="1">
            <a:off x="802631" y="1087445"/>
            <a:ext cx="3537953" cy="415498"/>
          </a:xfrm>
          <a:prstGeom prst="rect">
            <a:avLst/>
          </a:prstGeom>
        </p:spPr>
        <p:txBody>
          <a:bodyPr wrap="square">
            <a:spAutoFit/>
          </a:bodyPr>
          <a:lstStyle/>
          <a:p>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① </a:t>
            </a:r>
            <a:r>
              <a:rPr lang="ja-JP" altLang="en-US" sz="1050" b="1" dirty="0">
                <a:latin typeface="Meiryo UI" panose="020B0604030504040204" pitchFamily="50" charset="-128"/>
                <a:ea typeface="Meiryo UI" panose="020B0604030504040204" pitchFamily="50" charset="-128"/>
                <a:cs typeface="Times New Roman" panose="02020603050405020304" pitchFamily="18" charset="0"/>
              </a:rPr>
              <a:t>クラスターの発生を前提にした、対策が</a:t>
            </a:r>
            <a:r>
              <a:rPr lang="ja-JP" altLang="en-US" sz="1050" b="1" dirty="0" smtClean="0">
                <a:latin typeface="Meiryo UI" panose="020B0604030504040204" pitchFamily="50" charset="-128"/>
                <a:ea typeface="Meiryo UI" panose="020B0604030504040204" pitchFamily="50" charset="-128"/>
                <a:cs typeface="Times New Roman" panose="02020603050405020304" pitchFamily="18" charset="0"/>
              </a:rPr>
              <a:t>必要</a:t>
            </a:r>
            <a:endParaRPr lang="en-US" altLang="ja-JP" sz="1050" b="1" dirty="0" smtClean="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dirty="0" smtClean="0">
                <a:latin typeface="Meiryo UI" panose="020B0604030504040204" pitchFamily="50" charset="-128"/>
                <a:ea typeface="Meiryo UI" panose="020B0604030504040204" pitchFamily="50" charset="-128"/>
                <a:cs typeface="Times New Roman" panose="02020603050405020304" pitchFamily="18" charset="0"/>
              </a:rPr>
              <a:t>  これまでに、施設名等を公表したクラスターが</a:t>
            </a:r>
            <a:r>
              <a:rPr lang="en-US" altLang="ja-JP" sz="1050" dirty="0" smtClean="0">
                <a:latin typeface="Meiryo UI" panose="020B0604030504040204" pitchFamily="50" charset="-128"/>
                <a:ea typeface="Meiryo UI" panose="020B0604030504040204" pitchFamily="50" charset="-128"/>
                <a:cs typeface="Times New Roman" panose="02020603050405020304" pitchFamily="18" charset="0"/>
              </a:rPr>
              <a:t>12</a:t>
            </a:r>
            <a:r>
              <a:rPr lang="ja-JP" altLang="en-US" sz="1050" dirty="0" smtClean="0">
                <a:latin typeface="Meiryo UI" panose="020B0604030504040204" pitchFamily="50" charset="-128"/>
                <a:ea typeface="Meiryo UI" panose="020B0604030504040204" pitchFamily="50" charset="-128"/>
                <a:cs typeface="Times New Roman" panose="02020603050405020304" pitchFamily="18" charset="0"/>
              </a:rPr>
              <a:t>件発生</a:t>
            </a:r>
            <a:endParaRPr lang="ja-JP" altLang="en-US" sz="1050" dirty="0">
              <a:latin typeface="Meiryo UI" panose="020B0604030504040204" pitchFamily="50" charset="-128"/>
              <a:ea typeface="Meiryo UI" panose="020B0604030504040204" pitchFamily="50" charset="-128"/>
            </a:endParaRPr>
          </a:p>
        </p:txBody>
      </p:sp>
      <p:sp>
        <p:nvSpPr>
          <p:cNvPr id="94" name="スライド番号プレースホルダー 1"/>
          <p:cNvSpPr txBox="1">
            <a:spLocks/>
          </p:cNvSpPr>
          <p:nvPr/>
        </p:nvSpPr>
        <p:spPr>
          <a:xfrm>
            <a:off x="11470301" y="6500168"/>
            <a:ext cx="418659" cy="321083"/>
          </a:xfrm>
          <a:prstGeom prst="rect">
            <a:avLst/>
          </a:prstGeom>
        </p:spPr>
        <p:txBody>
          <a:bodyPr vert="horz" lIns="82953" tIns="41476" rIns="82953" bIns="41476"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452" smtClean="0">
                <a:solidFill>
                  <a:schemeClr val="tx1"/>
                </a:solidFill>
              </a:rPr>
              <a:t>８</a:t>
            </a:r>
            <a:endParaRPr lang="en-US" altLang="ja-JP" sz="1452" dirty="0" smtClean="0">
              <a:solidFill>
                <a:schemeClr val="tx1"/>
              </a:solidFill>
            </a:endParaRPr>
          </a:p>
        </p:txBody>
      </p:sp>
      <p:sp>
        <p:nvSpPr>
          <p:cNvPr id="95" name="正方形/長方形 94"/>
          <p:cNvSpPr/>
          <p:nvPr/>
        </p:nvSpPr>
        <p:spPr>
          <a:xfrm>
            <a:off x="4485339" y="5657664"/>
            <a:ext cx="3059726" cy="1189629"/>
          </a:xfrm>
          <a:prstGeom prst="rect">
            <a:avLst/>
          </a:prstGeom>
          <a:no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633">
              <a:latin typeface="Meiryo UI" panose="020B0604030504040204" pitchFamily="50" charset="-128"/>
              <a:ea typeface="Meiryo UI" panose="020B0604030504040204" pitchFamily="50" charset="-128"/>
            </a:endParaRPr>
          </a:p>
        </p:txBody>
      </p:sp>
      <p:sp>
        <p:nvSpPr>
          <p:cNvPr id="97" name="正方形/長方形 96"/>
          <p:cNvSpPr/>
          <p:nvPr/>
        </p:nvSpPr>
        <p:spPr>
          <a:xfrm>
            <a:off x="8024139" y="5646471"/>
            <a:ext cx="3059726" cy="1189629"/>
          </a:xfrm>
          <a:prstGeom prst="rect">
            <a:avLst/>
          </a:prstGeom>
          <a:no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633">
              <a:latin typeface="Meiryo UI" panose="020B0604030504040204" pitchFamily="50" charset="-128"/>
              <a:ea typeface="Meiryo UI" panose="020B0604030504040204" pitchFamily="50" charset="-128"/>
            </a:endParaRPr>
          </a:p>
        </p:txBody>
      </p:sp>
      <p:graphicFrame>
        <p:nvGraphicFramePr>
          <p:cNvPr id="105" name="表 104"/>
          <p:cNvGraphicFramePr>
            <a:graphicFrameLocks noGrp="1"/>
          </p:cNvGraphicFramePr>
          <p:nvPr>
            <p:extLst/>
          </p:nvPr>
        </p:nvGraphicFramePr>
        <p:xfrm>
          <a:off x="1010764" y="1499852"/>
          <a:ext cx="2768737" cy="1257300"/>
        </p:xfrm>
        <a:graphic>
          <a:graphicData uri="http://schemas.openxmlformats.org/drawingml/2006/table">
            <a:tbl>
              <a:tblPr firstRow="1" bandRow="1">
                <a:tableStyleId>{5940675A-B579-460E-94D1-54222C63F5DA}</a:tableStyleId>
              </a:tblPr>
              <a:tblGrid>
                <a:gridCol w="1977357">
                  <a:extLst>
                    <a:ext uri="{9D8B030D-6E8A-4147-A177-3AD203B41FA5}">
                      <a16:colId xmlns:a16="http://schemas.microsoft.com/office/drawing/2014/main" val="3620147062"/>
                    </a:ext>
                  </a:extLst>
                </a:gridCol>
                <a:gridCol w="791380">
                  <a:extLst>
                    <a:ext uri="{9D8B030D-6E8A-4147-A177-3AD203B41FA5}">
                      <a16:colId xmlns:a16="http://schemas.microsoft.com/office/drawing/2014/main" val="2916977645"/>
                    </a:ext>
                  </a:extLst>
                </a:gridCol>
              </a:tblGrid>
              <a:tr h="238913">
                <a:tc>
                  <a:txBody>
                    <a:bodyPr/>
                    <a:lstStyle/>
                    <a:p>
                      <a:pPr algn="ctr"/>
                      <a:r>
                        <a:rPr kumimoji="1" lang="ja-JP" altLang="en-US" sz="1050" dirty="0" smtClean="0">
                          <a:latin typeface="Meiryo UI" panose="020B0604030504040204" pitchFamily="50" charset="-128"/>
                          <a:ea typeface="Meiryo UI" panose="020B0604030504040204" pitchFamily="50" charset="-128"/>
                        </a:rPr>
                        <a:t>クラスターの発生場所</a:t>
                      </a:r>
                      <a:endParaRPr kumimoji="1" lang="ja-JP" altLang="en-US" sz="1050" dirty="0">
                        <a:latin typeface="Meiryo UI" panose="020B0604030504040204" pitchFamily="50" charset="-128"/>
                        <a:ea typeface="Meiryo UI" panose="020B0604030504040204" pitchFamily="50" charset="-128"/>
                      </a:endParaRPr>
                    </a:p>
                  </a:txBody>
                  <a:tcPr>
                    <a:solidFill>
                      <a:schemeClr val="accent6">
                        <a:lumMod val="40000"/>
                        <a:lumOff val="60000"/>
                      </a:schemeClr>
                    </a:solidFill>
                  </a:tcPr>
                </a:tc>
                <a:tc>
                  <a:txBody>
                    <a:bodyPr/>
                    <a:lstStyle/>
                    <a:p>
                      <a:pPr algn="ctr"/>
                      <a:r>
                        <a:rPr kumimoji="1" lang="ja-JP" altLang="en-US" sz="1050" dirty="0" smtClean="0">
                          <a:latin typeface="Meiryo UI" panose="020B0604030504040204" pitchFamily="50" charset="-128"/>
                          <a:ea typeface="Meiryo UI" panose="020B0604030504040204" pitchFamily="50" charset="-128"/>
                        </a:rPr>
                        <a:t>件数</a:t>
                      </a:r>
                      <a:endParaRPr kumimoji="1" lang="ja-JP" altLang="en-US" sz="1050" dirty="0">
                        <a:latin typeface="Meiryo UI" panose="020B0604030504040204" pitchFamily="50" charset="-128"/>
                        <a:ea typeface="Meiryo UI" panose="020B0604030504040204" pitchFamily="50" charset="-128"/>
                      </a:endParaRPr>
                    </a:p>
                  </a:txBody>
                  <a:tcPr>
                    <a:solidFill>
                      <a:schemeClr val="accent6">
                        <a:lumMod val="40000"/>
                        <a:lumOff val="60000"/>
                      </a:schemeClr>
                    </a:solidFill>
                  </a:tcPr>
                </a:tc>
                <a:extLst>
                  <a:ext uri="{0D108BD9-81ED-4DB2-BD59-A6C34878D82A}">
                    <a16:rowId xmlns:a16="http://schemas.microsoft.com/office/drawing/2014/main" val="262287745"/>
                  </a:ext>
                </a:extLst>
              </a:tr>
              <a:tr h="238913">
                <a:tc>
                  <a:txBody>
                    <a:bodyPr/>
                    <a:lstStyle/>
                    <a:p>
                      <a:r>
                        <a:rPr kumimoji="1" lang="ja-JP" altLang="en-US" sz="1050" dirty="0" smtClean="0">
                          <a:latin typeface="Meiryo UI" panose="020B0604030504040204" pitchFamily="50" charset="-128"/>
                          <a:ea typeface="Meiryo UI" panose="020B0604030504040204" pitchFamily="50" charset="-128"/>
                        </a:rPr>
                        <a:t>医療機関</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r"/>
                      <a:r>
                        <a:rPr kumimoji="1" lang="en-US" altLang="ja-JP" sz="1050" dirty="0" smtClean="0">
                          <a:latin typeface="Meiryo UI" panose="020B0604030504040204" pitchFamily="50" charset="-128"/>
                          <a:ea typeface="Meiryo UI" panose="020B0604030504040204" pitchFamily="50" charset="-128"/>
                        </a:rPr>
                        <a:t>6</a:t>
                      </a:r>
                    </a:p>
                  </a:txBody>
                  <a:tcPr/>
                </a:tc>
                <a:extLst>
                  <a:ext uri="{0D108BD9-81ED-4DB2-BD59-A6C34878D82A}">
                    <a16:rowId xmlns:a16="http://schemas.microsoft.com/office/drawing/2014/main" val="1155628744"/>
                  </a:ext>
                </a:extLst>
              </a:tr>
              <a:tr h="238913">
                <a:tc>
                  <a:txBody>
                    <a:bodyPr/>
                    <a:lstStyle/>
                    <a:p>
                      <a:r>
                        <a:rPr kumimoji="1" lang="ja-JP" altLang="en-US" sz="1050" dirty="0" smtClean="0">
                          <a:latin typeface="Meiryo UI" panose="020B0604030504040204" pitchFamily="50" charset="-128"/>
                          <a:ea typeface="Meiryo UI" panose="020B0604030504040204" pitchFamily="50" charset="-128"/>
                        </a:rPr>
                        <a:t>ライブハウス</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r"/>
                      <a:r>
                        <a:rPr kumimoji="1" lang="en-US" altLang="ja-JP" sz="1050" dirty="0" smtClean="0">
                          <a:latin typeface="Meiryo UI" panose="020B0604030504040204" pitchFamily="50" charset="-128"/>
                          <a:ea typeface="Meiryo UI" panose="020B0604030504040204" pitchFamily="50" charset="-128"/>
                        </a:rPr>
                        <a:t>4</a:t>
                      </a:r>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928140525"/>
                  </a:ext>
                </a:extLst>
              </a:tr>
              <a:tr h="238913">
                <a:tc>
                  <a:txBody>
                    <a:bodyPr/>
                    <a:lstStyle/>
                    <a:p>
                      <a:r>
                        <a:rPr kumimoji="1" lang="ja-JP" altLang="en-US" sz="1050" dirty="0" smtClean="0">
                          <a:latin typeface="Meiryo UI" panose="020B0604030504040204" pitchFamily="50" charset="-128"/>
                          <a:ea typeface="Meiryo UI" panose="020B0604030504040204" pitchFamily="50" charset="-128"/>
                        </a:rPr>
                        <a:t>大学</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r"/>
                      <a:r>
                        <a:rPr kumimoji="1" lang="en-US" altLang="ja-JP" sz="1050" dirty="0" smtClean="0">
                          <a:latin typeface="Meiryo UI" panose="020B0604030504040204" pitchFamily="50" charset="-128"/>
                          <a:ea typeface="Meiryo UI" panose="020B0604030504040204" pitchFamily="50" charset="-128"/>
                        </a:rPr>
                        <a:t>1</a:t>
                      </a:r>
                    </a:p>
                  </a:txBody>
                  <a:tcPr/>
                </a:tc>
                <a:extLst>
                  <a:ext uri="{0D108BD9-81ED-4DB2-BD59-A6C34878D82A}">
                    <a16:rowId xmlns:a16="http://schemas.microsoft.com/office/drawing/2014/main" val="551297739"/>
                  </a:ext>
                </a:extLst>
              </a:tr>
              <a:tr h="238913">
                <a:tc>
                  <a:txBody>
                    <a:bodyPr/>
                    <a:lstStyle/>
                    <a:p>
                      <a:r>
                        <a:rPr kumimoji="1" lang="ja-JP" altLang="en-US" sz="1050" dirty="0" smtClean="0">
                          <a:latin typeface="Meiryo UI" panose="020B0604030504040204" pitchFamily="50" charset="-128"/>
                          <a:ea typeface="Meiryo UI" panose="020B0604030504040204" pitchFamily="50" charset="-128"/>
                        </a:rPr>
                        <a:t>飲食店</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r"/>
                      <a:r>
                        <a:rPr kumimoji="1" lang="en-US" altLang="ja-JP" sz="1050" dirty="0" smtClean="0">
                          <a:latin typeface="Meiryo UI" panose="020B0604030504040204" pitchFamily="50" charset="-128"/>
                          <a:ea typeface="Meiryo UI" panose="020B0604030504040204" pitchFamily="50" charset="-128"/>
                        </a:rPr>
                        <a:t>1</a:t>
                      </a:r>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537909218"/>
                  </a:ext>
                </a:extLst>
              </a:tr>
            </a:tbl>
          </a:graphicData>
        </a:graphic>
      </p:graphicFrame>
      <p:sp>
        <p:nvSpPr>
          <p:cNvPr id="128" name="正方形/長方形 127"/>
          <p:cNvSpPr/>
          <p:nvPr/>
        </p:nvSpPr>
        <p:spPr>
          <a:xfrm flipH="1">
            <a:off x="4146778" y="1072209"/>
            <a:ext cx="4582587" cy="253916"/>
          </a:xfrm>
          <a:prstGeom prst="rect">
            <a:avLst/>
          </a:prstGeom>
        </p:spPr>
        <p:txBody>
          <a:bodyPr wrap="square">
            <a:spAutoFit/>
          </a:bodyPr>
          <a:lstStyle/>
          <a:p>
            <a:r>
              <a:rPr lang="ja-JP" altLang="en-US" sz="1050" dirty="0" smtClean="0">
                <a:latin typeface="Meiryo UI" panose="020B0604030504040204" pitchFamily="50" charset="-128"/>
                <a:ea typeface="Meiryo UI" panose="020B0604030504040204" pitchFamily="50" charset="-128"/>
                <a:cs typeface="Times New Roman" panose="02020603050405020304" pitchFamily="18" charset="0"/>
              </a:rPr>
              <a:t>② </a:t>
            </a:r>
            <a:r>
              <a:rPr lang="ja-JP" altLang="en-US" sz="1050" b="1" dirty="0" smtClean="0">
                <a:latin typeface="Meiryo UI" panose="020B0604030504040204" pitchFamily="50" charset="-128"/>
                <a:ea typeface="Meiryo UI" panose="020B0604030504040204" pitchFamily="50" charset="-128"/>
                <a:cs typeface="Times New Roman" panose="02020603050405020304" pitchFamily="18" charset="0"/>
              </a:rPr>
              <a:t>クラスターの探知が、感染拡大防止につながる</a:t>
            </a:r>
            <a:endParaRPr lang="ja-JP" altLang="en-US" sz="1050" b="1" dirty="0">
              <a:latin typeface="Meiryo UI" panose="020B0604030504040204" pitchFamily="50" charset="-128"/>
              <a:ea typeface="Meiryo UI" panose="020B0604030504040204" pitchFamily="50" charset="-128"/>
            </a:endParaRPr>
          </a:p>
        </p:txBody>
      </p:sp>
      <p:sp>
        <p:nvSpPr>
          <p:cNvPr id="130" name="正方形/長方形 129"/>
          <p:cNvSpPr/>
          <p:nvPr/>
        </p:nvSpPr>
        <p:spPr>
          <a:xfrm flipH="1">
            <a:off x="4116209" y="1504101"/>
            <a:ext cx="1999263" cy="230832"/>
          </a:xfrm>
          <a:prstGeom prst="rect">
            <a:avLst/>
          </a:prstGeom>
        </p:spPr>
        <p:txBody>
          <a:bodyPr wrap="square">
            <a:spAutoFit/>
          </a:bodyPr>
          <a:lstStyle/>
          <a:p>
            <a:r>
              <a:rPr lang="ja-JP" altLang="en-US" sz="900" b="1" dirty="0" smtClean="0"/>
              <a:t>＜感染源が判明しているケース＞</a:t>
            </a:r>
            <a:endParaRPr lang="en-US" altLang="ja-JP" sz="900" b="1" dirty="0" smtClean="0"/>
          </a:p>
        </p:txBody>
      </p:sp>
      <p:sp>
        <p:nvSpPr>
          <p:cNvPr id="131" name="正方形/長方形 130"/>
          <p:cNvSpPr/>
          <p:nvPr/>
        </p:nvSpPr>
        <p:spPr>
          <a:xfrm flipH="1">
            <a:off x="7610360" y="1504101"/>
            <a:ext cx="2233747" cy="230832"/>
          </a:xfrm>
          <a:prstGeom prst="rect">
            <a:avLst/>
          </a:prstGeom>
        </p:spPr>
        <p:txBody>
          <a:bodyPr wrap="square">
            <a:spAutoFit/>
          </a:bodyPr>
          <a:lstStyle/>
          <a:p>
            <a:r>
              <a:rPr lang="ja-JP" altLang="en-US" sz="900" b="1" dirty="0" smtClean="0"/>
              <a:t>＜感染源が判明していないケース＞</a:t>
            </a:r>
            <a:endParaRPr lang="en-US" altLang="ja-JP" sz="900" b="1" dirty="0" smtClean="0"/>
          </a:p>
        </p:txBody>
      </p:sp>
      <p:sp>
        <p:nvSpPr>
          <p:cNvPr id="133" name="正方形/長方形 132"/>
          <p:cNvSpPr/>
          <p:nvPr/>
        </p:nvSpPr>
        <p:spPr>
          <a:xfrm>
            <a:off x="5802996" y="2079743"/>
            <a:ext cx="1436841" cy="25800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4" name="正方形/長方形 133"/>
          <p:cNvSpPr/>
          <p:nvPr/>
        </p:nvSpPr>
        <p:spPr>
          <a:xfrm flipH="1">
            <a:off x="5804708" y="2081789"/>
            <a:ext cx="1433417" cy="253916"/>
          </a:xfrm>
          <a:prstGeom prst="rect">
            <a:avLst/>
          </a:prstGeom>
        </p:spPr>
        <p:txBody>
          <a:bodyPr wrap="square">
            <a:spAutoFit/>
          </a:bodyPr>
          <a:lstStyle/>
          <a:p>
            <a:pPr algn="ctr"/>
            <a:r>
              <a:rPr lang="en-US" altLang="ja-JP" sz="1050" dirty="0">
                <a:latin typeface="Meiryo UI" panose="020B0604030504040204" pitchFamily="50" charset="-128"/>
                <a:ea typeface="Meiryo UI" panose="020B0604030504040204" pitchFamily="50" charset="-128"/>
              </a:rPr>
              <a:t>3</a:t>
            </a:r>
            <a:r>
              <a:rPr lang="ja-JP" altLang="en-US" sz="1050" dirty="0" smtClean="0">
                <a:latin typeface="Meiryo UI" panose="020B0604030504040204" pitchFamily="50" charset="-128"/>
                <a:ea typeface="Meiryo UI" panose="020B0604030504040204" pitchFamily="50" charset="-128"/>
              </a:rPr>
              <a:t>次感染までで収束</a:t>
            </a:r>
            <a:endParaRPr lang="ja-JP" altLang="en-US" sz="1050" dirty="0">
              <a:latin typeface="Meiryo UI" panose="020B0604030504040204" pitchFamily="50" charset="-128"/>
              <a:ea typeface="Meiryo UI" panose="020B0604030504040204" pitchFamily="50" charset="-128"/>
            </a:endParaRPr>
          </a:p>
        </p:txBody>
      </p:sp>
      <p:sp>
        <p:nvSpPr>
          <p:cNvPr id="135" name="正方形/長方形 134"/>
          <p:cNvSpPr/>
          <p:nvPr/>
        </p:nvSpPr>
        <p:spPr>
          <a:xfrm>
            <a:off x="6320150" y="1874655"/>
            <a:ext cx="72000" cy="72000"/>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eiryo UI" panose="020B0604030504040204" pitchFamily="50" charset="-128"/>
              <a:ea typeface="Meiryo UI" panose="020B0604030504040204" pitchFamily="50" charset="-128"/>
            </a:endParaRPr>
          </a:p>
        </p:txBody>
      </p:sp>
      <p:sp>
        <p:nvSpPr>
          <p:cNvPr id="145" name="正方形/長方形 144"/>
          <p:cNvSpPr/>
          <p:nvPr/>
        </p:nvSpPr>
        <p:spPr>
          <a:xfrm>
            <a:off x="6898569" y="1874655"/>
            <a:ext cx="72000" cy="72000"/>
          </a:xfrm>
          <a:prstGeom prst="rect">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eiryo UI" panose="020B0604030504040204" pitchFamily="50" charset="-128"/>
              <a:ea typeface="Meiryo UI" panose="020B0604030504040204" pitchFamily="50" charset="-128"/>
            </a:endParaRPr>
          </a:p>
        </p:txBody>
      </p:sp>
      <p:sp>
        <p:nvSpPr>
          <p:cNvPr id="146" name="正方形/長方形 145"/>
          <p:cNvSpPr/>
          <p:nvPr/>
        </p:nvSpPr>
        <p:spPr>
          <a:xfrm flipH="1">
            <a:off x="6917618" y="1829373"/>
            <a:ext cx="679871" cy="194925"/>
          </a:xfrm>
          <a:prstGeom prst="rect">
            <a:avLst/>
          </a:prstGeom>
        </p:spPr>
        <p:txBody>
          <a:bodyPr wrap="square">
            <a:spAutoFit/>
          </a:bodyPr>
          <a:lstStyle/>
          <a:p>
            <a:pPr>
              <a:lnSpc>
                <a:spcPts val="800"/>
              </a:lnSpc>
            </a:pPr>
            <a:r>
              <a:rPr lang="ja-JP" altLang="en-US" sz="900" dirty="0" smtClean="0">
                <a:latin typeface="Meiryo UI" panose="020B0604030504040204" pitchFamily="50" charset="-128"/>
                <a:ea typeface="Meiryo UI" panose="020B0604030504040204" pitchFamily="50" charset="-128"/>
              </a:rPr>
              <a:t>感染あり</a:t>
            </a:r>
            <a:endParaRPr lang="ja-JP" altLang="en-US" sz="900" dirty="0">
              <a:latin typeface="Meiryo UI" panose="020B0604030504040204" pitchFamily="50" charset="-128"/>
              <a:ea typeface="Meiryo UI" panose="020B0604030504040204" pitchFamily="50" charset="-128"/>
            </a:endParaRPr>
          </a:p>
        </p:txBody>
      </p:sp>
      <p:sp>
        <p:nvSpPr>
          <p:cNvPr id="151" name="正方形/長方形 150"/>
          <p:cNvSpPr/>
          <p:nvPr/>
        </p:nvSpPr>
        <p:spPr>
          <a:xfrm flipH="1">
            <a:off x="6345598" y="1829373"/>
            <a:ext cx="647627" cy="194925"/>
          </a:xfrm>
          <a:prstGeom prst="rect">
            <a:avLst/>
          </a:prstGeom>
        </p:spPr>
        <p:txBody>
          <a:bodyPr wrap="square">
            <a:spAutoFit/>
          </a:bodyPr>
          <a:lstStyle/>
          <a:p>
            <a:pPr>
              <a:lnSpc>
                <a:spcPts val="800"/>
              </a:lnSpc>
            </a:pPr>
            <a:r>
              <a:rPr lang="ja-JP" altLang="en-US" sz="900" dirty="0" smtClean="0">
                <a:latin typeface="Meiryo UI" panose="020B0604030504040204" pitchFamily="50" charset="-128"/>
                <a:ea typeface="Meiryo UI" panose="020B0604030504040204" pitchFamily="50" charset="-128"/>
              </a:rPr>
              <a:t>感染なし</a:t>
            </a:r>
            <a:endParaRPr lang="en-US" altLang="ja-JP" sz="900" dirty="0" smtClean="0">
              <a:latin typeface="Meiryo UI" panose="020B0604030504040204" pitchFamily="50" charset="-128"/>
              <a:ea typeface="Meiryo UI" panose="020B0604030504040204" pitchFamily="50" charset="-128"/>
            </a:endParaRPr>
          </a:p>
        </p:txBody>
      </p:sp>
      <p:sp>
        <p:nvSpPr>
          <p:cNvPr id="169" name="正方形/長方形 168"/>
          <p:cNvSpPr/>
          <p:nvPr/>
        </p:nvSpPr>
        <p:spPr>
          <a:xfrm flipH="1">
            <a:off x="9386650" y="3034734"/>
            <a:ext cx="1866566" cy="215444"/>
          </a:xfrm>
          <a:prstGeom prst="rect">
            <a:avLst/>
          </a:prstGeom>
        </p:spPr>
        <p:txBody>
          <a:bodyPr wrap="square">
            <a:spAutoFit/>
          </a:bodyPr>
          <a:lstStyle/>
          <a:p>
            <a:r>
              <a:rPr lang="en-US" altLang="ja-JP" sz="800" dirty="0" smtClean="0">
                <a:latin typeface="Meiryo UI" panose="020B0604030504040204" pitchFamily="50" charset="-128"/>
                <a:ea typeface="Meiryo UI" panose="020B0604030504040204" pitchFamily="50" charset="-128"/>
                <a:cs typeface="Times New Roman" panose="02020603050405020304" pitchFamily="18" charset="0"/>
              </a:rPr>
              <a:t>※1</a:t>
            </a:r>
            <a:r>
              <a:rPr lang="ja-JP" altLang="en-US" sz="800" dirty="0" smtClean="0">
                <a:latin typeface="Meiryo UI" panose="020B0604030504040204" pitchFamily="50" charset="-128"/>
                <a:ea typeface="Meiryo UI" panose="020B0604030504040204" pitchFamily="50" charset="-128"/>
                <a:cs typeface="Times New Roman" panose="02020603050405020304" pitchFamily="18" charset="0"/>
              </a:rPr>
              <a:t>次感染が府外事例の</a:t>
            </a:r>
            <a:r>
              <a:rPr lang="en-US" altLang="ja-JP" sz="800" dirty="0">
                <a:latin typeface="Meiryo UI" panose="020B0604030504040204" pitchFamily="50" charset="-128"/>
                <a:ea typeface="Meiryo UI" panose="020B0604030504040204" pitchFamily="50" charset="-128"/>
                <a:cs typeface="Times New Roman" panose="02020603050405020304" pitchFamily="18" charset="0"/>
              </a:rPr>
              <a:t>39</a:t>
            </a:r>
            <a:r>
              <a:rPr lang="ja-JP" altLang="en-US" sz="800" dirty="0" smtClean="0">
                <a:latin typeface="Meiryo UI" panose="020B0604030504040204" pitchFamily="50" charset="-128"/>
                <a:ea typeface="Meiryo UI" panose="020B0604030504040204" pitchFamily="50" charset="-128"/>
                <a:cs typeface="Times New Roman" panose="02020603050405020304" pitchFamily="18" charset="0"/>
              </a:rPr>
              <a:t>例を除く</a:t>
            </a:r>
            <a:endParaRPr lang="en-US" altLang="ja-JP" sz="8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7" name="正方形/長方形 106"/>
          <p:cNvSpPr/>
          <p:nvPr/>
        </p:nvSpPr>
        <p:spPr>
          <a:xfrm flipH="1">
            <a:off x="4323030" y="1274513"/>
            <a:ext cx="6036161" cy="253916"/>
          </a:xfrm>
          <a:prstGeom prst="rect">
            <a:avLst/>
          </a:prstGeom>
        </p:spPr>
        <p:txBody>
          <a:bodyPr wrap="square">
            <a:spAutoFit/>
          </a:bodyPr>
          <a:lstStyle/>
          <a:p>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感染源が判明しているケースは、感染源が不明なケースに比べて、早期に収束</a:t>
            </a: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20" name="正方形/長方形 119"/>
          <p:cNvSpPr/>
          <p:nvPr/>
        </p:nvSpPr>
        <p:spPr>
          <a:xfrm>
            <a:off x="9315607" y="2079743"/>
            <a:ext cx="1436841" cy="25800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1" name="正方形/長方形 120"/>
          <p:cNvSpPr/>
          <p:nvPr/>
        </p:nvSpPr>
        <p:spPr>
          <a:xfrm flipH="1">
            <a:off x="9317319" y="2081789"/>
            <a:ext cx="1433417" cy="253916"/>
          </a:xfrm>
          <a:prstGeom prst="rect">
            <a:avLst/>
          </a:prstGeom>
        </p:spPr>
        <p:txBody>
          <a:bodyPr wrap="square">
            <a:spAutoFit/>
          </a:bodyPr>
          <a:lstStyle/>
          <a:p>
            <a:pPr algn="ctr"/>
            <a:r>
              <a:rPr lang="en-US" altLang="ja-JP" sz="1050" dirty="0">
                <a:latin typeface="Meiryo UI" panose="020B0604030504040204" pitchFamily="50" charset="-128"/>
                <a:ea typeface="Meiryo UI" panose="020B0604030504040204" pitchFamily="50" charset="-128"/>
              </a:rPr>
              <a:t>4</a:t>
            </a:r>
            <a:r>
              <a:rPr lang="ja-JP" altLang="en-US" sz="1050" dirty="0" smtClean="0">
                <a:latin typeface="Meiryo UI" panose="020B0604030504040204" pitchFamily="50" charset="-128"/>
                <a:ea typeface="Meiryo UI" panose="020B0604030504040204" pitchFamily="50" charset="-128"/>
              </a:rPr>
              <a:t>次感染で収束</a:t>
            </a:r>
            <a:endParaRPr lang="ja-JP" altLang="en-US" sz="1050" dirty="0">
              <a:latin typeface="Meiryo UI" panose="020B0604030504040204" pitchFamily="50" charset="-128"/>
              <a:ea typeface="Meiryo UI" panose="020B0604030504040204" pitchFamily="50" charset="-128"/>
            </a:endParaRPr>
          </a:p>
        </p:txBody>
      </p:sp>
      <p:sp>
        <p:nvSpPr>
          <p:cNvPr id="122" name="正方形/長方形 121"/>
          <p:cNvSpPr/>
          <p:nvPr/>
        </p:nvSpPr>
        <p:spPr>
          <a:xfrm>
            <a:off x="9761075" y="1874655"/>
            <a:ext cx="72000" cy="72000"/>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eiryo UI" panose="020B0604030504040204" pitchFamily="50" charset="-128"/>
              <a:ea typeface="Meiryo UI" panose="020B0604030504040204" pitchFamily="50" charset="-128"/>
            </a:endParaRPr>
          </a:p>
        </p:txBody>
      </p:sp>
      <p:sp>
        <p:nvSpPr>
          <p:cNvPr id="123" name="正方形/長方形 122"/>
          <p:cNvSpPr/>
          <p:nvPr/>
        </p:nvSpPr>
        <p:spPr>
          <a:xfrm>
            <a:off x="10339494" y="1874655"/>
            <a:ext cx="72000" cy="72000"/>
          </a:xfrm>
          <a:prstGeom prst="rect">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eiryo UI" panose="020B0604030504040204" pitchFamily="50" charset="-128"/>
              <a:ea typeface="Meiryo UI" panose="020B0604030504040204" pitchFamily="50" charset="-128"/>
            </a:endParaRPr>
          </a:p>
        </p:txBody>
      </p:sp>
      <p:sp>
        <p:nvSpPr>
          <p:cNvPr id="124" name="正方形/長方形 123"/>
          <p:cNvSpPr/>
          <p:nvPr/>
        </p:nvSpPr>
        <p:spPr>
          <a:xfrm flipH="1">
            <a:off x="10358543" y="1829373"/>
            <a:ext cx="679871" cy="194925"/>
          </a:xfrm>
          <a:prstGeom prst="rect">
            <a:avLst/>
          </a:prstGeom>
        </p:spPr>
        <p:txBody>
          <a:bodyPr wrap="square">
            <a:spAutoFit/>
          </a:bodyPr>
          <a:lstStyle/>
          <a:p>
            <a:pPr>
              <a:lnSpc>
                <a:spcPts val="800"/>
              </a:lnSpc>
            </a:pPr>
            <a:r>
              <a:rPr lang="ja-JP" altLang="en-US" sz="900" dirty="0" smtClean="0">
                <a:latin typeface="Meiryo UI" panose="020B0604030504040204" pitchFamily="50" charset="-128"/>
                <a:ea typeface="Meiryo UI" panose="020B0604030504040204" pitchFamily="50" charset="-128"/>
              </a:rPr>
              <a:t>感染あり</a:t>
            </a:r>
            <a:endParaRPr lang="ja-JP" altLang="en-US" sz="900" dirty="0">
              <a:latin typeface="Meiryo UI" panose="020B0604030504040204" pitchFamily="50" charset="-128"/>
              <a:ea typeface="Meiryo UI" panose="020B0604030504040204" pitchFamily="50" charset="-128"/>
            </a:endParaRPr>
          </a:p>
        </p:txBody>
      </p:sp>
      <p:sp>
        <p:nvSpPr>
          <p:cNvPr id="125" name="正方形/長方形 124"/>
          <p:cNvSpPr/>
          <p:nvPr/>
        </p:nvSpPr>
        <p:spPr>
          <a:xfrm flipH="1">
            <a:off x="9786523" y="1829373"/>
            <a:ext cx="647627" cy="194925"/>
          </a:xfrm>
          <a:prstGeom prst="rect">
            <a:avLst/>
          </a:prstGeom>
        </p:spPr>
        <p:txBody>
          <a:bodyPr wrap="square">
            <a:spAutoFit/>
          </a:bodyPr>
          <a:lstStyle/>
          <a:p>
            <a:pPr>
              <a:lnSpc>
                <a:spcPts val="800"/>
              </a:lnSpc>
            </a:pPr>
            <a:r>
              <a:rPr lang="ja-JP" altLang="en-US" sz="900" dirty="0" smtClean="0">
                <a:latin typeface="Meiryo UI" panose="020B0604030504040204" pitchFamily="50" charset="-128"/>
                <a:ea typeface="Meiryo UI" panose="020B0604030504040204" pitchFamily="50" charset="-128"/>
              </a:rPr>
              <a:t>感染なし</a:t>
            </a:r>
            <a:endParaRPr lang="en-US" altLang="ja-JP" sz="900" dirty="0" smtClean="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3"/>
          <a:stretch>
            <a:fillRect/>
          </a:stretch>
        </p:blipFill>
        <p:spPr>
          <a:xfrm>
            <a:off x="4023840" y="1713849"/>
            <a:ext cx="3733800" cy="1676400"/>
          </a:xfrm>
          <a:prstGeom prst="rect">
            <a:avLst/>
          </a:prstGeom>
        </p:spPr>
      </p:pic>
      <p:pic>
        <p:nvPicPr>
          <p:cNvPr id="3" name="図 2"/>
          <p:cNvPicPr>
            <a:picLocks noChangeAspect="1"/>
          </p:cNvPicPr>
          <p:nvPr/>
        </p:nvPicPr>
        <p:blipFill>
          <a:blip r:embed="rId4"/>
          <a:stretch>
            <a:fillRect/>
          </a:stretch>
        </p:blipFill>
        <p:spPr>
          <a:xfrm>
            <a:off x="7578197" y="1701196"/>
            <a:ext cx="3733800" cy="1676400"/>
          </a:xfrm>
          <a:prstGeom prst="rect">
            <a:avLst/>
          </a:prstGeom>
        </p:spPr>
      </p:pic>
    </p:spTree>
    <p:extLst>
      <p:ext uri="{BB962C8B-B14F-4D97-AF65-F5344CB8AC3E}">
        <p14:creationId xmlns:p14="http://schemas.microsoft.com/office/powerpoint/2010/main" val="27094210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3293</Words>
  <Application>Microsoft Office PowerPoint</Application>
  <PresentationFormat>ワイド画面</PresentationFormat>
  <Paragraphs>383</Paragraphs>
  <Slides>8</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8</vt:i4>
      </vt:variant>
    </vt:vector>
  </HeadingPairs>
  <TitlesOfParts>
    <vt:vector size="18" baseType="lpstr">
      <vt:lpstr>HGPｺﾞｼｯｸE</vt:lpstr>
      <vt:lpstr>HGPｺﾞｼｯｸM</vt:lpstr>
      <vt:lpstr>Meiryo UI</vt:lpstr>
      <vt:lpstr>游ゴシック</vt:lpstr>
      <vt:lpstr>游ゴシック Light</vt:lpstr>
      <vt:lpstr>Arial</vt:lpstr>
      <vt:lpstr>Calibri</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2020-06-29T01:57:02Z</dcterms:created>
  <dcterms:modified xsi:type="dcterms:W3CDTF">2020-06-29T01:57:20Z</dcterms:modified>
</cp:coreProperties>
</file>