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82" r:id="rId2"/>
    <p:sldId id="286" r:id="rId3"/>
    <p:sldId id="287" r:id="rId4"/>
    <p:sldId id="290" r:id="rId5"/>
    <p:sldId id="291" r:id="rId6"/>
    <p:sldId id="29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7C80"/>
    <a:srgbClr val="CCFF66"/>
    <a:srgbClr val="FF9900"/>
    <a:srgbClr val="FF9999"/>
    <a:srgbClr val="FFCC00"/>
    <a:srgbClr val="62A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782B-E359-4ED2-B4D6-93FEF695D744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55730-9B4C-407D-A5AF-52CDCDEEA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8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55730-9B4C-407D-A5AF-52CDCDEEA3E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51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7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55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44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37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0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2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6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AEEC-C5EE-4161-81DB-3F9B4A7086AE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1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令和２年</a:t>
            </a:r>
            <a:r>
              <a:rPr kumimoji="1" lang="ja-JP" altLang="en-US" sz="2800" dirty="0" smtClean="0"/>
              <a:t>６月</a:t>
            </a:r>
            <a:r>
              <a:rPr kumimoji="1" lang="en-US" altLang="ja-JP" sz="2800" dirty="0" smtClean="0"/>
              <a:t>29</a:t>
            </a:r>
            <a:r>
              <a:rPr kumimoji="1" lang="ja-JP" altLang="en-US" sz="2800" dirty="0" smtClean="0"/>
              <a:t>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341194" y="2258183"/>
            <a:ext cx="113840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/>
              <a:t>今後</a:t>
            </a:r>
            <a:r>
              <a:rPr lang="ja-JP" altLang="en-US" dirty="0" smtClean="0"/>
              <a:t>の患者発生予測と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それに伴う必要病床数について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76764" y="245660"/>
            <a:ext cx="17469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資料１－４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15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0"/>
            <a:ext cx="12192001" cy="759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今後の患者発生予測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東京都並み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の感染拡大を想定し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94194" y="646121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5422" y="891512"/>
            <a:ext cx="11801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の数値（新規陽性者の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日間移動平均）を起点として、東京都の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の前日増加比（新規陽性者の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移動平均）をかけ合わせて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797031" y="2025560"/>
            <a:ext cx="2667815" cy="15943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1257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2449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3290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3782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3893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0693" y="5955855"/>
            <a:ext cx="412677" cy="611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00927" y="5858261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8283" y="592403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75639" y="590840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72052" y="5880272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30604" y="590997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67960" y="585826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" y="1621448"/>
            <a:ext cx="118110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7" y="1318038"/>
            <a:ext cx="11601450" cy="5010150"/>
          </a:xfrm>
          <a:prstGeom prst="rect">
            <a:avLst/>
          </a:prstGeom>
        </p:spPr>
      </p:pic>
      <p:sp>
        <p:nvSpPr>
          <p:cNvPr id="3" name="テキスト ボックス 1"/>
          <p:cNvSpPr txBox="1"/>
          <p:nvPr/>
        </p:nvSpPr>
        <p:spPr>
          <a:xfrm>
            <a:off x="6192025" y="4377348"/>
            <a:ext cx="1749083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7177938" y="5757645"/>
            <a:ext cx="1526341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入院中（重症）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6462827" y="5085760"/>
            <a:ext cx="2241452" cy="38041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入院中（軽症中等症）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9957436" y="4055447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退院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" y="-22953"/>
            <a:ext cx="12192000" cy="893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陽性者の療養状況の推移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549" y="6380393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21645" y="624578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37971" y="6305888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8831" y="6286684"/>
            <a:ext cx="380104" cy="625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1699" y="6287573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14567" y="630819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486243" y="6277752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34884" y="6472294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55240"/>
              </p:ext>
            </p:extLst>
          </p:nvPr>
        </p:nvGraphicFramePr>
        <p:xfrm>
          <a:off x="1061158" y="1969413"/>
          <a:ext cx="4058071" cy="140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044">
                  <a:extLst>
                    <a:ext uri="{9D8B030D-6E8A-4147-A177-3AD203B41FA5}">
                      <a16:colId xmlns:a16="http://schemas.microsoft.com/office/drawing/2014/main" val="361644202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877087788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121246030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193643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自宅・宿泊療養患者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6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最多人数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1,103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4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最多時期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67218"/>
                  </a:ext>
                </a:extLst>
              </a:tr>
            </a:tbl>
          </a:graphicData>
        </a:graphic>
      </p:graphicFrame>
      <p:sp>
        <p:nvSpPr>
          <p:cNvPr id="25" name="テキスト ボックス 1"/>
          <p:cNvSpPr txBox="1"/>
          <p:nvPr/>
        </p:nvSpPr>
        <p:spPr>
          <a:xfrm>
            <a:off x="9556645" y="3066668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10840805" y="4367780"/>
            <a:ext cx="677290" cy="403464"/>
          </a:xfrm>
          <a:prstGeom prst="borderCallout1">
            <a:avLst>
              <a:gd name="adj1" fmla="val 98945"/>
              <a:gd name="adj2" fmla="val 35285"/>
              <a:gd name="adj3" fmla="val 140394"/>
              <a:gd name="adj4" fmla="val -175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7763" y="896501"/>
            <a:ext cx="929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入院患者の試算は大阪府の発生状況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日を起点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に東京都の拡大状況をかけ合わせて試算</a:t>
            </a: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1061158" y="3376573"/>
            <a:ext cx="4141799" cy="3533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：起点日（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からの日数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感染拡大第２波に備えた必要病床数推計にかかる論点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7493" y="2370321"/>
            <a:ext cx="114876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推計の参考とした都道府県：東京都（国内において本府より発生患者数が多い都道府県）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73387" y="3981245"/>
            <a:ext cx="11445221" cy="616353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必要病床数については、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患者受入に一定の余裕を見るため、病床使用率等を踏まえた推計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" y="582836"/>
            <a:ext cx="11655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（１）第２波における感染拡大ピーク時の感染患者推計の考え方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3507043"/>
            <a:ext cx="5306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（２）第２波に備えた必要病床数の考え方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1195" y="4967906"/>
            <a:ext cx="11190805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必要病床数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1,615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・重症病床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・軽症中等症病床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（宿泊療養施設部屋数　</a:t>
            </a:r>
            <a:r>
              <a:rPr lang="en-US" altLang="ja-JP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1,015</a:t>
            </a:r>
            <a:r>
              <a:rPr lang="ja-JP" altLang="en-US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部屋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程度）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73387" y="1017329"/>
            <a:ext cx="11445221" cy="1340590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・第１波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本府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より大きな感染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拡大を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起こした他都市の感染拡大状況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踏まえ推計してはどうか。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・その際、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社会状況等が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異なる海外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の大規模感染を想定し推計するのではなく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の感染拡大事例を踏まえた推計としてはどうか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1195" y="2764690"/>
            <a:ext cx="11487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推計患者数</a:t>
            </a:r>
            <a:endParaRPr lang="en-US" altLang="ja-JP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・重症患者</a:t>
            </a:r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194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・軽症中等症患者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1,103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（・自宅宿泊療養患者 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812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4328" y="4635346"/>
            <a:ext cx="11487672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仮定した病床使用率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軽症中等症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（宿泊施設使用率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507883" y="6009628"/>
            <a:ext cx="392890" cy="69333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0773" y="5996674"/>
            <a:ext cx="11304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回対策本部会議で示した当面の病床数の整備目標（「フェーズ３」</a:t>
            </a:r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病床数（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床））</a:t>
            </a:r>
            <a:endParaRPr lang="en-US" altLang="ja-JP" sz="2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を上記で推計した必要病床数としてはどうか。</a:t>
            </a:r>
            <a:endParaRPr lang="en-US" altLang="ja-JP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43001" y="963411"/>
            <a:ext cx="9928739" cy="572429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046385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43" name="ホームベース 42"/>
          <p:cNvSpPr/>
          <p:nvPr/>
        </p:nvSpPr>
        <p:spPr>
          <a:xfrm>
            <a:off x="1225555" y="1155598"/>
            <a:ext cx="1986805" cy="405173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病床確保見込</a:t>
            </a:r>
          </a:p>
        </p:txBody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6" y="4268147"/>
            <a:ext cx="1531459" cy="122594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112247" y="2422090"/>
            <a:ext cx="1528236" cy="1251058"/>
          </a:xfrm>
          <a:prstGeom prst="rect">
            <a:avLst/>
          </a:prstGeom>
          <a:solidFill>
            <a:schemeClr val="bg1">
              <a:lumMod val="50000"/>
              <a:alpha val="56000"/>
            </a:schemeClr>
          </a:solidFill>
          <a:ln w="254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（軽症・無症状）</a:t>
            </a:r>
          </a:p>
          <a:p>
            <a:pPr algn="ctr"/>
            <a:endParaRPr lang="ja-JP" altLang="en-US" sz="1138" dirty="0"/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102758" y="5194744"/>
            <a:ext cx="1425602" cy="180215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048914" y="4576736"/>
            <a:ext cx="1531459" cy="91735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85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06177" y="5089674"/>
            <a:ext cx="1480559" cy="39241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現在の陽性者数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158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（うち重症：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人）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548884" y="4922991"/>
            <a:ext cx="629471" cy="2576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500740" y="5169274"/>
            <a:ext cx="671389" cy="2198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6554032" y="4435022"/>
            <a:ext cx="627474" cy="51901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6597924" y="5163164"/>
            <a:ext cx="59780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113285" y="5272466"/>
            <a:ext cx="1526093" cy="22993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087618" y="5479131"/>
            <a:ext cx="14031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フェーズ１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＜感染拡大期＞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296423" y="5490137"/>
            <a:ext cx="131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フェーズ２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＜危険水域＞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181506" y="5489434"/>
            <a:ext cx="1945553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フェーズ３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＜オーバーシュート①＞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5172125" y="4907871"/>
            <a:ext cx="1396996" cy="26686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99052" y="4435023"/>
            <a:ext cx="1363043" cy="739572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597355" y="5290182"/>
            <a:ext cx="478871" cy="18925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211068" y="2679137"/>
            <a:ext cx="12725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</a:p>
        </p:txBody>
      </p:sp>
      <p:sp>
        <p:nvSpPr>
          <p:cNvPr id="124" name="ストライプ矢印 123"/>
          <p:cNvSpPr/>
          <p:nvPr/>
        </p:nvSpPr>
        <p:spPr>
          <a:xfrm>
            <a:off x="6727690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33407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7" name="正方形/長方形 156"/>
          <p:cNvSpPr/>
          <p:nvPr/>
        </p:nvSpPr>
        <p:spPr>
          <a:xfrm>
            <a:off x="1237167" y="1654313"/>
            <a:ext cx="5070261" cy="11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63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オーバーシュートへの危険信号</a:t>
            </a:r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332595" y="1940370"/>
            <a:ext cx="4280898" cy="6924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3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3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感染経路が不明な陽性者数や陽性率の上昇</a:t>
            </a:r>
            <a:endParaRPr lang="en-US" altLang="ja-JP" sz="13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②陽性者の年代別推移における高齢者割合の増加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③集中治療室（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ICU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）の稼働率の増加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955598" y="5882707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平均４０人／日の陽性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978473" y="5882000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平均６７人／日の陽性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111568" y="5900328"/>
            <a:ext cx="2126574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2" name="右矢印 1"/>
          <p:cNvSpPr/>
          <p:nvPr/>
        </p:nvSpPr>
        <p:spPr>
          <a:xfrm>
            <a:off x="1316663" y="6178902"/>
            <a:ext cx="5418506" cy="249758"/>
          </a:xfrm>
          <a:prstGeom prst="rightArrow">
            <a:avLst>
              <a:gd name="adj1" fmla="val 100000"/>
              <a:gd name="adj2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フェーズ２（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床）までは病床確保の見込み</a:t>
            </a:r>
          </a:p>
        </p:txBody>
      </p:sp>
      <p:sp>
        <p:nvSpPr>
          <p:cNvPr id="3" name="大かっこ 2"/>
          <p:cNvSpPr/>
          <p:nvPr/>
        </p:nvSpPr>
        <p:spPr>
          <a:xfrm>
            <a:off x="3073685" y="4771821"/>
            <a:ext cx="1481004" cy="331272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0" name="大かっこ 79"/>
          <p:cNvSpPr/>
          <p:nvPr/>
        </p:nvSpPr>
        <p:spPr>
          <a:xfrm>
            <a:off x="5142157" y="4457835"/>
            <a:ext cx="1468969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2" name="大かっこ 81"/>
          <p:cNvSpPr/>
          <p:nvPr/>
        </p:nvSpPr>
        <p:spPr>
          <a:xfrm>
            <a:off x="7121435" y="3919370"/>
            <a:ext cx="1506640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9209443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099853" y="5482862"/>
            <a:ext cx="1952160" cy="617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＜オーバーシュート②＞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（国算定式によるﾋﾟｰｸ時）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9285721" y="4068388"/>
            <a:ext cx="1363043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8579638" y="4068387"/>
            <a:ext cx="706082" cy="3776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8562094" y="5163164"/>
            <a:ext cx="723626" cy="611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65311" y="2519130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図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6254" y="2076775"/>
            <a:ext cx="310033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テキスト ボックス 77"/>
          <p:cNvSpPr txBox="1"/>
          <p:nvPr/>
        </p:nvSpPr>
        <p:spPr>
          <a:xfrm>
            <a:off x="2509381" y="387390"/>
            <a:ext cx="731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新型コロナウイルス感染症のフェーズに応じた保健医療対策（案）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1164176" y="904275"/>
            <a:ext cx="9869368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7124552" y="3294657"/>
            <a:ext cx="1512966" cy="37273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204160" y="1575816"/>
            <a:ext cx="1536742" cy="120979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9214979" y="2422091"/>
            <a:ext cx="1525923" cy="35036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33474" y="1159547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9820660" y="93306"/>
            <a:ext cx="19300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 smtClean="0"/>
              <a:t>参考</a:t>
            </a:r>
            <a:r>
              <a:rPr lang="en-US" altLang="ja-JP" sz="1400" dirty="0" smtClean="0"/>
              <a:t>】4/2 </a:t>
            </a:r>
            <a:r>
              <a:rPr lang="ja-JP" altLang="en-US" sz="1400" dirty="0"/>
              <a:t>第</a:t>
            </a:r>
            <a:r>
              <a:rPr lang="en-US" altLang="ja-JP" sz="1400" dirty="0"/>
              <a:t>10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対策</a:t>
            </a:r>
            <a:r>
              <a:rPr lang="ja-JP" altLang="en-US" sz="1400" dirty="0"/>
              <a:t>本部会議資料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490193" y="6488668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1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25980" y="963412"/>
            <a:ext cx="9907564" cy="5525256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309404" y="831445"/>
            <a:ext cx="4391202" cy="6328949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7" y="4499441"/>
            <a:ext cx="1512573" cy="9667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1,037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1,400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56793" y="5072111"/>
            <a:ext cx="1889733" cy="4001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 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366401" y="4498076"/>
            <a:ext cx="746454" cy="5671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6663724" y="5072894"/>
            <a:ext cx="517782" cy="10313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5179468" y="5644363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現在確保数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（６月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727969" y="5620936"/>
            <a:ext cx="24466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＜当面の整備目標＞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117285" y="5180656"/>
            <a:ext cx="1508575" cy="28552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重症病床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188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05026" y="5072893"/>
            <a:ext cx="1535459" cy="40457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　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215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346526" y="5180657"/>
            <a:ext cx="766759" cy="10715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ストライプ矢印 123"/>
          <p:cNvSpPr/>
          <p:nvPr/>
        </p:nvSpPr>
        <p:spPr>
          <a:xfrm>
            <a:off x="6625860" y="5742872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53892" y="571192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984265" y="6034549"/>
            <a:ext cx="2071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国内の感染状況を踏まえた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当面の整備目標推計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>
            <a:off x="1125980" y="885825"/>
            <a:ext cx="9907564" cy="1845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感染拡大第２波に備えた当面の病床整備目標（案）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765540" y="5626961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現在入院者数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456795" y="5294401"/>
            <a:ext cx="1881228" cy="171778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０人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6631974" y="3660133"/>
            <a:ext cx="473052" cy="83794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1316663" y="1241249"/>
            <a:ext cx="5132721" cy="1785239"/>
          </a:xfrm>
          <a:prstGeom prst="roundRect">
            <a:avLst>
              <a:gd name="adj" fmla="val 891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今回の分析・推計結果を踏まえ、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フェーズ３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」における当面の病床整備目標を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床（重症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床、軽症中等症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として設定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1164176" y="6473780"/>
            <a:ext cx="9907564" cy="14888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5114081" y="3343596"/>
            <a:ext cx="151134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1,504</a:t>
            </a:r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96448" y="2515806"/>
            <a:ext cx="154403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５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83023" y="6547228"/>
            <a:ext cx="8925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lang="ja-JP" altLang="en-US" sz="1400" dirty="0" smtClean="0"/>
              <a:t>をフェーズごとの病床確保については、７月中に策定する予定の「病床確保計画」にて検討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114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Microsoft Office PowerPoint</Application>
  <PresentationFormat>ワイド画面</PresentationFormat>
  <Paragraphs>153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HGPｺﾞｼｯｸE</vt:lpstr>
      <vt:lpstr>Meiryo UI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令和２年６月29日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2020-06-29T01:48:52Z</dcterms:created>
  <dcterms:modified xsi:type="dcterms:W3CDTF">2020-06-29T01:49:27Z</dcterms:modified>
</cp:coreProperties>
</file>