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1"/>
  </p:sldMasterIdLst>
  <p:notesMasterIdLst>
    <p:notesMasterId r:id="rId12"/>
  </p:notesMasterIdLst>
  <p:sldIdLst>
    <p:sldId id="280" r:id="rId2"/>
    <p:sldId id="347" r:id="rId3"/>
    <p:sldId id="353" r:id="rId4"/>
    <p:sldId id="355" r:id="rId5"/>
    <p:sldId id="356" r:id="rId6"/>
    <p:sldId id="332" r:id="rId7"/>
    <p:sldId id="339" r:id="rId8"/>
    <p:sldId id="338" r:id="rId9"/>
    <p:sldId id="333" r:id="rId10"/>
    <p:sldId id="316" r:id="rId11"/>
  </p:sldIdLst>
  <p:sldSz cx="12192000" cy="6858000"/>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CDC7F779-EFF5-43C9-87A6-C67220768686}">
          <p14:sldIdLst>
            <p14:sldId id="280"/>
            <p14:sldId id="347"/>
            <p14:sldId id="353"/>
            <p14:sldId id="355"/>
            <p14:sldId id="356"/>
            <p14:sldId id="332"/>
            <p14:sldId id="339"/>
            <p14:sldId id="338"/>
            <p14:sldId id="333"/>
            <p14:sldId id="316"/>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作成者"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99CCFF"/>
    <a:srgbClr val="FF66CC"/>
    <a:srgbClr val="5DFC24"/>
    <a:srgbClr val="E54B1B"/>
    <a:srgbClr val="FF6699"/>
    <a:srgbClr val="FFFF66"/>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06" autoAdjust="0"/>
    <p:restoredTop sz="94660"/>
  </p:normalViewPr>
  <p:slideViewPr>
    <p:cSldViewPr snapToGrid="0">
      <p:cViewPr varScale="1">
        <p:scale>
          <a:sx n="71" d="100"/>
          <a:sy n="71" d="100"/>
        </p:scale>
        <p:origin x="630" y="60"/>
      </p:cViewPr>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575" cy="498475"/>
          </a:xfrm>
          <a:prstGeom prst="rect">
            <a:avLst/>
          </a:prstGeom>
        </p:spPr>
        <p:txBody>
          <a:bodyPr vert="horz" lIns="91433" tIns="45716" rIns="91433" bIns="4571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9" y="1"/>
            <a:ext cx="2949575" cy="498475"/>
          </a:xfrm>
          <a:prstGeom prst="rect">
            <a:avLst/>
          </a:prstGeom>
        </p:spPr>
        <p:txBody>
          <a:bodyPr vert="horz" lIns="91433" tIns="45716" rIns="91433" bIns="45716" rtlCol="0"/>
          <a:lstStyle>
            <a:lvl1pPr algn="r">
              <a:defRPr sz="1200"/>
            </a:lvl1pPr>
          </a:lstStyle>
          <a:p>
            <a:fld id="{0CC79B56-3F93-49B8-BF5B-E2942DFEBC41}" type="datetimeFigureOut">
              <a:rPr kumimoji="1" lang="ja-JP" altLang="en-US" smtClean="0"/>
              <a:t>2020/6/29</a:t>
            </a:fld>
            <a:endParaRPr kumimoji="1" lang="ja-JP" altLang="en-US"/>
          </a:p>
        </p:txBody>
      </p:sp>
      <p:sp>
        <p:nvSpPr>
          <p:cNvPr id="4" name="スライド イメージ プレースホルダー 3"/>
          <p:cNvSpPr>
            <a:spLocks noGrp="1" noRot="1" noChangeAspect="1"/>
          </p:cNvSpPr>
          <p:nvPr>
            <p:ph type="sldImg" idx="2"/>
          </p:nvPr>
        </p:nvSpPr>
        <p:spPr>
          <a:xfrm>
            <a:off x="422275" y="1243013"/>
            <a:ext cx="5962650" cy="3354387"/>
          </a:xfrm>
          <a:prstGeom prst="rect">
            <a:avLst/>
          </a:prstGeom>
          <a:noFill/>
          <a:ln w="12700">
            <a:solidFill>
              <a:prstClr val="black"/>
            </a:solidFill>
          </a:ln>
        </p:spPr>
        <p:txBody>
          <a:bodyPr vert="horz" lIns="91433" tIns="45716" rIns="91433" bIns="45716" rtlCol="0" anchor="ctr"/>
          <a:lstStyle/>
          <a:p>
            <a:endParaRPr lang="ja-JP" altLang="en-US"/>
          </a:p>
        </p:txBody>
      </p:sp>
      <p:sp>
        <p:nvSpPr>
          <p:cNvPr id="5" name="ノート プレースホルダー 4"/>
          <p:cNvSpPr>
            <a:spLocks noGrp="1"/>
          </p:cNvSpPr>
          <p:nvPr>
            <p:ph type="body" sz="quarter" idx="3"/>
          </p:nvPr>
        </p:nvSpPr>
        <p:spPr>
          <a:xfrm>
            <a:off x="681038" y="4783139"/>
            <a:ext cx="5445125" cy="3913187"/>
          </a:xfrm>
          <a:prstGeom prst="rect">
            <a:avLst/>
          </a:prstGeom>
        </p:spPr>
        <p:txBody>
          <a:bodyPr vert="horz" lIns="91433" tIns="45716" rIns="91433" bIns="4571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864"/>
            <a:ext cx="2949575" cy="498475"/>
          </a:xfrm>
          <a:prstGeom prst="rect">
            <a:avLst/>
          </a:prstGeom>
        </p:spPr>
        <p:txBody>
          <a:bodyPr vert="horz" lIns="91433" tIns="45716" rIns="91433" bIns="4571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9" y="9440864"/>
            <a:ext cx="2949575" cy="498475"/>
          </a:xfrm>
          <a:prstGeom prst="rect">
            <a:avLst/>
          </a:prstGeom>
        </p:spPr>
        <p:txBody>
          <a:bodyPr vert="horz" lIns="91433" tIns="45716" rIns="91433" bIns="45716" rtlCol="0" anchor="b"/>
          <a:lstStyle>
            <a:lvl1pPr algn="r">
              <a:defRPr sz="1200"/>
            </a:lvl1pPr>
          </a:lstStyle>
          <a:p>
            <a:fld id="{5BFB98CA-D6EC-4BA5-A9B2-86EEAB6615F3}" type="slidenum">
              <a:rPr kumimoji="1" lang="ja-JP" altLang="en-US" smtClean="0"/>
              <a:t>‹#›</a:t>
            </a:fld>
            <a:endParaRPr kumimoji="1" lang="ja-JP" altLang="en-US"/>
          </a:p>
        </p:txBody>
      </p:sp>
    </p:spTree>
    <p:extLst>
      <p:ext uri="{BB962C8B-B14F-4D97-AF65-F5344CB8AC3E}">
        <p14:creationId xmlns:p14="http://schemas.microsoft.com/office/powerpoint/2010/main" val="1239519017"/>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サブタイトル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9152E4AF-155F-49D0-A19A-79C25145625E}" type="datetimeFigureOut">
              <a:rPr kumimoji="1" lang="ja-JP" altLang="en-US" smtClean="0"/>
              <a:t>2020/6/29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42685872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152E4AF-155F-49D0-A19A-79C25145625E}" type="datetimeFigureOut">
              <a:rPr kumimoji="1" lang="ja-JP" altLang="en-US" smtClean="0"/>
              <a:t>2020/6/29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7417645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152E4AF-155F-49D0-A19A-79C25145625E}" type="datetimeFigureOut">
              <a:rPr kumimoji="1" lang="ja-JP" altLang="en-US" smtClean="0"/>
              <a:t>2020/6/29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5320886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9152E4AF-155F-49D0-A19A-79C25145625E}" type="datetimeFigureOut">
              <a:rPr kumimoji="1" lang="ja-JP" altLang="en-US" smtClean="0"/>
              <a:t>2020/6/29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4169515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9152E4AF-155F-49D0-A19A-79C25145625E}" type="datetimeFigureOut">
              <a:rPr kumimoji="1" lang="ja-JP" altLang="en-US" smtClean="0"/>
              <a:t>2020/6/29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66256699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9152E4AF-155F-49D0-A19A-79C25145625E}" type="datetimeFigureOut">
              <a:rPr kumimoji="1" lang="ja-JP" altLang="en-US" smtClean="0"/>
              <a:t>2020/6/29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8837529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9152E4AF-155F-49D0-A19A-79C25145625E}" type="datetimeFigureOut">
              <a:rPr kumimoji="1" lang="ja-JP" altLang="en-US" smtClean="0"/>
              <a:t>2020/6/29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1089656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9152E4AF-155F-49D0-A19A-79C25145625E}" type="datetimeFigureOut">
              <a:rPr kumimoji="1" lang="ja-JP" altLang="en-US" smtClean="0"/>
              <a:t>2020/6/29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3775666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152E4AF-155F-49D0-A19A-79C25145625E}" type="datetimeFigureOut">
              <a:rPr kumimoji="1" lang="ja-JP" altLang="en-US" smtClean="0"/>
              <a:t>2020/6/29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8894770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152E4AF-155F-49D0-A19A-79C25145625E}" type="datetimeFigureOut">
              <a:rPr kumimoji="1" lang="ja-JP" altLang="en-US" smtClean="0"/>
              <a:t>2020/6/29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2393265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9152E4AF-155F-49D0-A19A-79C25145625E}" type="datetimeFigureOut">
              <a:rPr kumimoji="1" lang="ja-JP" altLang="en-US" smtClean="0"/>
              <a:t>2020/6/29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2812753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52E4AF-155F-49D0-A19A-79C25145625E}" type="datetimeFigureOut">
              <a:rPr kumimoji="1" lang="ja-JP" altLang="en-US" smtClean="0"/>
              <a:t>2020/6/29</a:t>
            </a:fld>
            <a:endParaRPr kumimoji="1" lang="ja-JP" altLang="en-US"/>
          </a:p>
        </p:txBody>
      </p:sp>
      <p:sp>
        <p:nvSpPr>
          <p:cNvPr id="5" name="フッター プレースホルダー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1BD58B-2CDE-485A-8E10-5E6FB430C5D3}" type="slidenum">
              <a:rPr kumimoji="1" lang="ja-JP" altLang="en-US" smtClean="0"/>
              <a:t>‹#›</a:t>
            </a:fld>
            <a:endParaRPr kumimoji="1" lang="ja-JP" altLang="en-US"/>
          </a:p>
        </p:txBody>
      </p:sp>
    </p:spTree>
    <p:extLst>
      <p:ext uri="{BB962C8B-B14F-4D97-AF65-F5344CB8AC3E}">
        <p14:creationId xmlns:p14="http://schemas.microsoft.com/office/powerpoint/2010/main" val="4185834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3.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7.xml"/><Relationship Id="rId4" Type="http://schemas.openxmlformats.org/officeDocument/2006/relationships/hyperlink" Target="https://www3.nhk.or.jp/news/special/coronavirus/outflow-data/" TargetMode="External"/></Relationships>
</file>

<file path=ppt/slides/_rels/slide5.xml.rels><?xml version="1.0" encoding="UTF-8" standalone="yes"?>
<Relationships xmlns="http://schemas.openxmlformats.org/package/2006/relationships"><Relationship Id="rId2" Type="http://schemas.openxmlformats.org/officeDocument/2006/relationships/image" Target="../media/image5.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7.gif"/><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image" Target="../media/image8.gif"/><Relationship Id="rId1" Type="http://schemas.openxmlformats.org/officeDocument/2006/relationships/slideLayout" Target="../slideLayouts/slideLayout2.xml"/><Relationship Id="rId5" Type="http://schemas.openxmlformats.org/officeDocument/2006/relationships/image" Target="../media/image11.gif"/><Relationship Id="rId4" Type="http://schemas.openxmlformats.org/officeDocument/2006/relationships/image" Target="../media/image10.gif"/></Relationships>
</file>

<file path=ppt/slides/_rels/slide9.xml.rels><?xml version="1.0" encoding="UTF-8" standalone="yes"?>
<Relationships xmlns="http://schemas.openxmlformats.org/package/2006/relationships"><Relationship Id="rId2" Type="http://schemas.openxmlformats.org/officeDocument/2006/relationships/image" Target="../media/image12.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1"/>
          <p:cNvSpPr>
            <a:spLocks noGrp="1"/>
          </p:cNvSpPr>
          <p:nvPr>
            <p:ph type="ctrTitle"/>
          </p:nvPr>
        </p:nvSpPr>
        <p:spPr>
          <a:xfrm>
            <a:off x="579549" y="1854668"/>
            <a:ext cx="10753860" cy="1480959"/>
          </a:xfrm>
        </p:spPr>
        <p:txBody>
          <a:bodyPr anchor="t">
            <a:normAutofit/>
          </a:bodyPr>
          <a:lstStyle/>
          <a:p>
            <a:r>
              <a:rPr lang="ja-JP" altLang="en-US" sz="4000" dirty="0" smtClean="0"/>
              <a:t>大阪の第一波の感染状況と今後の方向性</a:t>
            </a:r>
            <a:endParaRPr kumimoji="1" lang="ja-JP" altLang="en-US" sz="3600" dirty="0"/>
          </a:p>
        </p:txBody>
      </p:sp>
      <p:sp>
        <p:nvSpPr>
          <p:cNvPr id="7" name="サブタイトル 4"/>
          <p:cNvSpPr>
            <a:spLocks noGrp="1"/>
          </p:cNvSpPr>
          <p:nvPr>
            <p:ph type="subTitle" idx="1"/>
          </p:nvPr>
        </p:nvSpPr>
        <p:spPr>
          <a:xfrm>
            <a:off x="4331593" y="5280337"/>
            <a:ext cx="2687391" cy="907399"/>
          </a:xfrm>
        </p:spPr>
        <p:txBody>
          <a:bodyPr>
            <a:normAutofit/>
          </a:bodyPr>
          <a:lstStyle/>
          <a:p>
            <a:pPr algn="l"/>
            <a:r>
              <a:rPr kumimoji="1" lang="ja-JP" altLang="en-US" dirty="0"/>
              <a:t>大阪府健康医療部</a:t>
            </a:r>
            <a:endParaRPr kumimoji="1" lang="en-US" altLang="ja-JP" dirty="0"/>
          </a:p>
          <a:p>
            <a:pPr algn="l"/>
            <a:r>
              <a:rPr lang="ja-JP" altLang="en-US" dirty="0"/>
              <a:t>　　　危機管理室</a:t>
            </a:r>
            <a:endParaRPr kumimoji="1" lang="en-US" altLang="ja-JP" dirty="0"/>
          </a:p>
          <a:p>
            <a:endParaRPr kumimoji="1" lang="ja-JP" altLang="en-US" dirty="0"/>
          </a:p>
        </p:txBody>
      </p:sp>
      <p:sp>
        <p:nvSpPr>
          <p:cNvPr id="8" name="サブタイトル 4"/>
          <p:cNvSpPr txBox="1">
            <a:spLocks/>
          </p:cNvSpPr>
          <p:nvPr/>
        </p:nvSpPr>
        <p:spPr>
          <a:xfrm>
            <a:off x="3874392" y="4546241"/>
            <a:ext cx="3601791" cy="50227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sz="3200" dirty="0"/>
              <a:t>令和２年</a:t>
            </a:r>
            <a:r>
              <a:rPr lang="ja-JP" altLang="en-US" sz="3200" dirty="0" smtClean="0"/>
              <a:t>６月</a:t>
            </a:r>
            <a:r>
              <a:rPr lang="en-US" altLang="ja-JP" sz="3200" dirty="0" smtClean="0"/>
              <a:t>29</a:t>
            </a:r>
            <a:r>
              <a:rPr lang="ja-JP" altLang="en-US" sz="3200" dirty="0" smtClean="0"/>
              <a:t>日</a:t>
            </a:r>
            <a:endParaRPr lang="ja-JP" altLang="en-US" sz="3200" dirty="0"/>
          </a:p>
        </p:txBody>
      </p:sp>
      <p:sp>
        <p:nvSpPr>
          <p:cNvPr id="9" name="テキスト ボックス 8"/>
          <p:cNvSpPr txBox="1"/>
          <p:nvPr/>
        </p:nvSpPr>
        <p:spPr>
          <a:xfrm>
            <a:off x="10032641" y="219903"/>
            <a:ext cx="1898695" cy="369332"/>
          </a:xfrm>
          <a:prstGeom prst="rect">
            <a:avLst/>
          </a:prstGeom>
          <a:noFill/>
          <a:ln>
            <a:solidFill>
              <a:schemeClr val="tx1"/>
            </a:solidFill>
          </a:ln>
        </p:spPr>
        <p:txBody>
          <a:bodyPr wrap="square" rtlCol="0">
            <a:spAutoFit/>
          </a:bodyPr>
          <a:lstStyle/>
          <a:p>
            <a:pPr algn="ctr"/>
            <a:r>
              <a:rPr lang="ja-JP" altLang="en-US" dirty="0" smtClean="0">
                <a:latin typeface="ＭＳ ゴシック" panose="020B0609070205080204" pitchFamily="49" charset="-128"/>
                <a:ea typeface="ＭＳ ゴシック" panose="020B0609070205080204" pitchFamily="49" charset="-128"/>
              </a:rPr>
              <a:t>資料１－</a:t>
            </a:r>
            <a:r>
              <a:rPr lang="ja-JP" altLang="en-US" dirty="0">
                <a:latin typeface="ＭＳ ゴシック" panose="020B0609070205080204" pitchFamily="49" charset="-128"/>
                <a:ea typeface="ＭＳ ゴシック" panose="020B0609070205080204" pitchFamily="49" charset="-128"/>
              </a:rPr>
              <a:t>１</a:t>
            </a:r>
            <a:endParaRPr kumimoji="1" lang="ja-JP" altLang="en-US" dirty="0">
              <a:latin typeface="ＭＳ ゴシック" panose="020B0609070205080204" pitchFamily="49" charset="-128"/>
              <a:ea typeface="ＭＳ ゴシック" panose="020B0609070205080204" pitchFamily="49" charset="-128"/>
            </a:endParaRPr>
          </a:p>
        </p:txBody>
      </p:sp>
    </p:spTree>
    <p:extLst>
      <p:ext uri="{BB962C8B-B14F-4D97-AF65-F5344CB8AC3E}">
        <p14:creationId xmlns:p14="http://schemas.microsoft.com/office/powerpoint/2010/main" val="1058684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11718334" y="6369844"/>
            <a:ext cx="374887" cy="276999"/>
          </a:xfrm>
          <a:prstGeom prst="rect">
            <a:avLst/>
          </a:prstGeom>
          <a:noFill/>
        </p:spPr>
        <p:txBody>
          <a:bodyPr wrap="square" rtlCol="0">
            <a:spAutoFit/>
          </a:bodyPr>
          <a:lstStyle/>
          <a:p>
            <a:r>
              <a:rPr lang="ja-JP" altLang="en-US" sz="1200" dirty="0" smtClean="0"/>
              <a:t>９</a:t>
            </a:r>
            <a:endParaRPr kumimoji="1" lang="ja-JP" altLang="en-US" sz="1200" dirty="0"/>
          </a:p>
        </p:txBody>
      </p:sp>
      <p:sp>
        <p:nvSpPr>
          <p:cNvPr id="2" name="テキスト ボックス 1"/>
          <p:cNvSpPr txBox="1"/>
          <p:nvPr/>
        </p:nvSpPr>
        <p:spPr>
          <a:xfrm>
            <a:off x="3743922" y="4096903"/>
            <a:ext cx="400110" cy="1259319"/>
          </a:xfrm>
          <a:prstGeom prst="rect">
            <a:avLst/>
          </a:prstGeom>
          <a:noFill/>
        </p:spPr>
        <p:txBody>
          <a:bodyPr vert="eaVert" wrap="none" rtlCol="0">
            <a:spAutoFit/>
          </a:bodyPr>
          <a:lstStyle/>
          <a:p>
            <a:r>
              <a:rPr lang="ja-JP" altLang="en-US" sz="700" dirty="0">
                <a:latin typeface="Meiryo UI" panose="020B0604030504040204" pitchFamily="50" charset="-128"/>
                <a:ea typeface="Meiryo UI" panose="020B0604030504040204" pitchFamily="50" charset="-128"/>
              </a:rPr>
              <a:t>９日　中国・韓国便の到着を</a:t>
            </a:r>
            <a:endParaRPr lang="en-US" altLang="ja-JP" sz="700" dirty="0">
              <a:latin typeface="Meiryo UI" panose="020B0604030504040204" pitchFamily="50" charset="-128"/>
              <a:ea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rPr>
              <a:t>　　　関空・成田に限定</a:t>
            </a:r>
            <a:endParaRPr kumimoji="1" lang="ja-JP" altLang="en-US" sz="7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4519312" y="4067152"/>
            <a:ext cx="406393" cy="1554131"/>
          </a:xfrm>
          <a:prstGeom prst="rect">
            <a:avLst/>
          </a:prstGeom>
          <a:noFill/>
        </p:spPr>
        <p:txBody>
          <a:bodyPr vert="eaVert" wrap="square" rtlCol="0">
            <a:spAutoFit/>
          </a:bodyPr>
          <a:lstStyle/>
          <a:p>
            <a:r>
              <a:rPr lang="en-US" altLang="ja-JP" sz="700" dirty="0">
                <a:latin typeface="Meiryo UI" panose="020B0604030504040204" pitchFamily="50" charset="-128"/>
                <a:ea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rPr>
              <a:t>日　無症状でも流行地域の</a:t>
            </a:r>
            <a:endParaRPr lang="en-US" altLang="ja-JP" sz="700" dirty="0">
              <a:latin typeface="Meiryo UI" panose="020B0604030504040204" pitchFamily="50" charset="-128"/>
              <a:ea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rPr>
              <a:t>　　　 滞在歴があれば検査対象へ</a:t>
            </a:r>
            <a:endParaRPr lang="en-US" altLang="ja-JP" sz="700" dirty="0">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299063" y="3946961"/>
            <a:ext cx="514115" cy="1684219"/>
          </a:xfrm>
          <a:prstGeom prst="rect">
            <a:avLst/>
          </a:prstGeom>
          <a:noFill/>
        </p:spPr>
        <p:txBody>
          <a:bodyPr vert="eaVert" wrap="square" rtlCol="0">
            <a:spAutoFit/>
          </a:bodyPr>
          <a:lstStyle/>
          <a:p>
            <a:r>
              <a:rPr lang="en-US" altLang="ja-JP" sz="700" dirty="0">
                <a:latin typeface="Meiryo UI" panose="020B0604030504040204" pitchFamily="50" charset="-128"/>
                <a:ea typeface="Meiryo UI" panose="020B0604030504040204" pitchFamily="50" charset="-128"/>
              </a:rPr>
              <a:t>2</a:t>
            </a:r>
            <a:r>
              <a:rPr lang="ja-JP" altLang="en-US" sz="700" dirty="0">
                <a:latin typeface="Meiryo UI" panose="020B0604030504040204" pitchFamily="50" charset="-128"/>
                <a:ea typeface="Meiryo UI" panose="020B0604030504040204" pitchFamily="50" charset="-128"/>
              </a:rPr>
              <a:t>月</a:t>
            </a:r>
            <a:r>
              <a:rPr lang="en-US" altLang="ja-JP" sz="700" dirty="0">
                <a:latin typeface="Meiryo UI" panose="020B0604030504040204" pitchFamily="50" charset="-128"/>
                <a:ea typeface="Meiryo UI" panose="020B0604030504040204" pitchFamily="50" charset="-128"/>
              </a:rPr>
              <a:t>1</a:t>
            </a:r>
            <a:r>
              <a:rPr lang="ja-JP" altLang="en-US" sz="700" dirty="0">
                <a:latin typeface="Meiryo UI" panose="020B0604030504040204" pitchFamily="50" charset="-128"/>
                <a:ea typeface="Meiryo UI" panose="020B0604030504040204" pitchFamily="50" charset="-128"/>
              </a:rPr>
              <a:t>日　流行地域の滞在歴がある者</a:t>
            </a:r>
            <a:endParaRPr lang="en-US" altLang="ja-JP" sz="700" dirty="0">
              <a:latin typeface="Meiryo UI" panose="020B0604030504040204" pitchFamily="50" charset="-128"/>
              <a:ea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rPr>
              <a:t>　　　　　  に対し健康観察実施</a:t>
            </a:r>
          </a:p>
          <a:p>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中国湖北省が流行地域</a:t>
            </a:r>
            <a:r>
              <a:rPr lang="en-US" altLang="ja-JP" sz="700" dirty="0">
                <a:latin typeface="Meiryo UI" panose="020B0604030504040204" pitchFamily="50" charset="-128"/>
                <a:ea typeface="Meiryo UI" panose="020B0604030504040204" pitchFamily="50" charset="-128"/>
              </a:rPr>
              <a:t>)</a:t>
            </a:r>
          </a:p>
        </p:txBody>
      </p:sp>
      <p:sp>
        <p:nvSpPr>
          <p:cNvPr id="11" name="テキスト ボックス 10"/>
          <p:cNvSpPr txBox="1"/>
          <p:nvPr/>
        </p:nvSpPr>
        <p:spPr>
          <a:xfrm>
            <a:off x="4009668" y="4067152"/>
            <a:ext cx="406393" cy="1373453"/>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rPr>
              <a:t>日　イタリアとサンマリノが</a:t>
            </a:r>
            <a:endParaRPr lang="en-US" altLang="ja-JP" sz="700" dirty="0">
              <a:latin typeface="Meiryo UI" panose="020B0604030504040204" pitchFamily="50" charset="-128"/>
              <a:ea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rPr>
              <a:t>　　　 流行地域に追加</a:t>
            </a:r>
            <a:endParaRPr lang="en-US" altLang="ja-JP" sz="700" dirty="0">
              <a:latin typeface="Meiryo UI" panose="020B0604030504040204" pitchFamily="50" charset="-128"/>
              <a:ea typeface="Meiryo UI" panose="020B0604030504040204" pitchFamily="50" charset="-128"/>
            </a:endParaRPr>
          </a:p>
        </p:txBody>
      </p:sp>
      <p:sp>
        <p:nvSpPr>
          <p:cNvPr id="12" name="テキスト ボックス 11"/>
          <p:cNvSpPr txBox="1"/>
          <p:nvPr/>
        </p:nvSpPr>
        <p:spPr>
          <a:xfrm>
            <a:off x="921754" y="4119970"/>
            <a:ext cx="298672" cy="1283685"/>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26</a:t>
            </a:r>
            <a:r>
              <a:rPr lang="ja-JP" altLang="en-US" sz="700" dirty="0">
                <a:latin typeface="Meiryo UI" panose="020B0604030504040204" pitchFamily="50" charset="-128"/>
                <a:ea typeface="Meiryo UI" panose="020B0604030504040204" pitchFamily="50" charset="-128"/>
              </a:rPr>
              <a:t>日　韓国が流行地域に追加</a:t>
            </a:r>
            <a:endParaRPr lang="en-US" altLang="ja-JP" sz="700" dirty="0">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722960" y="4119970"/>
            <a:ext cx="298672" cy="1393870"/>
          </a:xfrm>
          <a:prstGeom prst="rect">
            <a:avLst/>
          </a:prstGeom>
          <a:noFill/>
        </p:spPr>
        <p:txBody>
          <a:bodyPr vert="eaVert" wrap="square" rtlCol="0">
            <a:spAutoFit/>
          </a:bodyPr>
          <a:lstStyle/>
          <a:p>
            <a:r>
              <a:rPr lang="en-US" altLang="ja-JP" sz="700" dirty="0">
                <a:latin typeface="Meiryo UI" panose="020B0604030504040204" pitchFamily="50" charset="-128"/>
                <a:ea typeface="Meiryo UI" panose="020B0604030504040204" pitchFamily="50" charset="-128"/>
              </a:rPr>
              <a:t>12</a:t>
            </a:r>
            <a:r>
              <a:rPr lang="ja-JP" altLang="en-US" sz="700" dirty="0">
                <a:latin typeface="Meiryo UI" panose="020B0604030504040204" pitchFamily="50" charset="-128"/>
                <a:ea typeface="Meiryo UI" panose="020B0604030504040204" pitchFamily="50" charset="-128"/>
              </a:rPr>
              <a:t>日　浙江省が流行地域に追加</a:t>
            </a:r>
            <a:endParaRPr lang="en-US" altLang="ja-JP" sz="700" dirty="0">
              <a:latin typeface="Meiryo UI" panose="020B0604030504040204" pitchFamily="50" charset="-128"/>
              <a:ea typeface="Meiryo UI" panose="020B0604030504040204" pitchFamily="50" charset="-128"/>
            </a:endParaRPr>
          </a:p>
        </p:txBody>
      </p:sp>
      <p:sp>
        <p:nvSpPr>
          <p:cNvPr id="17" name="テキスト ボックス 16"/>
          <p:cNvSpPr txBox="1"/>
          <p:nvPr/>
        </p:nvSpPr>
        <p:spPr>
          <a:xfrm>
            <a:off x="3062316" y="4075085"/>
            <a:ext cx="298672" cy="1373453"/>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6</a:t>
            </a:r>
            <a:r>
              <a:rPr lang="ja-JP" altLang="en-US" sz="700" dirty="0">
                <a:latin typeface="Meiryo UI" panose="020B0604030504040204" pitchFamily="50" charset="-128"/>
                <a:ea typeface="Meiryo UI" panose="020B0604030504040204" pitchFamily="50" charset="-128"/>
              </a:rPr>
              <a:t>日　イランが流行地域に追加</a:t>
            </a:r>
            <a:endParaRPr lang="en-US" altLang="ja-JP" sz="700" dirty="0">
              <a:latin typeface="Meiryo UI" panose="020B0604030504040204" pitchFamily="50" charset="-128"/>
              <a:ea typeface="Meiryo UI" panose="020B0604030504040204" pitchFamily="50" charset="-128"/>
            </a:endParaRPr>
          </a:p>
        </p:txBody>
      </p:sp>
      <p:sp>
        <p:nvSpPr>
          <p:cNvPr id="18" name="テキスト ボックス 17"/>
          <p:cNvSpPr txBox="1"/>
          <p:nvPr/>
        </p:nvSpPr>
        <p:spPr>
          <a:xfrm>
            <a:off x="5976847" y="4073252"/>
            <a:ext cx="514115" cy="1440588"/>
          </a:xfrm>
          <a:prstGeom prst="rect">
            <a:avLst/>
          </a:prstGeom>
          <a:noFill/>
        </p:spPr>
        <p:txBody>
          <a:bodyPr vert="eaVert" wrap="square" rtlCol="0">
            <a:spAutoFit/>
          </a:bodyPr>
          <a:lstStyle/>
          <a:p>
            <a:r>
              <a:rPr lang="en-US" altLang="ja-JP" sz="700" dirty="0">
                <a:latin typeface="Meiryo UI" panose="020B0604030504040204" pitchFamily="50" charset="-128"/>
                <a:ea typeface="Meiryo UI" panose="020B0604030504040204" pitchFamily="50" charset="-128"/>
              </a:rPr>
              <a:t>18</a:t>
            </a:r>
            <a:r>
              <a:rPr lang="ja-JP" altLang="en-US" sz="700" dirty="0">
                <a:latin typeface="Meiryo UI" panose="020B0604030504040204" pitchFamily="50" charset="-128"/>
                <a:ea typeface="Meiryo UI" panose="020B0604030504040204" pitchFamily="50" charset="-128"/>
              </a:rPr>
              <a:t>日　スイス・スペイン・</a:t>
            </a:r>
            <a:endParaRPr lang="en-US" altLang="ja-JP" sz="700" dirty="0">
              <a:latin typeface="Meiryo UI" panose="020B0604030504040204" pitchFamily="50" charset="-128"/>
              <a:ea typeface="Meiryo UI" panose="020B0604030504040204" pitchFamily="50" charset="-128"/>
            </a:endParaRPr>
          </a:p>
          <a:p>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アイスランドが流行地域</a:t>
            </a:r>
            <a:endParaRPr lang="en-US" altLang="ja-JP" sz="700" dirty="0">
              <a:latin typeface="Meiryo UI" panose="020B0604030504040204" pitchFamily="50" charset="-128"/>
              <a:ea typeface="Meiryo UI" panose="020B0604030504040204" pitchFamily="50" charset="-128"/>
            </a:endParaRPr>
          </a:p>
          <a:p>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に追加</a:t>
            </a:r>
            <a:endParaRPr lang="en-US" altLang="ja-JP" sz="700" dirty="0">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8225446" y="4027341"/>
            <a:ext cx="406393" cy="1468942"/>
          </a:xfrm>
          <a:prstGeom prst="rect">
            <a:avLst/>
          </a:prstGeom>
          <a:noFill/>
        </p:spPr>
        <p:txBody>
          <a:bodyPr vert="eaVert" wrap="square" rtlCol="0">
            <a:spAutoFit/>
          </a:bodyPr>
          <a:lstStyle/>
          <a:p>
            <a:r>
              <a:rPr lang="en-US" altLang="ja-JP" sz="700" dirty="0">
                <a:latin typeface="Meiryo UI" panose="020B0604030504040204" pitchFamily="50" charset="-128"/>
                <a:ea typeface="Meiryo UI" panose="020B0604030504040204" pitchFamily="50" charset="-128"/>
              </a:rPr>
              <a:t>26</a:t>
            </a:r>
            <a:r>
              <a:rPr lang="ja-JP" altLang="en-US" sz="700" dirty="0">
                <a:latin typeface="Meiryo UI" panose="020B0604030504040204" pitchFamily="50" charset="-128"/>
                <a:ea typeface="Meiryo UI" panose="020B0604030504040204" pitchFamily="50" charset="-128"/>
              </a:rPr>
              <a:t>日　欧米諸国・エジプト・</a:t>
            </a:r>
            <a:endParaRPr lang="en-US" altLang="ja-JP" sz="700" dirty="0">
              <a:latin typeface="Meiryo UI" panose="020B0604030504040204" pitchFamily="50" charset="-128"/>
              <a:ea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rPr>
              <a:t>          米国が流行地域に追加</a:t>
            </a:r>
            <a:endParaRPr lang="en-US" altLang="ja-JP" sz="700" dirty="0">
              <a:latin typeface="Meiryo UI" panose="020B0604030504040204" pitchFamily="50" charset="-128"/>
              <a:ea typeface="Meiryo UI" panose="020B0604030504040204" pitchFamily="50" charset="-128"/>
            </a:endParaRPr>
          </a:p>
        </p:txBody>
      </p:sp>
      <p:sp>
        <p:nvSpPr>
          <p:cNvPr id="20" name="テキスト ボックス 19"/>
          <p:cNvSpPr txBox="1"/>
          <p:nvPr/>
        </p:nvSpPr>
        <p:spPr>
          <a:xfrm>
            <a:off x="8631839" y="4012527"/>
            <a:ext cx="514115" cy="1779045"/>
          </a:xfrm>
          <a:prstGeom prst="rect">
            <a:avLst/>
          </a:prstGeom>
          <a:noFill/>
        </p:spPr>
        <p:txBody>
          <a:bodyPr vert="eaVert" wrap="square" rtlCol="0">
            <a:spAutoFit/>
          </a:bodyPr>
          <a:lstStyle/>
          <a:p>
            <a:r>
              <a:rPr lang="en-US" altLang="ja-JP" sz="700" dirty="0">
                <a:latin typeface="Meiryo UI" panose="020B0604030504040204" pitchFamily="50" charset="-128"/>
                <a:ea typeface="Meiryo UI" panose="020B0604030504040204" pitchFamily="50" charset="-128"/>
              </a:rPr>
              <a:t>28</a:t>
            </a:r>
            <a:r>
              <a:rPr lang="ja-JP" altLang="en-US" sz="700" dirty="0">
                <a:latin typeface="Meiryo UI" panose="020B0604030504040204" pitchFamily="50" charset="-128"/>
                <a:ea typeface="Meiryo UI" panose="020B0604030504040204" pitchFamily="50" charset="-128"/>
              </a:rPr>
              <a:t>日　東南アジア</a:t>
            </a:r>
            <a:r>
              <a:rPr lang="en-US" altLang="ja-JP" sz="700" dirty="0">
                <a:latin typeface="Meiryo UI" panose="020B0604030504040204" pitchFamily="50" charset="-128"/>
                <a:ea typeface="Meiryo UI" panose="020B0604030504040204" pitchFamily="50" charset="-128"/>
              </a:rPr>
              <a:t>7</a:t>
            </a:r>
            <a:r>
              <a:rPr lang="ja-JP" altLang="en-US" sz="700" dirty="0">
                <a:latin typeface="Meiryo UI" panose="020B0604030504040204" pitchFamily="50" charset="-128"/>
                <a:ea typeface="Meiryo UI" panose="020B0604030504040204" pitchFamily="50" charset="-128"/>
              </a:rPr>
              <a:t>国・イスラエル・</a:t>
            </a:r>
            <a:endParaRPr lang="en-US" altLang="ja-JP" sz="700" dirty="0">
              <a:latin typeface="Meiryo UI" panose="020B0604030504040204" pitchFamily="50" charset="-128"/>
              <a:ea typeface="Meiryo UI" panose="020B0604030504040204" pitchFamily="50" charset="-128"/>
            </a:endParaRPr>
          </a:p>
          <a:p>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カタール・バーレーン・</a:t>
            </a:r>
            <a:endParaRPr lang="en-US" altLang="ja-JP" sz="700" dirty="0">
              <a:latin typeface="Meiryo UI" panose="020B0604030504040204" pitchFamily="50" charset="-128"/>
              <a:ea typeface="Meiryo UI" panose="020B0604030504040204" pitchFamily="50" charset="-128"/>
            </a:endParaRPr>
          </a:p>
          <a:p>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コンゴ共和国が流行地域に追加</a:t>
            </a:r>
            <a:endParaRPr lang="en-US" altLang="ja-JP" sz="700" dirty="0">
              <a:latin typeface="Meiryo UI" panose="020B0604030504040204" pitchFamily="50" charset="-128"/>
              <a:ea typeface="Meiryo UI" panose="020B0604030504040204" pitchFamily="50" charset="-128"/>
            </a:endParaRPr>
          </a:p>
        </p:txBody>
      </p:sp>
      <p:sp>
        <p:nvSpPr>
          <p:cNvPr id="21" name="テキスト ボックス 20"/>
          <p:cNvSpPr txBox="1"/>
          <p:nvPr/>
        </p:nvSpPr>
        <p:spPr>
          <a:xfrm>
            <a:off x="9753675" y="4023882"/>
            <a:ext cx="406393" cy="1528058"/>
          </a:xfrm>
          <a:prstGeom prst="rect">
            <a:avLst/>
          </a:prstGeom>
          <a:noFill/>
        </p:spPr>
        <p:txBody>
          <a:bodyPr vert="eaVert" wrap="square" rtlCol="0">
            <a:spAutoFit/>
          </a:bodyPr>
          <a:lstStyle/>
          <a:p>
            <a:r>
              <a:rPr lang="en-US" altLang="ja-JP" sz="700" dirty="0">
                <a:latin typeface="Meiryo UI" panose="020B0604030504040204" pitchFamily="50" charset="-128"/>
                <a:ea typeface="Meiryo UI" panose="020B0604030504040204" pitchFamily="50" charset="-128"/>
              </a:rPr>
              <a:t>2</a:t>
            </a:r>
            <a:r>
              <a:rPr lang="ja-JP" altLang="en-US" sz="700" dirty="0">
                <a:latin typeface="Meiryo UI" panose="020B0604030504040204" pitchFamily="50" charset="-128"/>
                <a:ea typeface="Meiryo UI" panose="020B0604030504040204" pitchFamily="50" charset="-128"/>
              </a:rPr>
              <a:t>日　流行地域の拡大、全ての</a:t>
            </a:r>
            <a:endParaRPr lang="en-US" altLang="ja-JP" sz="700" dirty="0">
              <a:latin typeface="Meiryo UI" panose="020B0604030504040204" pitchFamily="50" charset="-128"/>
              <a:ea typeface="Meiryo UI" panose="020B0604030504040204" pitchFamily="50" charset="-128"/>
            </a:endParaRPr>
          </a:p>
          <a:p>
            <a:r>
              <a:rPr lang="en-US" altLang="ja-JP" sz="700" dirty="0">
                <a:latin typeface="Meiryo UI" panose="020B0604030504040204" pitchFamily="50" charset="-128"/>
                <a:ea typeface="Meiryo UI" panose="020B0604030504040204" pitchFamily="50" charset="-128"/>
              </a:rPr>
              <a:t>          </a:t>
            </a:r>
            <a:r>
              <a:rPr lang="ja-JP" altLang="en-US" sz="700" dirty="0">
                <a:latin typeface="Meiryo UI" panose="020B0604030504040204" pitchFamily="50" charset="-128"/>
                <a:ea typeface="Meiryo UI" panose="020B0604030504040204" pitchFamily="50" charset="-128"/>
              </a:rPr>
              <a:t>国と地域が検疫強化対象へ</a:t>
            </a:r>
            <a:endParaRPr lang="en-US" altLang="ja-JP" sz="700" dirty="0">
              <a:latin typeface="Meiryo UI" panose="020B0604030504040204" pitchFamily="50" charset="-128"/>
              <a:ea typeface="Meiryo UI" panose="020B0604030504040204" pitchFamily="50" charset="-128"/>
            </a:endParaRPr>
          </a:p>
        </p:txBody>
      </p:sp>
      <p:sp>
        <p:nvSpPr>
          <p:cNvPr id="4" name="テキスト ボックス 3"/>
          <p:cNvSpPr txBox="1"/>
          <p:nvPr/>
        </p:nvSpPr>
        <p:spPr>
          <a:xfrm>
            <a:off x="0" y="5631180"/>
            <a:ext cx="11629623" cy="738664"/>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・海外渡航歴のある者</a:t>
            </a:r>
            <a:r>
              <a:rPr lang="en-US" altLang="ja-JP" sz="1400" dirty="0">
                <a:latin typeface="Meiryo UI" panose="020B0604030504040204" pitchFamily="50" charset="-128"/>
                <a:ea typeface="Meiryo UI" panose="020B0604030504040204" pitchFamily="50" charset="-128"/>
              </a:rPr>
              <a:t>22</a:t>
            </a:r>
            <a:r>
              <a:rPr lang="ja-JP" altLang="en-US" sz="1400" dirty="0">
                <a:latin typeface="Meiryo UI" panose="020B0604030504040204" pitchFamily="50" charset="-128"/>
                <a:ea typeface="Meiryo UI" panose="020B0604030504040204" pitchFamily="50" charset="-128"/>
              </a:rPr>
              <a:t>名は、国による流行地域指定前に帰国</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入国</a:t>
            </a:r>
            <a:r>
              <a:rPr lang="en-US" altLang="ja-JP" sz="1400" dirty="0">
                <a:latin typeface="Meiryo UI" panose="020B0604030504040204" pitchFamily="50" charset="-128"/>
                <a:ea typeface="Meiryo UI" panose="020B0604030504040204" pitchFamily="50" charset="-128"/>
              </a:rPr>
              <a:t>)</a:t>
            </a:r>
            <a:r>
              <a:rPr lang="ja-JP" altLang="en-US" sz="1400" dirty="0">
                <a:latin typeface="Meiryo UI" panose="020B0604030504040204" pitchFamily="50" charset="-128"/>
                <a:ea typeface="Meiryo UI" panose="020B0604030504040204" pitchFamily="50" charset="-128"/>
              </a:rPr>
              <a:t>したため、検疫所での検査や健康観察の対象外であった。</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日、全ての国と地域が検疫強化の対象。検疫所での検査を除き、</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月</a:t>
            </a:r>
            <a:r>
              <a:rPr lang="en-US" altLang="ja-JP" sz="1400" dirty="0">
                <a:latin typeface="Meiryo UI" panose="020B0604030504040204" pitchFamily="50" charset="-128"/>
                <a:ea typeface="Meiryo UI" panose="020B0604030504040204" pitchFamily="50" charset="-128"/>
              </a:rPr>
              <a:t>4</a:t>
            </a:r>
            <a:r>
              <a:rPr lang="ja-JP" altLang="en-US" sz="1400" dirty="0">
                <a:latin typeface="Meiryo UI" panose="020B0604030504040204" pitchFamily="50" charset="-128"/>
                <a:ea typeface="Meiryo UI" panose="020B0604030504040204" pitchFamily="50" charset="-128"/>
              </a:rPr>
              <a:t>日以降は海外渡航歴がある者の陽性判明なし。</a:t>
            </a:r>
            <a:endParaRPr lang="en-US" altLang="ja-JP" sz="1400" dirty="0">
              <a:latin typeface="Meiryo UI" panose="020B0604030504040204" pitchFamily="50" charset="-128"/>
              <a:ea typeface="Meiryo UI" panose="020B0604030504040204" pitchFamily="50" charset="-128"/>
            </a:endParaRPr>
          </a:p>
          <a:p>
            <a:r>
              <a:rPr lang="ja-JP" altLang="en-US" sz="1400" dirty="0">
                <a:latin typeface="Meiryo UI" panose="020B0604030504040204" pitchFamily="50" charset="-128"/>
                <a:ea typeface="Meiryo UI" panose="020B0604030504040204" pitchFamily="50" charset="-128"/>
              </a:rPr>
              <a:t>・現在、流行地域に滞在歴がある者は検疫所で検査が実施され、陰性であっても、入国後保健所による健康観察を実施（検疫フォローアップ）。</a:t>
            </a:r>
            <a:endParaRPr lang="en-US" altLang="ja-JP" sz="1400" dirty="0">
              <a:latin typeface="Meiryo UI" panose="020B0604030504040204" pitchFamily="50" charset="-128"/>
              <a:ea typeface="Meiryo UI" panose="020B0604030504040204" pitchFamily="50" charset="-128"/>
            </a:endParaRPr>
          </a:p>
        </p:txBody>
      </p:sp>
      <p:sp>
        <p:nvSpPr>
          <p:cNvPr id="27" name="テキスト ボックス 26"/>
          <p:cNvSpPr txBox="1"/>
          <p:nvPr/>
        </p:nvSpPr>
        <p:spPr>
          <a:xfrm>
            <a:off x="6803780" y="4059075"/>
            <a:ext cx="520399" cy="1468942"/>
          </a:xfrm>
          <a:prstGeom prst="rect">
            <a:avLst/>
          </a:prstGeom>
          <a:noFill/>
        </p:spPr>
        <p:txBody>
          <a:bodyPr vert="eaVert" wrap="square" rtlCol="0">
            <a:spAutoFit/>
          </a:bodyPr>
          <a:lstStyle/>
          <a:p>
            <a:r>
              <a:rPr lang="en-US" altLang="ja-JP" sz="700" dirty="0">
                <a:latin typeface="Meiryo UI" panose="020B0604030504040204" pitchFamily="50" charset="-128"/>
                <a:ea typeface="Meiryo UI" panose="020B0604030504040204" pitchFamily="50" charset="-128"/>
              </a:rPr>
              <a:t>21</a:t>
            </a:r>
            <a:r>
              <a:rPr lang="ja-JP" altLang="en-US" sz="700" dirty="0">
                <a:latin typeface="Meiryo UI" panose="020B0604030504040204" pitchFamily="50" charset="-128"/>
                <a:ea typeface="Meiryo UI" panose="020B0604030504040204" pitchFamily="50" charset="-128"/>
              </a:rPr>
              <a:t>日　欧米諸国・イラン・</a:t>
            </a:r>
            <a:endParaRPr lang="en-US" altLang="ja-JP" sz="700" dirty="0">
              <a:latin typeface="Meiryo UI" panose="020B0604030504040204" pitchFamily="50" charset="-128"/>
              <a:ea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rPr>
              <a:t>　　　エジプトの</a:t>
            </a:r>
            <a:r>
              <a:rPr lang="en-US" altLang="ja-JP" sz="700" dirty="0">
                <a:latin typeface="Meiryo UI" panose="020B0604030504040204" pitchFamily="50" charset="-128"/>
                <a:ea typeface="Meiryo UI" panose="020B0604030504040204" pitchFamily="50" charset="-128"/>
              </a:rPr>
              <a:t>38</a:t>
            </a:r>
            <a:r>
              <a:rPr lang="ja-JP" altLang="en-US" sz="700" dirty="0">
                <a:latin typeface="Meiryo UI" panose="020B0604030504040204" pitchFamily="50" charset="-128"/>
                <a:ea typeface="Meiryo UI" panose="020B0604030504040204" pitchFamily="50" charset="-128"/>
              </a:rPr>
              <a:t>国に入国後の</a:t>
            </a:r>
            <a:endParaRPr lang="en-US" altLang="ja-JP" sz="700" dirty="0">
              <a:latin typeface="Meiryo UI" panose="020B0604030504040204" pitchFamily="50" charset="-128"/>
              <a:ea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rPr>
              <a:t>　　　待機要請</a:t>
            </a:r>
            <a:endParaRPr lang="en-US" altLang="ja-JP" sz="700" dirty="0">
              <a:latin typeface="Meiryo UI" panose="020B0604030504040204" pitchFamily="50" charset="-128"/>
              <a:ea typeface="Meiryo UI" panose="020B0604030504040204" pitchFamily="50" charset="-128"/>
            </a:endParaRPr>
          </a:p>
        </p:txBody>
      </p:sp>
      <p:sp>
        <p:nvSpPr>
          <p:cNvPr id="22" name="テキスト ボックス 21"/>
          <p:cNvSpPr txBox="1"/>
          <p:nvPr/>
        </p:nvSpPr>
        <p:spPr>
          <a:xfrm>
            <a:off x="4254" y="0"/>
            <a:ext cx="12191999" cy="461665"/>
          </a:xfrm>
          <a:prstGeom prst="rect">
            <a:avLst/>
          </a:prstGeom>
          <a:solidFill>
            <a:srgbClr val="00B050"/>
          </a:solidFill>
          <a:ln>
            <a:noFill/>
          </a:ln>
        </p:spPr>
        <p:txBody>
          <a:bodyPr wrap="square" rtlCol="0">
            <a:spAutoFit/>
          </a:bodyPr>
          <a:lstStyle/>
          <a:p>
            <a:pPr algn="ctr"/>
            <a:r>
              <a:rPr lang="en-US" altLang="ja-JP" sz="2400" b="1" dirty="0" smtClean="0">
                <a:solidFill>
                  <a:schemeClr val="bg1"/>
                </a:solidFill>
                <a:latin typeface="Meiryo UI" panose="020B0604030504040204" pitchFamily="50" charset="-128"/>
                <a:ea typeface="Meiryo UI" panose="020B0604030504040204" pitchFamily="50" charset="-128"/>
              </a:rPr>
              <a:t>【</a:t>
            </a:r>
            <a:r>
              <a:rPr lang="ja-JP" altLang="en-US" sz="2400" b="1" dirty="0" smtClean="0">
                <a:solidFill>
                  <a:schemeClr val="bg1"/>
                </a:solidFill>
                <a:latin typeface="Meiryo UI" panose="020B0604030504040204" pitchFamily="50" charset="-128"/>
                <a:ea typeface="Meiryo UI" panose="020B0604030504040204" pitchFamily="50" charset="-128"/>
              </a:rPr>
              <a:t>参考</a:t>
            </a:r>
            <a:r>
              <a:rPr lang="en-US" altLang="ja-JP" sz="2400" b="1" dirty="0" smtClean="0">
                <a:solidFill>
                  <a:schemeClr val="bg1"/>
                </a:solidFill>
                <a:latin typeface="Meiryo UI" panose="020B0604030504040204" pitchFamily="50" charset="-128"/>
                <a:ea typeface="Meiryo UI" panose="020B0604030504040204" pitchFamily="50" charset="-128"/>
              </a:rPr>
              <a:t>】</a:t>
            </a:r>
            <a:r>
              <a:rPr lang="ja-JP" altLang="en-US" sz="2400" b="1" dirty="0" smtClean="0">
                <a:solidFill>
                  <a:schemeClr val="bg1"/>
                </a:solidFill>
                <a:latin typeface="Meiryo UI" panose="020B0604030504040204" pitchFamily="50" charset="-128"/>
                <a:ea typeface="Meiryo UI" panose="020B0604030504040204" pitchFamily="50" charset="-128"/>
              </a:rPr>
              <a:t>３</a:t>
            </a:r>
            <a:r>
              <a:rPr lang="ja-JP" altLang="en-US" sz="2400" b="1" dirty="0">
                <a:solidFill>
                  <a:schemeClr val="bg1"/>
                </a:solidFill>
                <a:latin typeface="Meiryo UI" panose="020B0604030504040204" pitchFamily="50" charset="-128"/>
                <a:ea typeface="Meiryo UI" panose="020B0604030504040204" pitchFamily="50" charset="-128"/>
              </a:rPr>
              <a:t>　水際対策による海外由来の感染拡大の</a:t>
            </a:r>
            <a:r>
              <a:rPr lang="ja-JP" altLang="en-US" sz="2400" b="1" dirty="0" smtClean="0">
                <a:solidFill>
                  <a:schemeClr val="bg1"/>
                </a:solidFill>
                <a:latin typeface="Meiryo UI" panose="020B0604030504040204" pitchFamily="50" charset="-128"/>
                <a:ea typeface="Meiryo UI" panose="020B0604030504040204" pitchFamily="50" charset="-128"/>
              </a:rPr>
              <a:t>検出</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23" name="正方形/長方形 22"/>
          <p:cNvSpPr/>
          <p:nvPr/>
        </p:nvSpPr>
        <p:spPr>
          <a:xfrm>
            <a:off x="0" y="557277"/>
            <a:ext cx="12183492" cy="522592"/>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000" b="1" dirty="0">
                <a:solidFill>
                  <a:schemeClr val="tx1"/>
                </a:solidFill>
                <a:latin typeface="Meiryo UI" panose="020B0604030504040204" pitchFamily="50" charset="-128"/>
                <a:ea typeface="Meiryo UI" panose="020B0604030504040204" pitchFamily="50" charset="-128"/>
              </a:rPr>
              <a:t>◆　２月以降、感染が拡大している国からの渡航等を制限。</a:t>
            </a:r>
            <a:endParaRPr lang="en-US" altLang="ja-JP" sz="2000" b="1" dirty="0">
              <a:solidFill>
                <a:schemeClr val="tx1"/>
              </a:solidFill>
              <a:latin typeface="Meiryo UI" panose="020B0604030504040204" pitchFamily="50" charset="-128"/>
              <a:ea typeface="Meiryo UI" panose="020B0604030504040204" pitchFamily="50" charset="-128"/>
            </a:endParaRPr>
          </a:p>
        </p:txBody>
      </p:sp>
      <p:sp>
        <p:nvSpPr>
          <p:cNvPr id="5" name="角丸四角形 4"/>
          <p:cNvSpPr/>
          <p:nvPr/>
        </p:nvSpPr>
        <p:spPr>
          <a:xfrm>
            <a:off x="9800749" y="3644720"/>
            <a:ext cx="296288" cy="1869119"/>
          </a:xfrm>
          <a:prstGeom prst="round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p:cNvCxnSpPr/>
          <p:nvPr/>
        </p:nvCxnSpPr>
        <p:spPr>
          <a:xfrm flipV="1">
            <a:off x="9955375" y="3052294"/>
            <a:ext cx="8843" cy="59242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 name="直線矢印コネクタ 14"/>
          <p:cNvCxnSpPr/>
          <p:nvPr/>
        </p:nvCxnSpPr>
        <p:spPr>
          <a:xfrm>
            <a:off x="9955375" y="3052294"/>
            <a:ext cx="180000"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p:cNvSpPr txBox="1"/>
          <p:nvPr/>
        </p:nvSpPr>
        <p:spPr>
          <a:xfrm>
            <a:off x="10130557" y="2689808"/>
            <a:ext cx="1962664" cy="738664"/>
          </a:xfrm>
          <a:prstGeom prst="rect">
            <a:avLst/>
          </a:prstGeom>
          <a:solidFill>
            <a:schemeClr val="bg1"/>
          </a:solidFill>
          <a:ln>
            <a:solidFill>
              <a:schemeClr val="tx1"/>
            </a:solidFill>
          </a:ln>
        </p:spPr>
        <p:txBody>
          <a:bodyPr wrap="square" rtlCol="0">
            <a:spAutoFit/>
          </a:bodyPr>
          <a:lstStyle/>
          <a:p>
            <a:r>
              <a:rPr kumimoji="1" lang="en-US" altLang="ja-JP" sz="1400" u="sng" dirty="0" smtClean="0">
                <a:latin typeface="Meiryo UI" panose="020B0604030504040204" pitchFamily="50" charset="-128"/>
                <a:ea typeface="Meiryo UI" panose="020B0604030504040204" pitchFamily="50" charset="-128"/>
              </a:rPr>
              <a:t>4</a:t>
            </a:r>
            <a:r>
              <a:rPr kumimoji="1" lang="ja-JP" altLang="en-US" sz="1400" u="sng" dirty="0" smtClean="0">
                <a:latin typeface="Meiryo UI" panose="020B0604030504040204" pitchFamily="50" charset="-128"/>
                <a:ea typeface="Meiryo UI" panose="020B0604030504040204" pitchFamily="50" charset="-128"/>
              </a:rPr>
              <a:t>月</a:t>
            </a:r>
            <a:r>
              <a:rPr kumimoji="1" lang="en-US" altLang="ja-JP" sz="1400" u="sng" dirty="0" smtClean="0">
                <a:latin typeface="Meiryo UI" panose="020B0604030504040204" pitchFamily="50" charset="-128"/>
                <a:ea typeface="Meiryo UI" panose="020B0604030504040204" pitchFamily="50" charset="-128"/>
              </a:rPr>
              <a:t>2</a:t>
            </a:r>
            <a:r>
              <a:rPr kumimoji="1" lang="ja-JP" altLang="en-US" sz="1400" u="sng" dirty="0" smtClean="0">
                <a:latin typeface="Meiryo UI" panose="020B0604030504040204" pitchFamily="50" charset="-128"/>
                <a:ea typeface="Meiryo UI" panose="020B0604030504040204" pitchFamily="50" charset="-128"/>
              </a:rPr>
              <a:t>日以降</a:t>
            </a:r>
            <a:endParaRPr kumimoji="1" lang="en-US" altLang="ja-JP" sz="1400" u="sng" dirty="0" smtClean="0">
              <a:latin typeface="Meiryo UI" panose="020B0604030504040204" pitchFamily="50" charset="-128"/>
              <a:ea typeface="Meiryo UI" panose="020B0604030504040204" pitchFamily="50" charset="-128"/>
            </a:endParaRPr>
          </a:p>
          <a:p>
            <a:r>
              <a:rPr lang="ja-JP" altLang="en-US" sz="1400" u="sng" dirty="0" smtClean="0">
                <a:latin typeface="Meiryo UI" panose="020B0604030504040204" pitchFamily="50" charset="-128"/>
                <a:ea typeface="Meiryo UI" panose="020B0604030504040204" pitchFamily="50" charset="-128"/>
              </a:rPr>
              <a:t>海外輸入例関連の陽性者は</a:t>
            </a:r>
            <a:r>
              <a:rPr kumimoji="1" lang="ja-JP" altLang="en-US" sz="1400" u="sng" dirty="0" smtClean="0">
                <a:latin typeface="Meiryo UI" panose="020B0604030504040204" pitchFamily="50" charset="-128"/>
                <a:ea typeface="Meiryo UI" panose="020B0604030504040204" pitchFamily="50" charset="-128"/>
              </a:rPr>
              <a:t>出ていない</a:t>
            </a:r>
            <a:endParaRPr kumimoji="1" lang="ja-JP" altLang="en-US" sz="1400" u="sng" dirty="0">
              <a:latin typeface="Meiryo UI" panose="020B0604030504040204" pitchFamily="50" charset="-128"/>
              <a:ea typeface="Meiryo UI" panose="020B0604030504040204" pitchFamily="50" charset="-128"/>
            </a:endParaRPr>
          </a:p>
        </p:txBody>
      </p:sp>
      <p:sp>
        <p:nvSpPr>
          <p:cNvPr id="3" name="テキスト ボックス 2">
            <a:extLst>
              <a:ext uri="{FF2B5EF4-FFF2-40B4-BE49-F238E27FC236}">
                <a16:creationId xmlns:a16="http://schemas.microsoft.com/office/drawing/2014/main" id="{0DACFAC9-55B2-418F-BEBB-A4DE2C8324E1}"/>
              </a:ext>
            </a:extLst>
          </p:cNvPr>
          <p:cNvSpPr txBox="1"/>
          <p:nvPr/>
        </p:nvSpPr>
        <p:spPr>
          <a:xfrm>
            <a:off x="9753675" y="1403809"/>
            <a:ext cx="2004247" cy="830997"/>
          </a:xfrm>
          <a:prstGeom prst="rect">
            <a:avLst/>
          </a:prstGeom>
          <a:solidFill>
            <a:schemeClr val="bg1"/>
          </a:solidFill>
          <a:ln>
            <a:solidFill>
              <a:schemeClr val="tx1"/>
            </a:solidFill>
          </a:ln>
        </p:spPr>
        <p:txBody>
          <a:bodyPr wrap="square" rtlCol="0">
            <a:spAutoFit/>
          </a:bodyPr>
          <a:lstStyle/>
          <a:p>
            <a:r>
              <a:rPr kumimoji="1" lang="ja-JP" altLang="en-US" sz="1200" dirty="0">
                <a:latin typeface="Meiryo UI" panose="020B0604030504040204" pitchFamily="50" charset="-128"/>
                <a:ea typeface="Meiryo UI" panose="020B0604030504040204" pitchFamily="50" charset="-128"/>
              </a:rPr>
              <a:t>・海外渡航歴のある者</a:t>
            </a:r>
            <a:r>
              <a:rPr kumimoji="1" lang="en-US" altLang="ja-JP" sz="1200" dirty="0">
                <a:latin typeface="Meiryo UI" panose="020B0604030504040204" pitchFamily="50" charset="-128"/>
                <a:ea typeface="Meiryo UI" panose="020B0604030504040204" pitchFamily="50" charset="-128"/>
              </a:rPr>
              <a:t>22</a:t>
            </a:r>
            <a:r>
              <a:rPr kumimoji="1" lang="ja-JP" altLang="en-US" sz="1200" dirty="0">
                <a:latin typeface="Meiryo UI" panose="020B0604030504040204" pitchFamily="50" charset="-128"/>
                <a:ea typeface="Meiryo UI" panose="020B0604030504040204" pitchFamily="50" charset="-128"/>
              </a:rPr>
              <a:t>名</a:t>
            </a:r>
            <a:endParaRPr kumimoji="1"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・海外渡航歴のある者からの　</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二次感染等の海外とのつな</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がりがある者　</a:t>
            </a:r>
            <a:r>
              <a:rPr lang="en-US" altLang="ja-JP" sz="1200" dirty="0">
                <a:latin typeface="Meiryo UI" panose="020B0604030504040204" pitchFamily="50" charset="-128"/>
                <a:ea typeface="Meiryo UI" panose="020B0604030504040204" pitchFamily="50" charset="-128"/>
              </a:rPr>
              <a:t>12</a:t>
            </a:r>
            <a:r>
              <a:rPr lang="ja-JP" altLang="en-US" sz="1200" dirty="0">
                <a:latin typeface="Meiryo UI" panose="020B0604030504040204" pitchFamily="50" charset="-128"/>
                <a:ea typeface="Meiryo UI" panose="020B0604030504040204" pitchFamily="50" charset="-128"/>
              </a:rPr>
              <a:t>名</a:t>
            </a:r>
            <a:endParaRPr kumimoji="1" lang="ja-JP" altLang="en-US" sz="1200" dirty="0">
              <a:latin typeface="Meiryo UI" panose="020B0604030504040204" pitchFamily="50" charset="-128"/>
              <a:ea typeface="Meiryo UI" panose="020B0604030504040204" pitchFamily="50" charset="-128"/>
            </a:endParaRPr>
          </a:p>
        </p:txBody>
      </p:sp>
      <p:pic>
        <p:nvPicPr>
          <p:cNvPr id="6" name="図 5"/>
          <p:cNvPicPr>
            <a:picLocks noChangeAspect="1"/>
          </p:cNvPicPr>
          <p:nvPr/>
        </p:nvPicPr>
        <p:blipFill>
          <a:blip r:embed="rId2"/>
          <a:stretch>
            <a:fillRect/>
          </a:stretch>
        </p:blipFill>
        <p:spPr>
          <a:xfrm>
            <a:off x="152309" y="1251399"/>
            <a:ext cx="11649075" cy="2990850"/>
          </a:xfrm>
          <a:prstGeom prst="rect">
            <a:avLst/>
          </a:prstGeom>
        </p:spPr>
      </p:pic>
    </p:spTree>
    <p:extLst>
      <p:ext uri="{BB962C8B-B14F-4D97-AF65-F5344CB8AC3E}">
        <p14:creationId xmlns:p14="http://schemas.microsoft.com/office/powerpoint/2010/main" val="34810667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4254" y="0"/>
            <a:ext cx="12191999" cy="461665"/>
          </a:xfrm>
          <a:prstGeom prst="rect">
            <a:avLst/>
          </a:prstGeom>
          <a:solidFill>
            <a:srgbClr val="00B050"/>
          </a:solidFill>
          <a:ln>
            <a:noFill/>
          </a:ln>
        </p:spPr>
        <p:txBody>
          <a:bodyPr wrap="square" rtlCol="0">
            <a:spAutoFit/>
          </a:bodyPr>
          <a:lstStyle/>
          <a:p>
            <a:pPr algn="ctr"/>
            <a:r>
              <a:rPr lang="ja-JP" altLang="en-US" sz="2400" b="1" dirty="0" smtClean="0">
                <a:solidFill>
                  <a:schemeClr val="bg1"/>
                </a:solidFill>
                <a:latin typeface="Meiryo UI" panose="020B0604030504040204" pitchFamily="50" charset="-128"/>
                <a:ea typeface="Meiryo UI" panose="020B0604030504040204" pitchFamily="50" charset="-128"/>
              </a:rPr>
              <a:t>感染拡大収束につながった取組み・感染拡大防止に向けた今後の取組みの方向性</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1912957" y="6581001"/>
            <a:ext cx="374887" cy="276999"/>
          </a:xfrm>
          <a:prstGeom prst="rect">
            <a:avLst/>
          </a:prstGeom>
          <a:noFill/>
        </p:spPr>
        <p:txBody>
          <a:bodyPr wrap="square" rtlCol="0">
            <a:spAutoFit/>
          </a:bodyPr>
          <a:lstStyle/>
          <a:p>
            <a:r>
              <a:rPr kumimoji="1" lang="ja-JP" altLang="en-US" sz="1200" dirty="0" smtClean="0"/>
              <a:t>１</a:t>
            </a:r>
            <a:endParaRPr kumimoji="1" lang="ja-JP" altLang="en-US" sz="1200" dirty="0"/>
          </a:p>
        </p:txBody>
      </p:sp>
      <p:sp>
        <p:nvSpPr>
          <p:cNvPr id="33" name="テキスト ボックス 32"/>
          <p:cNvSpPr txBox="1"/>
          <p:nvPr/>
        </p:nvSpPr>
        <p:spPr>
          <a:xfrm>
            <a:off x="101684" y="1167928"/>
            <a:ext cx="10492028" cy="369332"/>
          </a:xfrm>
          <a:prstGeom prst="rect">
            <a:avLst/>
          </a:prstGeom>
          <a:noFill/>
        </p:spPr>
        <p:txBody>
          <a:bodyPr wrap="square" rtlCol="0">
            <a:spAutoFit/>
          </a:bodyPr>
          <a:lstStyle/>
          <a:p>
            <a:r>
              <a:rPr lang="ja-JP" altLang="en-US" b="1" dirty="0" smtClean="0">
                <a:latin typeface="Meiryo UI" panose="020B0604030504040204" pitchFamily="50" charset="-128"/>
                <a:ea typeface="Meiryo UI" panose="020B0604030504040204" pitchFamily="50" charset="-128"/>
              </a:rPr>
              <a:t>＜１　府民</a:t>
            </a:r>
            <a:r>
              <a:rPr lang="ja-JP" altLang="en-US" b="1" dirty="0">
                <a:latin typeface="Meiryo UI" panose="020B0604030504040204" pitchFamily="50" charset="-128"/>
                <a:ea typeface="Meiryo UI" panose="020B0604030504040204" pitchFamily="50" charset="-128"/>
              </a:rPr>
              <a:t>の行動</a:t>
            </a:r>
            <a:r>
              <a:rPr lang="ja-JP" altLang="en-US" b="1" dirty="0" smtClean="0">
                <a:latin typeface="Meiryo UI" panose="020B0604030504040204" pitchFamily="50" charset="-128"/>
                <a:ea typeface="Meiryo UI" panose="020B0604030504040204" pitchFamily="50" charset="-128"/>
              </a:rPr>
              <a:t>変容＞</a:t>
            </a:r>
            <a:r>
              <a:rPr lang="ja-JP" altLang="en-US" dirty="0">
                <a:latin typeface="Meiryo UI" panose="020B0604030504040204" pitchFamily="50" charset="-128"/>
                <a:ea typeface="Meiryo UI" panose="020B0604030504040204" pitchFamily="50" charset="-128"/>
              </a:rPr>
              <a:t>　</a:t>
            </a:r>
            <a:r>
              <a:rPr lang="ja-JP" altLang="en-US" dirty="0" smtClean="0">
                <a:latin typeface="Meiryo UI" panose="020B0604030504040204" pitchFamily="50" charset="-128"/>
                <a:ea typeface="Meiryo UI" panose="020B0604030504040204" pitchFamily="50" charset="-128"/>
              </a:rPr>
              <a:t>　</a:t>
            </a:r>
            <a:endParaRPr lang="ja-JP" altLang="en-US" dirty="0">
              <a:latin typeface="Meiryo UI" panose="020B0604030504040204" pitchFamily="50" charset="-128"/>
              <a:ea typeface="Meiryo UI" panose="020B0604030504040204" pitchFamily="50" charset="-128"/>
            </a:endParaRPr>
          </a:p>
        </p:txBody>
      </p:sp>
      <p:sp>
        <p:nvSpPr>
          <p:cNvPr id="5" name="テキスト ボックス 4"/>
          <p:cNvSpPr txBox="1"/>
          <p:nvPr/>
        </p:nvSpPr>
        <p:spPr>
          <a:xfrm>
            <a:off x="101684" y="2927696"/>
            <a:ext cx="10251585" cy="369332"/>
          </a:xfrm>
          <a:prstGeom prst="rect">
            <a:avLst/>
          </a:prstGeom>
          <a:noFill/>
        </p:spPr>
        <p:txBody>
          <a:bodyPr wrap="square" rtlCol="0">
            <a:spAutoFit/>
          </a:bodyPr>
          <a:lstStyle/>
          <a:p>
            <a:r>
              <a:rPr lang="ja-JP" altLang="en-US" b="1" dirty="0" smtClean="0">
                <a:latin typeface="Meiryo UI" panose="020B0604030504040204" pitchFamily="50" charset="-128"/>
                <a:ea typeface="Meiryo UI" panose="020B0604030504040204" pitchFamily="50" charset="-128"/>
              </a:rPr>
              <a:t>＜２</a:t>
            </a:r>
            <a:r>
              <a:rPr lang="ja-JP" altLang="en-US" b="1" dirty="0">
                <a:latin typeface="Meiryo UI" panose="020B0604030504040204" pitchFamily="50" charset="-128"/>
                <a:ea typeface="Meiryo UI" panose="020B0604030504040204" pitchFamily="50" charset="-128"/>
              </a:rPr>
              <a:t>　</a:t>
            </a:r>
            <a:r>
              <a:rPr lang="ja-JP" altLang="en-US" b="1" dirty="0" smtClean="0">
                <a:latin typeface="Meiryo UI" panose="020B0604030504040204" pitchFamily="50" charset="-128"/>
                <a:ea typeface="Meiryo UI" panose="020B0604030504040204" pitchFamily="50" charset="-128"/>
              </a:rPr>
              <a:t>保健所</a:t>
            </a:r>
            <a:r>
              <a:rPr lang="ja-JP" altLang="en-US" b="1" dirty="0">
                <a:latin typeface="Meiryo UI" panose="020B0604030504040204" pitchFamily="50" charset="-128"/>
                <a:ea typeface="Meiryo UI" panose="020B0604030504040204" pitchFamily="50" charset="-128"/>
              </a:rPr>
              <a:t>による積極的疫学調査の</a:t>
            </a:r>
            <a:r>
              <a:rPr lang="ja-JP" altLang="en-US" b="1" dirty="0" smtClean="0">
                <a:latin typeface="Meiryo UI" panose="020B0604030504040204" pitchFamily="50" charset="-128"/>
                <a:ea typeface="Meiryo UI" panose="020B0604030504040204" pitchFamily="50" charset="-128"/>
              </a:rPr>
              <a:t>徹底＞</a:t>
            </a:r>
            <a:endParaRPr lang="ja-JP" altLang="en-US" b="1" dirty="0">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01684" y="5204269"/>
            <a:ext cx="9938236" cy="369332"/>
          </a:xfrm>
          <a:prstGeom prst="rect">
            <a:avLst/>
          </a:prstGeom>
          <a:noFill/>
        </p:spPr>
        <p:txBody>
          <a:bodyPr wrap="square" rtlCol="0">
            <a:spAutoFit/>
          </a:bodyPr>
          <a:lstStyle/>
          <a:p>
            <a:r>
              <a:rPr lang="ja-JP" altLang="en-US" b="1" dirty="0" smtClean="0">
                <a:latin typeface="Meiryo UI" panose="020B0604030504040204" pitchFamily="50" charset="-128"/>
                <a:ea typeface="Meiryo UI" panose="020B0604030504040204" pitchFamily="50" charset="-128"/>
              </a:rPr>
              <a:t>＜３　水際</a:t>
            </a:r>
            <a:r>
              <a:rPr lang="ja-JP" altLang="en-US" b="1" dirty="0">
                <a:latin typeface="Meiryo UI" panose="020B0604030504040204" pitchFamily="50" charset="-128"/>
                <a:ea typeface="Meiryo UI" panose="020B0604030504040204" pitchFamily="50" charset="-128"/>
              </a:rPr>
              <a:t>対策による海外由来の感染拡大の</a:t>
            </a:r>
            <a:r>
              <a:rPr lang="ja-JP" altLang="en-US" b="1" dirty="0" smtClean="0">
                <a:latin typeface="Meiryo UI" panose="020B0604030504040204" pitchFamily="50" charset="-128"/>
                <a:ea typeface="Meiryo UI" panose="020B0604030504040204" pitchFamily="50" charset="-128"/>
              </a:rPr>
              <a:t>検出＞</a:t>
            </a:r>
            <a:endParaRPr lang="ja-JP" altLang="en-US" b="1"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4254" y="466615"/>
            <a:ext cx="12192001" cy="707886"/>
          </a:xfrm>
          <a:prstGeom prst="rect">
            <a:avLst/>
          </a:prstGeom>
          <a:solidFill>
            <a:srgbClr val="FFFF99"/>
          </a:solidFill>
        </p:spPr>
        <p:txBody>
          <a:bodyPr wrap="square" rtlCol="0">
            <a:spAutoFit/>
          </a:bodyPr>
          <a:lstStyle/>
          <a:p>
            <a:r>
              <a:rPr lang="ja-JP" altLang="en-US" sz="2000" dirty="0" smtClean="0">
                <a:latin typeface="Meiryo UI" panose="020B0604030504040204" pitchFamily="50" charset="-128"/>
                <a:ea typeface="Meiryo UI" panose="020B0604030504040204" pitchFamily="50" charset="-128"/>
              </a:rPr>
              <a:t>◆最大推定感染日は３月</a:t>
            </a:r>
            <a:r>
              <a:rPr lang="en-US" altLang="ja-JP" sz="2000" dirty="0" smtClean="0">
                <a:latin typeface="Meiryo UI" panose="020B0604030504040204" pitchFamily="50" charset="-128"/>
                <a:ea typeface="Meiryo UI" panose="020B0604030504040204" pitchFamily="50" charset="-128"/>
              </a:rPr>
              <a:t>28</a:t>
            </a:r>
            <a:r>
              <a:rPr lang="ja-JP" altLang="en-US" sz="2000" dirty="0" smtClean="0">
                <a:latin typeface="Meiryo UI" panose="020B0604030504040204" pitchFamily="50" charset="-128"/>
                <a:ea typeface="Meiryo UI" panose="020B0604030504040204" pitchFamily="50" charset="-128"/>
              </a:rPr>
              <a:t>日頃。</a:t>
            </a:r>
            <a:endParaRPr lang="en-US" altLang="ja-JP" sz="2000" dirty="0" smtClean="0">
              <a:latin typeface="Meiryo UI" panose="020B0604030504040204" pitchFamily="50" charset="-128"/>
              <a:ea typeface="Meiryo UI" panose="020B0604030504040204" pitchFamily="50" charset="-128"/>
            </a:endParaRPr>
          </a:p>
          <a:p>
            <a:r>
              <a:rPr lang="ja-JP" altLang="en-US" sz="2000" dirty="0" smtClean="0">
                <a:latin typeface="Meiryo UI" panose="020B0604030504040204" pitchFamily="50" charset="-128"/>
                <a:ea typeface="Meiryo UI" panose="020B0604030504040204" pitchFamily="50" charset="-128"/>
              </a:rPr>
              <a:t>　 収束につながった取組みと感染拡大防止に向けた今後の取組みの方向性は以下</a:t>
            </a:r>
            <a:r>
              <a:rPr lang="ja-JP" altLang="en-US" sz="2000" smtClean="0">
                <a:latin typeface="Meiryo UI" panose="020B0604030504040204" pitchFamily="50" charset="-128"/>
                <a:ea typeface="Meiryo UI" panose="020B0604030504040204" pitchFamily="50" charset="-128"/>
              </a:rPr>
              <a:t>のとおり。</a:t>
            </a:r>
            <a:endParaRPr lang="ja-JP" altLang="en-US" sz="2000" dirty="0">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154345254"/>
              </p:ext>
            </p:extLst>
          </p:nvPr>
        </p:nvGraphicFramePr>
        <p:xfrm>
          <a:off x="373487" y="1506780"/>
          <a:ext cx="11539471" cy="640080"/>
        </p:xfrm>
        <a:graphic>
          <a:graphicData uri="http://schemas.openxmlformats.org/drawingml/2006/table">
            <a:tbl>
              <a:tblPr firstRow="1" bandRow="1">
                <a:tableStyleId>{5C22544A-7EE6-4342-B048-85BDC9FD1C3A}</a:tableStyleId>
              </a:tblPr>
              <a:tblGrid>
                <a:gridCol w="2382592">
                  <a:extLst>
                    <a:ext uri="{9D8B030D-6E8A-4147-A177-3AD203B41FA5}">
                      <a16:colId xmlns:a16="http://schemas.microsoft.com/office/drawing/2014/main" val="893487413"/>
                    </a:ext>
                  </a:extLst>
                </a:gridCol>
                <a:gridCol w="9156879">
                  <a:extLst>
                    <a:ext uri="{9D8B030D-6E8A-4147-A177-3AD203B41FA5}">
                      <a16:colId xmlns:a16="http://schemas.microsoft.com/office/drawing/2014/main" val="2088649864"/>
                    </a:ext>
                  </a:extLst>
                </a:gridCol>
              </a:tblGrid>
              <a:tr h="370840">
                <a:tc>
                  <a:txBody>
                    <a:bodyPr/>
                    <a:lstStyle/>
                    <a:p>
                      <a:r>
                        <a:rPr kumimoji="1" lang="ja-JP" altLang="en-US" sz="1800" b="0" dirty="0" smtClean="0">
                          <a:solidFill>
                            <a:sysClr val="windowText" lastClr="000000"/>
                          </a:solidFill>
                          <a:latin typeface="Meiryo UI" panose="020B0604030504040204" pitchFamily="50" charset="-128"/>
                          <a:ea typeface="Meiryo UI" panose="020B0604030504040204" pitchFamily="50" charset="-128"/>
                        </a:rPr>
                        <a:t>収束につながった取組み</a:t>
                      </a:r>
                      <a:endParaRPr kumimoji="1" lang="ja-JP" altLang="en-US" sz="18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800" b="0" dirty="0" smtClean="0">
                          <a:solidFill>
                            <a:sysClr val="windowText" lastClr="000000"/>
                          </a:solidFill>
                          <a:latin typeface="Meiryo UI" panose="020B0604030504040204" pitchFamily="50" charset="-128"/>
                          <a:ea typeface="Meiryo UI" panose="020B0604030504040204" pitchFamily="50" charset="-128"/>
                        </a:rPr>
                        <a:t>大阪府における３月下旬以降の外出自粛要請等の取組みに加え、全国的な感染拡大状況や</a:t>
                      </a:r>
                      <a:endParaRPr kumimoji="1" lang="en-US" altLang="ja-JP" sz="1800" b="0" dirty="0" smtClean="0">
                        <a:solidFill>
                          <a:sysClr val="windowText" lastClr="000000"/>
                        </a:solidFill>
                        <a:latin typeface="Meiryo UI" panose="020B0604030504040204" pitchFamily="50" charset="-128"/>
                        <a:ea typeface="Meiryo UI" panose="020B0604030504040204" pitchFamily="50" charset="-128"/>
                      </a:endParaRPr>
                    </a:p>
                    <a:p>
                      <a:r>
                        <a:rPr kumimoji="1" lang="ja-JP" altLang="en-US" sz="1800" b="0" dirty="0" smtClean="0">
                          <a:solidFill>
                            <a:sysClr val="windowText" lastClr="000000"/>
                          </a:solidFill>
                          <a:latin typeface="Meiryo UI" panose="020B0604030504040204" pitchFamily="50" charset="-128"/>
                          <a:ea typeface="Meiryo UI" panose="020B0604030504040204" pitchFamily="50" charset="-128"/>
                        </a:rPr>
                        <a:t>国等の取組みによる府民の行動変容。（外出自粛・手洗いの徹底・マスクの着用等）</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742803"/>
                  </a:ext>
                </a:extLst>
              </a:tr>
            </a:tbl>
          </a:graphicData>
        </a:graphic>
      </p:graphicFrame>
      <p:graphicFrame>
        <p:nvGraphicFramePr>
          <p:cNvPr id="10" name="表 9"/>
          <p:cNvGraphicFramePr>
            <a:graphicFrameLocks noGrp="1"/>
          </p:cNvGraphicFramePr>
          <p:nvPr>
            <p:extLst>
              <p:ext uri="{D42A27DB-BD31-4B8C-83A1-F6EECF244321}">
                <p14:modId xmlns:p14="http://schemas.microsoft.com/office/powerpoint/2010/main" val="332510519"/>
              </p:ext>
            </p:extLst>
          </p:nvPr>
        </p:nvGraphicFramePr>
        <p:xfrm>
          <a:off x="373486" y="3302572"/>
          <a:ext cx="11539471" cy="640080"/>
        </p:xfrm>
        <a:graphic>
          <a:graphicData uri="http://schemas.openxmlformats.org/drawingml/2006/table">
            <a:tbl>
              <a:tblPr firstRow="1" bandRow="1">
                <a:tableStyleId>{5C22544A-7EE6-4342-B048-85BDC9FD1C3A}</a:tableStyleId>
              </a:tblPr>
              <a:tblGrid>
                <a:gridCol w="2395471">
                  <a:extLst>
                    <a:ext uri="{9D8B030D-6E8A-4147-A177-3AD203B41FA5}">
                      <a16:colId xmlns:a16="http://schemas.microsoft.com/office/drawing/2014/main" val="893487413"/>
                    </a:ext>
                  </a:extLst>
                </a:gridCol>
                <a:gridCol w="9144000">
                  <a:extLst>
                    <a:ext uri="{9D8B030D-6E8A-4147-A177-3AD203B41FA5}">
                      <a16:colId xmlns:a16="http://schemas.microsoft.com/office/drawing/2014/main" val="2088649864"/>
                    </a:ext>
                  </a:extLst>
                </a:gridCol>
              </a:tblGrid>
              <a:tr h="370840">
                <a:tc>
                  <a:txBody>
                    <a:bodyPr/>
                    <a:lstStyle/>
                    <a:p>
                      <a:r>
                        <a:rPr kumimoji="1" lang="ja-JP" altLang="en-US" sz="1800" b="0" dirty="0" smtClean="0">
                          <a:solidFill>
                            <a:sysClr val="windowText" lastClr="000000"/>
                          </a:solidFill>
                          <a:latin typeface="Meiryo UI" panose="020B0604030504040204" pitchFamily="50" charset="-128"/>
                          <a:ea typeface="Meiryo UI" panose="020B0604030504040204" pitchFamily="50" charset="-128"/>
                        </a:rPr>
                        <a:t>収束につながった取組み</a:t>
                      </a:r>
                      <a:endParaRPr kumimoji="1" lang="ja-JP" altLang="en-US" sz="18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800" b="0" dirty="0" smtClean="0">
                          <a:solidFill>
                            <a:sysClr val="windowText" lastClr="000000"/>
                          </a:solidFill>
                          <a:latin typeface="Meiryo UI" panose="020B0604030504040204" pitchFamily="50" charset="-128"/>
                          <a:ea typeface="Meiryo UI" panose="020B0604030504040204" pitchFamily="50" charset="-128"/>
                        </a:rPr>
                        <a:t>感染経路不明者の濃厚接触者の特定及び必要に応じた検査等による感染拡大防止。</a:t>
                      </a:r>
                    </a:p>
                    <a:p>
                      <a:r>
                        <a:rPr kumimoji="1" lang="ja-JP" altLang="en-US" sz="1800" b="0" dirty="0" smtClean="0">
                          <a:solidFill>
                            <a:sysClr val="windowText" lastClr="000000"/>
                          </a:solidFill>
                          <a:latin typeface="Meiryo UI" panose="020B0604030504040204" pitchFamily="50" charset="-128"/>
                          <a:ea typeface="Meiryo UI" panose="020B0604030504040204" pitchFamily="50" charset="-128"/>
                        </a:rPr>
                        <a:t>遡りの接触者調査の実施によるクラスターの連鎖に起因する感染拡大防止。</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742803"/>
                  </a:ext>
                </a:extLst>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741226187"/>
              </p:ext>
            </p:extLst>
          </p:nvPr>
        </p:nvGraphicFramePr>
        <p:xfrm>
          <a:off x="373486" y="5598515"/>
          <a:ext cx="11539471" cy="370840"/>
        </p:xfrm>
        <a:graphic>
          <a:graphicData uri="http://schemas.openxmlformats.org/drawingml/2006/table">
            <a:tbl>
              <a:tblPr firstRow="1" bandRow="1">
                <a:tableStyleId>{5C22544A-7EE6-4342-B048-85BDC9FD1C3A}</a:tableStyleId>
              </a:tblPr>
              <a:tblGrid>
                <a:gridCol w="2395471">
                  <a:extLst>
                    <a:ext uri="{9D8B030D-6E8A-4147-A177-3AD203B41FA5}">
                      <a16:colId xmlns:a16="http://schemas.microsoft.com/office/drawing/2014/main" val="893487413"/>
                    </a:ext>
                  </a:extLst>
                </a:gridCol>
                <a:gridCol w="9144000">
                  <a:extLst>
                    <a:ext uri="{9D8B030D-6E8A-4147-A177-3AD203B41FA5}">
                      <a16:colId xmlns:a16="http://schemas.microsoft.com/office/drawing/2014/main" val="2088649864"/>
                    </a:ext>
                  </a:extLst>
                </a:gridCol>
              </a:tblGrid>
              <a:tr h="370840">
                <a:tc>
                  <a:txBody>
                    <a:bodyPr/>
                    <a:lstStyle/>
                    <a:p>
                      <a:r>
                        <a:rPr kumimoji="1" lang="ja-JP" altLang="en-US" sz="1800" b="0" dirty="0" smtClean="0">
                          <a:solidFill>
                            <a:sysClr val="windowText" lastClr="000000"/>
                          </a:solidFill>
                          <a:latin typeface="Meiryo UI" panose="020B0604030504040204" pitchFamily="50" charset="-128"/>
                          <a:ea typeface="Meiryo UI" panose="020B0604030504040204" pitchFamily="50" charset="-128"/>
                        </a:rPr>
                        <a:t>収束につながった取組み</a:t>
                      </a:r>
                      <a:endParaRPr kumimoji="1" lang="ja-JP" altLang="en-US" sz="18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800" b="0" dirty="0" smtClean="0">
                          <a:solidFill>
                            <a:sysClr val="windowText" lastClr="000000"/>
                          </a:solidFill>
                          <a:latin typeface="Meiryo UI" panose="020B0604030504040204" pitchFamily="50" charset="-128"/>
                          <a:ea typeface="Meiryo UI" panose="020B0604030504040204" pitchFamily="50" charset="-128"/>
                        </a:rPr>
                        <a:t>国の入国制限等による４月上旬の海外由来の感染収束。</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742803"/>
                  </a:ext>
                </a:extLst>
              </a:tr>
            </a:tbl>
          </a:graphicData>
        </a:graphic>
      </p:graphicFrame>
      <p:graphicFrame>
        <p:nvGraphicFramePr>
          <p:cNvPr id="16" name="表 15"/>
          <p:cNvGraphicFramePr>
            <a:graphicFrameLocks noGrp="1"/>
          </p:cNvGraphicFramePr>
          <p:nvPr>
            <p:extLst>
              <p:ext uri="{D42A27DB-BD31-4B8C-83A1-F6EECF244321}">
                <p14:modId xmlns:p14="http://schemas.microsoft.com/office/powerpoint/2010/main" val="172021748"/>
              </p:ext>
            </p:extLst>
          </p:nvPr>
        </p:nvGraphicFramePr>
        <p:xfrm>
          <a:off x="373486" y="2414850"/>
          <a:ext cx="11539471" cy="370840"/>
        </p:xfrm>
        <a:graphic>
          <a:graphicData uri="http://schemas.openxmlformats.org/drawingml/2006/table">
            <a:tbl>
              <a:tblPr firstRow="1" bandRow="1">
                <a:tableStyleId>{5C22544A-7EE6-4342-B048-85BDC9FD1C3A}</a:tableStyleId>
              </a:tblPr>
              <a:tblGrid>
                <a:gridCol w="2382592">
                  <a:extLst>
                    <a:ext uri="{9D8B030D-6E8A-4147-A177-3AD203B41FA5}">
                      <a16:colId xmlns:a16="http://schemas.microsoft.com/office/drawing/2014/main" val="893487413"/>
                    </a:ext>
                  </a:extLst>
                </a:gridCol>
                <a:gridCol w="9156879">
                  <a:extLst>
                    <a:ext uri="{9D8B030D-6E8A-4147-A177-3AD203B41FA5}">
                      <a16:colId xmlns:a16="http://schemas.microsoft.com/office/drawing/2014/main" val="2088649864"/>
                    </a:ext>
                  </a:extLst>
                </a:gridCol>
              </a:tblGrid>
              <a:tr h="370840">
                <a:tc>
                  <a:txBody>
                    <a:bodyPr/>
                    <a:lstStyle/>
                    <a:p>
                      <a:r>
                        <a:rPr kumimoji="1" lang="ja-JP" altLang="en-US" sz="1800" b="0" dirty="0" smtClean="0">
                          <a:solidFill>
                            <a:sysClr val="windowText" lastClr="000000"/>
                          </a:solidFill>
                          <a:latin typeface="Meiryo UI" panose="020B0604030504040204" pitchFamily="50" charset="-128"/>
                          <a:ea typeface="Meiryo UI" panose="020B0604030504040204" pitchFamily="50" charset="-128"/>
                        </a:rPr>
                        <a:t>今後の取組みの方向性</a:t>
                      </a:r>
                      <a:endParaRPr kumimoji="1" lang="ja-JP" altLang="en-US" sz="18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800" b="0" dirty="0" smtClean="0">
                          <a:solidFill>
                            <a:sysClr val="windowText" lastClr="000000"/>
                          </a:solidFill>
                          <a:latin typeface="Meiryo UI" panose="020B0604030504040204" pitchFamily="50" charset="-128"/>
                          <a:ea typeface="Meiryo UI" panose="020B0604030504040204" pitchFamily="50" charset="-128"/>
                        </a:rPr>
                        <a:t>大阪モデルにより感染拡大状況を府民と情報共有し、引き続き行動変容を促す。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5742803"/>
                  </a:ext>
                </a:extLst>
              </a:tr>
            </a:tbl>
          </a:graphicData>
        </a:graphic>
      </p:graphicFrame>
      <p:sp>
        <p:nvSpPr>
          <p:cNvPr id="8" name="下矢印 7"/>
          <p:cNvSpPr/>
          <p:nvPr/>
        </p:nvSpPr>
        <p:spPr>
          <a:xfrm>
            <a:off x="5316828" y="2181344"/>
            <a:ext cx="1558344" cy="19299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7" name="表 16"/>
          <p:cNvGraphicFramePr>
            <a:graphicFrameLocks noGrp="1"/>
          </p:cNvGraphicFramePr>
          <p:nvPr>
            <p:extLst>
              <p:ext uri="{D42A27DB-BD31-4B8C-83A1-F6EECF244321}">
                <p14:modId xmlns:p14="http://schemas.microsoft.com/office/powerpoint/2010/main" val="3256621418"/>
              </p:ext>
            </p:extLst>
          </p:nvPr>
        </p:nvGraphicFramePr>
        <p:xfrm>
          <a:off x="373486" y="4196152"/>
          <a:ext cx="11539471" cy="914400"/>
        </p:xfrm>
        <a:graphic>
          <a:graphicData uri="http://schemas.openxmlformats.org/drawingml/2006/table">
            <a:tbl>
              <a:tblPr firstRow="1" bandRow="1">
                <a:tableStyleId>{5C22544A-7EE6-4342-B048-85BDC9FD1C3A}</a:tableStyleId>
              </a:tblPr>
              <a:tblGrid>
                <a:gridCol w="2395471">
                  <a:extLst>
                    <a:ext uri="{9D8B030D-6E8A-4147-A177-3AD203B41FA5}">
                      <a16:colId xmlns:a16="http://schemas.microsoft.com/office/drawing/2014/main" val="893487413"/>
                    </a:ext>
                  </a:extLst>
                </a:gridCol>
                <a:gridCol w="9144000">
                  <a:extLst>
                    <a:ext uri="{9D8B030D-6E8A-4147-A177-3AD203B41FA5}">
                      <a16:colId xmlns:a16="http://schemas.microsoft.com/office/drawing/2014/main" val="2088649864"/>
                    </a:ext>
                  </a:extLst>
                </a:gridCol>
              </a:tblGrid>
              <a:tr h="370840">
                <a:tc>
                  <a:txBody>
                    <a:bodyPr/>
                    <a:lstStyle/>
                    <a:p>
                      <a:r>
                        <a:rPr kumimoji="1" lang="ja-JP" altLang="en-US" sz="1800" b="0" dirty="0" smtClean="0">
                          <a:solidFill>
                            <a:sysClr val="windowText" lastClr="000000"/>
                          </a:solidFill>
                          <a:latin typeface="Meiryo UI" panose="020B0604030504040204" pitchFamily="50" charset="-128"/>
                          <a:ea typeface="Meiryo UI" panose="020B0604030504040204" pitchFamily="50" charset="-128"/>
                        </a:rPr>
                        <a:t>今後の取組みの方向性</a:t>
                      </a:r>
                      <a:endParaRPr kumimoji="1" lang="ja-JP" altLang="en-US" sz="18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800" b="0" dirty="0" smtClean="0">
                          <a:solidFill>
                            <a:sysClr val="windowText" lastClr="000000"/>
                          </a:solidFill>
                          <a:latin typeface="Meiryo UI" panose="020B0604030504040204" pitchFamily="50" charset="-128"/>
                          <a:ea typeface="Meiryo UI" panose="020B0604030504040204" pitchFamily="50" charset="-128"/>
                        </a:rPr>
                        <a:t>保健所が担う役割を重点化し、</a:t>
                      </a:r>
                      <a:endParaRPr kumimoji="1" lang="en-US" altLang="ja-JP" sz="1800" b="0" dirty="0" smtClean="0">
                        <a:solidFill>
                          <a:sysClr val="windowText" lastClr="000000"/>
                        </a:solidFill>
                        <a:latin typeface="Meiryo UI" panose="020B0604030504040204" pitchFamily="50" charset="-128"/>
                        <a:ea typeface="Meiryo UI" panose="020B0604030504040204" pitchFamily="50" charset="-128"/>
                      </a:endParaRPr>
                    </a:p>
                    <a:p>
                      <a:r>
                        <a:rPr kumimoji="1" lang="ja-JP" altLang="en-US" sz="1800" b="0" dirty="0" smtClean="0">
                          <a:solidFill>
                            <a:sysClr val="windowText" lastClr="000000"/>
                          </a:solidFill>
                          <a:latin typeface="Meiryo UI" panose="020B0604030504040204" pitchFamily="50" charset="-128"/>
                          <a:ea typeface="Meiryo UI" panose="020B0604030504040204" pitchFamily="50" charset="-128"/>
                        </a:rPr>
                        <a:t>　感染経路不明者の濃厚接触者特定等による感染拡大防止の徹底。</a:t>
                      </a:r>
                    </a:p>
                    <a:p>
                      <a:r>
                        <a:rPr kumimoji="1" lang="ja-JP" altLang="en-US" sz="1800" b="0" dirty="0" smtClean="0">
                          <a:solidFill>
                            <a:sysClr val="windowText" lastClr="000000"/>
                          </a:solidFill>
                          <a:latin typeface="Meiryo UI" panose="020B0604030504040204" pitchFamily="50" charset="-128"/>
                          <a:ea typeface="Meiryo UI" panose="020B0604030504040204" pitchFamily="50" charset="-128"/>
                        </a:rPr>
                        <a:t>　感染源やクラスター感染発生の早期探知による注意喚起。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8743321"/>
                  </a:ext>
                </a:extLst>
              </a:tr>
            </a:tbl>
          </a:graphicData>
        </a:graphic>
      </p:graphicFrame>
      <p:sp>
        <p:nvSpPr>
          <p:cNvPr id="18" name="下矢印 17"/>
          <p:cNvSpPr/>
          <p:nvPr/>
        </p:nvSpPr>
        <p:spPr>
          <a:xfrm>
            <a:off x="5347698" y="6010632"/>
            <a:ext cx="1558344" cy="19299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aphicFrame>
        <p:nvGraphicFramePr>
          <p:cNvPr id="19" name="表 18"/>
          <p:cNvGraphicFramePr>
            <a:graphicFrameLocks noGrp="1"/>
          </p:cNvGraphicFramePr>
          <p:nvPr>
            <p:extLst>
              <p:ext uri="{D42A27DB-BD31-4B8C-83A1-F6EECF244321}">
                <p14:modId xmlns:p14="http://schemas.microsoft.com/office/powerpoint/2010/main" val="1993739640"/>
              </p:ext>
            </p:extLst>
          </p:nvPr>
        </p:nvGraphicFramePr>
        <p:xfrm>
          <a:off x="373486" y="6245629"/>
          <a:ext cx="11539471" cy="370840"/>
        </p:xfrm>
        <a:graphic>
          <a:graphicData uri="http://schemas.openxmlformats.org/drawingml/2006/table">
            <a:tbl>
              <a:tblPr firstRow="1" bandRow="1">
                <a:tableStyleId>{5C22544A-7EE6-4342-B048-85BDC9FD1C3A}</a:tableStyleId>
              </a:tblPr>
              <a:tblGrid>
                <a:gridCol w="2395471">
                  <a:extLst>
                    <a:ext uri="{9D8B030D-6E8A-4147-A177-3AD203B41FA5}">
                      <a16:colId xmlns:a16="http://schemas.microsoft.com/office/drawing/2014/main" val="893487413"/>
                    </a:ext>
                  </a:extLst>
                </a:gridCol>
                <a:gridCol w="9144000">
                  <a:extLst>
                    <a:ext uri="{9D8B030D-6E8A-4147-A177-3AD203B41FA5}">
                      <a16:colId xmlns:a16="http://schemas.microsoft.com/office/drawing/2014/main" val="2088649864"/>
                    </a:ext>
                  </a:extLst>
                </a:gridCol>
              </a:tblGrid>
              <a:tr h="370840">
                <a:tc>
                  <a:txBody>
                    <a:bodyPr/>
                    <a:lstStyle/>
                    <a:p>
                      <a:r>
                        <a:rPr kumimoji="1" lang="ja-JP" altLang="en-US" sz="1800" b="0" dirty="0" smtClean="0">
                          <a:solidFill>
                            <a:sysClr val="windowText" lastClr="000000"/>
                          </a:solidFill>
                          <a:latin typeface="Meiryo UI" panose="020B0604030504040204" pitchFamily="50" charset="-128"/>
                          <a:ea typeface="Meiryo UI" panose="020B0604030504040204" pitchFamily="50" charset="-128"/>
                        </a:rPr>
                        <a:t>今後の取組みの方向性</a:t>
                      </a:r>
                      <a:endParaRPr kumimoji="1" lang="ja-JP" altLang="en-US" sz="1800" b="0" dirty="0">
                        <a:solidFill>
                          <a:sysClr val="windowText" lastClr="000000"/>
                        </a:solidFill>
                        <a:latin typeface="Meiryo UI" panose="020B0604030504040204" pitchFamily="50" charset="-128"/>
                        <a:ea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1800" b="0" dirty="0" smtClean="0">
                          <a:solidFill>
                            <a:sysClr val="windowText" lastClr="000000"/>
                          </a:solidFill>
                          <a:latin typeface="Meiryo UI" panose="020B0604030504040204" pitchFamily="50" charset="-128"/>
                          <a:ea typeface="Meiryo UI" panose="020B0604030504040204" pitchFamily="50" charset="-128"/>
                        </a:rPr>
                        <a:t>検疫体制の強化と入国制限等の緩和にあたっての慎重な検討を国に要望。</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228743321"/>
                  </a:ext>
                </a:extLst>
              </a:tr>
            </a:tbl>
          </a:graphicData>
        </a:graphic>
      </p:graphicFrame>
      <p:sp>
        <p:nvSpPr>
          <p:cNvPr id="20" name="下矢印 19"/>
          <p:cNvSpPr/>
          <p:nvPr/>
        </p:nvSpPr>
        <p:spPr>
          <a:xfrm>
            <a:off x="5316828" y="3969472"/>
            <a:ext cx="1558344" cy="192993"/>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14798850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4254" y="0"/>
            <a:ext cx="12191999" cy="461665"/>
          </a:xfrm>
          <a:prstGeom prst="rect">
            <a:avLst/>
          </a:prstGeom>
          <a:solidFill>
            <a:srgbClr val="00B050"/>
          </a:solidFill>
          <a:ln>
            <a:noFill/>
          </a:ln>
        </p:spPr>
        <p:txBody>
          <a:bodyPr wrap="square" rtlCol="0">
            <a:spAutoFit/>
          </a:bodyPr>
          <a:lstStyle/>
          <a:p>
            <a:pPr algn="ctr"/>
            <a:r>
              <a:rPr lang="en-US" altLang="ja-JP" sz="2400" b="1" dirty="0" smtClean="0">
                <a:solidFill>
                  <a:schemeClr val="bg1"/>
                </a:solidFill>
                <a:latin typeface="Meiryo UI" panose="020B0604030504040204" pitchFamily="50" charset="-128"/>
                <a:ea typeface="Meiryo UI" panose="020B0604030504040204" pitchFamily="50" charset="-128"/>
              </a:rPr>
              <a:t>【</a:t>
            </a:r>
            <a:r>
              <a:rPr lang="ja-JP" altLang="en-US" sz="2400" b="1" dirty="0" smtClean="0">
                <a:solidFill>
                  <a:schemeClr val="bg1"/>
                </a:solidFill>
                <a:latin typeface="Meiryo UI" panose="020B0604030504040204" pitchFamily="50" charset="-128"/>
                <a:ea typeface="Meiryo UI" panose="020B0604030504040204" pitchFamily="50" charset="-128"/>
              </a:rPr>
              <a:t>参考</a:t>
            </a:r>
            <a:r>
              <a:rPr lang="en-US" altLang="ja-JP" sz="2400" b="1" dirty="0" smtClean="0">
                <a:solidFill>
                  <a:schemeClr val="bg1"/>
                </a:solidFill>
                <a:latin typeface="Meiryo UI" panose="020B0604030504040204" pitchFamily="50" charset="-128"/>
                <a:ea typeface="Meiryo UI" panose="020B0604030504040204" pitchFamily="50" charset="-128"/>
              </a:rPr>
              <a:t>】</a:t>
            </a:r>
            <a:r>
              <a:rPr lang="ja-JP" altLang="en-US" sz="2400" b="1" dirty="0" smtClean="0">
                <a:solidFill>
                  <a:schemeClr val="bg1"/>
                </a:solidFill>
                <a:latin typeface="Meiryo UI" panose="020B0604030504040204" pitchFamily="50" charset="-128"/>
                <a:ea typeface="Meiryo UI" panose="020B0604030504040204" pitchFamily="50" charset="-128"/>
              </a:rPr>
              <a:t>１</a:t>
            </a:r>
            <a:r>
              <a:rPr lang="ja-JP" altLang="en-US" sz="2400" b="1" dirty="0">
                <a:solidFill>
                  <a:schemeClr val="bg1"/>
                </a:solidFill>
                <a:latin typeface="Meiryo UI" panose="020B0604030504040204" pitchFamily="50" charset="-128"/>
                <a:ea typeface="Meiryo UI" panose="020B0604030504040204" pitchFamily="50" charset="-128"/>
              </a:rPr>
              <a:t>　</a:t>
            </a:r>
            <a:r>
              <a:rPr lang="ja-JP" altLang="en-US" sz="2400" b="1" dirty="0" smtClean="0">
                <a:solidFill>
                  <a:schemeClr val="bg1"/>
                </a:solidFill>
                <a:latin typeface="Meiryo UI" panose="020B0604030504040204" pitchFamily="50" charset="-128"/>
                <a:ea typeface="Meiryo UI" panose="020B0604030504040204" pitchFamily="50" charset="-128"/>
              </a:rPr>
              <a:t>　府民</a:t>
            </a:r>
            <a:r>
              <a:rPr lang="ja-JP" altLang="en-US" sz="2400" b="1" dirty="0">
                <a:solidFill>
                  <a:schemeClr val="bg1"/>
                </a:solidFill>
                <a:latin typeface="Meiryo UI" panose="020B0604030504040204" pitchFamily="50" charset="-128"/>
                <a:ea typeface="Meiryo UI" panose="020B0604030504040204" pitchFamily="50" charset="-128"/>
              </a:rPr>
              <a:t>の行動</a:t>
            </a:r>
            <a:r>
              <a:rPr lang="ja-JP" altLang="en-US" sz="2400" b="1" dirty="0" smtClean="0">
                <a:solidFill>
                  <a:schemeClr val="bg1"/>
                </a:solidFill>
                <a:latin typeface="Meiryo UI" panose="020B0604030504040204" pitchFamily="50" charset="-128"/>
                <a:ea typeface="Meiryo UI" panose="020B0604030504040204" pitchFamily="50" charset="-128"/>
              </a:rPr>
              <a:t>変容</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0" y="483300"/>
            <a:ext cx="12183492" cy="745488"/>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000" b="1" dirty="0">
                <a:solidFill>
                  <a:schemeClr val="tx1"/>
                </a:solidFill>
                <a:latin typeface="Meiryo UI" panose="020B0604030504040204" pitchFamily="50" charset="-128"/>
                <a:ea typeface="Meiryo UI" panose="020B0604030504040204" pitchFamily="50" charset="-128"/>
              </a:rPr>
              <a:t>◆推定感染日</a:t>
            </a:r>
            <a:r>
              <a:rPr lang="en-US" altLang="ja-JP" sz="2000" b="1" dirty="0">
                <a:solidFill>
                  <a:schemeClr val="tx1"/>
                </a:solidFill>
                <a:latin typeface="Meiryo UI" panose="020B0604030504040204" pitchFamily="50" charset="-128"/>
                <a:ea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rPr>
              <a:t>の最大値は</a:t>
            </a:r>
            <a:r>
              <a:rPr lang="en-US" altLang="ja-JP" sz="2000" b="1" dirty="0">
                <a:solidFill>
                  <a:schemeClr val="tx1"/>
                </a:solidFill>
                <a:latin typeface="Meiryo UI" panose="020B0604030504040204" pitchFamily="50" charset="-128"/>
                <a:ea typeface="Meiryo UI" panose="020B0604030504040204" pitchFamily="50" charset="-128"/>
              </a:rPr>
              <a:t>3/26</a:t>
            </a:r>
            <a:r>
              <a:rPr lang="ja-JP" altLang="en-US" sz="2000" b="1" dirty="0" err="1">
                <a:solidFill>
                  <a:schemeClr val="tx1"/>
                </a:solidFill>
                <a:latin typeface="Meiryo UI" panose="020B0604030504040204" pitchFamily="50" charset="-128"/>
                <a:ea typeface="Meiryo UI" panose="020B0604030504040204" pitchFamily="50" charset="-128"/>
              </a:rPr>
              <a:t>、</a:t>
            </a:r>
            <a:r>
              <a:rPr lang="en-US" altLang="ja-JP" sz="2000" b="1" dirty="0">
                <a:solidFill>
                  <a:schemeClr val="tx1"/>
                </a:solidFill>
                <a:latin typeface="Meiryo UI" panose="020B0604030504040204" pitchFamily="50" charset="-128"/>
                <a:ea typeface="Meiryo UI" panose="020B0604030504040204" pitchFamily="50" charset="-128"/>
              </a:rPr>
              <a:t>28</a:t>
            </a:r>
            <a:r>
              <a:rPr lang="ja-JP" altLang="en-US" sz="2000" b="1" dirty="0" err="1">
                <a:solidFill>
                  <a:schemeClr val="tx1"/>
                </a:solidFill>
                <a:latin typeface="Meiryo UI" panose="020B0604030504040204" pitchFamily="50" charset="-128"/>
                <a:ea typeface="Meiryo UI" panose="020B0604030504040204" pitchFamily="50" charset="-128"/>
              </a:rPr>
              <a:t>。</a:t>
            </a:r>
            <a:r>
              <a:rPr lang="ja-JP" altLang="en-US" sz="2000" b="1" dirty="0">
                <a:solidFill>
                  <a:schemeClr val="tx1"/>
                </a:solidFill>
                <a:latin typeface="Meiryo UI" panose="020B0604030504040204" pitchFamily="50" charset="-128"/>
                <a:ea typeface="Meiryo UI" panose="020B0604030504040204" pitchFamily="50" charset="-128"/>
              </a:rPr>
              <a:t>　</a:t>
            </a:r>
            <a:endParaRPr lang="ja-JP" altLang="en-US" sz="1400" dirty="0">
              <a:solidFill>
                <a:schemeClr val="tx1"/>
              </a:solidFill>
              <a:latin typeface="Meiryo UI" panose="020B0604030504040204" pitchFamily="50" charset="-128"/>
              <a:ea typeface="Meiryo UI" panose="020B0604030504040204" pitchFamily="50" charset="-128"/>
            </a:endParaRPr>
          </a:p>
        </p:txBody>
      </p:sp>
      <p:sp>
        <p:nvSpPr>
          <p:cNvPr id="14" name="テキスト ボックス 13"/>
          <p:cNvSpPr txBox="1"/>
          <p:nvPr/>
        </p:nvSpPr>
        <p:spPr>
          <a:xfrm>
            <a:off x="11778475" y="6477970"/>
            <a:ext cx="374887" cy="276999"/>
          </a:xfrm>
          <a:prstGeom prst="rect">
            <a:avLst/>
          </a:prstGeom>
          <a:noFill/>
        </p:spPr>
        <p:txBody>
          <a:bodyPr wrap="square" rtlCol="0">
            <a:spAutoFit/>
          </a:bodyPr>
          <a:lstStyle/>
          <a:p>
            <a:r>
              <a:rPr kumimoji="1" lang="ja-JP" altLang="en-US" sz="1200" dirty="0" smtClean="0"/>
              <a:t>２</a:t>
            </a:r>
            <a:endParaRPr kumimoji="1" lang="ja-JP" altLang="en-US" sz="1200" dirty="0"/>
          </a:p>
        </p:txBody>
      </p:sp>
      <p:sp>
        <p:nvSpPr>
          <p:cNvPr id="19" name="テキスト ボックス 18"/>
          <p:cNvSpPr txBox="1"/>
          <p:nvPr/>
        </p:nvSpPr>
        <p:spPr>
          <a:xfrm>
            <a:off x="4280800" y="5395062"/>
            <a:ext cx="430887" cy="1462937"/>
          </a:xfrm>
          <a:prstGeom prst="rect">
            <a:avLst/>
          </a:prstGeom>
          <a:noFill/>
          <a:ln>
            <a:noFill/>
          </a:ln>
        </p:spPr>
        <p:txBody>
          <a:bodyPr vert="eaVert" wrap="square" rtlCol="0">
            <a:spAutoFit/>
          </a:bodyPr>
          <a:lstStyle/>
          <a:p>
            <a:r>
              <a:rPr lang="en-US" altLang="ja-JP" sz="800" dirty="0">
                <a:latin typeface="ＭＳ ゴシック" panose="020B0609070205080204" pitchFamily="49" charset="-128"/>
                <a:ea typeface="ＭＳ ゴシック" panose="020B0609070205080204" pitchFamily="49" charset="-128"/>
              </a:rPr>
              <a:t>19</a:t>
            </a:r>
            <a:r>
              <a:rPr lang="ja-JP" altLang="en-US" sz="800" dirty="0">
                <a:latin typeface="ＭＳ ゴシック" panose="020B0609070205080204" pitchFamily="49" charset="-128"/>
                <a:ea typeface="ＭＳ ゴシック" panose="020B0609070205080204" pitchFamily="49" charset="-128"/>
              </a:rPr>
              <a:t>日　大阪兵庫間往来自粛</a:t>
            </a:r>
            <a:endParaRPr lang="en-US" altLang="ja-JP" sz="800" dirty="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　　　要請（</a:t>
            </a:r>
            <a:r>
              <a:rPr lang="en-US" altLang="ja-JP" sz="800" dirty="0">
                <a:latin typeface="ＭＳ ゴシック" panose="020B0609070205080204" pitchFamily="49" charset="-128"/>
                <a:ea typeface="ＭＳ ゴシック" panose="020B0609070205080204" pitchFamily="49" charset="-128"/>
              </a:rPr>
              <a:t>20</a:t>
            </a:r>
            <a:r>
              <a:rPr lang="ja-JP" altLang="en-US" sz="800" dirty="0">
                <a:latin typeface="ＭＳ ゴシック" panose="020B0609070205080204" pitchFamily="49" charset="-128"/>
                <a:ea typeface="ＭＳ ゴシック" panose="020B0609070205080204" pitchFamily="49" charset="-128"/>
              </a:rPr>
              <a:t>～</a:t>
            </a:r>
            <a:r>
              <a:rPr lang="en-US" altLang="ja-JP" sz="800" dirty="0">
                <a:latin typeface="ＭＳ ゴシック" panose="020B0609070205080204" pitchFamily="49" charset="-128"/>
                <a:ea typeface="ＭＳ ゴシック" panose="020B0609070205080204" pitchFamily="49" charset="-128"/>
              </a:rPr>
              <a:t>22</a:t>
            </a:r>
            <a:r>
              <a:rPr lang="ja-JP" altLang="en-US" sz="800" dirty="0">
                <a:latin typeface="ＭＳ ゴシック" panose="020B0609070205080204" pitchFamily="49" charset="-128"/>
                <a:ea typeface="ＭＳ ゴシック" panose="020B0609070205080204" pitchFamily="49" charset="-128"/>
              </a:rPr>
              <a:t>日）</a:t>
            </a:r>
            <a:endParaRPr kumimoji="1" lang="ja-JP" altLang="en-US" sz="800" dirty="0">
              <a:latin typeface="ＭＳ ゴシック" panose="020B0609070205080204" pitchFamily="49" charset="-128"/>
              <a:ea typeface="ＭＳ ゴシック" panose="020B0609070205080204" pitchFamily="49" charset="-128"/>
            </a:endParaRPr>
          </a:p>
        </p:txBody>
      </p:sp>
      <p:sp>
        <p:nvSpPr>
          <p:cNvPr id="21" name="テキスト ボックス 20"/>
          <p:cNvSpPr txBox="1"/>
          <p:nvPr/>
        </p:nvSpPr>
        <p:spPr>
          <a:xfrm>
            <a:off x="5313947" y="5375102"/>
            <a:ext cx="307777" cy="1282565"/>
          </a:xfrm>
          <a:prstGeom prst="rect">
            <a:avLst/>
          </a:prstGeom>
          <a:noFill/>
          <a:ln>
            <a:noFill/>
          </a:ln>
        </p:spPr>
        <p:txBody>
          <a:bodyPr vert="eaVert" wrap="square" rtlCol="0">
            <a:spAutoFit/>
          </a:bodyPr>
          <a:lstStyle/>
          <a:p>
            <a:r>
              <a:rPr lang="en-US" altLang="ja-JP" sz="800" dirty="0">
                <a:latin typeface="ＭＳ ゴシック" panose="020B0609070205080204" pitchFamily="49" charset="-128"/>
                <a:ea typeface="ＭＳ ゴシック" panose="020B0609070205080204" pitchFamily="49" charset="-128"/>
              </a:rPr>
              <a:t>27</a:t>
            </a:r>
            <a:r>
              <a:rPr lang="ja-JP" altLang="en-US" sz="800" dirty="0">
                <a:latin typeface="ＭＳ ゴシック" panose="020B0609070205080204" pitchFamily="49" charset="-128"/>
                <a:ea typeface="ＭＳ ゴシック" panose="020B0609070205080204" pitchFamily="49" charset="-128"/>
              </a:rPr>
              <a:t>日　週末外出自粛要請</a:t>
            </a:r>
            <a:endParaRPr kumimoji="1" lang="ja-JP" altLang="en-US" sz="800" dirty="0">
              <a:latin typeface="ＭＳ ゴシック" panose="020B0609070205080204" pitchFamily="49" charset="-128"/>
              <a:ea typeface="ＭＳ ゴシック" panose="020B0609070205080204" pitchFamily="49" charset="-128"/>
            </a:endParaRPr>
          </a:p>
        </p:txBody>
      </p:sp>
      <p:sp>
        <p:nvSpPr>
          <p:cNvPr id="22" name="テキスト ボックス 21"/>
          <p:cNvSpPr txBox="1"/>
          <p:nvPr/>
        </p:nvSpPr>
        <p:spPr>
          <a:xfrm>
            <a:off x="5621724" y="5394989"/>
            <a:ext cx="430887" cy="1435741"/>
          </a:xfrm>
          <a:prstGeom prst="rect">
            <a:avLst/>
          </a:prstGeom>
          <a:noFill/>
          <a:ln>
            <a:noFill/>
          </a:ln>
        </p:spPr>
        <p:txBody>
          <a:bodyPr vert="eaVert" wrap="square" rtlCol="0">
            <a:spAutoFit/>
          </a:bodyPr>
          <a:lstStyle/>
          <a:p>
            <a:r>
              <a:rPr lang="en-US" altLang="ja-JP" sz="800" dirty="0">
                <a:latin typeface="ＭＳ ゴシック" panose="020B0609070205080204" pitchFamily="49" charset="-128"/>
                <a:ea typeface="ＭＳ ゴシック" panose="020B0609070205080204" pitchFamily="49" charset="-128"/>
              </a:rPr>
              <a:t>31</a:t>
            </a:r>
            <a:r>
              <a:rPr lang="ja-JP" altLang="en-US" sz="800" dirty="0">
                <a:latin typeface="ＭＳ ゴシック" panose="020B0609070205080204" pitchFamily="49" charset="-128"/>
                <a:ea typeface="ＭＳ ゴシック" panose="020B0609070205080204" pitchFamily="49" charset="-128"/>
              </a:rPr>
              <a:t>日　接客する飲食店へ</a:t>
            </a:r>
            <a:r>
              <a:rPr lang="ja-JP" altLang="en-US" sz="800" dirty="0" smtClean="0">
                <a:latin typeface="ＭＳ ゴシック" panose="020B0609070205080204" pitchFamily="49" charset="-128"/>
                <a:ea typeface="ＭＳ ゴシック" panose="020B0609070205080204" pitchFamily="49" charset="-128"/>
              </a:rPr>
              <a:t>の外</a:t>
            </a:r>
            <a:endParaRPr lang="en-US" altLang="ja-JP" sz="800" dirty="0" smtClean="0">
              <a:latin typeface="ＭＳ ゴシック" panose="020B0609070205080204" pitchFamily="49" charset="-128"/>
              <a:ea typeface="ＭＳ ゴシック" panose="020B0609070205080204" pitchFamily="49" charset="-128"/>
            </a:endParaRPr>
          </a:p>
          <a:p>
            <a:r>
              <a:rPr lang="ja-JP" altLang="en-US" sz="800" dirty="0">
                <a:latin typeface="ＭＳ ゴシック" panose="020B0609070205080204" pitchFamily="49" charset="-128"/>
                <a:ea typeface="ＭＳ ゴシック" panose="020B0609070205080204" pitchFamily="49" charset="-128"/>
              </a:rPr>
              <a:t>　</a:t>
            </a:r>
            <a:r>
              <a:rPr lang="ja-JP" altLang="en-US" sz="800" dirty="0" smtClean="0">
                <a:latin typeface="ＭＳ ゴシック" panose="020B0609070205080204" pitchFamily="49" charset="-128"/>
                <a:ea typeface="ＭＳ ゴシック" panose="020B0609070205080204" pitchFamily="49" charset="-128"/>
              </a:rPr>
              <a:t>　　出自粛</a:t>
            </a:r>
            <a:r>
              <a:rPr lang="ja-JP" altLang="en-US" sz="800" dirty="0">
                <a:latin typeface="ＭＳ ゴシック" panose="020B0609070205080204" pitchFamily="49" charset="-128"/>
                <a:ea typeface="ＭＳ ゴシック" panose="020B0609070205080204" pitchFamily="49" charset="-128"/>
              </a:rPr>
              <a:t>要請</a:t>
            </a:r>
            <a:endParaRPr kumimoji="1" lang="ja-JP" altLang="en-US" sz="800" dirty="0">
              <a:latin typeface="ＭＳ ゴシック" panose="020B0609070205080204" pitchFamily="49" charset="-128"/>
              <a:ea typeface="ＭＳ ゴシック" panose="020B0609070205080204" pitchFamily="49" charset="-128"/>
            </a:endParaRPr>
          </a:p>
        </p:txBody>
      </p:sp>
      <p:sp>
        <p:nvSpPr>
          <p:cNvPr id="23" name="テキスト ボックス 22"/>
          <p:cNvSpPr txBox="1"/>
          <p:nvPr/>
        </p:nvSpPr>
        <p:spPr>
          <a:xfrm>
            <a:off x="6018062" y="5395587"/>
            <a:ext cx="307777" cy="1490280"/>
          </a:xfrm>
          <a:prstGeom prst="rect">
            <a:avLst/>
          </a:prstGeom>
          <a:noFill/>
          <a:ln>
            <a:noFill/>
          </a:ln>
        </p:spPr>
        <p:txBody>
          <a:bodyPr vert="eaVert" wrap="square" rtlCol="0">
            <a:spAutoFit/>
          </a:bodyPr>
          <a:lstStyle/>
          <a:p>
            <a:r>
              <a:rPr lang="ja-JP" altLang="en-US" sz="800" dirty="0">
                <a:latin typeface="ＭＳ ゴシック" panose="020B0609070205080204" pitchFamily="49" charset="-128"/>
                <a:ea typeface="ＭＳ ゴシック" panose="020B0609070205080204" pitchFamily="49" charset="-128"/>
              </a:rPr>
              <a:t>３日　週末外出自粛要請</a:t>
            </a:r>
            <a:endParaRPr kumimoji="1" lang="ja-JP" altLang="en-US" sz="800" dirty="0">
              <a:latin typeface="ＭＳ ゴシック" panose="020B0609070205080204" pitchFamily="49" charset="-128"/>
              <a:ea typeface="ＭＳ ゴシック" panose="020B0609070205080204" pitchFamily="49" charset="-128"/>
            </a:endParaRPr>
          </a:p>
        </p:txBody>
      </p:sp>
      <p:sp>
        <p:nvSpPr>
          <p:cNvPr id="25" name="角丸四角形吹き出し 24"/>
          <p:cNvSpPr/>
          <p:nvPr/>
        </p:nvSpPr>
        <p:spPr>
          <a:xfrm>
            <a:off x="7679375" y="5074694"/>
            <a:ext cx="1472603" cy="293288"/>
          </a:xfrm>
          <a:prstGeom prst="wedgeRoundRectCallout">
            <a:avLst>
              <a:gd name="adj1" fmla="val 55367"/>
              <a:gd name="adj2" fmla="val -99546"/>
              <a:gd name="adj3" fmla="val 16667"/>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800" dirty="0">
                <a:latin typeface="Meiryo UI" panose="020B0604030504040204" pitchFamily="50" charset="-128"/>
                <a:ea typeface="Meiryo UI" panose="020B0604030504040204" pitchFamily="50" charset="-128"/>
              </a:rPr>
              <a:t>2</a:t>
            </a:r>
            <a:r>
              <a:rPr kumimoji="1" lang="ja-JP" altLang="en-US" sz="800" dirty="0">
                <a:latin typeface="Meiryo UI" panose="020B0604030504040204" pitchFamily="50" charset="-128"/>
                <a:ea typeface="Meiryo UI" panose="020B0604030504040204" pitchFamily="50" charset="-128"/>
              </a:rPr>
              <a:t>日　黄信号点灯（解除へのカウントダウン）</a:t>
            </a:r>
            <a:endParaRPr kumimoji="1" lang="en-US" altLang="ja-JP" sz="800" dirty="0">
              <a:latin typeface="Meiryo UI" panose="020B0604030504040204" pitchFamily="50" charset="-128"/>
              <a:ea typeface="Meiryo UI" panose="020B0604030504040204" pitchFamily="50" charset="-128"/>
            </a:endParaRPr>
          </a:p>
        </p:txBody>
      </p:sp>
      <p:sp>
        <p:nvSpPr>
          <p:cNvPr id="27" name="角丸四角形吹き出し 26"/>
          <p:cNvSpPr/>
          <p:nvPr/>
        </p:nvSpPr>
        <p:spPr>
          <a:xfrm>
            <a:off x="10177008" y="5074098"/>
            <a:ext cx="1811080" cy="230714"/>
          </a:xfrm>
          <a:prstGeom prst="wedgeRoundRectCallout">
            <a:avLst>
              <a:gd name="adj1" fmla="val -54873"/>
              <a:gd name="adj2" fmla="val -99151"/>
              <a:gd name="adj3" fmla="val 16667"/>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800" dirty="0">
                <a:latin typeface="Meiryo UI" panose="020B0604030504040204" pitchFamily="50" charset="-128"/>
                <a:ea typeface="Meiryo UI" panose="020B0604030504040204" pitchFamily="50" charset="-128"/>
              </a:rPr>
              <a:t>9</a:t>
            </a:r>
            <a:r>
              <a:rPr kumimoji="1" lang="ja-JP" altLang="en-US" sz="800" dirty="0">
                <a:latin typeface="Meiryo UI" panose="020B0604030504040204" pitchFamily="50" charset="-128"/>
                <a:ea typeface="Meiryo UI" panose="020B0604030504040204" pitchFamily="50" charset="-128"/>
              </a:rPr>
              <a:t>日　</a:t>
            </a:r>
            <a:r>
              <a:rPr lang="ja-JP" altLang="en-US" sz="800" dirty="0">
                <a:latin typeface="Meiryo UI" panose="020B0604030504040204" pitchFamily="50" charset="-128"/>
                <a:ea typeface="Meiryo UI" panose="020B0604030504040204" pitchFamily="50" charset="-128"/>
              </a:rPr>
              <a:t>緑信号点灯（解除）</a:t>
            </a:r>
            <a:endParaRPr kumimoji="1" lang="en-US" altLang="ja-JP" sz="800" dirty="0">
              <a:latin typeface="Meiryo UI" panose="020B0604030504040204" pitchFamily="50" charset="-128"/>
              <a:ea typeface="Meiryo UI" panose="020B0604030504040204" pitchFamily="50" charset="-128"/>
            </a:endParaRPr>
          </a:p>
        </p:txBody>
      </p:sp>
      <p:sp>
        <p:nvSpPr>
          <p:cNvPr id="28" name="四角形吹き出し 27"/>
          <p:cNvSpPr/>
          <p:nvPr/>
        </p:nvSpPr>
        <p:spPr>
          <a:xfrm>
            <a:off x="7168701" y="2795806"/>
            <a:ext cx="1041980" cy="224856"/>
          </a:xfrm>
          <a:prstGeom prst="wedgeRectCallout">
            <a:avLst>
              <a:gd name="adj1" fmla="val -50745"/>
              <a:gd name="adj2" fmla="val 62146"/>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r>
              <a:rPr lang="ja-JP" altLang="en-US" dirty="0">
                <a:solidFill>
                  <a:schemeClr val="tx1"/>
                </a:solidFill>
              </a:rPr>
              <a:t>発症日</a:t>
            </a:r>
            <a:r>
              <a:rPr kumimoji="1" lang="ja-JP" altLang="en-US" dirty="0">
                <a:solidFill>
                  <a:schemeClr val="tx1"/>
                </a:solidFill>
              </a:rPr>
              <a:t>データ</a:t>
            </a:r>
            <a:endParaRPr kumimoji="1" lang="en-US" altLang="ja-JP" dirty="0">
              <a:solidFill>
                <a:schemeClr val="tx1"/>
              </a:solidFill>
            </a:endParaRPr>
          </a:p>
        </p:txBody>
      </p:sp>
      <p:pic>
        <p:nvPicPr>
          <p:cNvPr id="30" name="図 29"/>
          <p:cNvPicPr>
            <a:picLocks noChangeAspect="1"/>
          </p:cNvPicPr>
          <p:nvPr/>
        </p:nvPicPr>
        <p:blipFill>
          <a:blip r:embed="rId2"/>
          <a:stretch>
            <a:fillRect/>
          </a:stretch>
        </p:blipFill>
        <p:spPr>
          <a:xfrm>
            <a:off x="1730942" y="1786196"/>
            <a:ext cx="6762307" cy="3193297"/>
          </a:xfrm>
          <a:prstGeom prst="rect">
            <a:avLst/>
          </a:prstGeom>
        </p:spPr>
      </p:pic>
      <p:sp>
        <p:nvSpPr>
          <p:cNvPr id="35" name="四角形吹き出し 34"/>
          <p:cNvSpPr/>
          <p:nvPr/>
        </p:nvSpPr>
        <p:spPr>
          <a:xfrm>
            <a:off x="2896629" y="2227352"/>
            <a:ext cx="1155300" cy="613214"/>
          </a:xfrm>
          <a:prstGeom prst="wedgeRectCallout">
            <a:avLst>
              <a:gd name="adj1" fmla="val 74240"/>
              <a:gd name="adj2" fmla="val 75436"/>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altLang="zh-CN" sz="1100" dirty="0">
                <a:latin typeface="Meiryo UI" panose="020B0604030504040204" pitchFamily="50" charset="-128"/>
                <a:ea typeface="Meiryo UI" panose="020B0604030504040204" pitchFamily="50" charset="-128"/>
              </a:rPr>
              <a:t>3/18</a:t>
            </a:r>
          </a:p>
          <a:p>
            <a:pPr algn="ctr"/>
            <a:r>
              <a:rPr lang="zh-CN" altLang="en-US" sz="1100" dirty="0">
                <a:latin typeface="Meiryo UI" panose="020B0604030504040204" pitchFamily="50" charset="-128"/>
                <a:ea typeface="Meiryo UI" panose="020B0604030504040204" pitchFamily="50" charset="-128"/>
              </a:rPr>
              <a:t>実効再生産数最大時点</a:t>
            </a:r>
            <a:r>
              <a:rPr lang="en-US" altLang="zh-CN" sz="1100" dirty="0">
                <a:latin typeface="Meiryo UI" panose="020B0604030504040204" pitchFamily="50" charset="-128"/>
                <a:ea typeface="Meiryo UI" panose="020B0604030504040204" pitchFamily="50" charset="-128"/>
              </a:rPr>
              <a:t>2.2</a:t>
            </a:r>
          </a:p>
        </p:txBody>
      </p:sp>
      <p:sp>
        <p:nvSpPr>
          <p:cNvPr id="37" name="テキスト ボックス 36"/>
          <p:cNvSpPr txBox="1"/>
          <p:nvPr/>
        </p:nvSpPr>
        <p:spPr>
          <a:xfrm>
            <a:off x="5870796" y="5389441"/>
            <a:ext cx="307777" cy="1533874"/>
          </a:xfrm>
          <a:prstGeom prst="rect">
            <a:avLst/>
          </a:prstGeom>
          <a:noFill/>
          <a:ln>
            <a:noFill/>
          </a:ln>
        </p:spPr>
        <p:txBody>
          <a:bodyPr vert="eaVert" wrap="square" rtlCol="0">
            <a:spAutoFit/>
          </a:bodyPr>
          <a:lstStyle/>
          <a:p>
            <a:r>
              <a:rPr lang="ja-JP" altLang="en-US" sz="800" dirty="0">
                <a:latin typeface="ＭＳ ゴシック" panose="020B0609070205080204" pitchFamily="49" charset="-128"/>
                <a:ea typeface="ＭＳ ゴシック" panose="020B0609070205080204" pitchFamily="49" charset="-128"/>
              </a:rPr>
              <a:t>１日　夜の街クラスター発表</a:t>
            </a:r>
            <a:endParaRPr kumimoji="1" lang="ja-JP" altLang="en-US" sz="800" dirty="0">
              <a:latin typeface="ＭＳ ゴシック" panose="020B0609070205080204" pitchFamily="49" charset="-128"/>
              <a:ea typeface="ＭＳ ゴシック" panose="020B0609070205080204" pitchFamily="49" charset="-128"/>
            </a:endParaRPr>
          </a:p>
        </p:txBody>
      </p:sp>
      <p:grpSp>
        <p:nvGrpSpPr>
          <p:cNvPr id="38" name="グループ化 37"/>
          <p:cNvGrpSpPr/>
          <p:nvPr/>
        </p:nvGrpSpPr>
        <p:grpSpPr>
          <a:xfrm>
            <a:off x="6471311" y="5385762"/>
            <a:ext cx="5598510" cy="1553102"/>
            <a:chOff x="5434720" y="5152258"/>
            <a:chExt cx="5481394" cy="1553102"/>
          </a:xfrm>
        </p:grpSpPr>
        <p:sp>
          <p:nvSpPr>
            <p:cNvPr id="39" name="テキスト ボックス 38"/>
            <p:cNvSpPr txBox="1"/>
            <p:nvPr/>
          </p:nvSpPr>
          <p:spPr>
            <a:xfrm>
              <a:off x="5434720" y="5152258"/>
              <a:ext cx="301339" cy="1553102"/>
            </a:xfrm>
            <a:prstGeom prst="rect">
              <a:avLst/>
            </a:prstGeom>
            <a:noFill/>
          </p:spPr>
          <p:txBody>
            <a:bodyPr vert="eaVert" wrap="square" rtlCol="0">
              <a:spAutoFit/>
            </a:bodyPr>
            <a:lstStyle/>
            <a:p>
              <a:r>
                <a:rPr kumimoji="1" lang="ja-JP" altLang="en-US" sz="800" dirty="0">
                  <a:latin typeface="ＭＳ ゴシック" panose="020B0609070205080204" pitchFamily="49" charset="-128"/>
                  <a:ea typeface="ＭＳ ゴシック" panose="020B0609070205080204" pitchFamily="49" charset="-128"/>
                </a:rPr>
                <a:t>７日　緊急事態宣言</a:t>
              </a:r>
            </a:p>
          </p:txBody>
        </p:sp>
        <p:cxnSp>
          <p:nvCxnSpPr>
            <p:cNvPr id="40" name="直線矢印コネクタ 39"/>
            <p:cNvCxnSpPr/>
            <p:nvPr/>
          </p:nvCxnSpPr>
          <p:spPr>
            <a:xfrm>
              <a:off x="5645456" y="5524017"/>
              <a:ext cx="4597592" cy="0"/>
            </a:xfrm>
            <a:prstGeom prst="straightConnector1">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41" name="テキスト ボックス 40"/>
            <p:cNvSpPr txBox="1"/>
            <p:nvPr/>
          </p:nvSpPr>
          <p:spPr>
            <a:xfrm>
              <a:off x="6901107" y="5262407"/>
              <a:ext cx="3232597" cy="246221"/>
            </a:xfrm>
            <a:prstGeom prst="rect">
              <a:avLst/>
            </a:prstGeom>
            <a:noFill/>
          </p:spPr>
          <p:txBody>
            <a:bodyPr wrap="square" rtlCol="0">
              <a:spAutoFit/>
            </a:bodyPr>
            <a:lstStyle/>
            <a:p>
              <a:r>
                <a:rPr lang="ja-JP" altLang="en-US" sz="1000" dirty="0"/>
                <a:t>外出自粛・イベント自粛</a:t>
              </a:r>
              <a:endParaRPr kumimoji="1" lang="ja-JP" altLang="en-US" sz="1000" dirty="0"/>
            </a:p>
          </p:txBody>
        </p:sp>
        <p:cxnSp>
          <p:nvCxnSpPr>
            <p:cNvPr id="42" name="直線矢印コネクタ 41"/>
            <p:cNvCxnSpPr/>
            <p:nvPr/>
          </p:nvCxnSpPr>
          <p:spPr>
            <a:xfrm flipV="1">
              <a:off x="6288648" y="5862364"/>
              <a:ext cx="4457514" cy="17097"/>
            </a:xfrm>
            <a:prstGeom prst="straightConnector1">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43" name="テキスト ボックス 42"/>
            <p:cNvSpPr txBox="1"/>
            <p:nvPr/>
          </p:nvSpPr>
          <p:spPr>
            <a:xfrm>
              <a:off x="7683517" y="5641065"/>
              <a:ext cx="3232597" cy="246221"/>
            </a:xfrm>
            <a:prstGeom prst="rect">
              <a:avLst/>
            </a:prstGeom>
            <a:noFill/>
          </p:spPr>
          <p:txBody>
            <a:bodyPr wrap="square" rtlCol="0">
              <a:spAutoFit/>
            </a:bodyPr>
            <a:lstStyle/>
            <a:p>
              <a:r>
                <a:rPr lang="ja-JP" altLang="en-US" sz="1000" dirty="0"/>
                <a:t>施設の使用制限</a:t>
              </a:r>
              <a:endParaRPr kumimoji="1" lang="ja-JP" altLang="en-US" sz="1000" dirty="0"/>
            </a:p>
          </p:txBody>
        </p:sp>
      </p:grpSp>
      <p:sp>
        <p:nvSpPr>
          <p:cNvPr id="8" name="楕円 7"/>
          <p:cNvSpPr/>
          <p:nvPr/>
        </p:nvSpPr>
        <p:spPr>
          <a:xfrm>
            <a:off x="4933652" y="4864545"/>
            <a:ext cx="207734" cy="215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楕円 5"/>
          <p:cNvSpPr/>
          <p:nvPr/>
        </p:nvSpPr>
        <p:spPr>
          <a:xfrm>
            <a:off x="5366511" y="4859554"/>
            <a:ext cx="206061" cy="199623"/>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6" name="楕円 25"/>
          <p:cNvSpPr/>
          <p:nvPr/>
        </p:nvSpPr>
        <p:spPr>
          <a:xfrm>
            <a:off x="9135533" y="4843508"/>
            <a:ext cx="207734" cy="215400"/>
          </a:xfrm>
          <a:prstGeom prst="ellipse">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楕円 17"/>
          <p:cNvSpPr/>
          <p:nvPr/>
        </p:nvSpPr>
        <p:spPr>
          <a:xfrm>
            <a:off x="9854809" y="4846459"/>
            <a:ext cx="206061" cy="199623"/>
          </a:xfrm>
          <a:prstGeom prst="ellipse">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角丸四角形吹き出し 1"/>
          <p:cNvSpPr/>
          <p:nvPr/>
        </p:nvSpPr>
        <p:spPr>
          <a:xfrm>
            <a:off x="2942586" y="4997336"/>
            <a:ext cx="1686133" cy="277578"/>
          </a:xfrm>
          <a:prstGeom prst="wedgeRoundRectCallout">
            <a:avLst>
              <a:gd name="adj1" fmla="val 66780"/>
              <a:gd name="adj2" fmla="val -53788"/>
              <a:gd name="adj3" fmla="val 16667"/>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800" dirty="0">
                <a:latin typeface="Meiryo UI" panose="020B0604030504040204" pitchFamily="50" charset="-128"/>
                <a:ea typeface="Meiryo UI" panose="020B0604030504040204" pitchFamily="50" charset="-128"/>
              </a:rPr>
              <a:t>23</a:t>
            </a:r>
            <a:r>
              <a:rPr kumimoji="1" lang="ja-JP" altLang="en-US" sz="800" dirty="0">
                <a:latin typeface="Meiryo UI" panose="020B0604030504040204" pitchFamily="50" charset="-128"/>
                <a:ea typeface="Meiryo UI" panose="020B0604030504040204" pitchFamily="50" charset="-128"/>
              </a:rPr>
              <a:t>日　黄信号点灯（注意喚起）</a:t>
            </a:r>
            <a:endParaRPr kumimoji="1" lang="en-US" altLang="ja-JP" sz="800" dirty="0">
              <a:latin typeface="Meiryo UI" panose="020B0604030504040204" pitchFamily="50" charset="-128"/>
              <a:ea typeface="Meiryo UI" panose="020B0604030504040204" pitchFamily="50" charset="-128"/>
            </a:endParaRPr>
          </a:p>
        </p:txBody>
      </p:sp>
      <p:sp>
        <p:nvSpPr>
          <p:cNvPr id="24" name="角丸四角形吹き出し 23"/>
          <p:cNvSpPr/>
          <p:nvPr/>
        </p:nvSpPr>
        <p:spPr>
          <a:xfrm>
            <a:off x="5653471" y="5012045"/>
            <a:ext cx="1577784" cy="277480"/>
          </a:xfrm>
          <a:prstGeom prst="wedgeRoundRectCallout">
            <a:avLst>
              <a:gd name="adj1" fmla="val -52295"/>
              <a:gd name="adj2" fmla="val -77287"/>
              <a:gd name="adj3" fmla="val 16667"/>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p>
            <a:r>
              <a:rPr kumimoji="1" lang="en-US" altLang="ja-JP" sz="800" dirty="0">
                <a:latin typeface="Meiryo UI" panose="020B0604030504040204" pitchFamily="50" charset="-128"/>
                <a:ea typeface="Meiryo UI" panose="020B0604030504040204" pitchFamily="50" charset="-128"/>
              </a:rPr>
              <a:t>27</a:t>
            </a:r>
            <a:r>
              <a:rPr kumimoji="1" lang="ja-JP" altLang="en-US" sz="800" dirty="0">
                <a:latin typeface="Meiryo UI" panose="020B0604030504040204" pitchFamily="50" charset="-128"/>
                <a:ea typeface="Meiryo UI" panose="020B0604030504040204" pitchFamily="50" charset="-128"/>
              </a:rPr>
              <a:t>日　赤信号点灯（警戒中）</a:t>
            </a:r>
            <a:endParaRPr kumimoji="1" lang="en-US" altLang="ja-JP" sz="800" dirty="0">
              <a:latin typeface="Meiryo UI" panose="020B0604030504040204" pitchFamily="50" charset="-128"/>
              <a:ea typeface="Meiryo UI" panose="020B0604030504040204" pitchFamily="50" charset="-128"/>
            </a:endParaRPr>
          </a:p>
        </p:txBody>
      </p:sp>
      <p:cxnSp>
        <p:nvCxnSpPr>
          <p:cNvPr id="4" name="直線コネクタ 3"/>
          <p:cNvCxnSpPr/>
          <p:nvPr/>
        </p:nvCxnSpPr>
        <p:spPr>
          <a:xfrm>
            <a:off x="7340959" y="5304812"/>
            <a:ext cx="0" cy="1329222"/>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7" name="テキスト ボックス 6"/>
          <p:cNvSpPr txBox="1"/>
          <p:nvPr/>
        </p:nvSpPr>
        <p:spPr>
          <a:xfrm>
            <a:off x="7168701" y="5120637"/>
            <a:ext cx="450760" cy="230832"/>
          </a:xfrm>
          <a:prstGeom prst="rect">
            <a:avLst/>
          </a:prstGeom>
          <a:noFill/>
        </p:spPr>
        <p:txBody>
          <a:bodyPr wrap="square" rtlCol="0">
            <a:spAutoFit/>
          </a:bodyPr>
          <a:lstStyle/>
          <a:p>
            <a:r>
              <a:rPr kumimoji="1" lang="en-US" altLang="ja-JP" sz="900" dirty="0"/>
              <a:t>4/14</a:t>
            </a:r>
            <a:endParaRPr kumimoji="1" lang="ja-JP" altLang="en-US" sz="900" dirty="0"/>
          </a:p>
        </p:txBody>
      </p:sp>
      <p:sp>
        <p:nvSpPr>
          <p:cNvPr id="32" name="角丸四角形吹き出し 31"/>
          <p:cNvSpPr/>
          <p:nvPr/>
        </p:nvSpPr>
        <p:spPr>
          <a:xfrm>
            <a:off x="5217616" y="2073431"/>
            <a:ext cx="1978009" cy="254379"/>
          </a:xfrm>
          <a:prstGeom prst="wedgeRoundRectCallout">
            <a:avLst>
              <a:gd name="adj1" fmla="val -16422"/>
              <a:gd name="adj2" fmla="val 365382"/>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050" dirty="0">
                <a:latin typeface="Meiryo UI" panose="020B0604030504040204" pitchFamily="50" charset="-128"/>
                <a:ea typeface="Meiryo UI" panose="020B0604030504040204" pitchFamily="50" charset="-128"/>
              </a:rPr>
              <a:t>推定感染日別陽性者数</a:t>
            </a:r>
            <a:endParaRPr kumimoji="1" lang="ja-JP" altLang="en-US" sz="1050" dirty="0">
              <a:latin typeface="Meiryo UI" panose="020B0604030504040204" pitchFamily="50" charset="-128"/>
              <a:ea typeface="Meiryo UI" panose="020B0604030504040204" pitchFamily="50" charset="-128"/>
            </a:endParaRPr>
          </a:p>
        </p:txBody>
      </p:sp>
      <p:sp>
        <p:nvSpPr>
          <p:cNvPr id="33" name="右矢印 32"/>
          <p:cNvSpPr/>
          <p:nvPr/>
        </p:nvSpPr>
        <p:spPr>
          <a:xfrm rot="1878517">
            <a:off x="5420603" y="3124020"/>
            <a:ext cx="1982172" cy="168835"/>
          </a:xfrm>
          <a:prstGeom prst="rightArrow">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テキスト ボックス 2"/>
          <p:cNvSpPr txBox="1"/>
          <p:nvPr/>
        </p:nvSpPr>
        <p:spPr>
          <a:xfrm>
            <a:off x="4933653" y="569643"/>
            <a:ext cx="7338201" cy="600164"/>
          </a:xfrm>
          <a:prstGeom prst="rect">
            <a:avLst/>
          </a:prstGeom>
          <a:noFill/>
        </p:spPr>
        <p:txBody>
          <a:bodyPr wrap="square" rtlCol="0">
            <a:spAutoFit/>
          </a:bodyPr>
          <a:lstStyle/>
          <a:p>
            <a:r>
              <a:rPr kumimoji="1" lang="en-US" altLang="ja-JP" sz="1100" dirty="0">
                <a:latin typeface="Meiryo UI" panose="020B0604030504040204" pitchFamily="50" charset="-128"/>
                <a:ea typeface="Meiryo UI" panose="020B0604030504040204" pitchFamily="50" charset="-128"/>
              </a:rPr>
              <a:t>※</a:t>
            </a:r>
            <a:r>
              <a:rPr kumimoji="1" lang="ja-JP" altLang="en-US" sz="1100" b="1" dirty="0">
                <a:latin typeface="Meiryo UI" panose="020B0604030504040204" pitchFamily="50" charset="-128"/>
                <a:ea typeface="Meiryo UI" panose="020B0604030504040204" pitchFamily="50" charset="-128"/>
              </a:rPr>
              <a:t>推定感染日：</a:t>
            </a:r>
            <a:r>
              <a:rPr lang="ja-JP" altLang="en-US" sz="1100" b="1" dirty="0">
                <a:latin typeface="Meiryo UI" panose="020B0604030504040204" pitchFamily="50" charset="-128"/>
                <a:ea typeface="Meiryo UI" panose="020B0604030504040204" pitchFamily="50" charset="-128"/>
              </a:rPr>
              <a:t>発症日から６日前と仮定</a:t>
            </a:r>
            <a:endParaRPr lang="en-US" altLang="ja-JP" sz="1100" b="1"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潜伏期間は</a:t>
            </a:r>
            <a:r>
              <a:rPr lang="en-US" altLang="ja-JP" sz="1100" dirty="0">
                <a:latin typeface="Meiryo UI" panose="020B0604030504040204" pitchFamily="50" charset="-128"/>
                <a:ea typeface="Meiryo UI" panose="020B0604030504040204" pitchFamily="50" charset="-128"/>
              </a:rPr>
              <a:t>1-14</a:t>
            </a:r>
            <a:r>
              <a:rPr lang="ja-JP" altLang="en-US" sz="1100" dirty="0">
                <a:latin typeface="Meiryo UI" panose="020B0604030504040204" pitchFamily="50" charset="-128"/>
                <a:ea typeface="Meiryo UI" panose="020B0604030504040204" pitchFamily="50" charset="-128"/>
              </a:rPr>
              <a:t>日間</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一般的には約</a:t>
            </a:r>
            <a:r>
              <a:rPr lang="en-US" altLang="ja-JP" sz="1100" dirty="0">
                <a:latin typeface="Meiryo UI" panose="020B0604030504040204" pitchFamily="50" charset="-128"/>
                <a:ea typeface="Meiryo UI" panose="020B0604030504040204" pitchFamily="50" charset="-128"/>
              </a:rPr>
              <a:t>5-6</a:t>
            </a:r>
            <a:r>
              <a:rPr lang="ja-JP" altLang="en-US" sz="1100" dirty="0">
                <a:latin typeface="Meiryo UI" panose="020B0604030504040204" pitchFamily="50" charset="-128"/>
                <a:ea typeface="Meiryo UI" panose="020B0604030504040204" pitchFamily="50" charset="-128"/>
              </a:rPr>
              <a:t>日</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とされていることから、６日前と仮定</a:t>
            </a:r>
            <a:endParaRPr lang="en-US" altLang="ja-JP" sz="1100" dirty="0">
              <a:latin typeface="Meiryo UI" panose="020B0604030504040204" pitchFamily="50" charset="-128"/>
              <a:ea typeface="Meiryo UI" panose="020B0604030504040204" pitchFamily="50" charset="-128"/>
            </a:endParaRPr>
          </a:p>
          <a:p>
            <a:r>
              <a:rPr lang="ja-JP" altLang="en-US" sz="1100" dirty="0">
                <a:latin typeface="Meiryo UI" panose="020B0604030504040204" pitchFamily="50" charset="-128"/>
                <a:ea typeface="Meiryo UI" panose="020B0604030504040204" pitchFamily="50" charset="-128"/>
              </a:rPr>
              <a:t>　　　（「新型コロナウイルス感染症対策の基本的対処方針</a:t>
            </a:r>
            <a:r>
              <a:rPr lang="en-US" altLang="ja-JP" sz="1100" dirty="0">
                <a:latin typeface="Meiryo UI" panose="020B0604030504040204" pitchFamily="50" charset="-128"/>
                <a:ea typeface="Meiryo UI" panose="020B0604030504040204" pitchFamily="50" charset="-128"/>
              </a:rPr>
              <a:t>(R2.5.25</a:t>
            </a:r>
            <a:r>
              <a:rPr lang="ja-JP" altLang="en-US" sz="1100" dirty="0">
                <a:latin typeface="Meiryo UI" panose="020B0604030504040204" pitchFamily="50" charset="-128"/>
                <a:ea typeface="Meiryo UI" panose="020B0604030504040204" pitchFamily="50" charset="-128"/>
              </a:rPr>
              <a:t>変更</a:t>
            </a:r>
            <a:r>
              <a:rPr lang="en-US" altLang="ja-JP" sz="1100" dirty="0">
                <a:latin typeface="Meiryo UI" panose="020B0604030504040204" pitchFamily="50" charset="-128"/>
                <a:ea typeface="Meiryo UI" panose="020B0604030504040204" pitchFamily="50" charset="-128"/>
              </a:rPr>
              <a:t>)</a:t>
            </a:r>
            <a:r>
              <a:rPr lang="ja-JP" altLang="en-US" sz="1100" dirty="0">
                <a:latin typeface="Meiryo UI" panose="020B0604030504040204" pitchFamily="50" charset="-128"/>
                <a:ea typeface="Meiryo UI" panose="020B0604030504040204" pitchFamily="50" charset="-128"/>
              </a:rPr>
              <a:t>」より）</a:t>
            </a:r>
            <a:endParaRPr lang="en-US" altLang="ja-JP" sz="1100" dirty="0">
              <a:latin typeface="Meiryo UI" panose="020B0604030504040204" pitchFamily="50" charset="-128"/>
              <a:ea typeface="Meiryo UI" panose="020B0604030504040204" pitchFamily="50" charset="-128"/>
            </a:endParaRPr>
          </a:p>
        </p:txBody>
      </p:sp>
      <p:pic>
        <p:nvPicPr>
          <p:cNvPr id="5" name="図 4"/>
          <p:cNvPicPr>
            <a:picLocks noChangeAspect="1"/>
          </p:cNvPicPr>
          <p:nvPr/>
        </p:nvPicPr>
        <p:blipFill>
          <a:blip r:embed="rId3"/>
          <a:stretch>
            <a:fillRect/>
          </a:stretch>
        </p:blipFill>
        <p:spPr>
          <a:xfrm>
            <a:off x="279041" y="1363739"/>
            <a:ext cx="11887200" cy="3771900"/>
          </a:xfrm>
          <a:prstGeom prst="rect">
            <a:avLst/>
          </a:prstGeom>
        </p:spPr>
      </p:pic>
    </p:spTree>
    <p:extLst>
      <p:ext uri="{BB962C8B-B14F-4D97-AF65-F5344CB8AC3E}">
        <p14:creationId xmlns:p14="http://schemas.microsoft.com/office/powerpoint/2010/main" val="18274673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テキスト ボックス 9">
            <a:extLst>
              <a:ext uri="{FF2B5EF4-FFF2-40B4-BE49-F238E27FC236}">
                <a16:creationId xmlns:a16="http://schemas.microsoft.com/office/drawing/2014/main" id="{B4FD8C0D-5FD8-4286-9A56-49DC40AEE281}"/>
              </a:ext>
            </a:extLst>
          </p:cNvPr>
          <p:cNvSpPr txBox="1"/>
          <p:nvPr/>
        </p:nvSpPr>
        <p:spPr>
          <a:xfrm>
            <a:off x="184037" y="1124085"/>
            <a:ext cx="5720180" cy="307777"/>
          </a:xfrm>
          <a:prstGeom prst="rect">
            <a:avLst/>
          </a:prstGeom>
          <a:noFill/>
        </p:spPr>
        <p:txBody>
          <a:bodyPr wrap="square" rtlCol="0">
            <a:spAutoFit/>
          </a:bodyPr>
          <a:lstStyle/>
          <a:p>
            <a:r>
              <a:rPr lang="en-US" altLang="ja-JP" sz="1400" dirty="0"/>
              <a:t>Osaka Metro</a:t>
            </a:r>
            <a:r>
              <a:rPr lang="ja-JP" altLang="en-US" sz="1400" dirty="0"/>
              <a:t>　梅田駅</a:t>
            </a:r>
            <a:r>
              <a:rPr kumimoji="1" lang="ja-JP" altLang="en-US" sz="1400" dirty="0"/>
              <a:t>　半径</a:t>
            </a:r>
            <a:r>
              <a:rPr kumimoji="1" lang="en-US" altLang="ja-JP" sz="1400" dirty="0"/>
              <a:t>500</a:t>
            </a:r>
            <a:r>
              <a:rPr kumimoji="1" lang="ja-JP" altLang="en-US" sz="1400" dirty="0"/>
              <a:t>ｍ　日次人流変化解析　</a:t>
            </a:r>
          </a:p>
        </p:txBody>
      </p:sp>
      <p:sp>
        <p:nvSpPr>
          <p:cNvPr id="16" name="正方形/長方形 15"/>
          <p:cNvSpPr/>
          <p:nvPr/>
        </p:nvSpPr>
        <p:spPr>
          <a:xfrm>
            <a:off x="-624" y="531997"/>
            <a:ext cx="12183492" cy="556745"/>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000" b="1" dirty="0">
                <a:solidFill>
                  <a:schemeClr val="tx1"/>
                </a:solidFill>
                <a:latin typeface="Meiryo UI" panose="020B0604030504040204" pitchFamily="50" charset="-128"/>
                <a:ea typeface="Meiryo UI" panose="020B0604030504040204" pitchFamily="50" charset="-128"/>
              </a:rPr>
              <a:t>◆梅田駅における人の流れは、</a:t>
            </a:r>
            <a:r>
              <a:rPr lang="en-US" altLang="ja-JP" sz="2000" b="1" dirty="0">
                <a:solidFill>
                  <a:schemeClr val="tx1"/>
                </a:solidFill>
                <a:latin typeface="Meiryo UI" panose="020B0604030504040204" pitchFamily="50" charset="-128"/>
                <a:ea typeface="Meiryo UI" panose="020B0604030504040204" pitchFamily="50" charset="-128"/>
              </a:rPr>
              <a:t>3</a:t>
            </a:r>
            <a:r>
              <a:rPr lang="ja-JP" altLang="en-US" sz="2000" b="1" dirty="0">
                <a:solidFill>
                  <a:schemeClr val="tx1"/>
                </a:solidFill>
                <a:latin typeface="Meiryo UI" panose="020B0604030504040204" pitchFamily="50" charset="-128"/>
                <a:ea typeface="Meiryo UI" panose="020B0604030504040204" pitchFamily="50" charset="-128"/>
              </a:rPr>
              <a:t>月</a:t>
            </a:r>
            <a:r>
              <a:rPr lang="en-US" altLang="ja-JP" sz="2000" b="1" dirty="0">
                <a:solidFill>
                  <a:schemeClr val="tx1"/>
                </a:solidFill>
                <a:latin typeface="Meiryo UI" panose="020B0604030504040204" pitchFamily="50" charset="-128"/>
                <a:ea typeface="Meiryo UI" panose="020B0604030504040204" pitchFamily="50" charset="-128"/>
              </a:rPr>
              <a:t>27</a:t>
            </a:r>
            <a:r>
              <a:rPr lang="ja-JP" altLang="en-US" sz="2000" b="1" dirty="0">
                <a:solidFill>
                  <a:schemeClr val="tx1"/>
                </a:solidFill>
                <a:latin typeface="Meiryo UI" panose="020B0604030504040204" pitchFamily="50" charset="-128"/>
                <a:ea typeface="Meiryo UI" panose="020B0604030504040204" pitchFamily="50" charset="-128"/>
              </a:rPr>
              <a:t>日（週末の外出自粛要請発出日）を境に下がり基調となった。</a:t>
            </a:r>
          </a:p>
        </p:txBody>
      </p:sp>
      <p:grpSp>
        <p:nvGrpSpPr>
          <p:cNvPr id="17" name="グループ化 16">
            <a:extLst>
              <a:ext uri="{FF2B5EF4-FFF2-40B4-BE49-F238E27FC236}">
                <a16:creationId xmlns:a16="http://schemas.microsoft.com/office/drawing/2014/main" id="{A5477026-59E5-4A2B-B28A-B9B21DBDE2B3}"/>
              </a:ext>
            </a:extLst>
          </p:cNvPr>
          <p:cNvGrpSpPr/>
          <p:nvPr/>
        </p:nvGrpSpPr>
        <p:grpSpPr>
          <a:xfrm>
            <a:off x="71410" y="1693007"/>
            <a:ext cx="11572875" cy="3780514"/>
            <a:chOff x="76292" y="1208329"/>
            <a:chExt cx="11572875" cy="4663787"/>
          </a:xfrm>
        </p:grpSpPr>
        <p:pic>
          <p:nvPicPr>
            <p:cNvPr id="18" name="図 17">
              <a:extLst>
                <a:ext uri="{FF2B5EF4-FFF2-40B4-BE49-F238E27FC236}">
                  <a16:creationId xmlns:a16="http://schemas.microsoft.com/office/drawing/2014/main" id="{5458566C-1498-484F-9791-0D2487DC140D}"/>
                </a:ext>
              </a:extLst>
            </p:cNvPr>
            <p:cNvPicPr>
              <a:picLocks noChangeAspect="1"/>
            </p:cNvPicPr>
            <p:nvPr/>
          </p:nvPicPr>
          <p:blipFill>
            <a:blip r:embed="rId2"/>
            <a:stretch>
              <a:fillRect/>
            </a:stretch>
          </p:blipFill>
          <p:spPr>
            <a:xfrm>
              <a:off x="76292" y="1208329"/>
              <a:ext cx="9163050" cy="4610100"/>
            </a:xfrm>
            <a:prstGeom prst="rect">
              <a:avLst/>
            </a:prstGeom>
          </p:spPr>
        </p:pic>
        <p:pic>
          <p:nvPicPr>
            <p:cNvPr id="19" name="図 18">
              <a:extLst>
                <a:ext uri="{FF2B5EF4-FFF2-40B4-BE49-F238E27FC236}">
                  <a16:creationId xmlns:a16="http://schemas.microsoft.com/office/drawing/2014/main" id="{F7CB39FD-4453-4C2D-96E9-F8AF1F969DB9}"/>
                </a:ext>
              </a:extLst>
            </p:cNvPr>
            <p:cNvPicPr>
              <a:picLocks noChangeAspect="1"/>
            </p:cNvPicPr>
            <p:nvPr/>
          </p:nvPicPr>
          <p:blipFill>
            <a:blip r:embed="rId3"/>
            <a:stretch>
              <a:fillRect/>
            </a:stretch>
          </p:blipFill>
          <p:spPr>
            <a:xfrm>
              <a:off x="9239342" y="1471566"/>
              <a:ext cx="2409825" cy="4400550"/>
            </a:xfrm>
            <a:prstGeom prst="rect">
              <a:avLst/>
            </a:prstGeom>
          </p:spPr>
        </p:pic>
      </p:grpSp>
      <p:sp>
        <p:nvSpPr>
          <p:cNvPr id="20" name="テキスト ボックス 19">
            <a:extLst>
              <a:ext uri="{FF2B5EF4-FFF2-40B4-BE49-F238E27FC236}">
                <a16:creationId xmlns:a16="http://schemas.microsoft.com/office/drawing/2014/main" id="{9C57626C-B2ED-4A5B-8D3A-F0F7591625A2}"/>
              </a:ext>
            </a:extLst>
          </p:cNvPr>
          <p:cNvSpPr txBox="1"/>
          <p:nvPr/>
        </p:nvSpPr>
        <p:spPr>
          <a:xfrm>
            <a:off x="184037" y="6161069"/>
            <a:ext cx="7570405" cy="646331"/>
          </a:xfrm>
          <a:prstGeom prst="rect">
            <a:avLst/>
          </a:prstGeom>
          <a:noFill/>
        </p:spPr>
        <p:txBody>
          <a:bodyPr wrap="square" rtlCol="0">
            <a:spAutoFit/>
          </a:bodyPr>
          <a:lstStyle/>
          <a:p>
            <a:r>
              <a:rPr lang="ja-JP" altLang="en-US" sz="900" dirty="0"/>
              <a:t>ＮＨＫ「特設サイト　新型コロナウイルス」サイトより抜粋</a:t>
            </a:r>
            <a:endParaRPr lang="en-US" altLang="ja-JP" sz="900" dirty="0"/>
          </a:p>
          <a:p>
            <a:r>
              <a:rPr lang="ja-JP" altLang="en-US" sz="900" dirty="0"/>
              <a:t>（</a:t>
            </a:r>
            <a:r>
              <a:rPr lang="en-US" altLang="ja-JP" sz="900" dirty="0">
                <a:hlinkClick r:id="rId4"/>
              </a:rPr>
              <a:t>https://www3.nhk.or.jp/news/special/coronavirus/outflow-data/</a:t>
            </a:r>
            <a:r>
              <a:rPr lang="ja-JP" altLang="en-US" sz="900" dirty="0"/>
              <a:t>）</a:t>
            </a:r>
            <a:endParaRPr lang="en-US" altLang="ja-JP" sz="900" dirty="0"/>
          </a:p>
          <a:p>
            <a:r>
              <a:rPr lang="ja-JP" altLang="en-US" sz="900" dirty="0"/>
              <a:t>午前</a:t>
            </a:r>
            <a:r>
              <a:rPr lang="en-US" altLang="ja-JP" sz="900" dirty="0"/>
              <a:t>6</a:t>
            </a:r>
            <a:r>
              <a:rPr lang="ja-JP" altLang="en-US" sz="900" dirty="0"/>
              <a:t>時から午後</a:t>
            </a:r>
            <a:r>
              <a:rPr lang="en-US" altLang="ja-JP" sz="900" dirty="0"/>
              <a:t>6</a:t>
            </a:r>
            <a:r>
              <a:rPr lang="ja-JP" altLang="en-US" sz="900" dirty="0"/>
              <a:t>時までの</a:t>
            </a:r>
            <a:r>
              <a:rPr lang="en-US" altLang="ja-JP" sz="900" dirty="0"/>
              <a:t>1</a:t>
            </a:r>
            <a:r>
              <a:rPr lang="ja-JP" altLang="en-US" sz="900" dirty="0"/>
              <a:t>時間あたりの平均値を表示。</a:t>
            </a:r>
            <a:endParaRPr lang="en-US" altLang="ja-JP" sz="900" dirty="0"/>
          </a:p>
          <a:p>
            <a:r>
              <a:rPr lang="ja-JP" altLang="en-US" sz="900" dirty="0"/>
              <a:t>グラフ内の横線は「感染拡大前（１月</a:t>
            </a:r>
            <a:r>
              <a:rPr lang="en-US" altLang="ja-JP" sz="900" dirty="0"/>
              <a:t>18</a:t>
            </a:r>
            <a:r>
              <a:rPr lang="ja-JP" altLang="en-US" sz="900" dirty="0"/>
              <a:t>日～２月</a:t>
            </a:r>
            <a:r>
              <a:rPr lang="en-US" altLang="ja-JP" sz="900" dirty="0"/>
              <a:t>14</a:t>
            </a:r>
            <a:r>
              <a:rPr lang="ja-JP" altLang="en-US" sz="900" dirty="0"/>
              <a:t>日）の人出の平均値（下方：平日、上方：土日祝日の平均）。</a:t>
            </a:r>
            <a:endParaRPr lang="en-US" altLang="ja-JP" sz="900" dirty="0"/>
          </a:p>
        </p:txBody>
      </p:sp>
      <p:sp>
        <p:nvSpPr>
          <p:cNvPr id="21" name="テキスト ボックス 20"/>
          <p:cNvSpPr txBox="1"/>
          <p:nvPr/>
        </p:nvSpPr>
        <p:spPr>
          <a:xfrm>
            <a:off x="11733391" y="6511239"/>
            <a:ext cx="296041" cy="276999"/>
          </a:xfrm>
          <a:prstGeom prst="rect">
            <a:avLst/>
          </a:prstGeom>
          <a:noFill/>
        </p:spPr>
        <p:txBody>
          <a:bodyPr wrap="square" rtlCol="0">
            <a:spAutoFit/>
          </a:bodyPr>
          <a:lstStyle/>
          <a:p>
            <a:r>
              <a:rPr kumimoji="1" lang="ja-JP" altLang="en-US" sz="1200" dirty="0" smtClean="0"/>
              <a:t>３</a:t>
            </a:r>
            <a:endParaRPr kumimoji="1" lang="ja-JP" altLang="en-US" sz="1200" dirty="0"/>
          </a:p>
        </p:txBody>
      </p:sp>
      <p:sp>
        <p:nvSpPr>
          <p:cNvPr id="2" name="角丸四角形吹き出し 1"/>
          <p:cNvSpPr/>
          <p:nvPr/>
        </p:nvSpPr>
        <p:spPr>
          <a:xfrm>
            <a:off x="1157965" y="1807330"/>
            <a:ext cx="1621452" cy="348378"/>
          </a:xfrm>
          <a:prstGeom prst="wedgeRoundRectCallout">
            <a:avLst>
              <a:gd name="adj1" fmla="val 76832"/>
              <a:gd name="adj2" fmla="val 239711"/>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kumimoji="1" lang="en-US" altLang="ja-JP" sz="1050" dirty="0">
                <a:latin typeface="Meiryo UI" panose="020B0604030504040204" pitchFamily="50" charset="-128"/>
                <a:ea typeface="Meiryo UI" panose="020B0604030504040204" pitchFamily="50" charset="-128"/>
              </a:rPr>
              <a:t>3/19</a:t>
            </a:r>
          </a:p>
          <a:p>
            <a:pPr algn="ctr"/>
            <a:r>
              <a:rPr kumimoji="1" lang="ja-JP" altLang="en-US" sz="1050" dirty="0">
                <a:latin typeface="Meiryo UI" panose="020B0604030504040204" pitchFamily="50" charset="-128"/>
                <a:ea typeface="Meiryo UI" panose="020B0604030504040204" pitchFamily="50" charset="-128"/>
              </a:rPr>
              <a:t>　兵庫との往来自粛要請</a:t>
            </a:r>
          </a:p>
        </p:txBody>
      </p:sp>
      <p:sp>
        <p:nvSpPr>
          <p:cNvPr id="22" name="角丸四角形吹き出し 21"/>
          <p:cNvSpPr/>
          <p:nvPr/>
        </p:nvSpPr>
        <p:spPr>
          <a:xfrm>
            <a:off x="2859466" y="1478852"/>
            <a:ext cx="1304428" cy="404498"/>
          </a:xfrm>
          <a:prstGeom prst="wedgeRoundRectCallout">
            <a:avLst>
              <a:gd name="adj1" fmla="val 47076"/>
              <a:gd name="adj2" fmla="val 219123"/>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050" dirty="0">
                <a:latin typeface="Meiryo UI" panose="020B0604030504040204" pitchFamily="50" charset="-128"/>
                <a:ea typeface="Meiryo UI" panose="020B0604030504040204" pitchFamily="50" charset="-128"/>
              </a:rPr>
              <a:t>3/27 </a:t>
            </a:r>
          </a:p>
          <a:p>
            <a:pPr algn="ctr"/>
            <a:r>
              <a:rPr lang="ja-JP" altLang="en-US" sz="1050" dirty="0">
                <a:latin typeface="Meiryo UI" panose="020B0604030504040204" pitchFamily="50" charset="-128"/>
                <a:ea typeface="Meiryo UI" panose="020B0604030504040204" pitchFamily="50" charset="-128"/>
              </a:rPr>
              <a:t>週末外出</a:t>
            </a:r>
            <a:r>
              <a:rPr kumimoji="1" lang="ja-JP" altLang="en-US" sz="1050" dirty="0">
                <a:latin typeface="Meiryo UI" panose="020B0604030504040204" pitchFamily="50" charset="-128"/>
                <a:ea typeface="Meiryo UI" panose="020B0604030504040204" pitchFamily="50" charset="-128"/>
              </a:rPr>
              <a:t>自粛要請</a:t>
            </a:r>
          </a:p>
        </p:txBody>
      </p:sp>
      <p:sp>
        <p:nvSpPr>
          <p:cNvPr id="23" name="角丸四角形吹き出し 22"/>
          <p:cNvSpPr/>
          <p:nvPr/>
        </p:nvSpPr>
        <p:spPr>
          <a:xfrm>
            <a:off x="3284163" y="5568243"/>
            <a:ext cx="1406615" cy="373733"/>
          </a:xfrm>
          <a:prstGeom prst="wedgeRoundRectCallout">
            <a:avLst>
              <a:gd name="adj1" fmla="val 41798"/>
              <a:gd name="adj2" fmla="val -137626"/>
              <a:gd name="adj3" fmla="val 16667"/>
            </a:avLst>
          </a:prstGeom>
          <a:noFill/>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050" dirty="0">
                <a:latin typeface="Meiryo UI" panose="020B0604030504040204" pitchFamily="50" charset="-128"/>
                <a:ea typeface="Meiryo UI" panose="020B0604030504040204" pitchFamily="50" charset="-128"/>
              </a:rPr>
              <a:t>3/31 </a:t>
            </a:r>
            <a:r>
              <a:rPr lang="ja-JP" altLang="en-US" sz="1050" dirty="0">
                <a:latin typeface="Meiryo UI" panose="020B0604030504040204" pitchFamily="50" charset="-128"/>
                <a:ea typeface="Meiryo UI" panose="020B0604030504040204" pitchFamily="50" charset="-128"/>
              </a:rPr>
              <a:t>接客を伴う飲食店への</a:t>
            </a:r>
            <a:r>
              <a:rPr kumimoji="1" lang="ja-JP" altLang="en-US" sz="1050" dirty="0">
                <a:latin typeface="Meiryo UI" panose="020B0604030504040204" pitchFamily="50" charset="-128"/>
                <a:ea typeface="Meiryo UI" panose="020B0604030504040204" pitchFamily="50" charset="-128"/>
              </a:rPr>
              <a:t>自粛要請</a:t>
            </a:r>
          </a:p>
        </p:txBody>
      </p:sp>
      <p:sp>
        <p:nvSpPr>
          <p:cNvPr id="24" name="角丸四角形吹き出し 23"/>
          <p:cNvSpPr/>
          <p:nvPr/>
        </p:nvSpPr>
        <p:spPr>
          <a:xfrm>
            <a:off x="3969240" y="6055203"/>
            <a:ext cx="1339402" cy="373733"/>
          </a:xfrm>
          <a:prstGeom prst="wedgeRoundRectCallout">
            <a:avLst>
              <a:gd name="adj1" fmla="val 25057"/>
              <a:gd name="adj2" fmla="val -272020"/>
              <a:gd name="adj3" fmla="val 16667"/>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altLang="ja-JP" sz="1050" dirty="0">
                <a:latin typeface="Meiryo UI" panose="020B0604030504040204" pitchFamily="50" charset="-128"/>
                <a:ea typeface="Meiryo UI" panose="020B0604030504040204" pitchFamily="50" charset="-128"/>
              </a:rPr>
              <a:t>4/3</a:t>
            </a:r>
          </a:p>
          <a:p>
            <a:pPr algn="ctr"/>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週末外出</a:t>
            </a:r>
            <a:r>
              <a:rPr kumimoji="1" lang="ja-JP" altLang="en-US" sz="1050" dirty="0">
                <a:latin typeface="Meiryo UI" panose="020B0604030504040204" pitchFamily="50" charset="-128"/>
                <a:ea typeface="Meiryo UI" panose="020B0604030504040204" pitchFamily="50" charset="-128"/>
              </a:rPr>
              <a:t>自粛要請</a:t>
            </a:r>
          </a:p>
        </p:txBody>
      </p:sp>
      <p:grpSp>
        <p:nvGrpSpPr>
          <p:cNvPr id="25" name="グループ化 24"/>
          <p:cNvGrpSpPr/>
          <p:nvPr/>
        </p:nvGrpSpPr>
        <p:grpSpPr>
          <a:xfrm>
            <a:off x="5188868" y="5614240"/>
            <a:ext cx="6136357" cy="1553102"/>
            <a:chOff x="5355875" y="6485056"/>
            <a:chExt cx="6007991" cy="1553102"/>
          </a:xfrm>
        </p:grpSpPr>
        <p:sp>
          <p:nvSpPr>
            <p:cNvPr id="26" name="テキスト ボックス 25"/>
            <p:cNvSpPr txBox="1"/>
            <p:nvPr/>
          </p:nvSpPr>
          <p:spPr>
            <a:xfrm>
              <a:off x="5355875" y="6485056"/>
              <a:ext cx="369332" cy="1553102"/>
            </a:xfrm>
            <a:prstGeom prst="rect">
              <a:avLst/>
            </a:prstGeom>
            <a:noFill/>
          </p:spPr>
          <p:txBody>
            <a:bodyPr vert="eaVert" wrap="square" rtlCol="0">
              <a:spAutoFit/>
            </a:bodyPr>
            <a:lstStyle/>
            <a:p>
              <a:r>
                <a:rPr kumimoji="1" lang="ja-JP" altLang="en-US" sz="1200" dirty="0"/>
                <a:t>緊急事態宣言</a:t>
              </a:r>
            </a:p>
          </p:txBody>
        </p:sp>
        <p:cxnSp>
          <p:nvCxnSpPr>
            <p:cNvPr id="27" name="直線矢印コネクタ 26"/>
            <p:cNvCxnSpPr/>
            <p:nvPr/>
          </p:nvCxnSpPr>
          <p:spPr>
            <a:xfrm>
              <a:off x="5652064" y="6802747"/>
              <a:ext cx="4991505" cy="0"/>
            </a:xfrm>
            <a:prstGeom prst="straightConnector1">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28" name="テキスト ボックス 27"/>
            <p:cNvSpPr txBox="1"/>
            <p:nvPr/>
          </p:nvSpPr>
          <p:spPr>
            <a:xfrm>
              <a:off x="6881332" y="6561210"/>
              <a:ext cx="3232597" cy="261610"/>
            </a:xfrm>
            <a:prstGeom prst="rect">
              <a:avLst/>
            </a:prstGeom>
            <a:noFill/>
          </p:spPr>
          <p:txBody>
            <a:bodyPr wrap="square" rtlCol="0">
              <a:spAutoFit/>
            </a:bodyPr>
            <a:lstStyle/>
            <a:p>
              <a:r>
                <a:rPr lang="ja-JP" altLang="en-US" sz="1100" dirty="0"/>
                <a:t>外出自粛・イベント自粛</a:t>
              </a:r>
              <a:endParaRPr kumimoji="1" lang="ja-JP" altLang="en-US" sz="1100" dirty="0"/>
            </a:p>
          </p:txBody>
        </p:sp>
        <p:cxnSp>
          <p:nvCxnSpPr>
            <p:cNvPr id="29" name="直線矢印コネクタ 28"/>
            <p:cNvCxnSpPr/>
            <p:nvPr/>
          </p:nvCxnSpPr>
          <p:spPr>
            <a:xfrm>
              <a:off x="6378531" y="7070626"/>
              <a:ext cx="4985335" cy="0"/>
            </a:xfrm>
            <a:prstGeom prst="straightConnector1">
              <a:avLst/>
            </a:prstGeom>
            <a:ln>
              <a:headEnd type="triangle"/>
              <a:tailEnd type="none"/>
            </a:ln>
          </p:spPr>
          <p:style>
            <a:lnRef idx="1">
              <a:schemeClr val="accent1"/>
            </a:lnRef>
            <a:fillRef idx="0">
              <a:schemeClr val="accent1"/>
            </a:fillRef>
            <a:effectRef idx="0">
              <a:schemeClr val="accent1"/>
            </a:effectRef>
            <a:fontRef idx="minor">
              <a:schemeClr val="tx1"/>
            </a:fontRef>
          </p:style>
        </p:cxnSp>
        <p:sp>
          <p:nvSpPr>
            <p:cNvPr id="30" name="テキスト ボックス 29"/>
            <p:cNvSpPr txBox="1"/>
            <p:nvPr/>
          </p:nvSpPr>
          <p:spPr>
            <a:xfrm>
              <a:off x="7410971" y="6822094"/>
              <a:ext cx="3232597" cy="261610"/>
            </a:xfrm>
            <a:prstGeom prst="rect">
              <a:avLst/>
            </a:prstGeom>
            <a:noFill/>
          </p:spPr>
          <p:txBody>
            <a:bodyPr wrap="square" rtlCol="0">
              <a:spAutoFit/>
            </a:bodyPr>
            <a:lstStyle/>
            <a:p>
              <a:r>
                <a:rPr lang="ja-JP" altLang="en-US" sz="1100" dirty="0"/>
                <a:t>施設の使用制限</a:t>
              </a:r>
              <a:endParaRPr kumimoji="1" lang="ja-JP" altLang="en-US" sz="1100" dirty="0"/>
            </a:p>
          </p:txBody>
        </p:sp>
      </p:grpSp>
      <p:cxnSp>
        <p:nvCxnSpPr>
          <p:cNvPr id="4" name="直線コネクタ 3"/>
          <p:cNvCxnSpPr/>
          <p:nvPr/>
        </p:nvCxnSpPr>
        <p:spPr>
          <a:xfrm>
            <a:off x="6233374" y="5677728"/>
            <a:ext cx="0" cy="833511"/>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6" name="テキスト ボックス 5"/>
          <p:cNvSpPr txBox="1"/>
          <p:nvPr/>
        </p:nvSpPr>
        <p:spPr>
          <a:xfrm>
            <a:off x="6003554" y="5488547"/>
            <a:ext cx="490531" cy="230832"/>
          </a:xfrm>
          <a:prstGeom prst="rect">
            <a:avLst/>
          </a:prstGeom>
          <a:noFill/>
        </p:spPr>
        <p:txBody>
          <a:bodyPr wrap="square" rtlCol="0">
            <a:spAutoFit/>
          </a:bodyPr>
          <a:lstStyle/>
          <a:p>
            <a:r>
              <a:rPr kumimoji="1" lang="en-US" altLang="ja-JP" sz="900" dirty="0"/>
              <a:t>4/14</a:t>
            </a:r>
            <a:endParaRPr kumimoji="1" lang="ja-JP" altLang="en-US" sz="900" dirty="0"/>
          </a:p>
        </p:txBody>
      </p:sp>
      <p:sp>
        <p:nvSpPr>
          <p:cNvPr id="32" name="右矢印 31"/>
          <p:cNvSpPr/>
          <p:nvPr/>
        </p:nvSpPr>
        <p:spPr>
          <a:xfrm rot="2451483">
            <a:off x="3889985" y="3276034"/>
            <a:ext cx="2873022" cy="266483"/>
          </a:xfrm>
          <a:prstGeom prst="rightArrow">
            <a:avLst/>
          </a:prstGeom>
          <a:solidFill>
            <a:schemeClr val="accent1">
              <a:lumMod val="20000"/>
              <a:lumOff val="80000"/>
            </a:schemeClr>
          </a:solid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テキスト ボックス 30"/>
          <p:cNvSpPr txBox="1"/>
          <p:nvPr/>
        </p:nvSpPr>
        <p:spPr>
          <a:xfrm>
            <a:off x="4254" y="0"/>
            <a:ext cx="12191999" cy="461665"/>
          </a:xfrm>
          <a:prstGeom prst="rect">
            <a:avLst/>
          </a:prstGeom>
          <a:solidFill>
            <a:srgbClr val="00B050"/>
          </a:solidFill>
          <a:ln>
            <a:noFill/>
          </a:ln>
        </p:spPr>
        <p:txBody>
          <a:bodyPr wrap="square" rtlCol="0">
            <a:spAutoFit/>
          </a:bodyPr>
          <a:lstStyle/>
          <a:p>
            <a:pPr algn="ctr"/>
            <a:r>
              <a:rPr lang="en-US" altLang="ja-JP" sz="2400" b="1" dirty="0" smtClean="0">
                <a:solidFill>
                  <a:schemeClr val="bg1"/>
                </a:solidFill>
                <a:latin typeface="Meiryo UI" panose="020B0604030504040204" pitchFamily="50" charset="-128"/>
                <a:ea typeface="Meiryo UI" panose="020B0604030504040204" pitchFamily="50" charset="-128"/>
              </a:rPr>
              <a:t>【</a:t>
            </a:r>
            <a:r>
              <a:rPr lang="ja-JP" altLang="en-US" sz="2400" b="1" dirty="0" smtClean="0">
                <a:solidFill>
                  <a:schemeClr val="bg1"/>
                </a:solidFill>
                <a:latin typeface="Meiryo UI" panose="020B0604030504040204" pitchFamily="50" charset="-128"/>
                <a:ea typeface="Meiryo UI" panose="020B0604030504040204" pitchFamily="50" charset="-128"/>
              </a:rPr>
              <a:t>参考</a:t>
            </a:r>
            <a:r>
              <a:rPr lang="en-US" altLang="ja-JP" sz="2400" b="1" dirty="0" smtClean="0">
                <a:solidFill>
                  <a:schemeClr val="bg1"/>
                </a:solidFill>
                <a:latin typeface="Meiryo UI" panose="020B0604030504040204" pitchFamily="50" charset="-128"/>
                <a:ea typeface="Meiryo UI" panose="020B0604030504040204" pitchFamily="50" charset="-128"/>
              </a:rPr>
              <a:t>】</a:t>
            </a:r>
            <a:r>
              <a:rPr lang="ja-JP" altLang="en-US" sz="2400" b="1" dirty="0" smtClean="0">
                <a:solidFill>
                  <a:schemeClr val="bg1"/>
                </a:solidFill>
                <a:latin typeface="Meiryo UI" panose="020B0604030504040204" pitchFamily="50" charset="-128"/>
                <a:ea typeface="Meiryo UI" panose="020B0604030504040204" pitchFamily="50" charset="-128"/>
              </a:rPr>
              <a:t>１</a:t>
            </a:r>
            <a:r>
              <a:rPr lang="ja-JP" altLang="en-US" sz="2400" b="1" dirty="0">
                <a:solidFill>
                  <a:schemeClr val="bg1"/>
                </a:solidFill>
                <a:latin typeface="Meiryo UI" panose="020B0604030504040204" pitchFamily="50" charset="-128"/>
                <a:ea typeface="Meiryo UI" panose="020B0604030504040204" pitchFamily="50" charset="-128"/>
              </a:rPr>
              <a:t>　</a:t>
            </a:r>
            <a:r>
              <a:rPr lang="ja-JP" altLang="en-US" sz="2400" b="1" dirty="0" smtClean="0">
                <a:solidFill>
                  <a:schemeClr val="bg1"/>
                </a:solidFill>
                <a:latin typeface="Meiryo UI" panose="020B0604030504040204" pitchFamily="50" charset="-128"/>
                <a:ea typeface="Meiryo UI" panose="020B0604030504040204" pitchFamily="50" charset="-128"/>
              </a:rPr>
              <a:t>　府民</a:t>
            </a:r>
            <a:r>
              <a:rPr lang="ja-JP" altLang="en-US" sz="2400" b="1" dirty="0">
                <a:solidFill>
                  <a:schemeClr val="bg1"/>
                </a:solidFill>
                <a:latin typeface="Meiryo UI" panose="020B0604030504040204" pitchFamily="50" charset="-128"/>
                <a:ea typeface="Meiryo UI" panose="020B0604030504040204" pitchFamily="50" charset="-128"/>
              </a:rPr>
              <a:t>の行動</a:t>
            </a:r>
            <a:r>
              <a:rPr lang="ja-JP" altLang="en-US" sz="2400" b="1" dirty="0" smtClean="0">
                <a:solidFill>
                  <a:schemeClr val="bg1"/>
                </a:solidFill>
                <a:latin typeface="Meiryo UI" panose="020B0604030504040204" pitchFamily="50" charset="-128"/>
                <a:ea typeface="Meiryo UI" panose="020B0604030504040204" pitchFamily="50" charset="-128"/>
              </a:rPr>
              <a:t>変容</a:t>
            </a:r>
            <a:endParaRPr lang="ja-JP" altLang="en-US" sz="24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1018403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図 1"/>
          <p:cNvPicPr>
            <a:picLocks noChangeAspect="1"/>
          </p:cNvPicPr>
          <p:nvPr/>
        </p:nvPicPr>
        <p:blipFill>
          <a:blip r:embed="rId2"/>
          <a:stretch>
            <a:fillRect/>
          </a:stretch>
        </p:blipFill>
        <p:spPr>
          <a:xfrm>
            <a:off x="590325" y="1308103"/>
            <a:ext cx="11029950" cy="4886325"/>
          </a:xfrm>
          <a:prstGeom prst="rect">
            <a:avLst/>
          </a:prstGeom>
        </p:spPr>
      </p:pic>
      <p:sp>
        <p:nvSpPr>
          <p:cNvPr id="12" name="正方形/長方形 11"/>
          <p:cNvSpPr/>
          <p:nvPr/>
        </p:nvSpPr>
        <p:spPr>
          <a:xfrm>
            <a:off x="0" y="489547"/>
            <a:ext cx="12192000" cy="682580"/>
          </a:xfrm>
          <a:prstGeom prst="rect">
            <a:avLst/>
          </a:prstGeom>
          <a:solidFill>
            <a:srgbClr val="FFFF99"/>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2000" b="1" dirty="0">
                <a:solidFill>
                  <a:schemeClr val="tx1"/>
                </a:solidFill>
                <a:latin typeface="Meiryo UI" panose="020B0604030504040204" pitchFamily="50" charset="-128"/>
                <a:ea typeface="Meiryo UI" panose="020B0604030504040204" pitchFamily="50" charset="-128"/>
              </a:rPr>
              <a:t>府民の行動距離の推移（推定感染日別陽性者数との比較）</a:t>
            </a:r>
            <a:endParaRPr lang="en-US" altLang="ja-JP" sz="2000" b="1" dirty="0">
              <a:solidFill>
                <a:schemeClr val="tx1"/>
              </a:solidFill>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1050615" y="6418169"/>
            <a:ext cx="9422685" cy="415498"/>
          </a:xfrm>
          <a:prstGeom prst="rect">
            <a:avLst/>
          </a:prstGeom>
          <a:noFill/>
        </p:spPr>
        <p:txBody>
          <a:bodyPr wrap="square" rtlCol="0">
            <a:spAutoFit/>
          </a:bodyPr>
          <a:lstStyle/>
          <a:p>
            <a:r>
              <a:rPr kumimoji="1" lang="en-US" altLang="ja-JP" sz="1000" dirty="0"/>
              <a:t>※</a:t>
            </a:r>
            <a:r>
              <a:rPr kumimoji="1" lang="ja-JP" altLang="en-US" sz="1000" dirty="0"/>
              <a:t>平均移動距離指数：大阪府居住者の</a:t>
            </a:r>
            <a:r>
              <a:rPr kumimoji="1" lang="en-US" altLang="ja-JP" sz="1000" dirty="0"/>
              <a:t>1</a:t>
            </a:r>
            <a:r>
              <a:rPr kumimoji="1" lang="ja-JP" altLang="en-US" sz="1000" dirty="0"/>
              <a:t>月</a:t>
            </a:r>
            <a:r>
              <a:rPr kumimoji="1" lang="en-US" altLang="ja-JP" sz="1000" dirty="0"/>
              <a:t>6</a:t>
            </a:r>
            <a:r>
              <a:rPr kumimoji="1" lang="ja-JP" altLang="en-US" sz="1000" dirty="0"/>
              <a:t>日から</a:t>
            </a:r>
            <a:r>
              <a:rPr kumimoji="1" lang="en-US" altLang="ja-JP" sz="1000" dirty="0"/>
              <a:t>31</a:t>
            </a:r>
            <a:r>
              <a:rPr kumimoji="1" lang="ja-JP" altLang="en-US" sz="1000" dirty="0"/>
              <a:t>日の平日と休日のそれぞれの平均距離を</a:t>
            </a:r>
            <a:r>
              <a:rPr kumimoji="1" lang="en-US" altLang="ja-JP" sz="1000" dirty="0"/>
              <a:t>100</a:t>
            </a:r>
            <a:r>
              <a:rPr kumimoji="1" lang="ja-JP" altLang="en-US" sz="1000" dirty="0"/>
              <a:t>とした場合の各日の数値</a:t>
            </a:r>
            <a:endParaRPr kumimoji="1" lang="en-US" altLang="ja-JP" sz="1000" dirty="0"/>
          </a:p>
          <a:p>
            <a:r>
              <a:rPr lang="en-US" altLang="ja-JP" sz="1000" dirty="0"/>
              <a:t>※</a:t>
            </a:r>
            <a:r>
              <a:rPr lang="ja-JP" altLang="en-US" sz="1000" dirty="0"/>
              <a:t>陽性者数：大阪府集計　　平均移動距離指数：ヤフーデータソリューション調べ</a:t>
            </a:r>
            <a:endParaRPr kumimoji="1" lang="ja-JP" altLang="en-US" sz="1000" dirty="0"/>
          </a:p>
        </p:txBody>
      </p:sp>
      <p:sp>
        <p:nvSpPr>
          <p:cNvPr id="24" name="スライド番号プレースホルダー 9"/>
          <p:cNvSpPr txBox="1">
            <a:spLocks/>
          </p:cNvSpPr>
          <p:nvPr/>
        </p:nvSpPr>
        <p:spPr>
          <a:xfrm>
            <a:off x="9448800" y="6505935"/>
            <a:ext cx="2743200" cy="365125"/>
          </a:xfrm>
          <a:prstGeom prst="rect">
            <a:avLst/>
          </a:prstGeom>
        </p:spPr>
        <p:txBody>
          <a:bodyPr vert="horz" lIns="91440" tIns="45720" rIns="91440" bIns="45720" rtlCol="0" anchor="ctr"/>
          <a:lstStyle>
            <a:defPPr>
              <a:defRPr lang="ja-JP"/>
            </a:defPPr>
            <a:lvl1pPr marL="0" algn="r" defTabSz="914400" rtl="0" eaLnBrk="1" latinLnBrk="0" hangingPunct="1">
              <a:defRPr kumimoji="1" sz="1200" kern="1200">
                <a:solidFill>
                  <a:schemeClr val="tx1">
                    <a:tint val="75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800" dirty="0" smtClean="0"/>
              <a:t>４</a:t>
            </a:r>
            <a:endParaRPr lang="ja-JP" altLang="en-US" sz="1800" dirty="0"/>
          </a:p>
        </p:txBody>
      </p:sp>
      <p:grpSp>
        <p:nvGrpSpPr>
          <p:cNvPr id="4" name="グループ化 3"/>
          <p:cNvGrpSpPr/>
          <p:nvPr/>
        </p:nvGrpSpPr>
        <p:grpSpPr>
          <a:xfrm>
            <a:off x="1066795" y="2065198"/>
            <a:ext cx="9160185" cy="2436493"/>
            <a:chOff x="384382" y="808872"/>
            <a:chExt cx="10495954" cy="3245722"/>
          </a:xfrm>
        </p:grpSpPr>
        <p:grpSp>
          <p:nvGrpSpPr>
            <p:cNvPr id="5" name="グループ化 4"/>
            <p:cNvGrpSpPr/>
            <p:nvPr/>
          </p:nvGrpSpPr>
          <p:grpSpPr>
            <a:xfrm>
              <a:off x="384382" y="808872"/>
              <a:ext cx="6443926" cy="3245722"/>
              <a:chOff x="281353" y="808872"/>
              <a:chExt cx="7038016" cy="3245722"/>
            </a:xfrm>
          </p:grpSpPr>
          <p:sp>
            <p:nvSpPr>
              <p:cNvPr id="8" name="角丸四角形吹き出し 7"/>
              <p:cNvSpPr/>
              <p:nvPr/>
            </p:nvSpPr>
            <p:spPr>
              <a:xfrm>
                <a:off x="1024280" y="2773698"/>
                <a:ext cx="1146627" cy="479814"/>
              </a:xfrm>
              <a:prstGeom prst="wedgeRoundRectCallout">
                <a:avLst>
                  <a:gd name="adj1" fmla="val 48694"/>
                  <a:gd name="adj2" fmla="val -128952"/>
                  <a:gd name="adj3" fmla="val 16667"/>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800" baseline="0" dirty="0"/>
                  <a:t>3/28</a:t>
                </a:r>
                <a:r>
                  <a:rPr kumimoji="1" lang="ja-JP" altLang="en-US" sz="800" baseline="0" dirty="0"/>
                  <a:t>～</a:t>
                </a:r>
                <a:r>
                  <a:rPr kumimoji="1" lang="en-US" altLang="ja-JP" sz="800" baseline="0" dirty="0"/>
                  <a:t>29</a:t>
                </a:r>
              </a:p>
              <a:p>
                <a:pPr algn="ctr"/>
                <a:r>
                  <a:rPr kumimoji="1" lang="ja-JP" altLang="en-US" sz="800" baseline="0" dirty="0"/>
                  <a:t>外出自粛要請</a:t>
                </a:r>
              </a:p>
            </p:txBody>
          </p:sp>
          <p:sp>
            <p:nvSpPr>
              <p:cNvPr id="10" name="角丸四角形吹き出し 9"/>
              <p:cNvSpPr/>
              <p:nvPr/>
            </p:nvSpPr>
            <p:spPr>
              <a:xfrm>
                <a:off x="2498834" y="3600082"/>
                <a:ext cx="1121514" cy="454512"/>
              </a:xfrm>
              <a:prstGeom prst="wedgeRoundRectCallout">
                <a:avLst>
                  <a:gd name="adj1" fmla="val 51791"/>
                  <a:gd name="adj2" fmla="val -146199"/>
                  <a:gd name="adj3" fmla="val 16667"/>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en-US" altLang="ja-JP" sz="800" baseline="0" dirty="0"/>
                  <a:t>4/4</a:t>
                </a:r>
                <a:r>
                  <a:rPr kumimoji="1" lang="ja-JP" altLang="en-US" sz="800" baseline="0" dirty="0"/>
                  <a:t>～</a:t>
                </a:r>
                <a:r>
                  <a:rPr kumimoji="1" lang="en-US" altLang="ja-JP" sz="800" baseline="0" dirty="0"/>
                  <a:t>5</a:t>
                </a:r>
              </a:p>
              <a:p>
                <a:pPr algn="ctr"/>
                <a:r>
                  <a:rPr kumimoji="1" lang="ja-JP" altLang="en-US" sz="800" baseline="0" dirty="0"/>
                  <a:t>外出自粛要請</a:t>
                </a:r>
              </a:p>
            </p:txBody>
          </p:sp>
          <p:sp>
            <p:nvSpPr>
              <p:cNvPr id="7" name="角丸四角形吹き出し 6"/>
              <p:cNvSpPr/>
              <p:nvPr/>
            </p:nvSpPr>
            <p:spPr>
              <a:xfrm>
                <a:off x="281353" y="1887711"/>
                <a:ext cx="1096879" cy="442393"/>
              </a:xfrm>
              <a:prstGeom prst="wedgeRoundRectCallout">
                <a:avLst>
                  <a:gd name="adj1" fmla="val -5727"/>
                  <a:gd name="adj2" fmla="val -144000"/>
                  <a:gd name="adj3" fmla="val 16667"/>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en-US" altLang="ja-JP" sz="800" baseline="0" dirty="0"/>
                  <a:t>3/20</a:t>
                </a:r>
                <a:r>
                  <a:rPr kumimoji="1" lang="ja-JP" altLang="en-US" sz="800" baseline="0" dirty="0"/>
                  <a:t>～</a:t>
                </a:r>
                <a:r>
                  <a:rPr kumimoji="1" lang="en-US" altLang="ja-JP" sz="800" baseline="0" dirty="0"/>
                  <a:t>22</a:t>
                </a:r>
              </a:p>
              <a:p>
                <a:pPr algn="ctr"/>
                <a:r>
                  <a:rPr kumimoji="1" lang="ja-JP" altLang="en-US" sz="800" baseline="0" dirty="0"/>
                  <a:t>外出自粛要請</a:t>
                </a:r>
              </a:p>
            </p:txBody>
          </p:sp>
          <p:sp>
            <p:nvSpPr>
              <p:cNvPr id="11" name="角丸四角形吹き出し 10"/>
              <p:cNvSpPr/>
              <p:nvPr/>
            </p:nvSpPr>
            <p:spPr>
              <a:xfrm>
                <a:off x="5576465" y="1342741"/>
                <a:ext cx="1742904" cy="306131"/>
              </a:xfrm>
              <a:prstGeom prst="wedgeRoundRectCallout">
                <a:avLst>
                  <a:gd name="adj1" fmla="val -47204"/>
                  <a:gd name="adj2" fmla="val 177575"/>
                  <a:gd name="adj3" fmla="val 16667"/>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800" baseline="0" dirty="0"/>
                  <a:t>4/14</a:t>
                </a:r>
                <a:r>
                  <a:rPr kumimoji="1" lang="ja-JP" altLang="en-US" sz="800" baseline="0" dirty="0"/>
                  <a:t>～施設使用制限要請</a:t>
                </a:r>
              </a:p>
            </p:txBody>
          </p:sp>
          <p:sp>
            <p:nvSpPr>
              <p:cNvPr id="9" name="角丸四角形吹き出し 8"/>
              <p:cNvSpPr/>
              <p:nvPr/>
            </p:nvSpPr>
            <p:spPr>
              <a:xfrm>
                <a:off x="4516355" y="808872"/>
                <a:ext cx="1870375" cy="468723"/>
              </a:xfrm>
              <a:prstGeom prst="wedgeRoundRectCallout">
                <a:avLst>
                  <a:gd name="adj1" fmla="val -67080"/>
                  <a:gd name="adj2" fmla="val 157130"/>
                  <a:gd name="adj3" fmla="val 16667"/>
                </a:avLst>
              </a:prstGeom>
              <a:solidFill>
                <a:schemeClr val="bg1"/>
              </a:solidFill>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l"/>
                <a:r>
                  <a:rPr kumimoji="1" lang="en-US" altLang="ja-JP" sz="800" baseline="0" dirty="0"/>
                  <a:t>4/7</a:t>
                </a:r>
                <a:r>
                  <a:rPr kumimoji="1" lang="ja-JP" altLang="en-US" sz="800" baseline="0" dirty="0"/>
                  <a:t>　緊急事態宣言</a:t>
                </a:r>
                <a:endParaRPr kumimoji="1" lang="en-US" altLang="ja-JP" sz="800" baseline="0" dirty="0"/>
              </a:p>
              <a:p>
                <a:pPr algn="l"/>
                <a:r>
                  <a:rPr kumimoji="1" lang="ja-JP" altLang="en-US" sz="800" baseline="0" dirty="0"/>
                  <a:t>外出・イベント</a:t>
                </a:r>
                <a:r>
                  <a:rPr lang="ja-JP" altLang="en-US" sz="800" dirty="0"/>
                  <a:t>、</a:t>
                </a:r>
                <a:r>
                  <a:rPr kumimoji="1" lang="ja-JP" altLang="en-US" sz="800" baseline="0" dirty="0"/>
                  <a:t>自粛要請</a:t>
                </a:r>
                <a:endParaRPr kumimoji="1" lang="ja-JP" altLang="en-US" sz="950" baseline="0" dirty="0"/>
              </a:p>
            </p:txBody>
          </p:sp>
        </p:grpSp>
        <p:sp>
          <p:nvSpPr>
            <p:cNvPr id="6" name="角丸四角形吹き出し 5"/>
            <p:cNvSpPr/>
            <p:nvPr/>
          </p:nvSpPr>
          <p:spPr>
            <a:xfrm>
              <a:off x="9376326" y="1887711"/>
              <a:ext cx="1504010" cy="265010"/>
            </a:xfrm>
            <a:prstGeom prst="wedgeRoundRectCallout">
              <a:avLst>
                <a:gd name="adj1" fmla="val -35182"/>
                <a:gd name="adj2" fmla="val 224657"/>
                <a:gd name="adj3" fmla="val 16667"/>
              </a:avLst>
            </a:prstGeom>
            <a:ln>
              <a:solidFill>
                <a:schemeClr val="tx1"/>
              </a:solidFill>
            </a:ln>
          </p:spPr>
          <p:style>
            <a:lnRef idx="2">
              <a:schemeClr val="accent6"/>
            </a:lnRef>
            <a:fillRef idx="1">
              <a:schemeClr val="lt1"/>
            </a:fillRef>
            <a:effectRef idx="0">
              <a:schemeClr val="accent6"/>
            </a:effectRef>
            <a:fontRef idx="minor">
              <a:schemeClr val="dk1"/>
            </a:fontRef>
          </p:style>
          <p:txBody>
            <a:bodyPr rtlCol="0" anchor="ct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algn="ctr"/>
              <a:r>
                <a:rPr kumimoji="1" lang="en-US" altLang="ja-JP" sz="800" baseline="0" dirty="0"/>
                <a:t>5/7</a:t>
              </a:r>
              <a:r>
                <a:rPr kumimoji="1" lang="ja-JP" altLang="en-US" sz="800" baseline="0" dirty="0"/>
                <a:t>～緊急事態措置延長</a:t>
              </a:r>
            </a:p>
          </p:txBody>
        </p:sp>
      </p:grpSp>
      <p:sp>
        <p:nvSpPr>
          <p:cNvPr id="16" name="下矢印 15"/>
          <p:cNvSpPr/>
          <p:nvPr/>
        </p:nvSpPr>
        <p:spPr>
          <a:xfrm rot="17040000">
            <a:off x="2990195" y="2053817"/>
            <a:ext cx="216711" cy="594307"/>
          </a:xfrm>
          <a:prstGeom prst="downArrow">
            <a:avLst/>
          </a:prstGeom>
          <a:solidFill>
            <a:schemeClr val="accent1">
              <a:alpha val="3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下矢印 18"/>
          <p:cNvSpPr/>
          <p:nvPr/>
        </p:nvSpPr>
        <p:spPr>
          <a:xfrm rot="16200000">
            <a:off x="6441233" y="3006655"/>
            <a:ext cx="218270" cy="594307"/>
          </a:xfrm>
          <a:prstGeom prst="downArrow">
            <a:avLst/>
          </a:prstGeom>
          <a:solidFill>
            <a:schemeClr val="accent1">
              <a:alpha val="3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下矢印 17"/>
          <p:cNvSpPr/>
          <p:nvPr/>
        </p:nvSpPr>
        <p:spPr>
          <a:xfrm rot="17100000">
            <a:off x="5319691" y="2850050"/>
            <a:ext cx="218270" cy="594307"/>
          </a:xfrm>
          <a:prstGeom prst="downArrow">
            <a:avLst/>
          </a:prstGeom>
          <a:solidFill>
            <a:schemeClr val="accent1">
              <a:alpha val="3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下矢印 16"/>
          <p:cNvSpPr/>
          <p:nvPr/>
        </p:nvSpPr>
        <p:spPr>
          <a:xfrm rot="18060000">
            <a:off x="4184384" y="2481819"/>
            <a:ext cx="218270" cy="594307"/>
          </a:xfrm>
          <a:prstGeom prst="downArrow">
            <a:avLst/>
          </a:prstGeom>
          <a:solidFill>
            <a:schemeClr val="accent1">
              <a:alpha val="3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p:cNvSpPr txBox="1"/>
          <p:nvPr/>
        </p:nvSpPr>
        <p:spPr>
          <a:xfrm>
            <a:off x="128660" y="2216698"/>
            <a:ext cx="461665" cy="2425718"/>
          </a:xfrm>
          <a:prstGeom prst="rect">
            <a:avLst/>
          </a:prstGeom>
          <a:noFill/>
        </p:spPr>
        <p:txBody>
          <a:bodyPr vert="eaVert" wrap="square" rtlCol="0">
            <a:spAutoFit/>
          </a:bodyPr>
          <a:lstStyle/>
          <a:p>
            <a:r>
              <a:rPr kumimoji="1" lang="ja-JP" altLang="en-US" dirty="0"/>
              <a:t>平均移動距離指数</a:t>
            </a:r>
          </a:p>
        </p:txBody>
      </p:sp>
      <p:sp>
        <p:nvSpPr>
          <p:cNvPr id="21" name="テキスト ボックス 20"/>
          <p:cNvSpPr txBox="1"/>
          <p:nvPr/>
        </p:nvSpPr>
        <p:spPr>
          <a:xfrm>
            <a:off x="11686677" y="2056549"/>
            <a:ext cx="461665" cy="3893919"/>
          </a:xfrm>
          <a:prstGeom prst="rect">
            <a:avLst/>
          </a:prstGeom>
          <a:noFill/>
        </p:spPr>
        <p:txBody>
          <a:bodyPr vert="eaVert" wrap="square" rtlCol="0">
            <a:spAutoFit/>
          </a:bodyPr>
          <a:lstStyle/>
          <a:p>
            <a:r>
              <a:rPr lang="ja-JP" altLang="en-US" dirty="0"/>
              <a:t>推定感染日別陽性者数</a:t>
            </a:r>
            <a:endParaRPr kumimoji="1" lang="ja-JP" altLang="en-US" dirty="0"/>
          </a:p>
        </p:txBody>
      </p:sp>
      <p:sp>
        <p:nvSpPr>
          <p:cNvPr id="3" name="角丸四角形吹き出し 2"/>
          <p:cNvSpPr/>
          <p:nvPr/>
        </p:nvSpPr>
        <p:spPr>
          <a:xfrm>
            <a:off x="1599144" y="1196641"/>
            <a:ext cx="1352282" cy="322882"/>
          </a:xfrm>
          <a:prstGeom prst="wedgeRoundRectCallout">
            <a:avLst>
              <a:gd name="adj1" fmla="val -4170"/>
              <a:gd name="adj2" fmla="val 224914"/>
              <a:gd name="adj3" fmla="val 16667"/>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r>
              <a:rPr lang="en-US" altLang="ja-JP" sz="900" dirty="0"/>
              <a:t>3</a:t>
            </a:r>
            <a:r>
              <a:rPr lang="ja-JP" altLang="en-US" sz="900" dirty="0"/>
              <a:t>月</a:t>
            </a:r>
            <a:r>
              <a:rPr lang="en-US" altLang="ja-JP" sz="900" dirty="0"/>
              <a:t>27</a:t>
            </a:r>
            <a:r>
              <a:rPr lang="ja-JP" altLang="en-US" sz="900" dirty="0"/>
              <a:t>日を境に</a:t>
            </a:r>
            <a:endParaRPr lang="en-US" altLang="ja-JP" sz="900" dirty="0"/>
          </a:p>
          <a:p>
            <a:r>
              <a:rPr lang="ja-JP" altLang="en-US" sz="900" dirty="0"/>
              <a:t>一貫して下がり基調</a:t>
            </a:r>
            <a:endParaRPr lang="en-US" altLang="ja-JP" sz="900" dirty="0"/>
          </a:p>
        </p:txBody>
      </p:sp>
      <p:sp>
        <p:nvSpPr>
          <p:cNvPr id="29" name="角丸四角形吹き出し 28"/>
          <p:cNvSpPr/>
          <p:nvPr/>
        </p:nvSpPr>
        <p:spPr>
          <a:xfrm>
            <a:off x="3413091" y="1418415"/>
            <a:ext cx="1563167" cy="371090"/>
          </a:xfrm>
          <a:prstGeom prst="wedgeRoundRectCallout">
            <a:avLst>
              <a:gd name="adj1" fmla="val -8937"/>
              <a:gd name="adj2" fmla="val 287255"/>
              <a:gd name="adj3" fmla="val 16667"/>
            </a:avLst>
          </a:prstGeom>
          <a:solidFill>
            <a:schemeClr val="accent4">
              <a:lumMod val="20000"/>
              <a:lumOff val="80000"/>
            </a:schemeClr>
          </a:solidFill>
        </p:spPr>
        <p:style>
          <a:lnRef idx="2">
            <a:schemeClr val="dk1"/>
          </a:lnRef>
          <a:fillRef idx="1">
            <a:schemeClr val="lt1"/>
          </a:fillRef>
          <a:effectRef idx="0">
            <a:schemeClr val="dk1"/>
          </a:effectRef>
          <a:fontRef idx="minor">
            <a:schemeClr val="dk1"/>
          </a:fontRef>
        </p:style>
        <p:txBody>
          <a:bodyPr rtlCol="0" anchor="ctr"/>
          <a:lstStyle/>
          <a:p>
            <a:r>
              <a:rPr lang="ja-JP" altLang="en-US" sz="900" dirty="0"/>
              <a:t>緊急事態宣言で、さらに</a:t>
            </a:r>
            <a:endParaRPr lang="en-US" altLang="ja-JP" sz="900" dirty="0"/>
          </a:p>
          <a:p>
            <a:r>
              <a:rPr lang="ja-JP" altLang="en-US" sz="900" dirty="0"/>
              <a:t>府民の行動距離が鈍化</a:t>
            </a:r>
          </a:p>
        </p:txBody>
      </p:sp>
      <p:sp>
        <p:nvSpPr>
          <p:cNvPr id="22" name="テキスト ボックス 21"/>
          <p:cNvSpPr txBox="1"/>
          <p:nvPr/>
        </p:nvSpPr>
        <p:spPr>
          <a:xfrm>
            <a:off x="4254" y="0"/>
            <a:ext cx="12191999" cy="461665"/>
          </a:xfrm>
          <a:prstGeom prst="rect">
            <a:avLst/>
          </a:prstGeom>
          <a:solidFill>
            <a:srgbClr val="00B050"/>
          </a:solidFill>
          <a:ln>
            <a:noFill/>
          </a:ln>
        </p:spPr>
        <p:txBody>
          <a:bodyPr wrap="square" rtlCol="0">
            <a:spAutoFit/>
          </a:bodyPr>
          <a:lstStyle/>
          <a:p>
            <a:pPr algn="ctr"/>
            <a:r>
              <a:rPr lang="en-US" altLang="ja-JP" sz="2400" b="1" dirty="0" smtClean="0">
                <a:solidFill>
                  <a:schemeClr val="bg1"/>
                </a:solidFill>
                <a:latin typeface="Meiryo UI" panose="020B0604030504040204" pitchFamily="50" charset="-128"/>
                <a:ea typeface="Meiryo UI" panose="020B0604030504040204" pitchFamily="50" charset="-128"/>
              </a:rPr>
              <a:t>【</a:t>
            </a:r>
            <a:r>
              <a:rPr lang="ja-JP" altLang="en-US" sz="2400" b="1" dirty="0" smtClean="0">
                <a:solidFill>
                  <a:schemeClr val="bg1"/>
                </a:solidFill>
                <a:latin typeface="Meiryo UI" panose="020B0604030504040204" pitchFamily="50" charset="-128"/>
                <a:ea typeface="Meiryo UI" panose="020B0604030504040204" pitchFamily="50" charset="-128"/>
              </a:rPr>
              <a:t>参考</a:t>
            </a:r>
            <a:r>
              <a:rPr lang="en-US" altLang="ja-JP" sz="2400" b="1" dirty="0" smtClean="0">
                <a:solidFill>
                  <a:schemeClr val="bg1"/>
                </a:solidFill>
                <a:latin typeface="Meiryo UI" panose="020B0604030504040204" pitchFamily="50" charset="-128"/>
                <a:ea typeface="Meiryo UI" panose="020B0604030504040204" pitchFamily="50" charset="-128"/>
              </a:rPr>
              <a:t>】</a:t>
            </a:r>
            <a:r>
              <a:rPr lang="ja-JP" altLang="en-US" sz="2400" b="1" dirty="0" smtClean="0">
                <a:solidFill>
                  <a:schemeClr val="bg1"/>
                </a:solidFill>
                <a:latin typeface="Meiryo UI" panose="020B0604030504040204" pitchFamily="50" charset="-128"/>
                <a:ea typeface="Meiryo UI" panose="020B0604030504040204" pitchFamily="50" charset="-128"/>
              </a:rPr>
              <a:t>１　府民</a:t>
            </a:r>
            <a:r>
              <a:rPr lang="ja-JP" altLang="en-US" sz="2400" b="1" dirty="0">
                <a:solidFill>
                  <a:schemeClr val="bg1"/>
                </a:solidFill>
                <a:latin typeface="Meiryo UI" panose="020B0604030504040204" pitchFamily="50" charset="-128"/>
                <a:ea typeface="Meiryo UI" panose="020B0604030504040204" pitchFamily="50" charset="-128"/>
              </a:rPr>
              <a:t>の行動</a:t>
            </a:r>
            <a:r>
              <a:rPr lang="ja-JP" altLang="en-US" sz="2400" b="1" dirty="0" smtClean="0">
                <a:solidFill>
                  <a:schemeClr val="bg1"/>
                </a:solidFill>
                <a:latin typeface="Meiryo UI" panose="020B0604030504040204" pitchFamily="50" charset="-128"/>
                <a:ea typeface="Meiryo UI" panose="020B0604030504040204" pitchFamily="50" charset="-128"/>
              </a:rPr>
              <a:t>変容</a:t>
            </a:r>
            <a:endParaRPr lang="ja-JP" altLang="en-US" sz="24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925294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テキスト ボックス 13"/>
          <p:cNvSpPr txBox="1"/>
          <p:nvPr/>
        </p:nvSpPr>
        <p:spPr>
          <a:xfrm>
            <a:off x="11719948" y="6496685"/>
            <a:ext cx="374887" cy="276999"/>
          </a:xfrm>
          <a:prstGeom prst="rect">
            <a:avLst/>
          </a:prstGeom>
          <a:noFill/>
        </p:spPr>
        <p:txBody>
          <a:bodyPr wrap="square" rtlCol="0">
            <a:spAutoFit/>
          </a:bodyPr>
          <a:lstStyle/>
          <a:p>
            <a:r>
              <a:rPr kumimoji="1" lang="ja-JP" altLang="en-US" sz="1200" dirty="0" smtClean="0"/>
              <a:t>５</a:t>
            </a:r>
            <a:endParaRPr kumimoji="1" lang="ja-JP" altLang="en-US" sz="1200" dirty="0"/>
          </a:p>
        </p:txBody>
      </p:sp>
      <p:sp>
        <p:nvSpPr>
          <p:cNvPr id="51" name="テキスト ボックス 50"/>
          <p:cNvSpPr txBox="1"/>
          <p:nvPr/>
        </p:nvSpPr>
        <p:spPr>
          <a:xfrm>
            <a:off x="298397" y="4495865"/>
            <a:ext cx="298672" cy="1552989"/>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28</a:t>
            </a:r>
            <a:r>
              <a:rPr lang="ja-JP" altLang="en-US" sz="700" dirty="0">
                <a:latin typeface="Meiryo UI" panose="020B0604030504040204" pitchFamily="50" charset="-128"/>
                <a:ea typeface="Meiryo UI" panose="020B0604030504040204" pitchFamily="50" charset="-128"/>
              </a:rPr>
              <a:t>日　独自緊急事態宣言（北海道）</a:t>
            </a:r>
            <a:endParaRPr lang="en-US" altLang="ja-JP" sz="700" dirty="0">
              <a:latin typeface="Meiryo UI" panose="020B0604030504040204" pitchFamily="50" charset="-128"/>
              <a:ea typeface="Meiryo UI" panose="020B0604030504040204" pitchFamily="50" charset="-128"/>
            </a:endParaRPr>
          </a:p>
        </p:txBody>
      </p:sp>
      <p:sp>
        <p:nvSpPr>
          <p:cNvPr id="52" name="テキスト ボックス 51"/>
          <p:cNvSpPr txBox="1"/>
          <p:nvPr/>
        </p:nvSpPr>
        <p:spPr>
          <a:xfrm>
            <a:off x="594255" y="4495865"/>
            <a:ext cx="298672" cy="2001830"/>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1</a:t>
            </a:r>
            <a:r>
              <a:rPr lang="ja-JP" altLang="en-US" sz="700" dirty="0">
                <a:latin typeface="Meiryo UI" panose="020B0604030504040204" pitchFamily="50" charset="-128"/>
                <a:ea typeface="Meiryo UI" panose="020B0604030504040204" pitchFamily="50" charset="-128"/>
              </a:rPr>
              <a:t>日　</a:t>
            </a:r>
            <a:r>
              <a:rPr lang="ja-JP" altLang="en-US" sz="700" b="1" u="sng" dirty="0">
                <a:latin typeface="Meiryo UI" panose="020B0604030504040204" pitchFamily="50" charset="-128"/>
                <a:ea typeface="Meiryo UI" panose="020B0604030504040204" pitchFamily="50" charset="-128"/>
              </a:rPr>
              <a:t>ライブクラスター可能性発表（大阪府）</a:t>
            </a:r>
            <a:endParaRPr lang="en-US" altLang="ja-JP" sz="700" b="1" u="sng" dirty="0">
              <a:latin typeface="Meiryo UI" panose="020B0604030504040204" pitchFamily="50" charset="-128"/>
              <a:ea typeface="Meiryo UI" panose="020B0604030504040204" pitchFamily="50" charset="-128"/>
            </a:endParaRPr>
          </a:p>
        </p:txBody>
      </p:sp>
      <p:sp>
        <p:nvSpPr>
          <p:cNvPr id="53" name="テキスト ボックス 52"/>
          <p:cNvSpPr txBox="1"/>
          <p:nvPr/>
        </p:nvSpPr>
        <p:spPr>
          <a:xfrm>
            <a:off x="36292" y="4492213"/>
            <a:ext cx="298672" cy="1912062"/>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19</a:t>
            </a:r>
            <a:r>
              <a:rPr lang="ja-JP" altLang="en-US" sz="700" dirty="0">
                <a:latin typeface="Meiryo UI" panose="020B0604030504040204" pitchFamily="50" charset="-128"/>
                <a:ea typeface="Meiryo UI" panose="020B0604030504040204" pitchFamily="50" charset="-128"/>
              </a:rPr>
              <a:t>日　</a:t>
            </a:r>
            <a:r>
              <a:rPr lang="ja-JP" altLang="en-US" sz="700" b="1" u="sng" dirty="0">
                <a:latin typeface="Meiryo UI" panose="020B0604030504040204" pitchFamily="50" charset="-128"/>
                <a:ea typeface="Meiryo UI" panose="020B0604030504040204" pitchFamily="50" charset="-128"/>
              </a:rPr>
              <a:t>府主催イベント中止・延期（大阪府）</a:t>
            </a:r>
            <a:endParaRPr lang="en-US" altLang="ja-JP" sz="700" b="1" u="sng" dirty="0">
              <a:latin typeface="Meiryo UI" panose="020B0604030504040204" pitchFamily="50" charset="-128"/>
              <a:ea typeface="Meiryo UI" panose="020B0604030504040204" pitchFamily="50" charset="-128"/>
            </a:endParaRPr>
          </a:p>
        </p:txBody>
      </p:sp>
      <p:sp>
        <p:nvSpPr>
          <p:cNvPr id="54" name="テキスト ボックス 53"/>
          <p:cNvSpPr txBox="1"/>
          <p:nvPr/>
        </p:nvSpPr>
        <p:spPr>
          <a:xfrm>
            <a:off x="774865" y="4492212"/>
            <a:ext cx="298672" cy="2091047"/>
          </a:xfrm>
          <a:prstGeom prst="rect">
            <a:avLst/>
          </a:prstGeom>
          <a:noFill/>
        </p:spPr>
        <p:txBody>
          <a:bodyPr vert="eaVert" wrap="square" rtlCol="0">
            <a:spAutoFit/>
          </a:bodyPr>
          <a:lstStyle/>
          <a:p>
            <a:r>
              <a:rPr lang="en-US" altLang="ja-JP" sz="700" dirty="0">
                <a:latin typeface="Meiryo UI" panose="020B0604030504040204" pitchFamily="50" charset="-128"/>
                <a:ea typeface="Meiryo UI" panose="020B0604030504040204" pitchFamily="50" charset="-128"/>
              </a:rPr>
              <a:t>2</a:t>
            </a:r>
            <a:r>
              <a:rPr lang="ja-JP" altLang="en-US" sz="700" dirty="0">
                <a:latin typeface="Meiryo UI" panose="020B0604030504040204" pitchFamily="50" charset="-128"/>
                <a:ea typeface="Meiryo UI" panose="020B0604030504040204" pitchFamily="50" charset="-128"/>
              </a:rPr>
              <a:t>日　</a:t>
            </a:r>
            <a:r>
              <a:rPr lang="ja-JP" altLang="en-US" sz="700" b="1" u="sng" dirty="0">
                <a:latin typeface="Meiryo UI" panose="020B0604030504040204" pitchFamily="50" charset="-128"/>
                <a:ea typeface="Meiryo UI" panose="020B0604030504040204" pitchFamily="50" charset="-128"/>
              </a:rPr>
              <a:t>府立高校・市町村立学校休校（大阪府）</a:t>
            </a:r>
            <a:endParaRPr lang="en-US" altLang="ja-JP" sz="700" b="1" u="sng" dirty="0">
              <a:latin typeface="Meiryo UI" panose="020B0604030504040204" pitchFamily="50" charset="-128"/>
              <a:ea typeface="Meiryo UI" panose="020B0604030504040204" pitchFamily="50" charset="-128"/>
            </a:endParaRPr>
          </a:p>
        </p:txBody>
      </p:sp>
      <p:sp>
        <p:nvSpPr>
          <p:cNvPr id="55" name="テキスト ボックス 54"/>
          <p:cNvSpPr txBox="1"/>
          <p:nvPr/>
        </p:nvSpPr>
        <p:spPr>
          <a:xfrm>
            <a:off x="1071099" y="4497140"/>
            <a:ext cx="298672" cy="2331534"/>
          </a:xfrm>
          <a:prstGeom prst="rect">
            <a:avLst/>
          </a:prstGeom>
          <a:noFill/>
        </p:spPr>
        <p:txBody>
          <a:bodyPr vert="eaVert" wrap="square" rtlCol="0">
            <a:spAutoFit/>
          </a:bodyPr>
          <a:lstStyle/>
          <a:p>
            <a:r>
              <a:rPr lang="en-US" altLang="ja-JP" sz="700" dirty="0">
                <a:latin typeface="Meiryo UI" panose="020B0604030504040204" pitchFamily="50" charset="-128"/>
                <a:ea typeface="Meiryo UI" panose="020B0604030504040204" pitchFamily="50" charset="-128"/>
              </a:rPr>
              <a:t>5</a:t>
            </a:r>
            <a:r>
              <a:rPr lang="ja-JP" altLang="en-US" sz="700" dirty="0">
                <a:latin typeface="Meiryo UI" panose="020B0604030504040204" pitchFamily="50" charset="-128"/>
                <a:ea typeface="Meiryo UI" panose="020B0604030504040204" pitchFamily="50" charset="-128"/>
              </a:rPr>
              <a:t>日　スポーツジムクラスター発表（愛知県）</a:t>
            </a:r>
            <a:endParaRPr lang="en-US" altLang="ja-JP" sz="700" dirty="0">
              <a:latin typeface="Meiryo UI" panose="020B0604030504040204" pitchFamily="50" charset="-128"/>
              <a:ea typeface="Meiryo UI" panose="020B0604030504040204" pitchFamily="50" charset="-128"/>
            </a:endParaRPr>
          </a:p>
        </p:txBody>
      </p:sp>
      <p:sp>
        <p:nvSpPr>
          <p:cNvPr id="56" name="テキスト ボックス 55"/>
          <p:cNvSpPr txBox="1"/>
          <p:nvPr/>
        </p:nvSpPr>
        <p:spPr>
          <a:xfrm>
            <a:off x="1728191" y="4492213"/>
            <a:ext cx="298672" cy="1822294"/>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9</a:t>
            </a:r>
            <a:r>
              <a:rPr lang="ja-JP" altLang="en-US" sz="700" dirty="0">
                <a:latin typeface="Meiryo UI" panose="020B0604030504040204" pitchFamily="50" charset="-128"/>
                <a:ea typeface="Meiryo UI" panose="020B0604030504040204" pitchFamily="50" charset="-128"/>
              </a:rPr>
              <a:t>日　プロ野球・Ｊリーグ公式戦延期決定</a:t>
            </a:r>
            <a:endParaRPr lang="en-US" altLang="ja-JP" sz="700" dirty="0">
              <a:latin typeface="Meiryo UI" panose="020B0604030504040204" pitchFamily="50" charset="-128"/>
              <a:ea typeface="Meiryo UI" panose="020B0604030504040204" pitchFamily="50" charset="-128"/>
            </a:endParaRPr>
          </a:p>
        </p:txBody>
      </p:sp>
      <p:sp>
        <p:nvSpPr>
          <p:cNvPr id="57" name="テキスト ボックス 56"/>
          <p:cNvSpPr txBox="1"/>
          <p:nvPr/>
        </p:nvSpPr>
        <p:spPr>
          <a:xfrm>
            <a:off x="1882001" y="4492213"/>
            <a:ext cx="298672" cy="1642757"/>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10</a:t>
            </a:r>
            <a:r>
              <a:rPr lang="ja-JP" altLang="en-US" sz="700" dirty="0">
                <a:latin typeface="Meiryo UI" panose="020B0604030504040204" pitchFamily="50" charset="-128"/>
                <a:ea typeface="Meiryo UI" panose="020B0604030504040204" pitchFamily="50" charset="-128"/>
              </a:rPr>
              <a:t>日　歴史的緊急事態に初指定（国）</a:t>
            </a:r>
            <a:endParaRPr lang="en-US" altLang="ja-JP" sz="700" dirty="0">
              <a:latin typeface="Meiryo UI" panose="020B0604030504040204" pitchFamily="50" charset="-128"/>
              <a:ea typeface="Meiryo UI" panose="020B0604030504040204" pitchFamily="50" charset="-128"/>
            </a:endParaRPr>
          </a:p>
        </p:txBody>
      </p:sp>
      <p:sp>
        <p:nvSpPr>
          <p:cNvPr id="58" name="テキスト ボックス 57"/>
          <p:cNvSpPr txBox="1"/>
          <p:nvPr/>
        </p:nvSpPr>
        <p:spPr>
          <a:xfrm>
            <a:off x="2029918" y="4492213"/>
            <a:ext cx="514115" cy="1732526"/>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11</a:t>
            </a:r>
            <a:r>
              <a:rPr lang="ja-JP" altLang="en-US" sz="700" dirty="0">
                <a:latin typeface="Meiryo UI" panose="020B0604030504040204" pitchFamily="50" charset="-128"/>
                <a:ea typeface="Meiryo UI" panose="020B0604030504040204" pitchFamily="50" charset="-128"/>
              </a:rPr>
              <a:t>日　繁華街クラスター発表（北海道）</a:t>
            </a:r>
            <a:endParaRPr lang="en-US" altLang="ja-JP" sz="700" dirty="0">
              <a:latin typeface="Meiryo UI" panose="020B0604030504040204" pitchFamily="50" charset="-128"/>
              <a:ea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rPr>
              <a:t>　　　 ＷＨＯがパンデミックと認める</a:t>
            </a:r>
            <a:endParaRPr lang="en-US" altLang="ja-JP" sz="700" dirty="0">
              <a:latin typeface="Meiryo UI" panose="020B0604030504040204" pitchFamily="50" charset="-128"/>
              <a:ea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rPr>
              <a:t>　　　 センバツ高校野球初の中止決定</a:t>
            </a:r>
            <a:endParaRPr lang="en-US" altLang="ja-JP" sz="700" dirty="0">
              <a:latin typeface="Meiryo UI" panose="020B0604030504040204" pitchFamily="50" charset="-128"/>
              <a:ea typeface="Meiryo UI" panose="020B0604030504040204" pitchFamily="50" charset="-128"/>
            </a:endParaRPr>
          </a:p>
        </p:txBody>
      </p:sp>
      <p:sp>
        <p:nvSpPr>
          <p:cNvPr id="59" name="テキスト ボックス 58"/>
          <p:cNvSpPr txBox="1"/>
          <p:nvPr/>
        </p:nvSpPr>
        <p:spPr>
          <a:xfrm>
            <a:off x="2393803" y="4495876"/>
            <a:ext cx="406393" cy="1379545"/>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13</a:t>
            </a:r>
            <a:r>
              <a:rPr lang="ja-JP" altLang="en-US" sz="700" dirty="0">
                <a:latin typeface="Meiryo UI" panose="020B0604030504040204" pitchFamily="50" charset="-128"/>
                <a:ea typeface="Meiryo UI" panose="020B0604030504040204" pitchFamily="50" charset="-128"/>
              </a:rPr>
              <a:t>日　特別措置法改正（国）</a:t>
            </a:r>
            <a:endParaRPr lang="en-US" altLang="ja-JP" sz="700" dirty="0">
              <a:latin typeface="Meiryo UI" panose="020B0604030504040204" pitchFamily="50" charset="-128"/>
              <a:ea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rPr>
              <a:t>　　　 緊急事態措置発令可能に</a:t>
            </a:r>
            <a:endParaRPr lang="en-US" altLang="ja-JP" sz="700" dirty="0">
              <a:latin typeface="Meiryo UI" panose="020B0604030504040204" pitchFamily="50" charset="-128"/>
              <a:ea typeface="Meiryo UI" panose="020B0604030504040204" pitchFamily="50" charset="-128"/>
            </a:endParaRPr>
          </a:p>
        </p:txBody>
      </p:sp>
      <p:sp>
        <p:nvSpPr>
          <p:cNvPr id="60" name="テキスト ボックス 59"/>
          <p:cNvSpPr txBox="1"/>
          <p:nvPr/>
        </p:nvSpPr>
        <p:spPr>
          <a:xfrm>
            <a:off x="2695744" y="4492213"/>
            <a:ext cx="628121" cy="1828386"/>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19</a:t>
            </a:r>
            <a:r>
              <a:rPr lang="ja-JP" altLang="en-US" sz="700" dirty="0">
                <a:latin typeface="Meiryo UI" panose="020B0604030504040204" pitchFamily="50" charset="-128"/>
                <a:ea typeface="Meiryo UI" panose="020B0604030504040204" pitchFamily="50" charset="-128"/>
              </a:rPr>
              <a:t>日　感染拡大地域自粛検討（国）</a:t>
            </a:r>
            <a:endParaRPr lang="en-US" altLang="ja-JP" sz="700" dirty="0">
              <a:latin typeface="Meiryo UI" panose="020B0604030504040204" pitchFamily="50" charset="-128"/>
              <a:ea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rPr>
              <a:t>　　　 </a:t>
            </a:r>
            <a:r>
              <a:rPr lang="ja-JP" altLang="en-US" sz="700" b="1" u="sng" dirty="0">
                <a:latin typeface="Meiryo UI" panose="020B0604030504040204" pitchFamily="50" charset="-128"/>
                <a:ea typeface="Meiryo UI" panose="020B0604030504040204" pitchFamily="50" charset="-128"/>
              </a:rPr>
              <a:t>ライブクラスター収束宣言</a:t>
            </a:r>
            <a:endParaRPr lang="en-US" altLang="ja-JP" sz="700" b="1" u="sng" dirty="0">
              <a:latin typeface="Meiryo UI" panose="020B0604030504040204" pitchFamily="50" charset="-128"/>
              <a:ea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rPr>
              <a:t>　　　 </a:t>
            </a:r>
            <a:r>
              <a:rPr lang="en-US" altLang="ja-JP" sz="700" b="1" u="sng" dirty="0">
                <a:latin typeface="Meiryo UI" panose="020B0604030504040204" pitchFamily="50" charset="-128"/>
                <a:ea typeface="Meiryo UI" panose="020B0604030504040204" pitchFamily="50" charset="-128"/>
              </a:rPr>
              <a:t>3</a:t>
            </a:r>
            <a:r>
              <a:rPr lang="ja-JP" altLang="en-US" sz="700" b="1" u="sng" dirty="0">
                <a:latin typeface="Meiryo UI" panose="020B0604030504040204" pitchFamily="50" charset="-128"/>
                <a:ea typeface="Meiryo UI" panose="020B0604030504040204" pitchFamily="50" charset="-128"/>
              </a:rPr>
              <a:t>連休の兵庫県との往来、</a:t>
            </a:r>
            <a:endParaRPr lang="en-US" altLang="ja-JP" sz="700" b="1" u="sng" dirty="0">
              <a:latin typeface="Meiryo UI" panose="020B0604030504040204" pitchFamily="50" charset="-128"/>
              <a:ea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rPr>
              <a:t>　　　 </a:t>
            </a:r>
            <a:r>
              <a:rPr lang="ja-JP" altLang="en-US" sz="700" b="1" u="sng" dirty="0">
                <a:latin typeface="Meiryo UI" panose="020B0604030504040204" pitchFamily="50" charset="-128"/>
                <a:ea typeface="Meiryo UI" panose="020B0604030504040204" pitchFamily="50" charset="-128"/>
              </a:rPr>
              <a:t>不要不急の外出自粛要請（大阪府）</a:t>
            </a:r>
            <a:endParaRPr lang="en-US" altLang="ja-JP" sz="700" b="1" u="sng" dirty="0">
              <a:latin typeface="Meiryo UI" panose="020B0604030504040204" pitchFamily="50" charset="-128"/>
              <a:ea typeface="Meiryo UI" panose="020B0604030504040204" pitchFamily="50" charset="-128"/>
            </a:endParaRPr>
          </a:p>
        </p:txBody>
      </p:sp>
      <p:sp>
        <p:nvSpPr>
          <p:cNvPr id="61" name="テキスト ボックス 60"/>
          <p:cNvSpPr txBox="1"/>
          <p:nvPr/>
        </p:nvSpPr>
        <p:spPr>
          <a:xfrm>
            <a:off x="3180003" y="4491662"/>
            <a:ext cx="412677" cy="1642757"/>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20</a:t>
            </a:r>
            <a:r>
              <a:rPr lang="ja-JP" altLang="en-US" sz="700" dirty="0">
                <a:latin typeface="Meiryo UI" panose="020B0604030504040204" pitchFamily="50" charset="-128"/>
                <a:ea typeface="Meiryo UI" panose="020B0604030504040204" pitchFamily="50" charset="-128"/>
              </a:rPr>
              <a:t>日　歴史的緊急事態に初指定（国）</a:t>
            </a:r>
            <a:endParaRPr lang="en-US" altLang="ja-JP" sz="700" dirty="0">
              <a:latin typeface="Meiryo UI" panose="020B0604030504040204" pitchFamily="50" charset="-128"/>
              <a:ea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rPr>
              <a:t>　　　 </a:t>
            </a:r>
            <a:r>
              <a:rPr lang="en-US" altLang="ja-JP" sz="700" dirty="0">
                <a:latin typeface="Meiryo UI" panose="020B0604030504040204" pitchFamily="50" charset="-128"/>
                <a:ea typeface="Meiryo UI" panose="020B0604030504040204" pitchFamily="50" charset="-128"/>
              </a:rPr>
              <a:t>3</a:t>
            </a:r>
            <a:r>
              <a:rPr lang="ja-JP" altLang="en-US" sz="700" dirty="0">
                <a:latin typeface="Meiryo UI" panose="020B0604030504040204" pitchFamily="50" charset="-128"/>
                <a:ea typeface="Meiryo UI" panose="020B0604030504040204" pitchFamily="50" charset="-128"/>
              </a:rPr>
              <a:t>密回避ポスター配布（国）</a:t>
            </a:r>
            <a:endParaRPr lang="en-US" altLang="ja-JP" sz="700" dirty="0">
              <a:latin typeface="Meiryo UI" panose="020B0604030504040204" pitchFamily="50" charset="-128"/>
              <a:ea typeface="Meiryo UI" panose="020B0604030504040204" pitchFamily="50" charset="-128"/>
            </a:endParaRPr>
          </a:p>
        </p:txBody>
      </p:sp>
      <p:sp>
        <p:nvSpPr>
          <p:cNvPr id="62" name="テキスト ボックス 61"/>
          <p:cNvSpPr txBox="1"/>
          <p:nvPr/>
        </p:nvSpPr>
        <p:spPr>
          <a:xfrm>
            <a:off x="3544471" y="4495972"/>
            <a:ext cx="298672" cy="1642757"/>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23</a:t>
            </a:r>
            <a:r>
              <a:rPr lang="ja-JP" altLang="en-US" sz="700" dirty="0">
                <a:latin typeface="Meiryo UI" panose="020B0604030504040204" pitchFamily="50" charset="-128"/>
                <a:ea typeface="Meiryo UI" panose="020B0604030504040204" pitchFamily="50" charset="-128"/>
              </a:rPr>
              <a:t>日　ロックダウンに言及（東京都）</a:t>
            </a:r>
            <a:endParaRPr lang="en-US" altLang="ja-JP" sz="700" dirty="0">
              <a:latin typeface="Meiryo UI" panose="020B0604030504040204" pitchFamily="50" charset="-128"/>
              <a:ea typeface="Meiryo UI" panose="020B0604030504040204" pitchFamily="50" charset="-128"/>
            </a:endParaRPr>
          </a:p>
        </p:txBody>
      </p:sp>
      <p:sp>
        <p:nvSpPr>
          <p:cNvPr id="63" name="テキスト ボックス 62"/>
          <p:cNvSpPr txBox="1"/>
          <p:nvPr/>
        </p:nvSpPr>
        <p:spPr>
          <a:xfrm>
            <a:off x="3706916" y="4495669"/>
            <a:ext cx="298672" cy="1912062"/>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24</a:t>
            </a:r>
            <a:r>
              <a:rPr lang="ja-JP" altLang="en-US" sz="700" dirty="0">
                <a:latin typeface="Meiryo UI" panose="020B0604030504040204" pitchFamily="50" charset="-128"/>
                <a:ea typeface="Meiryo UI" panose="020B0604030504040204" pitchFamily="50" charset="-128"/>
              </a:rPr>
              <a:t>日　オリンピックパラリンピック延期決定</a:t>
            </a:r>
            <a:endParaRPr lang="en-US" altLang="ja-JP" sz="700" dirty="0">
              <a:latin typeface="Meiryo UI" panose="020B0604030504040204" pitchFamily="50" charset="-128"/>
              <a:ea typeface="Meiryo UI" panose="020B0604030504040204" pitchFamily="50" charset="-128"/>
            </a:endParaRPr>
          </a:p>
        </p:txBody>
      </p:sp>
      <p:sp>
        <p:nvSpPr>
          <p:cNvPr id="64" name="テキスト ボックス 63"/>
          <p:cNvSpPr txBox="1"/>
          <p:nvPr/>
        </p:nvSpPr>
        <p:spPr>
          <a:xfrm>
            <a:off x="3866645" y="4491662"/>
            <a:ext cx="298672" cy="2091598"/>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25</a:t>
            </a:r>
            <a:r>
              <a:rPr lang="ja-JP" altLang="en-US" sz="700" dirty="0">
                <a:latin typeface="Meiryo UI" panose="020B0604030504040204" pitchFamily="50" charset="-128"/>
                <a:ea typeface="Meiryo UI" panose="020B0604030504040204" pitchFamily="50" charset="-128"/>
              </a:rPr>
              <a:t>日　イベントや週末の外出自粛要請（東京都）</a:t>
            </a:r>
            <a:endParaRPr lang="en-US" altLang="ja-JP" sz="700" dirty="0">
              <a:latin typeface="Meiryo UI" panose="020B0604030504040204" pitchFamily="50" charset="-128"/>
              <a:ea typeface="Meiryo UI" panose="020B0604030504040204" pitchFamily="50" charset="-128"/>
            </a:endParaRPr>
          </a:p>
        </p:txBody>
      </p:sp>
      <p:sp>
        <p:nvSpPr>
          <p:cNvPr id="65" name="テキスト ボックス 64"/>
          <p:cNvSpPr txBox="1"/>
          <p:nvPr/>
        </p:nvSpPr>
        <p:spPr>
          <a:xfrm>
            <a:off x="4026646" y="4499039"/>
            <a:ext cx="412677" cy="2032288"/>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26</a:t>
            </a:r>
            <a:r>
              <a:rPr lang="ja-JP" altLang="en-US" sz="700" dirty="0">
                <a:latin typeface="Meiryo UI" panose="020B0604030504040204" pitchFamily="50" charset="-128"/>
                <a:ea typeface="Meiryo UI" panose="020B0604030504040204" pitchFamily="50" charset="-128"/>
              </a:rPr>
              <a:t>日　本部会議設置（国）</a:t>
            </a:r>
            <a:endParaRPr lang="en-US" altLang="ja-JP" sz="700" dirty="0">
              <a:latin typeface="Meiryo UI" panose="020B0604030504040204" pitchFamily="50" charset="-128"/>
              <a:ea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rPr>
              <a:t>　　　 外出自粛要請（東京都・近隣</a:t>
            </a:r>
            <a:r>
              <a:rPr lang="en-US" altLang="ja-JP" sz="700" dirty="0">
                <a:latin typeface="Meiryo UI" panose="020B0604030504040204" pitchFamily="50" charset="-128"/>
                <a:ea typeface="Meiryo UI" panose="020B0604030504040204" pitchFamily="50" charset="-128"/>
              </a:rPr>
              <a:t>4</a:t>
            </a:r>
            <a:r>
              <a:rPr lang="ja-JP" altLang="en-US" sz="700" dirty="0">
                <a:latin typeface="Meiryo UI" panose="020B0604030504040204" pitchFamily="50" charset="-128"/>
                <a:ea typeface="Meiryo UI" panose="020B0604030504040204" pitchFamily="50" charset="-128"/>
              </a:rPr>
              <a:t>県合同）</a:t>
            </a:r>
            <a:endParaRPr lang="en-US" altLang="ja-JP" sz="700" dirty="0">
              <a:latin typeface="Meiryo UI" panose="020B0604030504040204" pitchFamily="50" charset="-128"/>
              <a:ea typeface="Meiryo UI" panose="020B0604030504040204" pitchFamily="50" charset="-128"/>
            </a:endParaRPr>
          </a:p>
        </p:txBody>
      </p:sp>
      <p:sp>
        <p:nvSpPr>
          <p:cNvPr id="66" name="テキスト ボックス 65"/>
          <p:cNvSpPr txBox="1"/>
          <p:nvPr/>
        </p:nvSpPr>
        <p:spPr>
          <a:xfrm>
            <a:off x="4368118" y="4498665"/>
            <a:ext cx="406393" cy="1559081"/>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27</a:t>
            </a:r>
            <a:r>
              <a:rPr lang="ja-JP" altLang="en-US" sz="700" dirty="0">
                <a:latin typeface="Meiryo UI" panose="020B0604030504040204" pitchFamily="50" charset="-128"/>
                <a:ea typeface="Meiryo UI" panose="020B0604030504040204" pitchFamily="50" charset="-128"/>
              </a:rPr>
              <a:t>日　国内感染者百人超</a:t>
            </a:r>
            <a:endParaRPr lang="en-US" altLang="ja-JP" sz="700" dirty="0">
              <a:latin typeface="Meiryo UI" panose="020B0604030504040204" pitchFamily="50" charset="-128"/>
              <a:ea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rPr>
              <a:t>　　　 </a:t>
            </a:r>
            <a:r>
              <a:rPr lang="ja-JP" altLang="en-US" sz="700" b="1" u="sng" dirty="0">
                <a:latin typeface="Meiryo UI" panose="020B0604030504040204" pitchFamily="50" charset="-128"/>
                <a:ea typeface="Meiryo UI" panose="020B0604030504040204" pitchFamily="50" charset="-128"/>
              </a:rPr>
              <a:t>週末外出自粛要請（大阪府）</a:t>
            </a:r>
            <a:endParaRPr lang="en-US" altLang="ja-JP" sz="700" b="1" u="sng" dirty="0">
              <a:latin typeface="Meiryo UI" panose="020B0604030504040204" pitchFamily="50" charset="-128"/>
              <a:ea typeface="Meiryo UI" panose="020B0604030504040204" pitchFamily="50" charset="-128"/>
            </a:endParaRPr>
          </a:p>
        </p:txBody>
      </p:sp>
      <p:sp>
        <p:nvSpPr>
          <p:cNvPr id="67" name="テキスト ボックス 66"/>
          <p:cNvSpPr txBox="1"/>
          <p:nvPr/>
        </p:nvSpPr>
        <p:spPr>
          <a:xfrm>
            <a:off x="4657988" y="4495669"/>
            <a:ext cx="298672" cy="1193917"/>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28</a:t>
            </a:r>
            <a:r>
              <a:rPr lang="ja-JP" altLang="en-US" sz="700" dirty="0">
                <a:latin typeface="Meiryo UI" panose="020B0604030504040204" pitchFamily="50" charset="-128"/>
                <a:ea typeface="Meiryo UI" panose="020B0604030504040204" pitchFamily="50" charset="-128"/>
              </a:rPr>
              <a:t>日　国内感染者二百人超</a:t>
            </a:r>
            <a:endParaRPr lang="en-US" altLang="ja-JP" sz="700" dirty="0">
              <a:latin typeface="Meiryo UI" panose="020B0604030504040204" pitchFamily="50" charset="-128"/>
              <a:ea typeface="Meiryo UI" panose="020B0604030504040204" pitchFamily="50" charset="-128"/>
            </a:endParaRPr>
          </a:p>
        </p:txBody>
      </p:sp>
      <p:sp>
        <p:nvSpPr>
          <p:cNvPr id="68" name="テキスト ボックス 67"/>
          <p:cNvSpPr txBox="1"/>
          <p:nvPr/>
        </p:nvSpPr>
        <p:spPr>
          <a:xfrm>
            <a:off x="4798410" y="4501803"/>
            <a:ext cx="298672" cy="1104148"/>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29</a:t>
            </a:r>
            <a:r>
              <a:rPr lang="ja-JP" altLang="en-US" sz="700" dirty="0">
                <a:latin typeface="Meiryo UI" panose="020B0604030504040204" pitchFamily="50" charset="-128"/>
                <a:ea typeface="Meiryo UI" panose="020B0604030504040204" pitchFamily="50" charset="-128"/>
              </a:rPr>
              <a:t>日　志村けんさん死去</a:t>
            </a:r>
            <a:endParaRPr lang="en-US" altLang="ja-JP" sz="700" dirty="0">
              <a:latin typeface="Meiryo UI" panose="020B0604030504040204" pitchFamily="50" charset="-128"/>
              <a:ea typeface="Meiryo UI" panose="020B0604030504040204" pitchFamily="50" charset="-128"/>
            </a:endParaRPr>
          </a:p>
        </p:txBody>
      </p:sp>
      <p:sp>
        <p:nvSpPr>
          <p:cNvPr id="69" name="テキスト ボックス 68"/>
          <p:cNvSpPr txBox="1"/>
          <p:nvPr/>
        </p:nvSpPr>
        <p:spPr>
          <a:xfrm>
            <a:off x="4925626" y="4498665"/>
            <a:ext cx="298672" cy="1642757"/>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30</a:t>
            </a:r>
            <a:r>
              <a:rPr lang="ja-JP" altLang="en-US" sz="700" dirty="0">
                <a:latin typeface="Meiryo UI" panose="020B0604030504040204" pitchFamily="50" charset="-128"/>
                <a:ea typeface="Meiryo UI" panose="020B0604030504040204" pitchFamily="50" charset="-128"/>
              </a:rPr>
              <a:t>日　夜間酒場等自粛要請（東京都）</a:t>
            </a:r>
            <a:endParaRPr lang="en-US" altLang="ja-JP" sz="700" dirty="0">
              <a:latin typeface="Meiryo UI" panose="020B0604030504040204" pitchFamily="50" charset="-128"/>
              <a:ea typeface="Meiryo UI" panose="020B0604030504040204" pitchFamily="50" charset="-128"/>
            </a:endParaRPr>
          </a:p>
        </p:txBody>
      </p:sp>
      <p:sp>
        <p:nvSpPr>
          <p:cNvPr id="70" name="テキスト ボックス 69"/>
          <p:cNvSpPr txBox="1"/>
          <p:nvPr/>
        </p:nvSpPr>
        <p:spPr>
          <a:xfrm>
            <a:off x="5051509" y="4499009"/>
            <a:ext cx="298672" cy="2091598"/>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31</a:t>
            </a:r>
            <a:r>
              <a:rPr lang="ja-JP" altLang="en-US" sz="700" dirty="0">
                <a:latin typeface="Meiryo UI" panose="020B0604030504040204" pitchFamily="50" charset="-128"/>
                <a:ea typeface="Meiryo UI" panose="020B0604030504040204" pitchFamily="50" charset="-128"/>
              </a:rPr>
              <a:t>日　</a:t>
            </a:r>
            <a:r>
              <a:rPr lang="ja-JP" altLang="en-US" sz="700" b="1" u="sng" dirty="0">
                <a:latin typeface="Meiryo UI" panose="020B0604030504040204" pitchFamily="50" charset="-128"/>
                <a:ea typeface="Meiryo UI" panose="020B0604030504040204" pitchFamily="50" charset="-128"/>
              </a:rPr>
              <a:t>夜の飲食店等へ</a:t>
            </a:r>
            <a:r>
              <a:rPr lang="ja-JP" altLang="en-US" sz="700" b="1" u="sng" dirty="0" smtClean="0">
                <a:latin typeface="Meiryo UI" panose="020B0604030504040204" pitchFamily="50" charset="-128"/>
                <a:ea typeface="Meiryo UI" panose="020B0604030504040204" pitchFamily="50" charset="-128"/>
              </a:rPr>
              <a:t>の外出自粛</a:t>
            </a:r>
            <a:r>
              <a:rPr lang="ja-JP" altLang="en-US" sz="700" b="1" u="sng" dirty="0">
                <a:latin typeface="Meiryo UI" panose="020B0604030504040204" pitchFamily="50" charset="-128"/>
                <a:ea typeface="Meiryo UI" panose="020B0604030504040204" pitchFamily="50" charset="-128"/>
              </a:rPr>
              <a:t>要請（大阪府）</a:t>
            </a:r>
            <a:endParaRPr lang="en-US" altLang="ja-JP" sz="700" b="1" u="sng" dirty="0">
              <a:latin typeface="Meiryo UI" panose="020B0604030504040204" pitchFamily="50" charset="-128"/>
              <a:ea typeface="Meiryo UI" panose="020B0604030504040204" pitchFamily="50" charset="-128"/>
            </a:endParaRPr>
          </a:p>
        </p:txBody>
      </p:sp>
      <p:sp>
        <p:nvSpPr>
          <p:cNvPr id="71" name="テキスト ボックス 70"/>
          <p:cNvSpPr txBox="1"/>
          <p:nvPr/>
        </p:nvSpPr>
        <p:spPr>
          <a:xfrm>
            <a:off x="5196304" y="4495669"/>
            <a:ext cx="406393" cy="1738617"/>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1</a:t>
            </a:r>
            <a:r>
              <a:rPr lang="ja-JP" altLang="en-US" sz="700" dirty="0">
                <a:latin typeface="Meiryo UI" panose="020B0604030504040204" pitchFamily="50" charset="-128"/>
                <a:ea typeface="Meiryo UI" panose="020B0604030504040204" pitchFamily="50" charset="-128"/>
              </a:rPr>
              <a:t>日　全世帯マスク配布方針公表（国）</a:t>
            </a:r>
            <a:endParaRPr lang="en-US" altLang="ja-JP" sz="700" dirty="0">
              <a:latin typeface="Meiryo UI" panose="020B0604030504040204" pitchFamily="50" charset="-128"/>
              <a:ea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rPr>
              <a:t>　　　 </a:t>
            </a:r>
            <a:r>
              <a:rPr lang="ja-JP" altLang="en-US" sz="700" b="1" u="sng" dirty="0">
                <a:latin typeface="Meiryo UI" panose="020B0604030504040204" pitchFamily="50" charset="-128"/>
                <a:ea typeface="Meiryo UI" panose="020B0604030504040204" pitchFamily="50" charset="-128"/>
              </a:rPr>
              <a:t>夜の街クラスター発表（大阪府）</a:t>
            </a:r>
            <a:endParaRPr lang="en-US" altLang="ja-JP" sz="700" b="1" u="sng" dirty="0">
              <a:latin typeface="Meiryo UI" panose="020B0604030504040204" pitchFamily="50" charset="-128"/>
              <a:ea typeface="Meiryo UI" panose="020B0604030504040204" pitchFamily="50" charset="-128"/>
            </a:endParaRPr>
          </a:p>
        </p:txBody>
      </p:sp>
      <p:sp>
        <p:nvSpPr>
          <p:cNvPr id="72" name="テキスト ボックス 71"/>
          <p:cNvSpPr txBox="1"/>
          <p:nvPr/>
        </p:nvSpPr>
        <p:spPr>
          <a:xfrm>
            <a:off x="5450982" y="4489166"/>
            <a:ext cx="406393" cy="2007922"/>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3</a:t>
            </a:r>
            <a:r>
              <a:rPr lang="ja-JP" altLang="en-US" sz="700" dirty="0">
                <a:latin typeface="Meiryo UI" panose="020B0604030504040204" pitchFamily="50" charset="-128"/>
                <a:ea typeface="Meiryo UI" panose="020B0604030504040204" pitchFamily="50" charset="-128"/>
              </a:rPr>
              <a:t>日　国内感染者三百人超</a:t>
            </a:r>
            <a:endParaRPr lang="en-US" altLang="ja-JP" sz="700" dirty="0">
              <a:latin typeface="Meiryo UI" panose="020B0604030504040204" pitchFamily="50" charset="-128"/>
              <a:ea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rPr>
              <a:t>　　　 </a:t>
            </a:r>
            <a:r>
              <a:rPr lang="ja-JP" altLang="en-US" sz="700" b="1" u="sng" dirty="0">
                <a:latin typeface="Meiryo UI" panose="020B0604030504040204" pitchFamily="50" charset="-128"/>
                <a:ea typeface="Meiryo UI" panose="020B0604030504040204" pitchFamily="50" charset="-128"/>
              </a:rPr>
              <a:t>週末外出自粛・花見自粛要請（大阪府）</a:t>
            </a:r>
            <a:endParaRPr lang="en-US" altLang="ja-JP" sz="700" b="1" u="sng" dirty="0">
              <a:latin typeface="Meiryo UI" panose="020B0604030504040204" pitchFamily="50" charset="-128"/>
              <a:ea typeface="Meiryo UI" panose="020B0604030504040204" pitchFamily="50" charset="-128"/>
            </a:endParaRPr>
          </a:p>
        </p:txBody>
      </p:sp>
      <p:sp>
        <p:nvSpPr>
          <p:cNvPr id="73" name="テキスト ボックス 72"/>
          <p:cNvSpPr txBox="1"/>
          <p:nvPr/>
        </p:nvSpPr>
        <p:spPr>
          <a:xfrm>
            <a:off x="5697439" y="4486339"/>
            <a:ext cx="406393" cy="1469313"/>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7</a:t>
            </a:r>
            <a:r>
              <a:rPr lang="ja-JP" altLang="en-US" sz="700" dirty="0">
                <a:latin typeface="Meiryo UI" panose="020B0604030504040204" pitchFamily="50" charset="-128"/>
                <a:ea typeface="Meiryo UI" panose="020B0604030504040204" pitchFamily="50" charset="-128"/>
              </a:rPr>
              <a:t>日　緊急事態宣言（国）</a:t>
            </a:r>
            <a:endParaRPr lang="en-US" altLang="ja-JP" sz="700" dirty="0">
              <a:latin typeface="Meiryo UI" panose="020B0604030504040204" pitchFamily="50" charset="-128"/>
              <a:ea typeface="Meiryo UI" panose="020B0604030504040204" pitchFamily="50" charset="-128"/>
            </a:endParaRPr>
          </a:p>
          <a:p>
            <a:r>
              <a:rPr lang="ja-JP" altLang="en-US" sz="700" dirty="0">
                <a:latin typeface="Meiryo UI" panose="020B0604030504040204" pitchFamily="50" charset="-128"/>
                <a:ea typeface="Meiryo UI" panose="020B0604030504040204" pitchFamily="50" charset="-128"/>
              </a:rPr>
              <a:t>　　　 </a:t>
            </a:r>
            <a:r>
              <a:rPr lang="ja-JP" altLang="en-US" sz="700" b="1" u="sng" dirty="0">
                <a:latin typeface="Meiryo UI" panose="020B0604030504040204" pitchFamily="50" charset="-128"/>
                <a:ea typeface="Meiryo UI" panose="020B0604030504040204" pitchFamily="50" charset="-128"/>
              </a:rPr>
              <a:t>テレワーク要請（大阪府）</a:t>
            </a:r>
            <a:endParaRPr lang="en-US" altLang="ja-JP" sz="700" b="1" u="sng" dirty="0">
              <a:latin typeface="Meiryo UI" panose="020B0604030504040204" pitchFamily="50" charset="-128"/>
              <a:ea typeface="Meiryo UI" panose="020B0604030504040204" pitchFamily="50" charset="-128"/>
            </a:endParaRPr>
          </a:p>
        </p:txBody>
      </p:sp>
      <p:sp>
        <p:nvSpPr>
          <p:cNvPr id="29" name="正方形/長方形 28"/>
          <p:cNvSpPr/>
          <p:nvPr/>
        </p:nvSpPr>
        <p:spPr>
          <a:xfrm>
            <a:off x="0" y="509864"/>
            <a:ext cx="12183492" cy="660399"/>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44" lvl="0" indent="-285744">
              <a:buFont typeface="Wingdings" panose="05000000000000000000" pitchFamily="2" charset="2"/>
              <a:buChar char="u"/>
            </a:pPr>
            <a:r>
              <a:rPr lang="ja-JP" altLang="en-US" sz="2000" b="1" dirty="0">
                <a:solidFill>
                  <a:prstClr val="black"/>
                </a:solidFill>
                <a:latin typeface="Meiryo UI" panose="020B0604030504040204" pitchFamily="50" charset="-128"/>
                <a:ea typeface="Meiryo UI" panose="020B0604030504040204" pitchFamily="50" charset="-128"/>
              </a:rPr>
              <a:t>３月以降、大阪府以外にも、国内の感染状況を踏まえて全国的なイベント等の中止延期や、国・他府県による対応が連日なされた。</a:t>
            </a:r>
            <a:endParaRPr lang="en-US" altLang="ja-JP" sz="2000" b="1" dirty="0">
              <a:solidFill>
                <a:prstClr val="black"/>
              </a:solidFill>
              <a:latin typeface="Meiryo UI" panose="020B0604030504040204" pitchFamily="50" charset="-128"/>
              <a:ea typeface="Meiryo UI" panose="020B0604030504040204" pitchFamily="50" charset="-128"/>
            </a:endParaRPr>
          </a:p>
        </p:txBody>
      </p:sp>
      <p:sp>
        <p:nvSpPr>
          <p:cNvPr id="28" name="テキスト ボックス 27"/>
          <p:cNvSpPr txBox="1"/>
          <p:nvPr/>
        </p:nvSpPr>
        <p:spPr>
          <a:xfrm>
            <a:off x="6651247" y="4485651"/>
            <a:ext cx="298672" cy="2360903"/>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14</a:t>
            </a:r>
            <a:r>
              <a:rPr lang="ja-JP" altLang="en-US" sz="700" dirty="0">
                <a:latin typeface="Meiryo UI" panose="020B0604030504040204" pitchFamily="50" charset="-128"/>
                <a:ea typeface="Meiryo UI" panose="020B0604030504040204" pitchFamily="50" charset="-128"/>
              </a:rPr>
              <a:t>日　</a:t>
            </a:r>
            <a:r>
              <a:rPr lang="ja-JP" altLang="en-US" sz="700" b="1" u="sng" dirty="0">
                <a:latin typeface="Meiryo UI" panose="020B0604030504040204" pitchFamily="50" charset="-128"/>
                <a:ea typeface="Meiryo UI" panose="020B0604030504040204" pitchFamily="50" charset="-128"/>
              </a:rPr>
              <a:t>緊急事態措置の強化・施設の使用制限（大阪府）</a:t>
            </a:r>
            <a:endParaRPr lang="en-US" altLang="ja-JP" sz="700" b="1" u="sng"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11133741" y="4485651"/>
            <a:ext cx="298672" cy="1642757"/>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16</a:t>
            </a:r>
            <a:r>
              <a:rPr lang="ja-JP" altLang="en-US" sz="700" dirty="0">
                <a:latin typeface="Meiryo UI" panose="020B0604030504040204" pitchFamily="50" charset="-128"/>
                <a:ea typeface="Meiryo UI" panose="020B0604030504040204" pitchFamily="50" charset="-128"/>
              </a:rPr>
              <a:t>日　</a:t>
            </a:r>
            <a:r>
              <a:rPr lang="ja-JP" altLang="en-US" sz="700" b="1" u="sng" dirty="0">
                <a:latin typeface="Meiryo UI" panose="020B0604030504040204" pitchFamily="50" charset="-128"/>
                <a:ea typeface="Meiryo UI" panose="020B0604030504040204" pitchFamily="50" charset="-128"/>
              </a:rPr>
              <a:t>緊急事態措置の緩和（大阪府）</a:t>
            </a:r>
            <a:endParaRPr lang="en-US" altLang="ja-JP" sz="700" b="1" u="sng" dirty="0">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6948346" y="4492213"/>
            <a:ext cx="298672" cy="2181366"/>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16</a:t>
            </a:r>
            <a:r>
              <a:rPr lang="ja-JP" altLang="en-US" sz="700" dirty="0">
                <a:latin typeface="Meiryo UI" panose="020B0604030504040204" pitchFamily="50" charset="-128"/>
                <a:ea typeface="Meiryo UI" panose="020B0604030504040204" pitchFamily="50" charset="-128"/>
              </a:rPr>
              <a:t>日　緊急事態措置を実施すべき区域の拡大（国）</a:t>
            </a:r>
            <a:endParaRPr lang="en-US" altLang="ja-JP" sz="700" dirty="0">
              <a:latin typeface="Meiryo UI" panose="020B0604030504040204" pitchFamily="50" charset="-128"/>
              <a:ea typeface="Meiryo UI" panose="020B0604030504040204" pitchFamily="50" charset="-128"/>
            </a:endParaRPr>
          </a:p>
        </p:txBody>
      </p:sp>
      <p:sp>
        <p:nvSpPr>
          <p:cNvPr id="32" name="テキスト ボックス 31"/>
          <p:cNvSpPr txBox="1"/>
          <p:nvPr/>
        </p:nvSpPr>
        <p:spPr>
          <a:xfrm>
            <a:off x="9649485" y="4492213"/>
            <a:ext cx="292388" cy="2157001"/>
          </a:xfrm>
          <a:prstGeom prst="rect">
            <a:avLst/>
          </a:prstGeom>
          <a:noFill/>
        </p:spPr>
        <p:txBody>
          <a:bodyPr vert="eaVert" wrap="none" rtlCol="0">
            <a:spAutoFit/>
          </a:bodyPr>
          <a:lstStyle/>
          <a:p>
            <a:r>
              <a:rPr lang="ja-JP" altLang="en-US" sz="700" dirty="0">
                <a:latin typeface="Meiryo UI" panose="020B0604030504040204" pitchFamily="50" charset="-128"/>
                <a:ea typeface="Meiryo UI" panose="020B0604030504040204" pitchFamily="50" charset="-128"/>
              </a:rPr>
              <a:t>４日　緊急事態措置を実施すべき期間の延長（国）</a:t>
            </a:r>
            <a:endParaRPr lang="en-US" altLang="ja-JP" sz="700" dirty="0">
              <a:latin typeface="Meiryo UI" panose="020B0604030504040204" pitchFamily="50" charset="-128"/>
              <a:ea typeface="Meiryo UI" panose="020B0604030504040204" pitchFamily="50" charset="-128"/>
            </a:endParaRPr>
          </a:p>
        </p:txBody>
      </p:sp>
      <p:sp>
        <p:nvSpPr>
          <p:cNvPr id="33" name="テキスト ボックス 32"/>
          <p:cNvSpPr txBox="1"/>
          <p:nvPr/>
        </p:nvSpPr>
        <p:spPr>
          <a:xfrm>
            <a:off x="10921686" y="4495669"/>
            <a:ext cx="298672" cy="2181366"/>
          </a:xfrm>
          <a:prstGeom prst="rect">
            <a:avLst/>
          </a:prstGeom>
          <a:noFill/>
        </p:spPr>
        <p:txBody>
          <a:bodyPr vert="eaVert" wrap="none" rtlCol="0">
            <a:spAutoFit/>
          </a:bodyPr>
          <a:lstStyle/>
          <a:p>
            <a:r>
              <a:rPr lang="en-US" altLang="ja-JP" sz="700" dirty="0">
                <a:latin typeface="Meiryo UI" panose="020B0604030504040204" pitchFamily="50" charset="-128"/>
                <a:ea typeface="Meiryo UI" panose="020B0604030504040204" pitchFamily="50" charset="-128"/>
              </a:rPr>
              <a:t>14</a:t>
            </a:r>
            <a:r>
              <a:rPr lang="ja-JP" altLang="en-US" sz="700" dirty="0">
                <a:latin typeface="Meiryo UI" panose="020B0604030504040204" pitchFamily="50" charset="-128"/>
                <a:ea typeface="Meiryo UI" panose="020B0604030504040204" pitchFamily="50" charset="-128"/>
              </a:rPr>
              <a:t>日　緊急事態措置を実施すべき区域の縮小（国）</a:t>
            </a:r>
            <a:endParaRPr lang="en-US" altLang="ja-JP" sz="700" dirty="0">
              <a:latin typeface="Meiryo UI" panose="020B0604030504040204" pitchFamily="50" charset="-128"/>
              <a:ea typeface="Meiryo UI" panose="020B0604030504040204" pitchFamily="50" charset="-128"/>
            </a:endParaRPr>
          </a:p>
        </p:txBody>
      </p:sp>
      <p:sp>
        <p:nvSpPr>
          <p:cNvPr id="34" name="テキスト ボックス 33"/>
          <p:cNvSpPr txBox="1"/>
          <p:nvPr/>
        </p:nvSpPr>
        <p:spPr>
          <a:xfrm>
            <a:off x="4254" y="0"/>
            <a:ext cx="12191999" cy="461665"/>
          </a:xfrm>
          <a:prstGeom prst="rect">
            <a:avLst/>
          </a:prstGeom>
          <a:solidFill>
            <a:srgbClr val="00B050"/>
          </a:solidFill>
          <a:ln>
            <a:noFill/>
          </a:ln>
        </p:spPr>
        <p:txBody>
          <a:bodyPr wrap="square" rtlCol="0">
            <a:spAutoFit/>
          </a:bodyPr>
          <a:lstStyle/>
          <a:p>
            <a:pPr algn="ctr"/>
            <a:r>
              <a:rPr lang="en-US" altLang="ja-JP" sz="2400" b="1" dirty="0" smtClean="0">
                <a:solidFill>
                  <a:schemeClr val="bg1"/>
                </a:solidFill>
                <a:latin typeface="Meiryo UI" panose="020B0604030504040204" pitchFamily="50" charset="-128"/>
                <a:ea typeface="Meiryo UI" panose="020B0604030504040204" pitchFamily="50" charset="-128"/>
              </a:rPr>
              <a:t>【</a:t>
            </a:r>
            <a:r>
              <a:rPr lang="ja-JP" altLang="en-US" sz="2400" b="1" dirty="0" smtClean="0">
                <a:solidFill>
                  <a:schemeClr val="bg1"/>
                </a:solidFill>
                <a:latin typeface="Meiryo UI" panose="020B0604030504040204" pitchFamily="50" charset="-128"/>
                <a:ea typeface="Meiryo UI" panose="020B0604030504040204" pitchFamily="50" charset="-128"/>
              </a:rPr>
              <a:t>参考</a:t>
            </a:r>
            <a:r>
              <a:rPr lang="en-US" altLang="ja-JP" sz="2400" b="1" dirty="0" smtClean="0">
                <a:solidFill>
                  <a:schemeClr val="bg1"/>
                </a:solidFill>
                <a:latin typeface="Meiryo UI" panose="020B0604030504040204" pitchFamily="50" charset="-128"/>
                <a:ea typeface="Meiryo UI" panose="020B0604030504040204" pitchFamily="50" charset="-128"/>
              </a:rPr>
              <a:t>】</a:t>
            </a:r>
            <a:r>
              <a:rPr lang="ja-JP" altLang="en-US" sz="2400" b="1" dirty="0" smtClean="0">
                <a:solidFill>
                  <a:schemeClr val="bg1"/>
                </a:solidFill>
                <a:latin typeface="Meiryo UI" panose="020B0604030504040204" pitchFamily="50" charset="-128"/>
                <a:ea typeface="Meiryo UI" panose="020B0604030504040204" pitchFamily="50" charset="-128"/>
              </a:rPr>
              <a:t>１　府民</a:t>
            </a:r>
            <a:r>
              <a:rPr lang="ja-JP" altLang="en-US" sz="2400" b="1" dirty="0">
                <a:solidFill>
                  <a:schemeClr val="bg1"/>
                </a:solidFill>
                <a:latin typeface="Meiryo UI" panose="020B0604030504040204" pitchFamily="50" charset="-128"/>
                <a:ea typeface="Meiryo UI" panose="020B0604030504040204" pitchFamily="50" charset="-128"/>
              </a:rPr>
              <a:t>の行動</a:t>
            </a:r>
            <a:r>
              <a:rPr lang="ja-JP" altLang="en-US" sz="2400" b="1" dirty="0" smtClean="0">
                <a:solidFill>
                  <a:schemeClr val="bg1"/>
                </a:solidFill>
                <a:latin typeface="Meiryo UI" panose="020B0604030504040204" pitchFamily="50" charset="-128"/>
                <a:ea typeface="Meiryo UI" panose="020B0604030504040204" pitchFamily="50" charset="-128"/>
              </a:rPr>
              <a:t>変容</a:t>
            </a:r>
            <a:endParaRPr lang="ja-JP" altLang="en-US" sz="2400" b="1" dirty="0">
              <a:solidFill>
                <a:schemeClr val="bg1"/>
              </a:solidFill>
              <a:latin typeface="Meiryo UI" panose="020B0604030504040204" pitchFamily="50" charset="-128"/>
              <a:ea typeface="Meiryo UI" panose="020B0604030504040204" pitchFamily="50" charset="-128"/>
            </a:endParaRPr>
          </a:p>
        </p:txBody>
      </p:sp>
      <p:pic>
        <p:nvPicPr>
          <p:cNvPr id="2" name="図 1"/>
          <p:cNvPicPr>
            <a:picLocks noChangeAspect="1"/>
          </p:cNvPicPr>
          <p:nvPr/>
        </p:nvPicPr>
        <p:blipFill>
          <a:blip r:embed="rId2"/>
          <a:stretch>
            <a:fillRect/>
          </a:stretch>
        </p:blipFill>
        <p:spPr>
          <a:xfrm>
            <a:off x="0" y="1238541"/>
            <a:ext cx="13096875" cy="3600450"/>
          </a:xfrm>
          <a:prstGeom prst="rect">
            <a:avLst/>
          </a:prstGeom>
        </p:spPr>
      </p:pic>
    </p:spTree>
    <p:extLst>
      <p:ext uri="{BB962C8B-B14F-4D97-AF65-F5344CB8AC3E}">
        <p14:creationId xmlns:p14="http://schemas.microsoft.com/office/powerpoint/2010/main" val="35058168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表 5"/>
          <p:cNvGraphicFramePr>
            <a:graphicFrameLocks noGrp="1"/>
          </p:cNvGraphicFramePr>
          <p:nvPr>
            <p:extLst>
              <p:ext uri="{D42A27DB-BD31-4B8C-83A1-F6EECF244321}">
                <p14:modId xmlns:p14="http://schemas.microsoft.com/office/powerpoint/2010/main" val="1165369026"/>
              </p:ext>
            </p:extLst>
          </p:nvPr>
        </p:nvGraphicFramePr>
        <p:xfrm>
          <a:off x="395077" y="1751251"/>
          <a:ext cx="4521440" cy="2074184"/>
        </p:xfrm>
        <a:graphic>
          <a:graphicData uri="http://schemas.openxmlformats.org/drawingml/2006/table">
            <a:tbl>
              <a:tblPr firstRow="1" bandRow="1">
                <a:tableStyleId>{5940675A-B579-460E-94D1-54222C63F5DA}</a:tableStyleId>
              </a:tblPr>
              <a:tblGrid>
                <a:gridCol w="3722714">
                  <a:extLst>
                    <a:ext uri="{9D8B030D-6E8A-4147-A177-3AD203B41FA5}">
                      <a16:colId xmlns:a16="http://schemas.microsoft.com/office/drawing/2014/main" val="807857528"/>
                    </a:ext>
                  </a:extLst>
                </a:gridCol>
                <a:gridCol w="798726">
                  <a:extLst>
                    <a:ext uri="{9D8B030D-6E8A-4147-A177-3AD203B41FA5}">
                      <a16:colId xmlns:a16="http://schemas.microsoft.com/office/drawing/2014/main" val="112506604"/>
                    </a:ext>
                  </a:extLst>
                </a:gridCol>
              </a:tblGrid>
              <a:tr h="296312">
                <a:tc>
                  <a:txBody>
                    <a:bodyPr/>
                    <a:lstStyle/>
                    <a:p>
                      <a:pPr algn="ctr"/>
                      <a:r>
                        <a:rPr kumimoji="1" lang="ja-JP" altLang="en-US" sz="1200" dirty="0"/>
                        <a:t>感染者の分類</a:t>
                      </a:r>
                    </a:p>
                  </a:txBody>
                  <a:tcPr marL="82953" marR="82953" marT="41476" marB="41476" anchor="ctr">
                    <a:solidFill>
                      <a:schemeClr val="bg2">
                        <a:lumMod val="75000"/>
                      </a:schemeClr>
                    </a:solidFill>
                  </a:tcPr>
                </a:tc>
                <a:tc>
                  <a:txBody>
                    <a:bodyPr/>
                    <a:lstStyle/>
                    <a:p>
                      <a:pPr algn="ctr"/>
                      <a:r>
                        <a:rPr kumimoji="1" lang="ja-JP" altLang="en-US" sz="1200" dirty="0"/>
                        <a:t>人数</a:t>
                      </a:r>
                      <a:endParaRPr kumimoji="1" lang="en-US" altLang="ja-JP" sz="1200" dirty="0"/>
                    </a:p>
                  </a:txBody>
                  <a:tcPr marL="82953" marR="82953" marT="41476" marB="41476" anchor="ctr">
                    <a:solidFill>
                      <a:schemeClr val="bg2">
                        <a:lumMod val="75000"/>
                      </a:schemeClr>
                    </a:solidFill>
                  </a:tcPr>
                </a:tc>
                <a:extLst>
                  <a:ext uri="{0D108BD9-81ED-4DB2-BD59-A6C34878D82A}">
                    <a16:rowId xmlns:a16="http://schemas.microsoft.com/office/drawing/2014/main" val="559395885"/>
                  </a:ext>
                </a:extLst>
              </a:tr>
              <a:tr h="296312">
                <a:tc>
                  <a:txBody>
                    <a:bodyPr/>
                    <a:lstStyle/>
                    <a:p>
                      <a:r>
                        <a:rPr kumimoji="1" lang="ja-JP" altLang="en-US" sz="1200" dirty="0"/>
                        <a:t>ライブ参加者とその濃厚接触者</a:t>
                      </a:r>
                      <a:endParaRPr kumimoji="1" lang="en-US" altLang="ja-JP" sz="1200" dirty="0"/>
                    </a:p>
                  </a:txBody>
                  <a:tcPr marL="82953" marR="82953" marT="41476" marB="41476" anchor="ctr"/>
                </a:tc>
                <a:tc>
                  <a:txBody>
                    <a:bodyPr/>
                    <a:lstStyle/>
                    <a:p>
                      <a:pPr algn="r"/>
                      <a:r>
                        <a:rPr kumimoji="1" lang="en-US" altLang="ja-JP" sz="1200" dirty="0"/>
                        <a:t>68</a:t>
                      </a:r>
                      <a:r>
                        <a:rPr kumimoji="1" lang="ja-JP" altLang="en-US" sz="1200" dirty="0"/>
                        <a:t>人</a:t>
                      </a:r>
                    </a:p>
                  </a:txBody>
                  <a:tcPr marL="82953" marR="82953" marT="41476" marB="41476" anchor="ctr"/>
                </a:tc>
                <a:extLst>
                  <a:ext uri="{0D108BD9-81ED-4DB2-BD59-A6C34878D82A}">
                    <a16:rowId xmlns:a16="http://schemas.microsoft.com/office/drawing/2014/main" val="1336727954"/>
                  </a:ext>
                </a:extLst>
              </a:tr>
              <a:tr h="296312">
                <a:tc>
                  <a:txBody>
                    <a:bodyPr/>
                    <a:lstStyle/>
                    <a:p>
                      <a:r>
                        <a:rPr kumimoji="1" lang="ja-JP" altLang="en-US" sz="1200" dirty="0"/>
                        <a:t>海外からの帰国者とその濃厚接触者</a:t>
                      </a:r>
                      <a:endParaRPr kumimoji="1" lang="en-US" altLang="ja-JP" sz="1200" dirty="0"/>
                    </a:p>
                  </a:txBody>
                  <a:tcPr marL="82953" marR="82953" marT="41476" marB="41476" anchor="ctr"/>
                </a:tc>
                <a:tc>
                  <a:txBody>
                    <a:bodyPr/>
                    <a:lstStyle/>
                    <a:p>
                      <a:pPr algn="r"/>
                      <a:r>
                        <a:rPr kumimoji="1" lang="en-US" altLang="ja-JP" sz="1200" dirty="0"/>
                        <a:t>21</a:t>
                      </a:r>
                      <a:r>
                        <a:rPr kumimoji="1" lang="ja-JP" altLang="en-US" sz="1200" dirty="0"/>
                        <a:t>人</a:t>
                      </a:r>
                    </a:p>
                  </a:txBody>
                  <a:tcPr marL="82953" marR="82953" marT="41476" marB="41476" anchor="ctr"/>
                </a:tc>
                <a:extLst>
                  <a:ext uri="{0D108BD9-81ED-4DB2-BD59-A6C34878D82A}">
                    <a16:rowId xmlns:a16="http://schemas.microsoft.com/office/drawing/2014/main" val="1661121438"/>
                  </a:ext>
                </a:extLst>
              </a:tr>
              <a:tr h="296312">
                <a:tc>
                  <a:txBody>
                    <a:bodyPr/>
                    <a:lstStyle/>
                    <a:p>
                      <a:r>
                        <a:rPr kumimoji="1" lang="ja-JP" altLang="en-US" sz="1200" dirty="0"/>
                        <a:t>京都産業大学関連</a:t>
                      </a:r>
                      <a:endParaRPr kumimoji="1" lang="en-US" altLang="ja-JP" sz="1200" dirty="0"/>
                    </a:p>
                  </a:txBody>
                  <a:tcPr marL="82953" marR="82953" marT="41476" marB="41476" anchor="ctr"/>
                </a:tc>
                <a:tc>
                  <a:txBody>
                    <a:bodyPr/>
                    <a:lstStyle/>
                    <a:p>
                      <a:pPr algn="r"/>
                      <a:r>
                        <a:rPr kumimoji="1" lang="en-US" altLang="ja-JP" sz="1200" dirty="0"/>
                        <a:t>5</a:t>
                      </a:r>
                      <a:r>
                        <a:rPr kumimoji="1" lang="ja-JP" altLang="en-US" sz="1200" dirty="0"/>
                        <a:t>人</a:t>
                      </a:r>
                    </a:p>
                  </a:txBody>
                  <a:tcPr marL="82953" marR="82953" marT="41476" marB="41476" anchor="ctr"/>
                </a:tc>
                <a:extLst>
                  <a:ext uri="{0D108BD9-81ED-4DB2-BD59-A6C34878D82A}">
                    <a16:rowId xmlns:a16="http://schemas.microsoft.com/office/drawing/2014/main" val="2593328943"/>
                  </a:ext>
                </a:extLst>
              </a:tr>
              <a:tr h="296312">
                <a:tc>
                  <a:txBody>
                    <a:bodyPr/>
                    <a:lstStyle/>
                    <a:p>
                      <a:r>
                        <a:rPr kumimoji="1" lang="ja-JP" altLang="en-US" sz="1200" b="1" dirty="0"/>
                        <a:t>感染経路不明者</a:t>
                      </a:r>
                      <a:endParaRPr kumimoji="1" lang="en-US" altLang="ja-JP" sz="1200" b="1" dirty="0"/>
                    </a:p>
                  </a:txBody>
                  <a:tcPr marL="82953" marR="82953" marT="41476" marB="41476" anchor="ctr"/>
                </a:tc>
                <a:tc>
                  <a:txBody>
                    <a:bodyPr/>
                    <a:lstStyle/>
                    <a:p>
                      <a:pPr algn="r"/>
                      <a:r>
                        <a:rPr kumimoji="1" lang="en-US" altLang="ja-JP" sz="1200" b="1" dirty="0"/>
                        <a:t>100</a:t>
                      </a:r>
                      <a:r>
                        <a:rPr kumimoji="1" lang="ja-JP" altLang="en-US" sz="1200" b="1" dirty="0"/>
                        <a:t>人</a:t>
                      </a:r>
                    </a:p>
                  </a:txBody>
                  <a:tcPr marL="82953" marR="82953" marT="41476" marB="41476" anchor="ctr"/>
                </a:tc>
                <a:extLst>
                  <a:ext uri="{0D108BD9-81ED-4DB2-BD59-A6C34878D82A}">
                    <a16:rowId xmlns:a16="http://schemas.microsoft.com/office/drawing/2014/main" val="1001998296"/>
                  </a:ext>
                </a:extLst>
              </a:tr>
              <a:tr h="296312">
                <a:tc>
                  <a:txBody>
                    <a:bodyPr/>
                    <a:lstStyle/>
                    <a:p>
                      <a:r>
                        <a:rPr kumimoji="1" lang="ja-JP" altLang="en-US" sz="1200" b="1" dirty="0"/>
                        <a:t>感染経路不明者の濃厚接触者</a:t>
                      </a:r>
                    </a:p>
                  </a:txBody>
                  <a:tcPr marL="82953" marR="82953" marT="41476" marB="41476" anchor="ctr"/>
                </a:tc>
                <a:tc>
                  <a:txBody>
                    <a:bodyPr/>
                    <a:lstStyle/>
                    <a:p>
                      <a:pPr algn="r"/>
                      <a:r>
                        <a:rPr kumimoji="1" lang="en-US" altLang="ja-JP" sz="1200" b="1" dirty="0"/>
                        <a:t>46</a:t>
                      </a:r>
                      <a:r>
                        <a:rPr kumimoji="1" lang="ja-JP" altLang="en-US" sz="1200" b="1" dirty="0"/>
                        <a:t>人</a:t>
                      </a:r>
                    </a:p>
                  </a:txBody>
                  <a:tcPr marL="82953" marR="82953" marT="41476" marB="41476" anchor="ctr"/>
                </a:tc>
                <a:extLst>
                  <a:ext uri="{0D108BD9-81ED-4DB2-BD59-A6C34878D82A}">
                    <a16:rowId xmlns:a16="http://schemas.microsoft.com/office/drawing/2014/main" val="2775316239"/>
                  </a:ext>
                </a:extLst>
              </a:tr>
              <a:tr h="296312">
                <a:tc>
                  <a:txBody>
                    <a:bodyPr/>
                    <a:lstStyle/>
                    <a:p>
                      <a:r>
                        <a:rPr kumimoji="1" lang="ja-JP" altLang="en-US" sz="1200" dirty="0"/>
                        <a:t>合計</a:t>
                      </a:r>
                    </a:p>
                  </a:txBody>
                  <a:tcPr marL="82953" marR="82953" marT="41476" marB="41476" anchor="ctr"/>
                </a:tc>
                <a:tc>
                  <a:txBody>
                    <a:bodyPr/>
                    <a:lstStyle/>
                    <a:p>
                      <a:pPr algn="r"/>
                      <a:r>
                        <a:rPr kumimoji="1" lang="en-US" altLang="ja-JP" sz="1200" dirty="0"/>
                        <a:t>240</a:t>
                      </a:r>
                      <a:r>
                        <a:rPr kumimoji="1" lang="ja-JP" altLang="en-US" sz="1200" dirty="0"/>
                        <a:t>人</a:t>
                      </a:r>
                    </a:p>
                  </a:txBody>
                  <a:tcPr marL="82953" marR="82953" marT="41476" marB="41476" anchor="ctr"/>
                </a:tc>
                <a:extLst>
                  <a:ext uri="{0D108BD9-81ED-4DB2-BD59-A6C34878D82A}">
                    <a16:rowId xmlns:a16="http://schemas.microsoft.com/office/drawing/2014/main" val="350985822"/>
                  </a:ext>
                </a:extLst>
              </a:tr>
            </a:tbl>
          </a:graphicData>
        </a:graphic>
      </p:graphicFrame>
      <p:sp>
        <p:nvSpPr>
          <p:cNvPr id="7" name="テキスト ボックス 6"/>
          <p:cNvSpPr txBox="1"/>
          <p:nvPr/>
        </p:nvSpPr>
        <p:spPr>
          <a:xfrm>
            <a:off x="134407" y="1333943"/>
            <a:ext cx="3315331" cy="307777"/>
          </a:xfrm>
          <a:prstGeom prst="rect">
            <a:avLst/>
          </a:prstGeom>
          <a:noFill/>
        </p:spPr>
        <p:txBody>
          <a:bodyPr wrap="none" rtlCol="0">
            <a:spAutoFit/>
          </a:bodyPr>
          <a:lstStyle/>
          <a:p>
            <a:r>
              <a:rPr lang="ja-JP" altLang="en-US" sz="1400" dirty="0">
                <a:latin typeface="Meiryo UI" panose="020B0604030504040204" pitchFamily="50" charset="-128"/>
                <a:ea typeface="Meiryo UI" panose="020B0604030504040204" pitchFamily="50" charset="-128"/>
              </a:rPr>
              <a:t>１．感染経路不明者の発生状況（</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月）</a:t>
            </a:r>
          </a:p>
        </p:txBody>
      </p:sp>
      <p:sp>
        <p:nvSpPr>
          <p:cNvPr id="37" name="テキスト ボックス 36"/>
          <p:cNvSpPr txBox="1"/>
          <p:nvPr/>
        </p:nvSpPr>
        <p:spPr>
          <a:xfrm>
            <a:off x="5602206" y="1323653"/>
            <a:ext cx="3584636" cy="307777"/>
          </a:xfrm>
          <a:prstGeom prst="rect">
            <a:avLst/>
          </a:prstGeom>
          <a:noFill/>
        </p:spPr>
        <p:txBody>
          <a:bodyPr wrap="none" rtlCol="0">
            <a:spAutoFit/>
          </a:bodyPr>
          <a:lstStyle/>
          <a:p>
            <a:r>
              <a:rPr lang="ja-JP" altLang="en-US" sz="1400" dirty="0">
                <a:latin typeface="Meiryo UI" panose="020B0604030504040204" pitchFamily="50" charset="-128"/>
                <a:ea typeface="Meiryo UI" panose="020B0604030504040204" pitchFamily="50" charset="-128"/>
              </a:rPr>
              <a:t>３．感染経路不明者からの感染拡大（</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月）</a:t>
            </a:r>
          </a:p>
        </p:txBody>
      </p:sp>
      <p:sp>
        <p:nvSpPr>
          <p:cNvPr id="60" name="テキスト ボックス 59"/>
          <p:cNvSpPr txBox="1"/>
          <p:nvPr/>
        </p:nvSpPr>
        <p:spPr>
          <a:xfrm>
            <a:off x="134407" y="4446224"/>
            <a:ext cx="3999813" cy="307777"/>
          </a:xfrm>
          <a:prstGeom prst="rect">
            <a:avLst/>
          </a:prstGeom>
          <a:noFill/>
        </p:spPr>
        <p:txBody>
          <a:bodyPr wrap="none" rtlCol="0">
            <a:spAutoFit/>
          </a:bodyPr>
          <a:lstStyle/>
          <a:p>
            <a:r>
              <a:rPr lang="ja-JP" altLang="en-US" sz="1400" dirty="0">
                <a:latin typeface="Meiryo UI" panose="020B0604030504040204" pitchFamily="50" charset="-128"/>
                <a:ea typeface="Meiryo UI" panose="020B0604030504040204" pitchFamily="50" charset="-128"/>
              </a:rPr>
              <a:t>２．感染経路不明者の濃厚接触者の内訳（</a:t>
            </a:r>
            <a:r>
              <a:rPr lang="en-US" altLang="ja-JP" sz="1400" dirty="0">
                <a:latin typeface="Meiryo UI" panose="020B0604030504040204" pitchFamily="50" charset="-128"/>
                <a:ea typeface="Meiryo UI" panose="020B0604030504040204" pitchFamily="50" charset="-128"/>
              </a:rPr>
              <a:t>3</a:t>
            </a:r>
            <a:r>
              <a:rPr lang="ja-JP" altLang="en-US" sz="1400" dirty="0">
                <a:latin typeface="Meiryo UI" panose="020B0604030504040204" pitchFamily="50" charset="-128"/>
                <a:ea typeface="Meiryo UI" panose="020B0604030504040204" pitchFamily="50" charset="-128"/>
              </a:rPr>
              <a:t>月）</a:t>
            </a:r>
          </a:p>
        </p:txBody>
      </p:sp>
      <p:graphicFrame>
        <p:nvGraphicFramePr>
          <p:cNvPr id="62" name="表 61"/>
          <p:cNvGraphicFramePr>
            <a:graphicFrameLocks noGrp="1"/>
          </p:cNvGraphicFramePr>
          <p:nvPr>
            <p:extLst>
              <p:ext uri="{D42A27DB-BD31-4B8C-83A1-F6EECF244321}">
                <p14:modId xmlns:p14="http://schemas.microsoft.com/office/powerpoint/2010/main" val="599289876"/>
              </p:ext>
            </p:extLst>
          </p:nvPr>
        </p:nvGraphicFramePr>
        <p:xfrm>
          <a:off x="398069" y="4812120"/>
          <a:ext cx="4521601" cy="1330385"/>
        </p:xfrm>
        <a:graphic>
          <a:graphicData uri="http://schemas.openxmlformats.org/drawingml/2006/table">
            <a:tbl>
              <a:tblPr firstRow="1" bandRow="1">
                <a:tableStyleId>{5940675A-B579-460E-94D1-54222C63F5DA}</a:tableStyleId>
              </a:tblPr>
              <a:tblGrid>
                <a:gridCol w="3143703">
                  <a:extLst>
                    <a:ext uri="{9D8B030D-6E8A-4147-A177-3AD203B41FA5}">
                      <a16:colId xmlns:a16="http://schemas.microsoft.com/office/drawing/2014/main" val="1620103761"/>
                    </a:ext>
                  </a:extLst>
                </a:gridCol>
                <a:gridCol w="669624">
                  <a:extLst>
                    <a:ext uri="{9D8B030D-6E8A-4147-A177-3AD203B41FA5}">
                      <a16:colId xmlns:a16="http://schemas.microsoft.com/office/drawing/2014/main" val="4151611326"/>
                    </a:ext>
                  </a:extLst>
                </a:gridCol>
                <a:gridCol w="708274">
                  <a:extLst>
                    <a:ext uri="{9D8B030D-6E8A-4147-A177-3AD203B41FA5}">
                      <a16:colId xmlns:a16="http://schemas.microsoft.com/office/drawing/2014/main" val="3556882095"/>
                    </a:ext>
                  </a:extLst>
                </a:gridCol>
              </a:tblGrid>
              <a:tr h="266077">
                <a:tc>
                  <a:txBody>
                    <a:bodyPr/>
                    <a:lstStyle/>
                    <a:p>
                      <a:pPr algn="ctr"/>
                      <a:r>
                        <a:rPr kumimoji="1" lang="ja-JP" altLang="en-US" sz="1200" dirty="0"/>
                        <a:t>分類</a:t>
                      </a:r>
                    </a:p>
                  </a:txBody>
                  <a:tcPr marL="42012" marR="42012" marT="21006" marB="21006" anchor="ctr">
                    <a:solidFill>
                      <a:schemeClr val="bg2">
                        <a:lumMod val="75000"/>
                      </a:schemeClr>
                    </a:solidFill>
                  </a:tcPr>
                </a:tc>
                <a:tc>
                  <a:txBody>
                    <a:bodyPr/>
                    <a:lstStyle/>
                    <a:p>
                      <a:pPr algn="ctr"/>
                      <a:r>
                        <a:rPr kumimoji="1" lang="ja-JP" altLang="en-US" sz="1200" dirty="0"/>
                        <a:t>件数</a:t>
                      </a:r>
                      <a:endParaRPr kumimoji="1" lang="en-US" altLang="ja-JP" sz="1200" dirty="0"/>
                    </a:p>
                  </a:txBody>
                  <a:tcPr marL="42012" marR="42012" marT="21006" marB="21006" anchor="ctr">
                    <a:solidFill>
                      <a:schemeClr val="bg2">
                        <a:lumMod val="75000"/>
                      </a:schemeClr>
                    </a:solidFill>
                  </a:tcPr>
                </a:tc>
                <a:tc>
                  <a:txBody>
                    <a:bodyPr/>
                    <a:lstStyle/>
                    <a:p>
                      <a:pPr algn="ctr"/>
                      <a:r>
                        <a:rPr kumimoji="1" lang="ja-JP" altLang="en-US" sz="1200" dirty="0"/>
                        <a:t>割合</a:t>
                      </a:r>
                      <a:endParaRPr kumimoji="1" lang="en-US" altLang="ja-JP" sz="1200" dirty="0"/>
                    </a:p>
                  </a:txBody>
                  <a:tcPr marL="42012" marR="42012" marT="21006" marB="21006" anchor="ctr">
                    <a:solidFill>
                      <a:schemeClr val="bg2">
                        <a:lumMod val="75000"/>
                      </a:schemeClr>
                    </a:solidFill>
                  </a:tcPr>
                </a:tc>
                <a:extLst>
                  <a:ext uri="{0D108BD9-81ED-4DB2-BD59-A6C34878D82A}">
                    <a16:rowId xmlns:a16="http://schemas.microsoft.com/office/drawing/2014/main" val="2919943037"/>
                  </a:ext>
                </a:extLst>
              </a:tr>
              <a:tr h="266077">
                <a:tc>
                  <a:txBody>
                    <a:bodyPr/>
                    <a:lstStyle/>
                    <a:p>
                      <a:pPr algn="l"/>
                      <a:r>
                        <a:rPr kumimoji="1" lang="ja-JP" altLang="en-US" sz="1200" b="1" dirty="0"/>
                        <a:t>濃厚接触者として把握していた者</a:t>
                      </a:r>
                      <a:endParaRPr kumimoji="1" lang="en-US" altLang="ja-JP" sz="1200" b="1" dirty="0"/>
                    </a:p>
                  </a:txBody>
                  <a:tcPr marL="90000" marR="42012" marT="21006" marB="21006" anchor="ctr"/>
                </a:tc>
                <a:tc>
                  <a:txBody>
                    <a:bodyPr/>
                    <a:lstStyle/>
                    <a:p>
                      <a:pPr algn="r"/>
                      <a:r>
                        <a:rPr kumimoji="1" lang="en-US" altLang="ja-JP" sz="1200" b="1" dirty="0"/>
                        <a:t>30</a:t>
                      </a:r>
                    </a:p>
                  </a:txBody>
                  <a:tcPr marL="42012" marR="42012" marT="21006" marB="21006" anchor="ctr"/>
                </a:tc>
                <a:tc>
                  <a:txBody>
                    <a:bodyPr/>
                    <a:lstStyle/>
                    <a:p>
                      <a:pPr algn="r"/>
                      <a:r>
                        <a:rPr kumimoji="1" lang="en-US" altLang="ja-JP" sz="1200" b="1" dirty="0"/>
                        <a:t>65.2</a:t>
                      </a:r>
                      <a:endParaRPr kumimoji="1" lang="ja-JP" altLang="en-US" sz="1200" b="1" dirty="0"/>
                    </a:p>
                  </a:txBody>
                  <a:tcPr marL="42012" marR="90000" marT="21006" marB="21006" anchor="ctr"/>
                </a:tc>
                <a:extLst>
                  <a:ext uri="{0D108BD9-81ED-4DB2-BD59-A6C34878D82A}">
                    <a16:rowId xmlns:a16="http://schemas.microsoft.com/office/drawing/2014/main" val="486051571"/>
                  </a:ext>
                </a:extLst>
              </a:tr>
              <a:tr h="266077">
                <a:tc>
                  <a:txBody>
                    <a:bodyPr/>
                    <a:lstStyle/>
                    <a:p>
                      <a:pPr algn="l"/>
                      <a:r>
                        <a:rPr kumimoji="1" lang="ja-JP" altLang="en-US" sz="1200" b="1" dirty="0"/>
                        <a:t>感染源と同時検査した者</a:t>
                      </a:r>
                      <a:endParaRPr kumimoji="1" lang="en-US" altLang="ja-JP" sz="1200" b="1" dirty="0"/>
                    </a:p>
                  </a:txBody>
                  <a:tcPr marL="90000" marR="42012" marT="21006" marB="21006" anchor="ctr"/>
                </a:tc>
                <a:tc>
                  <a:txBody>
                    <a:bodyPr/>
                    <a:lstStyle/>
                    <a:p>
                      <a:pPr algn="r"/>
                      <a:r>
                        <a:rPr kumimoji="1" lang="en-US" altLang="ja-JP" sz="1200" b="1" dirty="0"/>
                        <a:t>3</a:t>
                      </a:r>
                      <a:endParaRPr kumimoji="1" lang="ja-JP" altLang="en-US" sz="1200" b="1" dirty="0"/>
                    </a:p>
                  </a:txBody>
                  <a:tcPr marL="42012" marR="42012" marT="21006" marB="21006" anchor="ctr"/>
                </a:tc>
                <a:tc>
                  <a:txBody>
                    <a:bodyPr/>
                    <a:lstStyle/>
                    <a:p>
                      <a:pPr algn="r"/>
                      <a:r>
                        <a:rPr kumimoji="1" lang="en-US" altLang="ja-JP" sz="1200" b="1" dirty="0"/>
                        <a:t>6.5</a:t>
                      </a:r>
                      <a:endParaRPr kumimoji="1" lang="ja-JP" altLang="en-US" sz="1200" b="1" dirty="0"/>
                    </a:p>
                  </a:txBody>
                  <a:tcPr marL="42012" marR="90000" marT="21006" marB="21006" anchor="ctr"/>
                </a:tc>
                <a:extLst>
                  <a:ext uri="{0D108BD9-81ED-4DB2-BD59-A6C34878D82A}">
                    <a16:rowId xmlns:a16="http://schemas.microsoft.com/office/drawing/2014/main" val="768789421"/>
                  </a:ext>
                </a:extLst>
              </a:tr>
              <a:tr h="266077">
                <a:tc>
                  <a:txBody>
                    <a:bodyPr/>
                    <a:lstStyle/>
                    <a:p>
                      <a:pPr algn="l"/>
                      <a:r>
                        <a:rPr kumimoji="1" lang="ja-JP" altLang="en-US" sz="1200" dirty="0"/>
                        <a:t>その他（感染源から申告なし</a:t>
                      </a:r>
                      <a:r>
                        <a:rPr kumimoji="1" lang="en-US" altLang="ja-JP" sz="1200" dirty="0"/>
                        <a:t>/</a:t>
                      </a:r>
                      <a:r>
                        <a:rPr kumimoji="1" lang="ja-JP" altLang="en-US" sz="1200" dirty="0"/>
                        <a:t>不明）</a:t>
                      </a:r>
                      <a:endParaRPr kumimoji="1" lang="en-US" altLang="ja-JP" sz="1200" dirty="0"/>
                    </a:p>
                  </a:txBody>
                  <a:tcPr marL="90000" marR="42012" marT="21006" marB="21006" anchor="ctr"/>
                </a:tc>
                <a:tc>
                  <a:txBody>
                    <a:bodyPr/>
                    <a:lstStyle/>
                    <a:p>
                      <a:pPr algn="r"/>
                      <a:r>
                        <a:rPr kumimoji="1" lang="en-US" altLang="ja-JP" sz="1200" dirty="0"/>
                        <a:t>13</a:t>
                      </a:r>
                    </a:p>
                  </a:txBody>
                  <a:tcPr marL="42012" marR="42012" marT="21006" marB="21006" anchor="ctr"/>
                </a:tc>
                <a:tc>
                  <a:txBody>
                    <a:bodyPr/>
                    <a:lstStyle/>
                    <a:p>
                      <a:pPr algn="r"/>
                      <a:r>
                        <a:rPr kumimoji="1" lang="en-US" altLang="ja-JP" sz="1200" dirty="0"/>
                        <a:t>28.3</a:t>
                      </a:r>
                    </a:p>
                  </a:txBody>
                  <a:tcPr marL="42012" marR="90000" marT="21006" marB="21006" anchor="ctr"/>
                </a:tc>
                <a:extLst>
                  <a:ext uri="{0D108BD9-81ED-4DB2-BD59-A6C34878D82A}">
                    <a16:rowId xmlns:a16="http://schemas.microsoft.com/office/drawing/2014/main" val="990949849"/>
                  </a:ext>
                </a:extLst>
              </a:tr>
              <a:tr h="266077">
                <a:tc>
                  <a:txBody>
                    <a:bodyPr/>
                    <a:lstStyle/>
                    <a:p>
                      <a:pPr algn="l"/>
                      <a:r>
                        <a:rPr kumimoji="1" lang="ja-JP" altLang="en-US" sz="1200" dirty="0"/>
                        <a:t>合計</a:t>
                      </a:r>
                      <a:endParaRPr kumimoji="1" lang="en-US" altLang="ja-JP" sz="1200" dirty="0"/>
                    </a:p>
                  </a:txBody>
                  <a:tcPr marL="90000" marR="42012" marT="21006" marB="21006" anchor="ctr"/>
                </a:tc>
                <a:tc>
                  <a:txBody>
                    <a:bodyPr/>
                    <a:lstStyle/>
                    <a:p>
                      <a:pPr algn="r"/>
                      <a:r>
                        <a:rPr kumimoji="1" lang="en-US" altLang="ja-JP" sz="1200" dirty="0"/>
                        <a:t>46</a:t>
                      </a:r>
                      <a:endParaRPr kumimoji="1" lang="ja-JP" altLang="en-US" sz="1200" dirty="0"/>
                    </a:p>
                  </a:txBody>
                  <a:tcPr marL="42012" marR="42012" marT="21006" marB="21006" anchor="ctr"/>
                </a:tc>
                <a:tc>
                  <a:txBody>
                    <a:bodyPr/>
                    <a:lstStyle/>
                    <a:p>
                      <a:pPr algn="r"/>
                      <a:r>
                        <a:rPr kumimoji="1" lang="en-US" altLang="ja-JP" sz="1200" dirty="0"/>
                        <a:t>100.0</a:t>
                      </a:r>
                      <a:endParaRPr kumimoji="1" lang="ja-JP" altLang="en-US" sz="1200" dirty="0"/>
                    </a:p>
                  </a:txBody>
                  <a:tcPr marL="42012" marR="90000" marT="21006" marB="21006" anchor="ctr"/>
                </a:tc>
                <a:extLst>
                  <a:ext uri="{0D108BD9-81ED-4DB2-BD59-A6C34878D82A}">
                    <a16:rowId xmlns:a16="http://schemas.microsoft.com/office/drawing/2014/main" val="1591139665"/>
                  </a:ext>
                </a:extLst>
              </a:tr>
            </a:tbl>
          </a:graphicData>
        </a:graphic>
      </p:graphicFrame>
      <p:sp>
        <p:nvSpPr>
          <p:cNvPr id="63" name="正方形/長方形 62"/>
          <p:cNvSpPr/>
          <p:nvPr/>
        </p:nvSpPr>
        <p:spPr>
          <a:xfrm>
            <a:off x="420478" y="2905125"/>
            <a:ext cx="4474800" cy="611536"/>
          </a:xfrm>
          <a:prstGeom prst="rect">
            <a:avLst/>
          </a:prstGeom>
          <a:noFill/>
          <a:ln w="57150"/>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sz="1400"/>
          </a:p>
        </p:txBody>
      </p:sp>
      <p:sp>
        <p:nvSpPr>
          <p:cNvPr id="64" name="テキスト ボックス 63"/>
          <p:cNvSpPr txBox="1"/>
          <p:nvPr/>
        </p:nvSpPr>
        <p:spPr>
          <a:xfrm>
            <a:off x="381812" y="6205835"/>
            <a:ext cx="4558896" cy="276999"/>
          </a:xfrm>
          <a:prstGeom prst="rect">
            <a:avLst/>
          </a:prstGeom>
          <a:noFill/>
        </p:spPr>
        <p:txBody>
          <a:bodyPr wrap="square" rtlCol="0">
            <a:spAutoFit/>
          </a:bodyPr>
          <a:lstStyle/>
          <a:p>
            <a:r>
              <a:rPr lang="en-US" altLang="ja-JP" sz="1200" b="1" dirty="0">
                <a:latin typeface="Meiryo UI" panose="020B0604030504040204" pitchFamily="50" charset="-128"/>
                <a:ea typeface="Meiryo UI" panose="020B0604030504040204" pitchFamily="50" charset="-128"/>
              </a:rPr>
              <a:t>7</a:t>
            </a:r>
            <a:r>
              <a:rPr lang="ja-JP" altLang="en-US" sz="1200" b="1" dirty="0">
                <a:latin typeface="Meiryo UI" panose="020B0604030504040204" pitchFamily="50" charset="-128"/>
                <a:ea typeface="Meiryo UI" panose="020B0604030504040204" pitchFamily="50" charset="-128"/>
              </a:rPr>
              <a:t>割以上</a:t>
            </a:r>
            <a:r>
              <a:rPr lang="ja-JP" altLang="en-US" sz="1200" dirty="0">
                <a:latin typeface="Meiryo UI" panose="020B0604030504040204" pitchFamily="50" charset="-128"/>
                <a:ea typeface="Meiryo UI" panose="020B0604030504040204" pitchFamily="50" charset="-128"/>
              </a:rPr>
              <a:t>を濃厚接触者もしくは濃厚接触者候補として保健所が把握</a:t>
            </a:r>
          </a:p>
        </p:txBody>
      </p:sp>
      <p:sp>
        <p:nvSpPr>
          <p:cNvPr id="35" name="テキスト ボックス 34"/>
          <p:cNvSpPr txBox="1"/>
          <p:nvPr/>
        </p:nvSpPr>
        <p:spPr>
          <a:xfrm>
            <a:off x="11556167" y="6537650"/>
            <a:ext cx="773297" cy="276999"/>
          </a:xfrm>
          <a:prstGeom prst="rect">
            <a:avLst/>
          </a:prstGeom>
          <a:noFill/>
        </p:spPr>
        <p:txBody>
          <a:bodyPr wrap="square" rtlCol="0">
            <a:spAutoFit/>
          </a:bodyPr>
          <a:lstStyle/>
          <a:p>
            <a:r>
              <a:rPr lang="ja-JP" altLang="en-US" sz="1200" dirty="0" smtClean="0"/>
              <a:t>６</a:t>
            </a:r>
            <a:endParaRPr kumimoji="1" lang="ja-JP" altLang="en-US" sz="1200" dirty="0"/>
          </a:p>
        </p:txBody>
      </p:sp>
      <p:sp>
        <p:nvSpPr>
          <p:cNvPr id="20" name="テキスト ボックス 19"/>
          <p:cNvSpPr txBox="1"/>
          <p:nvPr/>
        </p:nvSpPr>
        <p:spPr>
          <a:xfrm>
            <a:off x="6973307" y="2658359"/>
            <a:ext cx="383438" cy="307777"/>
          </a:xfrm>
          <a:prstGeom prst="rect">
            <a:avLst/>
          </a:prstGeom>
          <a:noFill/>
        </p:spPr>
        <p:txBody>
          <a:bodyPr wrap="none" rtlCol="0">
            <a:spAutoFit/>
          </a:bodyPr>
          <a:lstStyle/>
          <a:p>
            <a:pPr algn="ctr"/>
            <a:r>
              <a:rPr lang="en-US" altLang="ja-JP" sz="1400" dirty="0"/>
              <a:t>73</a:t>
            </a:r>
            <a:endParaRPr kumimoji="1" lang="en-US" altLang="ja-JP" sz="1400" dirty="0"/>
          </a:p>
        </p:txBody>
      </p:sp>
      <p:sp>
        <p:nvSpPr>
          <p:cNvPr id="44" name="テキスト ボックス 43"/>
          <p:cNvSpPr txBox="1"/>
          <p:nvPr/>
        </p:nvSpPr>
        <p:spPr>
          <a:xfrm>
            <a:off x="6973307" y="3880184"/>
            <a:ext cx="383438" cy="307777"/>
          </a:xfrm>
          <a:prstGeom prst="rect">
            <a:avLst/>
          </a:prstGeom>
          <a:noFill/>
        </p:spPr>
        <p:txBody>
          <a:bodyPr wrap="none" rtlCol="0">
            <a:spAutoFit/>
          </a:bodyPr>
          <a:lstStyle/>
          <a:p>
            <a:pPr algn="ctr"/>
            <a:r>
              <a:rPr lang="en-US" altLang="ja-JP" sz="1400" dirty="0"/>
              <a:t>23</a:t>
            </a:r>
            <a:endParaRPr kumimoji="1" lang="en-US" altLang="ja-JP" sz="1400" dirty="0"/>
          </a:p>
        </p:txBody>
      </p:sp>
      <p:sp>
        <p:nvSpPr>
          <p:cNvPr id="45" name="テキスト ボックス 44"/>
          <p:cNvSpPr txBox="1"/>
          <p:nvPr/>
        </p:nvSpPr>
        <p:spPr>
          <a:xfrm>
            <a:off x="8150100" y="3708790"/>
            <a:ext cx="490253" cy="307777"/>
          </a:xfrm>
          <a:prstGeom prst="rect">
            <a:avLst/>
          </a:prstGeom>
          <a:noFill/>
        </p:spPr>
        <p:txBody>
          <a:bodyPr wrap="square" rtlCol="0">
            <a:spAutoFit/>
          </a:bodyPr>
          <a:lstStyle/>
          <a:p>
            <a:r>
              <a:rPr lang="en-US" altLang="ja-JP" sz="1400" dirty="0"/>
              <a:t>3</a:t>
            </a:r>
            <a:r>
              <a:rPr kumimoji="1" lang="en-US" altLang="ja-JP" sz="1400" dirty="0"/>
              <a:t>3</a:t>
            </a:r>
          </a:p>
        </p:txBody>
      </p:sp>
      <p:sp>
        <p:nvSpPr>
          <p:cNvPr id="49" name="テキスト ボックス 48"/>
          <p:cNvSpPr txBox="1"/>
          <p:nvPr/>
        </p:nvSpPr>
        <p:spPr>
          <a:xfrm>
            <a:off x="381812" y="3862682"/>
            <a:ext cx="4909257" cy="461665"/>
          </a:xfrm>
          <a:prstGeom prst="rect">
            <a:avLst/>
          </a:prstGeom>
          <a:noFill/>
        </p:spPr>
        <p:txBody>
          <a:bodyPr wrap="square" rtlCol="0">
            <a:spAutoFit/>
          </a:bodyPr>
          <a:lstStyle/>
          <a:p>
            <a:r>
              <a:rPr lang="en-US" altLang="ja-JP" sz="1200" dirty="0">
                <a:latin typeface="Meiryo UI" panose="020B0604030504040204" pitchFamily="50" charset="-128"/>
                <a:ea typeface="Meiryo UI" panose="020B0604030504040204" pitchFamily="50" charset="-128"/>
              </a:rPr>
              <a:t>3</a:t>
            </a:r>
            <a:r>
              <a:rPr lang="ja-JP" altLang="en-US" sz="1200" dirty="0">
                <a:latin typeface="Meiryo UI" panose="020B0604030504040204" pitchFamily="50" charset="-128"/>
                <a:ea typeface="Meiryo UI" panose="020B0604030504040204" pitchFamily="50" charset="-128"/>
              </a:rPr>
              <a:t>月に発生した事例（</a:t>
            </a:r>
            <a:r>
              <a:rPr lang="en-US" altLang="ja-JP" sz="1200" dirty="0">
                <a:latin typeface="Meiryo UI" panose="020B0604030504040204" pitchFamily="50" charset="-128"/>
                <a:ea typeface="Meiryo UI" panose="020B0604030504040204" pitchFamily="50" charset="-128"/>
              </a:rPr>
              <a:t>240</a:t>
            </a:r>
            <a:r>
              <a:rPr lang="ja-JP" altLang="en-US" sz="1200" dirty="0">
                <a:latin typeface="Meiryo UI" panose="020B0604030504040204" pitchFamily="50" charset="-128"/>
                <a:ea typeface="Meiryo UI" panose="020B0604030504040204" pitchFamily="50" charset="-128"/>
              </a:rPr>
              <a:t>人）のうち、</a:t>
            </a:r>
            <a:endParaRPr lang="en-US" altLang="ja-JP" sz="1200" dirty="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約</a:t>
            </a:r>
            <a:r>
              <a:rPr lang="en-US" altLang="ja-JP" sz="1200" b="1" dirty="0">
                <a:latin typeface="Meiryo UI" panose="020B0604030504040204" pitchFamily="50" charset="-128"/>
                <a:ea typeface="Meiryo UI" panose="020B0604030504040204" pitchFamily="50" charset="-128"/>
              </a:rPr>
              <a:t>6</a:t>
            </a:r>
            <a:r>
              <a:rPr lang="ja-JP" altLang="en-US" sz="1200" b="1" dirty="0">
                <a:latin typeface="Meiryo UI" panose="020B0604030504040204" pitchFamily="50" charset="-128"/>
                <a:ea typeface="Meiryo UI" panose="020B0604030504040204" pitchFamily="50" charset="-128"/>
              </a:rPr>
              <a:t>割</a:t>
            </a:r>
            <a:r>
              <a:rPr lang="ja-JP" altLang="en-US" sz="1200" dirty="0">
                <a:latin typeface="Meiryo UI" panose="020B0604030504040204" pitchFamily="50" charset="-128"/>
                <a:ea typeface="Meiryo UI" panose="020B0604030504040204" pitchFamily="50" charset="-128"/>
              </a:rPr>
              <a:t>である</a:t>
            </a:r>
            <a:r>
              <a:rPr lang="en-US" altLang="ja-JP" sz="1200" dirty="0">
                <a:latin typeface="Meiryo UI" panose="020B0604030504040204" pitchFamily="50" charset="-128"/>
                <a:ea typeface="Meiryo UI" panose="020B0604030504040204" pitchFamily="50" charset="-128"/>
              </a:rPr>
              <a:t>146</a:t>
            </a:r>
            <a:r>
              <a:rPr lang="ja-JP" altLang="en-US" sz="1200" dirty="0">
                <a:latin typeface="Meiryo UI" panose="020B0604030504040204" pitchFamily="50" charset="-128"/>
                <a:ea typeface="Meiryo UI" panose="020B0604030504040204" pitchFamily="50" charset="-128"/>
              </a:rPr>
              <a:t>人が感染経路不明者かその濃厚接触者</a:t>
            </a:r>
          </a:p>
        </p:txBody>
      </p:sp>
      <p:sp>
        <p:nvSpPr>
          <p:cNvPr id="22" name="テキスト ボックス 21"/>
          <p:cNvSpPr txBox="1"/>
          <p:nvPr/>
        </p:nvSpPr>
        <p:spPr>
          <a:xfrm>
            <a:off x="8738811" y="2683795"/>
            <a:ext cx="2079415" cy="564682"/>
          </a:xfrm>
          <a:prstGeom prst="rect">
            <a:avLst/>
          </a:prstGeom>
          <a:ln>
            <a:solidFill>
              <a:schemeClr val="dk1">
                <a:alpha val="98000"/>
              </a:schemeClr>
            </a:solidFill>
          </a:ln>
        </p:spPr>
        <p:style>
          <a:lnRef idx="2">
            <a:schemeClr val="dk1"/>
          </a:lnRef>
          <a:fillRef idx="1">
            <a:schemeClr val="lt1"/>
          </a:fillRef>
          <a:effectRef idx="0">
            <a:schemeClr val="dk1"/>
          </a:effectRef>
          <a:fontRef idx="minor">
            <a:schemeClr val="dk1"/>
          </a:fontRef>
        </p:style>
        <p:txBody>
          <a:bodyPr wrap="none" rtlCol="0" anchor="ctr" anchorCtr="0">
            <a:noAutofit/>
          </a:bodyPr>
          <a:lstStyle/>
          <a:p>
            <a:r>
              <a:rPr kumimoji="1" lang="ja-JP" altLang="en-US" sz="1200" dirty="0">
                <a:latin typeface="Meiryo UI" panose="020B0604030504040204" pitchFamily="50" charset="-128"/>
                <a:ea typeface="Meiryo UI" panose="020B0604030504040204" pitchFamily="50" charset="-128"/>
              </a:rPr>
              <a:t>感染拡大の大半が</a:t>
            </a:r>
            <a:endParaRPr kumimoji="1" lang="en-US" altLang="ja-JP" sz="1200" dirty="0">
              <a:latin typeface="Meiryo UI" panose="020B0604030504040204" pitchFamily="50" charset="-128"/>
              <a:ea typeface="Meiryo UI" panose="020B0604030504040204" pitchFamily="50" charset="-128"/>
            </a:endParaRPr>
          </a:p>
          <a:p>
            <a:r>
              <a:rPr lang="en-US" altLang="ja-JP" sz="1200" dirty="0">
                <a:latin typeface="Meiryo UI" panose="020B0604030504040204" pitchFamily="50" charset="-128"/>
                <a:ea typeface="Meiryo UI" panose="020B0604030504040204" pitchFamily="50" charset="-128"/>
              </a:rPr>
              <a:t>2</a:t>
            </a:r>
            <a:r>
              <a:rPr lang="ja-JP" altLang="en-US" sz="1200" dirty="0">
                <a:latin typeface="Meiryo UI" panose="020B0604030504040204" pitchFamily="50" charset="-128"/>
                <a:ea typeface="Meiryo UI" panose="020B0604030504040204" pitchFamily="50" charset="-128"/>
              </a:rPr>
              <a:t>次感染で収まっている</a:t>
            </a:r>
            <a:endParaRPr kumimoji="1" lang="ja-JP" altLang="en-US" sz="1200" dirty="0">
              <a:latin typeface="Meiryo UI" panose="020B0604030504040204" pitchFamily="50" charset="-128"/>
              <a:ea typeface="Meiryo UI" panose="020B0604030504040204" pitchFamily="50" charset="-128"/>
            </a:endParaRPr>
          </a:p>
        </p:txBody>
      </p:sp>
      <p:sp>
        <p:nvSpPr>
          <p:cNvPr id="51" name="テキスト ボックス 50"/>
          <p:cNvSpPr txBox="1"/>
          <p:nvPr/>
        </p:nvSpPr>
        <p:spPr>
          <a:xfrm>
            <a:off x="8621347" y="6168327"/>
            <a:ext cx="2621421" cy="253916"/>
          </a:xfrm>
          <a:prstGeom prst="rect">
            <a:avLst/>
          </a:prstGeom>
          <a:noFill/>
        </p:spPr>
        <p:txBody>
          <a:bodyPr wrap="square" rtlCol="0">
            <a:spAutoFit/>
          </a:bodyPr>
          <a:lstStyle/>
          <a:p>
            <a:pPr algn="r"/>
            <a:r>
              <a:rPr lang="en-US" altLang="ja-JP" sz="1000" dirty="0">
                <a:latin typeface="Meiryo UI" panose="020B0604030504040204" pitchFamily="50" charset="-128"/>
                <a:ea typeface="Meiryo UI" panose="020B0604030504040204" pitchFamily="50" charset="-128"/>
              </a:rPr>
              <a:t>※</a:t>
            </a:r>
            <a:r>
              <a:rPr lang="ja-JP" altLang="en-US" sz="1000" dirty="0">
                <a:latin typeface="Meiryo UI" panose="020B0604030504040204" pitchFamily="50" charset="-128"/>
                <a:ea typeface="Meiryo UI" panose="020B0604030504040204" pitchFamily="50" charset="-128"/>
              </a:rPr>
              <a:t>他府県事例からの</a:t>
            </a:r>
            <a:r>
              <a:rPr lang="en-US" altLang="ja-JP" sz="1000" dirty="0">
                <a:latin typeface="Meiryo UI" panose="020B0604030504040204" pitchFamily="50" charset="-128"/>
                <a:ea typeface="Meiryo UI" panose="020B0604030504040204" pitchFamily="50" charset="-128"/>
              </a:rPr>
              <a:t>2</a:t>
            </a:r>
            <a:r>
              <a:rPr lang="ja-JP" altLang="en-US" sz="1000" dirty="0">
                <a:latin typeface="Meiryo UI" panose="020B0604030504040204" pitchFamily="50" charset="-128"/>
                <a:ea typeface="Meiryo UI" panose="020B0604030504040204" pitchFamily="50" charset="-128"/>
              </a:rPr>
              <a:t>次感染者</a:t>
            </a:r>
            <a:r>
              <a:rPr lang="en-US" altLang="ja-JP" sz="1000" dirty="0">
                <a:latin typeface="Meiryo UI" panose="020B0604030504040204" pitchFamily="50" charset="-128"/>
                <a:ea typeface="Meiryo UI" panose="020B0604030504040204" pitchFamily="50" charset="-128"/>
              </a:rPr>
              <a:t>1</a:t>
            </a:r>
            <a:r>
              <a:rPr lang="ja-JP" altLang="en-US" sz="1000" dirty="0">
                <a:latin typeface="Meiryo UI" panose="020B0604030504040204" pitchFamily="50" charset="-128"/>
                <a:ea typeface="Meiryo UI" panose="020B0604030504040204" pitchFamily="50" charset="-128"/>
              </a:rPr>
              <a:t>名を除く</a:t>
            </a:r>
          </a:p>
        </p:txBody>
      </p:sp>
      <p:sp>
        <p:nvSpPr>
          <p:cNvPr id="19" name="テキスト ボックス 18"/>
          <p:cNvSpPr txBox="1"/>
          <p:nvPr/>
        </p:nvSpPr>
        <p:spPr>
          <a:xfrm>
            <a:off x="0" y="-3853"/>
            <a:ext cx="12191999" cy="461665"/>
          </a:xfrm>
          <a:prstGeom prst="rect">
            <a:avLst/>
          </a:prstGeom>
          <a:solidFill>
            <a:srgbClr val="00B050"/>
          </a:solidFill>
          <a:ln>
            <a:noFill/>
          </a:ln>
        </p:spPr>
        <p:txBody>
          <a:bodyPr wrap="square" rtlCol="0">
            <a:spAutoFit/>
          </a:bodyPr>
          <a:lstStyle/>
          <a:p>
            <a:pPr algn="ctr"/>
            <a:r>
              <a:rPr lang="en-US" altLang="ja-JP" sz="2400" b="1" dirty="0" smtClean="0">
                <a:solidFill>
                  <a:schemeClr val="bg1"/>
                </a:solidFill>
                <a:latin typeface="Meiryo UI" panose="020B0604030504040204" pitchFamily="50" charset="-128"/>
                <a:ea typeface="Meiryo UI" panose="020B0604030504040204" pitchFamily="50" charset="-128"/>
              </a:rPr>
              <a:t>【</a:t>
            </a:r>
            <a:r>
              <a:rPr lang="ja-JP" altLang="en-US" sz="2400" b="1" dirty="0" smtClean="0">
                <a:solidFill>
                  <a:schemeClr val="bg1"/>
                </a:solidFill>
                <a:latin typeface="Meiryo UI" panose="020B0604030504040204" pitchFamily="50" charset="-128"/>
                <a:ea typeface="Meiryo UI" panose="020B0604030504040204" pitchFamily="50" charset="-128"/>
              </a:rPr>
              <a:t>参考</a:t>
            </a:r>
            <a:r>
              <a:rPr lang="en-US" altLang="ja-JP" sz="2400" b="1" dirty="0" smtClean="0">
                <a:solidFill>
                  <a:schemeClr val="bg1"/>
                </a:solidFill>
                <a:latin typeface="Meiryo UI" panose="020B0604030504040204" pitchFamily="50" charset="-128"/>
                <a:ea typeface="Meiryo UI" panose="020B0604030504040204" pitchFamily="50" charset="-128"/>
              </a:rPr>
              <a:t>】</a:t>
            </a:r>
            <a:r>
              <a:rPr lang="ja-JP" altLang="en-US" sz="2400" b="1" dirty="0" smtClean="0">
                <a:solidFill>
                  <a:schemeClr val="bg1"/>
                </a:solidFill>
                <a:latin typeface="Meiryo UI" panose="020B0604030504040204" pitchFamily="50" charset="-128"/>
                <a:ea typeface="Meiryo UI" panose="020B0604030504040204" pitchFamily="50" charset="-128"/>
              </a:rPr>
              <a:t>２</a:t>
            </a:r>
            <a:r>
              <a:rPr lang="ja-JP" altLang="en-US" sz="2400" b="1" dirty="0">
                <a:solidFill>
                  <a:schemeClr val="bg1"/>
                </a:solidFill>
                <a:latin typeface="Meiryo UI" panose="020B0604030504040204" pitchFamily="50" charset="-128"/>
                <a:ea typeface="Meiryo UI" panose="020B0604030504040204" pitchFamily="50" charset="-128"/>
              </a:rPr>
              <a:t>　保健所による積極的疫学調査の</a:t>
            </a:r>
            <a:r>
              <a:rPr lang="ja-JP" altLang="en-US" sz="2400" b="1" dirty="0" smtClean="0">
                <a:solidFill>
                  <a:schemeClr val="bg1"/>
                </a:solidFill>
                <a:latin typeface="Meiryo UI" panose="020B0604030504040204" pitchFamily="50" charset="-128"/>
                <a:ea typeface="Meiryo UI" panose="020B0604030504040204" pitchFamily="50" charset="-128"/>
              </a:rPr>
              <a:t>徹底</a:t>
            </a:r>
            <a:endParaRPr lang="ja-JP" altLang="en-US" sz="2400" b="1" dirty="0">
              <a:solidFill>
                <a:schemeClr val="bg1"/>
              </a:solidFill>
              <a:latin typeface="Meiryo UI" panose="020B0604030504040204" pitchFamily="50" charset="-128"/>
              <a:ea typeface="Meiryo UI" panose="020B0604030504040204" pitchFamily="50" charset="-128"/>
            </a:endParaRPr>
          </a:p>
        </p:txBody>
      </p:sp>
      <p:sp>
        <p:nvSpPr>
          <p:cNvPr id="21" name="正方形/長方形 20"/>
          <p:cNvSpPr/>
          <p:nvPr/>
        </p:nvSpPr>
        <p:spPr>
          <a:xfrm>
            <a:off x="0" y="533434"/>
            <a:ext cx="12183492" cy="598984"/>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000" b="1" dirty="0">
                <a:solidFill>
                  <a:schemeClr val="tx1"/>
                </a:solidFill>
                <a:latin typeface="Meiryo UI" panose="020B0604030504040204" pitchFamily="50" charset="-128"/>
                <a:ea typeface="Meiryo UI" panose="020B0604030504040204" pitchFamily="50" charset="-128"/>
              </a:rPr>
              <a:t>◆　感染経路不明者の濃厚接触者を特定し、３次感染、４次感染を防止。</a:t>
            </a:r>
            <a:endParaRPr lang="en-US" altLang="ja-JP" sz="2000" b="1" dirty="0">
              <a:solidFill>
                <a:schemeClr val="tx1"/>
              </a:solidFill>
              <a:latin typeface="Meiryo UI" panose="020B0604030504040204" pitchFamily="50" charset="-128"/>
              <a:ea typeface="Meiryo UI" panose="020B0604030504040204" pitchFamily="50" charset="-128"/>
            </a:endParaRPr>
          </a:p>
        </p:txBody>
      </p:sp>
      <p:sp>
        <p:nvSpPr>
          <p:cNvPr id="24" name="正方形/長方形 23"/>
          <p:cNvSpPr/>
          <p:nvPr/>
        </p:nvSpPr>
        <p:spPr>
          <a:xfrm>
            <a:off x="5681852" y="5844633"/>
            <a:ext cx="5874315" cy="243404"/>
          </a:xfrm>
          <a:prstGeom prst="rect">
            <a:avLst/>
          </a:prstGeom>
          <a:ln w="9525"/>
        </p:spPr>
        <p:style>
          <a:lnRef idx="2">
            <a:schemeClr val="dk1"/>
          </a:lnRef>
          <a:fillRef idx="1">
            <a:schemeClr val="lt1"/>
          </a:fillRef>
          <a:effectRef idx="0">
            <a:schemeClr val="dk1"/>
          </a:effectRef>
          <a:fontRef idx="minor">
            <a:schemeClr val="dk1"/>
          </a:fontRef>
        </p:style>
        <p:txBody>
          <a:bodyPr/>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endParaRPr lang="ja-JP"/>
          </a:p>
        </p:txBody>
      </p:sp>
      <p:cxnSp>
        <p:nvCxnSpPr>
          <p:cNvPr id="3" name="直線コネクタ 2"/>
          <p:cNvCxnSpPr/>
          <p:nvPr/>
        </p:nvCxnSpPr>
        <p:spPr>
          <a:xfrm>
            <a:off x="6584950" y="5853084"/>
            <a:ext cx="0" cy="281034"/>
          </a:xfrm>
          <a:prstGeom prst="line">
            <a:avLst/>
          </a:prstGeom>
          <a:ln w="9525"/>
        </p:spPr>
        <p:style>
          <a:lnRef idx="1">
            <a:schemeClr val="dk1"/>
          </a:lnRef>
          <a:fillRef idx="0">
            <a:schemeClr val="dk1"/>
          </a:fillRef>
          <a:effectRef idx="0">
            <a:schemeClr val="dk1"/>
          </a:effectRef>
          <a:fontRef idx="minor">
            <a:schemeClr val="tx1"/>
          </a:fontRef>
        </p:style>
      </p:cxnSp>
      <p:cxnSp>
        <p:nvCxnSpPr>
          <p:cNvPr id="25" name="直線コネクタ 24"/>
          <p:cNvCxnSpPr/>
          <p:nvPr/>
        </p:nvCxnSpPr>
        <p:spPr>
          <a:xfrm>
            <a:off x="9053205" y="5853084"/>
            <a:ext cx="0" cy="281034"/>
          </a:xfrm>
          <a:prstGeom prst="line">
            <a:avLst/>
          </a:prstGeom>
          <a:ln w="9525"/>
        </p:spPr>
        <p:style>
          <a:lnRef idx="1">
            <a:schemeClr val="dk1"/>
          </a:lnRef>
          <a:fillRef idx="0">
            <a:schemeClr val="dk1"/>
          </a:fillRef>
          <a:effectRef idx="0">
            <a:schemeClr val="dk1"/>
          </a:effectRef>
          <a:fontRef idx="minor">
            <a:schemeClr val="tx1"/>
          </a:fontRef>
        </p:style>
      </p:cxnSp>
      <p:cxnSp>
        <p:nvCxnSpPr>
          <p:cNvPr id="26" name="直線コネクタ 25"/>
          <p:cNvCxnSpPr/>
          <p:nvPr/>
        </p:nvCxnSpPr>
        <p:spPr>
          <a:xfrm>
            <a:off x="7798516" y="5853084"/>
            <a:ext cx="0" cy="281034"/>
          </a:xfrm>
          <a:prstGeom prst="line">
            <a:avLst/>
          </a:prstGeom>
          <a:ln w="9525"/>
        </p:spPr>
        <p:style>
          <a:lnRef idx="1">
            <a:schemeClr val="dk1"/>
          </a:lnRef>
          <a:fillRef idx="0">
            <a:schemeClr val="dk1"/>
          </a:fillRef>
          <a:effectRef idx="0">
            <a:schemeClr val="dk1"/>
          </a:effectRef>
          <a:fontRef idx="minor">
            <a:schemeClr val="tx1"/>
          </a:fontRef>
        </p:style>
      </p:cxnSp>
      <p:cxnSp>
        <p:nvCxnSpPr>
          <p:cNvPr id="27" name="直線コネクタ 26"/>
          <p:cNvCxnSpPr/>
          <p:nvPr/>
        </p:nvCxnSpPr>
        <p:spPr>
          <a:xfrm>
            <a:off x="10277162" y="5865963"/>
            <a:ext cx="0" cy="281034"/>
          </a:xfrm>
          <a:prstGeom prst="line">
            <a:avLst/>
          </a:prstGeom>
          <a:ln w="9525"/>
        </p:spPr>
        <p:style>
          <a:lnRef idx="1">
            <a:schemeClr val="dk1"/>
          </a:lnRef>
          <a:fillRef idx="0">
            <a:schemeClr val="dk1"/>
          </a:fillRef>
          <a:effectRef idx="0">
            <a:schemeClr val="dk1"/>
          </a:effectRef>
          <a:fontRef idx="minor">
            <a:schemeClr val="tx1"/>
          </a:fontRef>
        </p:style>
      </p:cxnSp>
      <p:sp>
        <p:nvSpPr>
          <p:cNvPr id="31" name="テキスト ボックス 30"/>
          <p:cNvSpPr txBox="1"/>
          <p:nvPr/>
        </p:nvSpPr>
        <p:spPr>
          <a:xfrm>
            <a:off x="6953315" y="5828484"/>
            <a:ext cx="425036" cy="380379"/>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tlCol="0" anchor="ctr" anchorCtr="0">
            <a:noAutofit/>
          </a:bodyPr>
          <a:lstStyle/>
          <a:p>
            <a:r>
              <a:rPr lang="en-US" altLang="ja-JP" sz="1200" dirty="0"/>
              <a:t>100</a:t>
            </a:r>
            <a:endParaRPr kumimoji="1" lang="ja-JP" altLang="en-US" sz="1200" dirty="0"/>
          </a:p>
        </p:txBody>
      </p:sp>
      <p:sp>
        <p:nvSpPr>
          <p:cNvPr id="32" name="テキスト ボックス 31"/>
          <p:cNvSpPr txBox="1"/>
          <p:nvPr/>
        </p:nvSpPr>
        <p:spPr>
          <a:xfrm>
            <a:off x="5627605" y="5818875"/>
            <a:ext cx="425036" cy="380379"/>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tlCol="0" anchor="ctr" anchorCtr="0">
            <a:noAutofit/>
          </a:bodyPr>
          <a:lstStyle/>
          <a:p>
            <a:r>
              <a:rPr kumimoji="1" lang="ja-JP" altLang="en-US" sz="1200" dirty="0"/>
              <a:t>合計</a:t>
            </a:r>
          </a:p>
        </p:txBody>
      </p:sp>
      <p:sp>
        <p:nvSpPr>
          <p:cNvPr id="33" name="テキスト ボックス 32"/>
          <p:cNvSpPr txBox="1"/>
          <p:nvPr/>
        </p:nvSpPr>
        <p:spPr>
          <a:xfrm>
            <a:off x="8216822" y="5828484"/>
            <a:ext cx="425036" cy="380379"/>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tlCol="0" anchor="ctr" anchorCtr="0">
            <a:noAutofit/>
          </a:bodyPr>
          <a:lstStyle/>
          <a:p>
            <a:pPr algn="ctr"/>
            <a:r>
              <a:rPr lang="en-US" altLang="ja-JP" sz="1200" dirty="0"/>
              <a:t>38</a:t>
            </a:r>
            <a:endParaRPr kumimoji="1" lang="ja-JP" altLang="en-US" sz="1200" dirty="0"/>
          </a:p>
        </p:txBody>
      </p:sp>
      <p:sp>
        <p:nvSpPr>
          <p:cNvPr id="34" name="テキスト ボックス 33"/>
          <p:cNvSpPr txBox="1"/>
          <p:nvPr/>
        </p:nvSpPr>
        <p:spPr>
          <a:xfrm>
            <a:off x="9452666" y="5828484"/>
            <a:ext cx="425036" cy="380379"/>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tlCol="0" anchor="ctr" anchorCtr="0">
            <a:noAutofit/>
          </a:bodyPr>
          <a:lstStyle/>
          <a:p>
            <a:pPr algn="ctr"/>
            <a:r>
              <a:rPr lang="en-US" altLang="ja-JP" sz="1200" dirty="0"/>
              <a:t>5</a:t>
            </a:r>
            <a:endParaRPr kumimoji="1" lang="ja-JP" altLang="en-US" sz="1200" dirty="0"/>
          </a:p>
        </p:txBody>
      </p:sp>
      <p:sp>
        <p:nvSpPr>
          <p:cNvPr id="36" name="テキスト ボックス 35"/>
          <p:cNvSpPr txBox="1"/>
          <p:nvPr/>
        </p:nvSpPr>
        <p:spPr>
          <a:xfrm>
            <a:off x="10676623" y="5816290"/>
            <a:ext cx="425036" cy="380379"/>
          </a:xfrm>
          <a:prstGeom prst="rect">
            <a:avLst/>
          </a:prstGeom>
          <a:noFill/>
          <a:ln>
            <a:noFill/>
          </a:ln>
        </p:spPr>
        <p:style>
          <a:lnRef idx="2">
            <a:schemeClr val="dk1"/>
          </a:lnRef>
          <a:fillRef idx="1">
            <a:schemeClr val="lt1"/>
          </a:fillRef>
          <a:effectRef idx="0">
            <a:schemeClr val="dk1"/>
          </a:effectRef>
          <a:fontRef idx="minor">
            <a:schemeClr val="dk1"/>
          </a:fontRef>
        </p:style>
        <p:txBody>
          <a:bodyPr wrap="none" rtlCol="0" anchor="ctr" anchorCtr="0">
            <a:noAutofit/>
          </a:bodyPr>
          <a:lstStyle/>
          <a:p>
            <a:pPr algn="ctr"/>
            <a:r>
              <a:rPr lang="en-US" altLang="ja-JP" sz="1200" dirty="0"/>
              <a:t>2</a:t>
            </a:r>
            <a:endParaRPr kumimoji="1" lang="ja-JP" altLang="en-US" sz="1200" dirty="0"/>
          </a:p>
        </p:txBody>
      </p:sp>
      <p:cxnSp>
        <p:nvCxnSpPr>
          <p:cNvPr id="13" name="直線コネクタ 12"/>
          <p:cNvCxnSpPr/>
          <p:nvPr/>
        </p:nvCxnSpPr>
        <p:spPr>
          <a:xfrm>
            <a:off x="5688408" y="5853084"/>
            <a:ext cx="5867759" cy="8387"/>
          </a:xfrm>
          <a:prstGeom prst="line">
            <a:avLst/>
          </a:prstGeom>
          <a:ln w="9525" cmpd="sng"/>
        </p:spPr>
        <p:style>
          <a:lnRef idx="1">
            <a:schemeClr val="dk1"/>
          </a:lnRef>
          <a:fillRef idx="0">
            <a:schemeClr val="dk1"/>
          </a:fillRef>
          <a:effectRef idx="0">
            <a:schemeClr val="dk1"/>
          </a:effectRef>
          <a:fontRef idx="minor">
            <a:schemeClr val="tx1"/>
          </a:fontRef>
        </p:style>
      </p:cxnSp>
      <p:sp>
        <p:nvSpPr>
          <p:cNvPr id="42" name="テキスト ボックス 41"/>
          <p:cNvSpPr txBox="1"/>
          <p:nvPr/>
        </p:nvSpPr>
        <p:spPr>
          <a:xfrm>
            <a:off x="6953315" y="6376665"/>
            <a:ext cx="3405996" cy="400110"/>
          </a:xfrm>
          <a:prstGeom prst="rect">
            <a:avLst/>
          </a:prstGeom>
          <a:noFill/>
        </p:spPr>
        <p:txBody>
          <a:bodyPr wrap="square" rtlCol="0">
            <a:spAutoFit/>
          </a:bodyPr>
          <a:lstStyle/>
          <a:p>
            <a:r>
              <a:rPr lang="en-US" altLang="ja-JP" sz="2000" b="1" u="sng" dirty="0"/>
              <a:t>1</a:t>
            </a:r>
            <a:r>
              <a:rPr lang="ja-JP" altLang="en-US" sz="2000" b="1" u="sng" dirty="0"/>
              <a:t>人から</a:t>
            </a:r>
            <a:r>
              <a:rPr lang="en-US" altLang="ja-JP" sz="2000" b="1" u="sng" dirty="0"/>
              <a:t>0.45</a:t>
            </a:r>
            <a:r>
              <a:rPr lang="ja-JP" altLang="en-US" sz="2000" b="1" u="sng" dirty="0"/>
              <a:t>人が感染</a:t>
            </a:r>
          </a:p>
        </p:txBody>
      </p:sp>
      <p:cxnSp>
        <p:nvCxnSpPr>
          <p:cNvPr id="40" name="直線コネクタ 39"/>
          <p:cNvCxnSpPr/>
          <p:nvPr/>
        </p:nvCxnSpPr>
        <p:spPr>
          <a:xfrm>
            <a:off x="395077" y="5850288"/>
            <a:ext cx="4531149" cy="0"/>
          </a:xfrm>
          <a:prstGeom prst="line">
            <a:avLst/>
          </a:prstGeom>
          <a:ln w="9525" cmpd="sng"/>
        </p:spPr>
        <p:style>
          <a:lnRef idx="1">
            <a:schemeClr val="dk1"/>
          </a:lnRef>
          <a:fillRef idx="0">
            <a:schemeClr val="dk1"/>
          </a:fillRef>
          <a:effectRef idx="0">
            <a:schemeClr val="dk1"/>
          </a:effectRef>
          <a:fontRef idx="minor">
            <a:schemeClr val="tx1"/>
          </a:fontRef>
        </p:style>
      </p:cxnSp>
      <p:sp>
        <p:nvSpPr>
          <p:cNvPr id="43" name="正方形/長方形 42"/>
          <p:cNvSpPr/>
          <p:nvPr/>
        </p:nvSpPr>
        <p:spPr>
          <a:xfrm>
            <a:off x="420478" y="5057775"/>
            <a:ext cx="4474800" cy="552120"/>
          </a:xfrm>
          <a:prstGeom prst="rect">
            <a:avLst/>
          </a:prstGeom>
          <a:noFill/>
          <a:ln w="57150"/>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sz="1400"/>
          </a:p>
        </p:txBody>
      </p:sp>
      <p:pic>
        <p:nvPicPr>
          <p:cNvPr id="2" name="図 1"/>
          <p:cNvPicPr>
            <a:picLocks noChangeAspect="1"/>
          </p:cNvPicPr>
          <p:nvPr/>
        </p:nvPicPr>
        <p:blipFill>
          <a:blip r:embed="rId2"/>
          <a:stretch>
            <a:fillRect/>
          </a:stretch>
        </p:blipFill>
        <p:spPr>
          <a:xfrm>
            <a:off x="5526842" y="1694634"/>
            <a:ext cx="6029325" cy="4133850"/>
          </a:xfrm>
          <a:prstGeom prst="rect">
            <a:avLst/>
          </a:prstGeom>
        </p:spPr>
      </p:pic>
    </p:spTree>
    <p:extLst>
      <p:ext uri="{BB962C8B-B14F-4D97-AF65-F5344CB8AC3E}">
        <p14:creationId xmlns:p14="http://schemas.microsoft.com/office/powerpoint/2010/main" val="34018490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図 4"/>
          <p:cNvPicPr>
            <a:picLocks noChangeAspect="1"/>
          </p:cNvPicPr>
          <p:nvPr/>
        </p:nvPicPr>
        <p:blipFill>
          <a:blip r:embed="rId2"/>
          <a:stretch>
            <a:fillRect/>
          </a:stretch>
        </p:blipFill>
        <p:spPr>
          <a:xfrm>
            <a:off x="9076727" y="3706258"/>
            <a:ext cx="2847975" cy="3105150"/>
          </a:xfrm>
          <a:prstGeom prst="rect">
            <a:avLst/>
          </a:prstGeom>
        </p:spPr>
      </p:pic>
      <p:pic>
        <p:nvPicPr>
          <p:cNvPr id="4" name="図 3"/>
          <p:cNvPicPr>
            <a:picLocks noChangeAspect="1"/>
          </p:cNvPicPr>
          <p:nvPr/>
        </p:nvPicPr>
        <p:blipFill>
          <a:blip r:embed="rId3"/>
          <a:stretch>
            <a:fillRect/>
          </a:stretch>
        </p:blipFill>
        <p:spPr>
          <a:xfrm>
            <a:off x="6272257" y="3717923"/>
            <a:ext cx="2847975" cy="3105150"/>
          </a:xfrm>
          <a:prstGeom prst="rect">
            <a:avLst/>
          </a:prstGeom>
        </p:spPr>
      </p:pic>
      <p:pic>
        <p:nvPicPr>
          <p:cNvPr id="3" name="図 2"/>
          <p:cNvPicPr>
            <a:picLocks noChangeAspect="1"/>
          </p:cNvPicPr>
          <p:nvPr/>
        </p:nvPicPr>
        <p:blipFill>
          <a:blip r:embed="rId4"/>
          <a:stretch>
            <a:fillRect/>
          </a:stretch>
        </p:blipFill>
        <p:spPr>
          <a:xfrm>
            <a:off x="3465440" y="3689525"/>
            <a:ext cx="2838450" cy="3105150"/>
          </a:xfrm>
          <a:prstGeom prst="rect">
            <a:avLst/>
          </a:prstGeom>
        </p:spPr>
      </p:pic>
      <p:pic>
        <p:nvPicPr>
          <p:cNvPr id="2" name="図 1"/>
          <p:cNvPicPr>
            <a:picLocks noChangeAspect="1"/>
          </p:cNvPicPr>
          <p:nvPr/>
        </p:nvPicPr>
        <p:blipFill>
          <a:blip r:embed="rId5"/>
          <a:stretch>
            <a:fillRect/>
          </a:stretch>
        </p:blipFill>
        <p:spPr>
          <a:xfrm>
            <a:off x="576161" y="3717923"/>
            <a:ext cx="2847975" cy="3105150"/>
          </a:xfrm>
          <a:prstGeom prst="rect">
            <a:avLst/>
          </a:prstGeom>
        </p:spPr>
      </p:pic>
      <p:graphicFrame>
        <p:nvGraphicFramePr>
          <p:cNvPr id="100" name="表 99"/>
          <p:cNvGraphicFramePr>
            <a:graphicFrameLocks noGrp="1"/>
          </p:cNvGraphicFramePr>
          <p:nvPr>
            <p:extLst>
              <p:ext uri="{D42A27DB-BD31-4B8C-83A1-F6EECF244321}">
                <p14:modId xmlns:p14="http://schemas.microsoft.com/office/powerpoint/2010/main" val="2325470291"/>
              </p:ext>
            </p:extLst>
          </p:nvPr>
        </p:nvGraphicFramePr>
        <p:xfrm>
          <a:off x="189315" y="1137681"/>
          <a:ext cx="11753500" cy="5600802"/>
        </p:xfrm>
        <a:graphic>
          <a:graphicData uri="http://schemas.openxmlformats.org/drawingml/2006/table">
            <a:tbl>
              <a:tblPr firstRow="1" bandRow="1">
                <a:tableStyleId>{5940675A-B579-460E-94D1-54222C63F5DA}</a:tableStyleId>
              </a:tblPr>
              <a:tblGrid>
                <a:gridCol w="360852">
                  <a:extLst>
                    <a:ext uri="{9D8B030D-6E8A-4147-A177-3AD203B41FA5}">
                      <a16:colId xmlns:a16="http://schemas.microsoft.com/office/drawing/2014/main" val="39778010"/>
                    </a:ext>
                  </a:extLst>
                </a:gridCol>
                <a:gridCol w="2848162">
                  <a:extLst>
                    <a:ext uri="{9D8B030D-6E8A-4147-A177-3AD203B41FA5}">
                      <a16:colId xmlns:a16="http://schemas.microsoft.com/office/drawing/2014/main" val="2078902892"/>
                    </a:ext>
                  </a:extLst>
                </a:gridCol>
                <a:gridCol w="2848162">
                  <a:extLst>
                    <a:ext uri="{9D8B030D-6E8A-4147-A177-3AD203B41FA5}">
                      <a16:colId xmlns:a16="http://schemas.microsoft.com/office/drawing/2014/main" val="1512928437"/>
                    </a:ext>
                  </a:extLst>
                </a:gridCol>
                <a:gridCol w="2848162">
                  <a:extLst>
                    <a:ext uri="{9D8B030D-6E8A-4147-A177-3AD203B41FA5}">
                      <a16:colId xmlns:a16="http://schemas.microsoft.com/office/drawing/2014/main" val="278988669"/>
                    </a:ext>
                  </a:extLst>
                </a:gridCol>
                <a:gridCol w="2848162">
                  <a:extLst>
                    <a:ext uri="{9D8B030D-6E8A-4147-A177-3AD203B41FA5}">
                      <a16:colId xmlns:a16="http://schemas.microsoft.com/office/drawing/2014/main" val="109831009"/>
                    </a:ext>
                  </a:extLst>
                </a:gridCol>
              </a:tblGrid>
              <a:tr h="319860">
                <a:tc>
                  <a:txBody>
                    <a:bodyPr/>
                    <a:lstStyle/>
                    <a:p>
                      <a:endParaRPr kumimoji="1" lang="ja-JP" altLang="en-US" sz="1400" dirty="0">
                        <a:latin typeface="Meiryo UI" panose="020B0604030504040204" pitchFamily="50" charset="-128"/>
                        <a:ea typeface="Meiryo UI" panose="020B0604030504040204" pitchFamily="50" charset="-128"/>
                      </a:endParaRPr>
                    </a:p>
                  </a:txBody>
                  <a:tcPr>
                    <a:solidFill>
                      <a:schemeClr val="accent6">
                        <a:lumMod val="40000"/>
                        <a:lumOff val="60000"/>
                      </a:schemeClr>
                    </a:solidFill>
                  </a:tcPr>
                </a:tc>
                <a:tc>
                  <a:txBody>
                    <a:bodyPr/>
                    <a:lstStyle/>
                    <a:p>
                      <a:pPr algn="ctr"/>
                      <a:r>
                        <a:rPr kumimoji="1" lang="en-US" altLang="ja-JP" sz="1400" dirty="0">
                          <a:latin typeface="Meiryo UI" panose="020B0604030504040204" pitchFamily="50" charset="-128"/>
                          <a:ea typeface="Meiryo UI" panose="020B0604030504040204" pitchFamily="50" charset="-128"/>
                        </a:rPr>
                        <a:t>4</a:t>
                      </a:r>
                      <a:r>
                        <a:rPr kumimoji="1" lang="ja-JP" altLang="en-US" sz="1400" dirty="0">
                          <a:latin typeface="Meiryo UI" panose="020B0604030504040204" pitchFamily="50" charset="-128"/>
                          <a:ea typeface="Meiryo UI" panose="020B0604030504040204" pitchFamily="50" charset="-128"/>
                        </a:rPr>
                        <a:t>月 </a:t>
                      </a:r>
                      <a:r>
                        <a:rPr kumimoji="1" lang="en-US" altLang="ja-JP" sz="1400" dirty="0">
                          <a:latin typeface="Meiryo UI" panose="020B0604030504040204" pitchFamily="50" charset="-128"/>
                          <a:ea typeface="Meiryo UI" panose="020B0604030504040204" pitchFamily="50" charset="-128"/>
                        </a:rPr>
                        <a:t>2</a:t>
                      </a:r>
                      <a:r>
                        <a:rPr kumimoji="1" lang="ja-JP" altLang="en-US" sz="1400" dirty="0">
                          <a:latin typeface="Meiryo UI" panose="020B0604030504040204" pitchFamily="50" charset="-128"/>
                          <a:ea typeface="Meiryo UI" panose="020B0604030504040204" pitchFamily="50" charset="-128"/>
                        </a:rPr>
                        <a:t>日</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木</a:t>
                      </a: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nchor="ctr">
                    <a:lnR w="3175" cap="flat" cmpd="sng" algn="ctr">
                      <a:solidFill>
                        <a:schemeClr val="tx1"/>
                      </a:solidFill>
                      <a:prstDash val="sysDash"/>
                      <a:round/>
                      <a:headEnd type="none" w="med" len="med"/>
                      <a:tailEnd type="none" w="med" len="med"/>
                    </a:lnR>
                    <a:solidFill>
                      <a:schemeClr val="accent6">
                        <a:lumMod val="40000"/>
                        <a:lumOff val="60000"/>
                      </a:schemeClr>
                    </a:solidFill>
                  </a:tcPr>
                </a:tc>
                <a:tc>
                  <a:txBody>
                    <a:bodyPr/>
                    <a:lstStyle/>
                    <a:p>
                      <a:pPr algn="ctr"/>
                      <a:r>
                        <a:rPr kumimoji="1" lang="en-US" altLang="ja-JP" sz="1400" dirty="0">
                          <a:latin typeface="Meiryo UI" panose="020B0604030504040204" pitchFamily="50" charset="-128"/>
                          <a:ea typeface="Meiryo UI" panose="020B0604030504040204" pitchFamily="50" charset="-128"/>
                        </a:rPr>
                        <a:t>4</a:t>
                      </a:r>
                      <a:r>
                        <a:rPr kumimoji="1" lang="ja-JP" altLang="en-US" sz="1400" dirty="0">
                          <a:latin typeface="Meiryo UI" panose="020B0604030504040204" pitchFamily="50" charset="-128"/>
                          <a:ea typeface="Meiryo UI" panose="020B0604030504040204" pitchFamily="50" charset="-128"/>
                        </a:rPr>
                        <a:t>月 </a:t>
                      </a:r>
                      <a:r>
                        <a:rPr kumimoji="1" lang="en-US" altLang="ja-JP" sz="1400" dirty="0">
                          <a:latin typeface="Meiryo UI" panose="020B0604030504040204" pitchFamily="50" charset="-128"/>
                          <a:ea typeface="Meiryo UI" panose="020B0604030504040204" pitchFamily="50" charset="-128"/>
                        </a:rPr>
                        <a:t>9</a:t>
                      </a:r>
                      <a:r>
                        <a:rPr kumimoji="1" lang="ja-JP" altLang="en-US" sz="1400" dirty="0">
                          <a:latin typeface="Meiryo UI" panose="020B0604030504040204" pitchFamily="50" charset="-128"/>
                          <a:ea typeface="Meiryo UI" panose="020B0604030504040204" pitchFamily="50" charset="-128"/>
                        </a:rPr>
                        <a:t>日</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木</a:t>
                      </a: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ysDash"/>
                      <a:round/>
                      <a:headEnd type="none" w="med" len="med"/>
                      <a:tailEnd type="none" w="med" len="med"/>
                    </a:lnL>
                    <a:lnR w="3175" cap="flat" cmpd="sng" algn="ctr">
                      <a:solidFill>
                        <a:schemeClr val="tx1"/>
                      </a:solidFill>
                      <a:prstDash val="sysDash"/>
                      <a:round/>
                      <a:headEnd type="none" w="med" len="med"/>
                      <a:tailEnd type="none" w="med" len="med"/>
                    </a:lnR>
                    <a:solidFill>
                      <a:schemeClr val="accent6">
                        <a:lumMod val="40000"/>
                        <a:lumOff val="60000"/>
                      </a:schemeClr>
                    </a:solidFill>
                  </a:tcPr>
                </a:tc>
                <a:tc>
                  <a:txBody>
                    <a:bodyPr/>
                    <a:lstStyle/>
                    <a:p>
                      <a:pPr algn="ctr"/>
                      <a:r>
                        <a:rPr kumimoji="1" lang="en-US" altLang="ja-JP" sz="1400" dirty="0">
                          <a:latin typeface="Meiryo UI" panose="020B0604030504040204" pitchFamily="50" charset="-128"/>
                          <a:ea typeface="Meiryo UI" panose="020B0604030504040204" pitchFamily="50" charset="-128"/>
                        </a:rPr>
                        <a:t>4</a:t>
                      </a:r>
                      <a:r>
                        <a:rPr kumimoji="1" lang="ja-JP" altLang="en-US" sz="1400" dirty="0">
                          <a:latin typeface="Meiryo UI" panose="020B0604030504040204" pitchFamily="50" charset="-128"/>
                          <a:ea typeface="Meiryo UI" panose="020B0604030504040204" pitchFamily="50" charset="-128"/>
                        </a:rPr>
                        <a:t>月</a:t>
                      </a:r>
                      <a:r>
                        <a:rPr kumimoji="1" lang="en-US" altLang="ja-JP" sz="1400" dirty="0">
                          <a:latin typeface="Meiryo UI" panose="020B0604030504040204" pitchFamily="50" charset="-128"/>
                          <a:ea typeface="Meiryo UI" panose="020B0604030504040204" pitchFamily="50" charset="-128"/>
                        </a:rPr>
                        <a:t>16</a:t>
                      </a:r>
                      <a:r>
                        <a:rPr kumimoji="1" lang="ja-JP" altLang="en-US" sz="1400" dirty="0">
                          <a:latin typeface="Meiryo UI" panose="020B0604030504040204" pitchFamily="50" charset="-128"/>
                          <a:ea typeface="Meiryo UI" panose="020B0604030504040204" pitchFamily="50" charset="-128"/>
                        </a:rPr>
                        <a:t>日</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木</a:t>
                      </a: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ysDash"/>
                      <a:round/>
                      <a:headEnd type="none" w="med" len="med"/>
                      <a:tailEnd type="none" w="med" len="med"/>
                    </a:lnL>
                    <a:lnR w="3175" cap="flat" cmpd="sng" algn="ctr">
                      <a:solidFill>
                        <a:schemeClr val="tx1"/>
                      </a:solidFill>
                      <a:prstDash val="sysDash"/>
                      <a:round/>
                      <a:headEnd type="none" w="med" len="med"/>
                      <a:tailEnd type="none" w="med" len="med"/>
                    </a:lnR>
                    <a:solidFill>
                      <a:schemeClr val="accent6">
                        <a:lumMod val="40000"/>
                        <a:lumOff val="60000"/>
                      </a:schemeClr>
                    </a:solidFill>
                  </a:tcPr>
                </a:tc>
                <a:tc>
                  <a:txBody>
                    <a:bodyPr/>
                    <a:lstStyle/>
                    <a:p>
                      <a:pPr algn="ctr"/>
                      <a:r>
                        <a:rPr kumimoji="1" lang="en-US" altLang="ja-JP" sz="1400" dirty="0">
                          <a:latin typeface="Meiryo UI" panose="020B0604030504040204" pitchFamily="50" charset="-128"/>
                          <a:ea typeface="Meiryo UI" panose="020B0604030504040204" pitchFamily="50" charset="-128"/>
                        </a:rPr>
                        <a:t>4</a:t>
                      </a:r>
                      <a:r>
                        <a:rPr kumimoji="1" lang="ja-JP" altLang="en-US" sz="1400" dirty="0">
                          <a:latin typeface="Meiryo UI" panose="020B0604030504040204" pitchFamily="50" charset="-128"/>
                          <a:ea typeface="Meiryo UI" panose="020B0604030504040204" pitchFamily="50" charset="-128"/>
                        </a:rPr>
                        <a:t>月</a:t>
                      </a:r>
                      <a:r>
                        <a:rPr kumimoji="1" lang="en-US" altLang="ja-JP" sz="1400" dirty="0">
                          <a:latin typeface="Meiryo UI" panose="020B0604030504040204" pitchFamily="50" charset="-128"/>
                          <a:ea typeface="Meiryo UI" panose="020B0604030504040204" pitchFamily="50" charset="-128"/>
                        </a:rPr>
                        <a:t>23</a:t>
                      </a:r>
                      <a:r>
                        <a:rPr kumimoji="1" lang="ja-JP" altLang="en-US" sz="1400" dirty="0">
                          <a:latin typeface="Meiryo UI" panose="020B0604030504040204" pitchFamily="50" charset="-128"/>
                          <a:ea typeface="Meiryo UI" panose="020B0604030504040204" pitchFamily="50" charset="-128"/>
                        </a:rPr>
                        <a:t>日</a:t>
                      </a:r>
                      <a:r>
                        <a:rPr kumimoji="1" lang="en-US" altLang="ja-JP" sz="1400" dirty="0">
                          <a:latin typeface="Meiryo UI" panose="020B0604030504040204" pitchFamily="50" charset="-128"/>
                          <a:ea typeface="Meiryo UI" panose="020B0604030504040204" pitchFamily="50" charset="-128"/>
                        </a:rPr>
                        <a:t>(</a:t>
                      </a:r>
                      <a:r>
                        <a:rPr kumimoji="1" lang="ja-JP" altLang="en-US" sz="1400" dirty="0">
                          <a:latin typeface="Meiryo UI" panose="020B0604030504040204" pitchFamily="50" charset="-128"/>
                          <a:ea typeface="Meiryo UI" panose="020B0604030504040204" pitchFamily="50" charset="-128"/>
                        </a:rPr>
                        <a:t>木</a:t>
                      </a:r>
                      <a:r>
                        <a:rPr kumimoji="1" lang="en-US" altLang="ja-JP" sz="1400" dirty="0">
                          <a:latin typeface="Meiryo UI" panose="020B0604030504040204" pitchFamily="50" charset="-128"/>
                          <a:ea typeface="Meiryo UI" panose="020B0604030504040204" pitchFamily="50" charset="-128"/>
                        </a:rPr>
                        <a:t>)</a:t>
                      </a:r>
                      <a:endParaRPr kumimoji="1" lang="ja-JP" altLang="en-US" sz="1400" dirty="0">
                        <a:latin typeface="Meiryo UI" panose="020B0604030504040204" pitchFamily="50" charset="-128"/>
                        <a:ea typeface="Meiryo UI" panose="020B0604030504040204" pitchFamily="50" charset="-128"/>
                      </a:endParaRPr>
                    </a:p>
                  </a:txBody>
                  <a:tcPr anchor="ctr">
                    <a:lnL w="3175" cap="flat" cmpd="sng" algn="ctr">
                      <a:solidFill>
                        <a:schemeClr val="tx1"/>
                      </a:solidFill>
                      <a:prstDash val="sysDash"/>
                      <a:round/>
                      <a:headEnd type="none" w="med" len="med"/>
                      <a:tailEnd type="none" w="med" len="med"/>
                    </a:lnL>
                    <a:solidFill>
                      <a:schemeClr val="accent6">
                        <a:lumMod val="40000"/>
                        <a:lumOff val="60000"/>
                      </a:schemeClr>
                    </a:solidFill>
                  </a:tcPr>
                </a:tc>
                <a:extLst>
                  <a:ext uri="{0D108BD9-81ED-4DB2-BD59-A6C34878D82A}">
                    <a16:rowId xmlns:a16="http://schemas.microsoft.com/office/drawing/2014/main" val="3850511091"/>
                  </a:ext>
                </a:extLst>
              </a:tr>
              <a:tr h="2250593">
                <a:tc>
                  <a:txBody>
                    <a:bodyPr/>
                    <a:lstStyle/>
                    <a:p>
                      <a:pPr algn="ctr"/>
                      <a:r>
                        <a:rPr kumimoji="1" lang="ja-JP" altLang="en-US" sz="1400" dirty="0">
                          <a:latin typeface="Meiryo UI" panose="020B0604030504040204" pitchFamily="50" charset="-128"/>
                          <a:ea typeface="Meiryo UI" panose="020B0604030504040204" pitchFamily="50" charset="-128"/>
                        </a:rPr>
                        <a:t>陽性判明者</a:t>
                      </a:r>
                    </a:p>
                  </a:txBody>
                  <a:tcPr vert="eaVert" anchor="ctr">
                    <a:lnB w="3175" cap="flat" cmpd="sng" algn="ctr">
                      <a:solidFill>
                        <a:schemeClr val="tx1"/>
                      </a:solidFill>
                      <a:prstDash val="sysDash"/>
                      <a:round/>
                      <a:headEnd type="none" w="med" len="med"/>
                      <a:tailEnd type="none" w="med" len="med"/>
                    </a:lnB>
                    <a:solidFill>
                      <a:schemeClr val="accent6">
                        <a:lumMod val="40000"/>
                        <a:lumOff val="60000"/>
                      </a:scheme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R w="3175" cap="flat" cmpd="sng" algn="ctr">
                      <a:solidFill>
                        <a:schemeClr val="tx1"/>
                      </a:solidFill>
                      <a:prstDash val="sysDash"/>
                      <a:round/>
                      <a:headEnd type="none" w="med" len="med"/>
                      <a:tailEnd type="none" w="med" len="med"/>
                    </a:lnR>
                    <a:lnB w="3175" cap="flat" cmpd="sng" algn="ctr">
                      <a:solidFill>
                        <a:schemeClr val="tx1"/>
                      </a:solidFill>
                      <a:prstDash val="sysDash"/>
                      <a:round/>
                      <a:headEnd type="none" w="med" len="med"/>
                      <a:tailEnd type="none" w="med" len="med"/>
                    </a:lnB>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3175" cap="flat" cmpd="sng" algn="ctr">
                      <a:solidFill>
                        <a:schemeClr val="tx1"/>
                      </a:solidFill>
                      <a:prstDash val="sysDash"/>
                      <a:round/>
                      <a:headEnd type="none" w="med" len="med"/>
                      <a:tailEnd type="none" w="med" len="med"/>
                    </a:lnL>
                    <a:lnR w="3175" cap="flat" cmpd="sng" algn="ctr">
                      <a:solidFill>
                        <a:schemeClr val="tx1"/>
                      </a:solidFill>
                      <a:prstDash val="sysDash"/>
                      <a:round/>
                      <a:headEnd type="none" w="med" len="med"/>
                      <a:tailEnd type="none" w="med" len="med"/>
                    </a:lnR>
                    <a:lnB w="3175" cap="flat" cmpd="sng" algn="ctr">
                      <a:solidFill>
                        <a:schemeClr val="tx1"/>
                      </a:solidFill>
                      <a:prstDash val="sysDash"/>
                      <a:round/>
                      <a:headEnd type="none" w="med" len="med"/>
                      <a:tailEnd type="none" w="med" len="med"/>
                    </a:lnB>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3175" cap="flat" cmpd="sng" algn="ctr">
                      <a:solidFill>
                        <a:schemeClr val="tx1"/>
                      </a:solidFill>
                      <a:prstDash val="sysDash"/>
                      <a:round/>
                      <a:headEnd type="none" w="med" len="med"/>
                      <a:tailEnd type="none" w="med" len="med"/>
                    </a:lnL>
                    <a:lnR w="3175" cap="flat" cmpd="sng" algn="ctr">
                      <a:solidFill>
                        <a:schemeClr val="tx1"/>
                      </a:solidFill>
                      <a:prstDash val="sysDash"/>
                      <a:round/>
                      <a:headEnd type="none" w="med" len="med"/>
                      <a:tailEnd type="none" w="med" len="med"/>
                    </a:lnR>
                    <a:lnB w="3175" cap="flat" cmpd="sng" algn="ctr">
                      <a:solidFill>
                        <a:schemeClr val="tx1"/>
                      </a:solidFill>
                      <a:prstDash val="sysDash"/>
                      <a:round/>
                      <a:headEnd type="none" w="med" len="med"/>
                      <a:tailEnd type="none" w="med" len="med"/>
                    </a:lnB>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3175" cap="flat" cmpd="sng" algn="ctr">
                      <a:solidFill>
                        <a:schemeClr val="tx1"/>
                      </a:solidFill>
                      <a:prstDash val="sysDash"/>
                      <a:round/>
                      <a:headEnd type="none" w="med" len="med"/>
                      <a:tailEnd type="none" w="med" len="med"/>
                    </a:lnL>
                    <a:lnB w="3175" cap="flat" cmpd="sng" algn="ctr">
                      <a:solidFill>
                        <a:schemeClr val="tx1"/>
                      </a:solidFill>
                      <a:prstDash val="sysDash"/>
                      <a:round/>
                      <a:headEnd type="none" w="med" len="med"/>
                      <a:tailEnd type="none" w="med" len="med"/>
                    </a:lnB>
                  </a:tcPr>
                </a:tc>
                <a:extLst>
                  <a:ext uri="{0D108BD9-81ED-4DB2-BD59-A6C34878D82A}">
                    <a16:rowId xmlns:a16="http://schemas.microsoft.com/office/drawing/2014/main" val="2646416510"/>
                  </a:ext>
                </a:extLst>
              </a:tr>
              <a:tr h="3030349">
                <a:tc>
                  <a:txBody>
                    <a:bodyPr/>
                    <a:lstStyle/>
                    <a:p>
                      <a:pPr algn="ctr"/>
                      <a:r>
                        <a:rPr kumimoji="1" lang="ja-JP" altLang="en-US" sz="1400" dirty="0">
                          <a:latin typeface="Meiryo UI" panose="020B0604030504040204" pitchFamily="50" charset="-128"/>
                          <a:ea typeface="Meiryo UI" panose="020B0604030504040204" pitchFamily="50" charset="-128"/>
                        </a:rPr>
                        <a:t>感染拡大の状況</a:t>
                      </a:r>
                    </a:p>
                  </a:txBody>
                  <a:tcPr vert="eaVert" anchor="ctr">
                    <a:lnT w="3175" cap="flat" cmpd="sng" algn="ctr">
                      <a:solidFill>
                        <a:schemeClr val="tx1"/>
                      </a:solidFill>
                      <a:prstDash val="sysDash"/>
                      <a:round/>
                      <a:headEnd type="none" w="med" len="med"/>
                      <a:tailEnd type="none" w="med" len="med"/>
                    </a:lnT>
                    <a:solidFill>
                      <a:schemeClr val="accent6">
                        <a:lumMod val="40000"/>
                        <a:lumOff val="60000"/>
                      </a:schemeClr>
                    </a:solidFill>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R w="3175" cap="flat" cmpd="sng" algn="ctr">
                      <a:solidFill>
                        <a:schemeClr val="tx1"/>
                      </a:solidFill>
                      <a:prstDash val="sysDash"/>
                      <a:round/>
                      <a:headEnd type="none" w="med" len="med"/>
                      <a:tailEnd type="none" w="med" len="med"/>
                    </a:lnR>
                    <a:lnT w="3175" cap="flat" cmpd="sng" algn="ctr">
                      <a:solidFill>
                        <a:schemeClr val="tx1"/>
                      </a:solidFill>
                      <a:prstDash val="sysDash"/>
                      <a:round/>
                      <a:headEnd type="none" w="med" len="med"/>
                      <a:tailEnd type="none" w="med" len="med"/>
                    </a:lnT>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3175" cap="flat" cmpd="sng" algn="ctr">
                      <a:solidFill>
                        <a:schemeClr val="tx1"/>
                      </a:solidFill>
                      <a:prstDash val="sysDash"/>
                      <a:round/>
                      <a:headEnd type="none" w="med" len="med"/>
                      <a:tailEnd type="none" w="med" len="med"/>
                    </a:lnL>
                    <a:lnR w="3175" cap="flat" cmpd="sng" algn="ctr">
                      <a:solidFill>
                        <a:schemeClr val="tx1"/>
                      </a:solidFill>
                      <a:prstDash val="sysDash"/>
                      <a:round/>
                      <a:headEnd type="none" w="med" len="med"/>
                      <a:tailEnd type="none" w="med" len="med"/>
                    </a:lnR>
                    <a:lnT w="3175" cap="flat" cmpd="sng" algn="ctr">
                      <a:solidFill>
                        <a:schemeClr val="tx1"/>
                      </a:solidFill>
                      <a:prstDash val="sysDash"/>
                      <a:round/>
                      <a:headEnd type="none" w="med" len="med"/>
                      <a:tailEnd type="none" w="med" len="med"/>
                    </a:lnT>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3175" cap="flat" cmpd="sng" algn="ctr">
                      <a:solidFill>
                        <a:schemeClr val="tx1"/>
                      </a:solidFill>
                      <a:prstDash val="sysDash"/>
                      <a:round/>
                      <a:headEnd type="none" w="med" len="med"/>
                      <a:tailEnd type="none" w="med" len="med"/>
                    </a:lnL>
                    <a:lnR w="3175" cap="flat" cmpd="sng" algn="ctr">
                      <a:solidFill>
                        <a:schemeClr val="tx1"/>
                      </a:solidFill>
                      <a:prstDash val="sysDash"/>
                      <a:round/>
                      <a:headEnd type="none" w="med" len="med"/>
                      <a:tailEnd type="none" w="med" len="med"/>
                    </a:lnR>
                    <a:lnT w="3175" cap="flat" cmpd="sng" algn="ctr">
                      <a:solidFill>
                        <a:schemeClr val="tx1"/>
                      </a:solidFill>
                      <a:prstDash val="sysDash"/>
                      <a:round/>
                      <a:headEnd type="none" w="med" len="med"/>
                      <a:tailEnd type="none" w="med" len="med"/>
                    </a:lnT>
                  </a:tcPr>
                </a:tc>
                <a:tc>
                  <a:txBody>
                    <a:bodyPr/>
                    <a:lstStyle/>
                    <a:p>
                      <a:endParaRPr kumimoji="1" lang="ja-JP" altLang="en-US" sz="1400" dirty="0">
                        <a:latin typeface="Meiryo UI" panose="020B0604030504040204" pitchFamily="50" charset="-128"/>
                        <a:ea typeface="Meiryo UI" panose="020B0604030504040204" pitchFamily="50" charset="-128"/>
                      </a:endParaRPr>
                    </a:p>
                  </a:txBody>
                  <a:tcPr>
                    <a:lnL w="3175" cap="flat" cmpd="sng" algn="ctr">
                      <a:solidFill>
                        <a:schemeClr val="tx1"/>
                      </a:solidFill>
                      <a:prstDash val="sysDash"/>
                      <a:round/>
                      <a:headEnd type="none" w="med" len="med"/>
                      <a:tailEnd type="none" w="med" len="med"/>
                    </a:lnL>
                    <a:lnT w="3175" cap="flat" cmpd="sng" algn="ctr">
                      <a:solidFill>
                        <a:schemeClr val="tx1"/>
                      </a:solidFill>
                      <a:prstDash val="sysDash"/>
                      <a:round/>
                      <a:headEnd type="none" w="med" len="med"/>
                      <a:tailEnd type="none" w="med" len="med"/>
                    </a:lnT>
                  </a:tcPr>
                </a:tc>
                <a:extLst>
                  <a:ext uri="{0D108BD9-81ED-4DB2-BD59-A6C34878D82A}">
                    <a16:rowId xmlns:a16="http://schemas.microsoft.com/office/drawing/2014/main" val="4199009679"/>
                  </a:ext>
                </a:extLst>
              </a:tr>
            </a:tbl>
          </a:graphicData>
        </a:graphic>
      </p:graphicFrame>
      <p:sp>
        <p:nvSpPr>
          <p:cNvPr id="30" name="角丸四角形吹き出し 29"/>
          <p:cNvSpPr/>
          <p:nvPr/>
        </p:nvSpPr>
        <p:spPr>
          <a:xfrm>
            <a:off x="2292934" y="5260599"/>
            <a:ext cx="1080069" cy="461665"/>
          </a:xfrm>
          <a:prstGeom prst="wedgeRoundRectCallout">
            <a:avLst>
              <a:gd name="adj1" fmla="val -60807"/>
              <a:gd name="adj2" fmla="val 73504"/>
              <a:gd name="adj3" fmla="val 16667"/>
            </a:avLst>
          </a:prstGeom>
          <a:ln w="6350"/>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a:p>
        </p:txBody>
      </p:sp>
      <p:graphicFrame>
        <p:nvGraphicFramePr>
          <p:cNvPr id="6" name="表 5"/>
          <p:cNvGraphicFramePr>
            <a:graphicFrameLocks noGrp="1"/>
          </p:cNvGraphicFramePr>
          <p:nvPr>
            <p:extLst>
              <p:ext uri="{D42A27DB-BD31-4B8C-83A1-F6EECF244321}">
                <p14:modId xmlns:p14="http://schemas.microsoft.com/office/powerpoint/2010/main" val="2118813506"/>
              </p:ext>
            </p:extLst>
          </p:nvPr>
        </p:nvGraphicFramePr>
        <p:xfrm>
          <a:off x="646386" y="1524877"/>
          <a:ext cx="2717460" cy="1644120"/>
        </p:xfrm>
        <a:graphic>
          <a:graphicData uri="http://schemas.openxmlformats.org/drawingml/2006/table">
            <a:tbl>
              <a:tblPr firstRow="1" lastRow="1">
                <a:tableStyleId>{5940675A-B579-460E-94D1-54222C63F5DA}</a:tableStyleId>
              </a:tblPr>
              <a:tblGrid>
                <a:gridCol w="2184059">
                  <a:extLst>
                    <a:ext uri="{9D8B030D-6E8A-4147-A177-3AD203B41FA5}">
                      <a16:colId xmlns:a16="http://schemas.microsoft.com/office/drawing/2014/main" val="807857528"/>
                    </a:ext>
                  </a:extLst>
                </a:gridCol>
                <a:gridCol w="533401">
                  <a:extLst>
                    <a:ext uri="{9D8B030D-6E8A-4147-A177-3AD203B41FA5}">
                      <a16:colId xmlns:a16="http://schemas.microsoft.com/office/drawing/2014/main" val="112506604"/>
                    </a:ext>
                  </a:extLst>
                </a:gridCol>
              </a:tblGrid>
              <a:tr h="274020">
                <a:tc>
                  <a:txBody>
                    <a:bodyPr/>
                    <a:lstStyle/>
                    <a:p>
                      <a:pPr algn="ctr"/>
                      <a:r>
                        <a:rPr kumimoji="1" lang="ja-JP" altLang="en-US" sz="1100" dirty="0">
                          <a:latin typeface="Meiryo UI" panose="020B0604030504040204" pitchFamily="50" charset="-128"/>
                          <a:ea typeface="Meiryo UI" panose="020B0604030504040204" pitchFamily="50" charset="-128"/>
                        </a:rPr>
                        <a:t>感染者の分類</a:t>
                      </a:r>
                    </a:p>
                  </a:txBody>
                  <a:tcPr marL="82953" marR="82953" marT="41476" marB="41476" anchor="ctr">
                    <a:solidFill>
                      <a:schemeClr val="bg2">
                        <a:lumMod val="75000"/>
                      </a:schemeClr>
                    </a:solidFill>
                  </a:tcPr>
                </a:tc>
                <a:tc>
                  <a:txBody>
                    <a:bodyPr/>
                    <a:lstStyle/>
                    <a:p>
                      <a:pPr algn="ctr"/>
                      <a:r>
                        <a:rPr kumimoji="1" lang="ja-JP" altLang="en-US" sz="1100" dirty="0">
                          <a:latin typeface="Meiryo UI" panose="020B0604030504040204" pitchFamily="50" charset="-128"/>
                          <a:ea typeface="Meiryo UI" panose="020B0604030504040204" pitchFamily="50" charset="-128"/>
                        </a:rPr>
                        <a:t>人数</a:t>
                      </a:r>
                      <a:endParaRPr kumimoji="1" lang="en-US" altLang="ja-JP" sz="1100" dirty="0">
                        <a:latin typeface="Meiryo UI" panose="020B0604030504040204" pitchFamily="50" charset="-128"/>
                        <a:ea typeface="Meiryo UI" panose="020B0604030504040204" pitchFamily="50" charset="-128"/>
                      </a:endParaRPr>
                    </a:p>
                  </a:txBody>
                  <a:tcPr marL="82953" marR="82953" marT="41476" marB="41476" anchor="ctr">
                    <a:solidFill>
                      <a:schemeClr val="bg2">
                        <a:lumMod val="75000"/>
                      </a:schemeClr>
                    </a:solidFill>
                  </a:tcPr>
                </a:tc>
                <a:extLst>
                  <a:ext uri="{0D108BD9-81ED-4DB2-BD59-A6C34878D82A}">
                    <a16:rowId xmlns:a16="http://schemas.microsoft.com/office/drawing/2014/main" val="559395885"/>
                  </a:ext>
                </a:extLst>
              </a:tr>
              <a:tr h="274020">
                <a:tc>
                  <a:txBody>
                    <a:bodyPr/>
                    <a:lstStyle/>
                    <a:p>
                      <a:r>
                        <a:rPr kumimoji="1" lang="ja-JP" altLang="en-US" sz="1100" dirty="0">
                          <a:latin typeface="Meiryo UI" panose="020B0604030504040204" pitchFamily="50" charset="-128"/>
                          <a:ea typeface="Meiryo UI" panose="020B0604030504040204" pitchFamily="50" charset="-128"/>
                        </a:rPr>
                        <a:t>海外からの帰国者</a:t>
                      </a:r>
                      <a:endParaRPr kumimoji="1" lang="en-US" altLang="ja-JP" sz="1100" dirty="0">
                        <a:latin typeface="Meiryo UI" panose="020B0604030504040204" pitchFamily="50" charset="-128"/>
                        <a:ea typeface="Meiryo UI" panose="020B0604030504040204" pitchFamily="50" charset="-128"/>
                      </a:endParaRPr>
                    </a:p>
                  </a:txBody>
                  <a:tcPr marL="82953" marR="82953" marT="41476" marB="41476" anchor="ctr"/>
                </a:tc>
                <a:tc>
                  <a:txBody>
                    <a:bodyPr/>
                    <a:lstStyle/>
                    <a:p>
                      <a:pPr algn="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人</a:t>
                      </a:r>
                    </a:p>
                  </a:txBody>
                  <a:tcPr marL="82953" marR="82953" marT="41476" marB="41476" anchor="ctr"/>
                </a:tc>
                <a:extLst>
                  <a:ext uri="{0D108BD9-81ED-4DB2-BD59-A6C34878D82A}">
                    <a16:rowId xmlns:a16="http://schemas.microsoft.com/office/drawing/2014/main" val="2624750463"/>
                  </a:ext>
                </a:extLst>
              </a:tr>
              <a:tr h="274020">
                <a:tc>
                  <a:txBody>
                    <a:bodyPr/>
                    <a:lstStyle/>
                    <a:p>
                      <a:r>
                        <a:rPr kumimoji="1" lang="ja-JP" altLang="en-US" sz="1100" dirty="0">
                          <a:latin typeface="Meiryo UI" panose="020B0604030504040204" pitchFamily="50" charset="-128"/>
                          <a:ea typeface="Meiryo UI" panose="020B0604030504040204" pitchFamily="50" charset="-128"/>
                        </a:rPr>
                        <a:t>京都産業大学関連</a:t>
                      </a:r>
                      <a:endParaRPr kumimoji="1" lang="en-US" altLang="ja-JP" sz="1100" dirty="0">
                        <a:latin typeface="Meiryo UI" panose="020B0604030504040204" pitchFamily="50" charset="-128"/>
                        <a:ea typeface="Meiryo UI" panose="020B0604030504040204" pitchFamily="50" charset="-128"/>
                      </a:endParaRPr>
                    </a:p>
                  </a:txBody>
                  <a:tcPr marL="82953" marR="82953" marT="41476" marB="41476" anchor="ctr"/>
                </a:tc>
                <a:tc>
                  <a:txBody>
                    <a:bodyPr/>
                    <a:lstStyle/>
                    <a:p>
                      <a:pPr algn="r"/>
                      <a:r>
                        <a:rPr kumimoji="1" lang="en-US" altLang="ja-JP" sz="1100" dirty="0">
                          <a:latin typeface="Meiryo UI" panose="020B0604030504040204" pitchFamily="50" charset="-128"/>
                          <a:ea typeface="Meiryo UI" panose="020B0604030504040204" pitchFamily="50" charset="-128"/>
                        </a:rPr>
                        <a:t>1</a:t>
                      </a:r>
                      <a:r>
                        <a:rPr kumimoji="1" lang="ja-JP" altLang="en-US" sz="1100" dirty="0">
                          <a:latin typeface="Meiryo UI" panose="020B0604030504040204" pitchFamily="50" charset="-128"/>
                          <a:ea typeface="Meiryo UI" panose="020B0604030504040204" pitchFamily="50" charset="-128"/>
                        </a:rPr>
                        <a:t>人</a:t>
                      </a:r>
                    </a:p>
                  </a:txBody>
                  <a:tcPr marL="82953" marR="82953" marT="41476" marB="41476" anchor="ctr"/>
                </a:tc>
                <a:extLst>
                  <a:ext uri="{0D108BD9-81ED-4DB2-BD59-A6C34878D82A}">
                    <a16:rowId xmlns:a16="http://schemas.microsoft.com/office/drawing/2014/main" val="2185780216"/>
                  </a:ext>
                </a:extLst>
              </a:tr>
              <a:tr h="274020">
                <a:tc>
                  <a:txBody>
                    <a:bodyPr/>
                    <a:lstStyle/>
                    <a:p>
                      <a:r>
                        <a:rPr kumimoji="1" lang="ja-JP" altLang="en-US" sz="1100" b="1" dirty="0">
                          <a:latin typeface="Meiryo UI" panose="020B0604030504040204" pitchFamily="50" charset="-128"/>
                          <a:ea typeface="Meiryo UI" panose="020B0604030504040204" pitchFamily="50" charset="-128"/>
                        </a:rPr>
                        <a:t>感染経路不明者</a:t>
                      </a:r>
                      <a:endParaRPr kumimoji="1" lang="en-US" altLang="ja-JP" sz="1100" b="1" dirty="0">
                        <a:latin typeface="Meiryo UI" panose="020B0604030504040204" pitchFamily="50" charset="-128"/>
                        <a:ea typeface="Meiryo UI" panose="020B0604030504040204" pitchFamily="50" charset="-128"/>
                      </a:endParaRPr>
                    </a:p>
                  </a:txBody>
                  <a:tcPr marL="82953" marR="82953" marT="41476" marB="41476" anchor="ctr"/>
                </a:tc>
                <a:tc>
                  <a:txBody>
                    <a:bodyPr/>
                    <a:lstStyle/>
                    <a:p>
                      <a:pPr algn="r"/>
                      <a:r>
                        <a:rPr kumimoji="1" lang="en-US" altLang="ja-JP" sz="1100" b="1" dirty="0">
                          <a:latin typeface="Meiryo UI" panose="020B0604030504040204" pitchFamily="50" charset="-128"/>
                          <a:ea typeface="Meiryo UI" panose="020B0604030504040204" pitchFamily="50" charset="-128"/>
                        </a:rPr>
                        <a:t>21</a:t>
                      </a:r>
                      <a:r>
                        <a:rPr kumimoji="1" lang="ja-JP" altLang="en-US" sz="1100" b="1" dirty="0">
                          <a:latin typeface="Meiryo UI" panose="020B0604030504040204" pitchFamily="50" charset="-128"/>
                          <a:ea typeface="Meiryo UI" panose="020B0604030504040204" pitchFamily="50" charset="-128"/>
                        </a:rPr>
                        <a:t>人</a:t>
                      </a:r>
                    </a:p>
                  </a:txBody>
                  <a:tcPr marL="82953" marR="82953" marT="41476" marB="41476" anchor="ctr"/>
                </a:tc>
                <a:extLst>
                  <a:ext uri="{0D108BD9-81ED-4DB2-BD59-A6C34878D82A}">
                    <a16:rowId xmlns:a16="http://schemas.microsoft.com/office/drawing/2014/main" val="1001998296"/>
                  </a:ext>
                </a:extLst>
              </a:tr>
              <a:tr h="274020">
                <a:tc>
                  <a:txBody>
                    <a:bodyPr/>
                    <a:lstStyle/>
                    <a:p>
                      <a:r>
                        <a:rPr kumimoji="1" lang="ja-JP" altLang="en-US" sz="1100" b="1" dirty="0">
                          <a:latin typeface="Meiryo UI" panose="020B0604030504040204" pitchFamily="50" charset="-128"/>
                          <a:ea typeface="Meiryo UI" panose="020B0604030504040204" pitchFamily="50" charset="-128"/>
                        </a:rPr>
                        <a:t>感染経路不明者の濃厚接触者</a:t>
                      </a:r>
                    </a:p>
                  </a:txBody>
                  <a:tcPr marL="82953" marR="82953" marT="41476" marB="41476" anchor="ctr"/>
                </a:tc>
                <a:tc>
                  <a:txBody>
                    <a:bodyPr/>
                    <a:lstStyle/>
                    <a:p>
                      <a:pPr algn="r"/>
                      <a:r>
                        <a:rPr kumimoji="1" lang="en-US" altLang="ja-JP" sz="1100" b="1" dirty="0">
                          <a:latin typeface="Meiryo UI" panose="020B0604030504040204" pitchFamily="50" charset="-128"/>
                          <a:ea typeface="Meiryo UI" panose="020B0604030504040204" pitchFamily="50" charset="-128"/>
                        </a:rPr>
                        <a:t>10</a:t>
                      </a:r>
                      <a:r>
                        <a:rPr kumimoji="1" lang="ja-JP" altLang="en-US" sz="1100" b="1" dirty="0">
                          <a:latin typeface="Meiryo UI" panose="020B0604030504040204" pitchFamily="50" charset="-128"/>
                          <a:ea typeface="Meiryo UI" panose="020B0604030504040204" pitchFamily="50" charset="-128"/>
                        </a:rPr>
                        <a:t>人</a:t>
                      </a:r>
                    </a:p>
                  </a:txBody>
                  <a:tcPr marL="82953" marR="82953" marT="41476" marB="41476" anchor="ctr"/>
                </a:tc>
                <a:extLst>
                  <a:ext uri="{0D108BD9-81ED-4DB2-BD59-A6C34878D82A}">
                    <a16:rowId xmlns:a16="http://schemas.microsoft.com/office/drawing/2014/main" val="2775316239"/>
                  </a:ext>
                </a:extLst>
              </a:tr>
              <a:tr h="274020">
                <a:tc>
                  <a:txBody>
                    <a:bodyPr/>
                    <a:lstStyle/>
                    <a:p>
                      <a:r>
                        <a:rPr kumimoji="1" lang="ja-JP" altLang="en-US" sz="1100" b="0" dirty="0">
                          <a:latin typeface="Meiryo UI" panose="020B0604030504040204" pitchFamily="50" charset="-128"/>
                          <a:ea typeface="Meiryo UI" panose="020B0604030504040204" pitchFamily="50" charset="-128"/>
                        </a:rPr>
                        <a:t>合計</a:t>
                      </a:r>
                    </a:p>
                  </a:txBody>
                  <a:tcPr marL="82953" marR="82953" marT="41476" marB="41476" anchor="ctr"/>
                </a:tc>
                <a:tc>
                  <a:txBody>
                    <a:bodyPr/>
                    <a:lstStyle/>
                    <a:p>
                      <a:pPr algn="r"/>
                      <a:r>
                        <a:rPr kumimoji="1" lang="en-US" altLang="ja-JP" sz="1100" b="0" dirty="0">
                          <a:latin typeface="Meiryo UI" panose="020B0604030504040204" pitchFamily="50" charset="-128"/>
                          <a:ea typeface="Meiryo UI" panose="020B0604030504040204" pitchFamily="50" charset="-128"/>
                        </a:rPr>
                        <a:t>33</a:t>
                      </a:r>
                      <a:r>
                        <a:rPr kumimoji="1" lang="ja-JP" altLang="en-US" sz="1100" b="0" dirty="0">
                          <a:latin typeface="Meiryo UI" panose="020B0604030504040204" pitchFamily="50" charset="-128"/>
                          <a:ea typeface="Meiryo UI" panose="020B0604030504040204" pitchFamily="50" charset="-128"/>
                        </a:rPr>
                        <a:t>人</a:t>
                      </a:r>
                    </a:p>
                  </a:txBody>
                  <a:tcPr marL="82953" marR="82953" marT="41476" marB="41476" anchor="ctr"/>
                </a:tc>
                <a:extLst>
                  <a:ext uri="{0D108BD9-81ED-4DB2-BD59-A6C34878D82A}">
                    <a16:rowId xmlns:a16="http://schemas.microsoft.com/office/drawing/2014/main" val="3910325870"/>
                  </a:ext>
                </a:extLst>
              </a:tr>
            </a:tbl>
          </a:graphicData>
        </a:graphic>
      </p:graphicFrame>
      <p:sp>
        <p:nvSpPr>
          <p:cNvPr id="7" name="テキスト ボックス 6"/>
          <p:cNvSpPr txBox="1"/>
          <p:nvPr/>
        </p:nvSpPr>
        <p:spPr>
          <a:xfrm>
            <a:off x="513036" y="3161778"/>
            <a:ext cx="2844460" cy="556145"/>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rtlCol="0" anchor="ctr" anchorCtr="0">
            <a:noAutofit/>
          </a:bodyPr>
          <a:lstStyle/>
          <a:p>
            <a:r>
              <a:rPr lang="ja-JP" altLang="en-US" sz="1200" dirty="0">
                <a:latin typeface="Meiryo UI" panose="020B0604030504040204" pitchFamily="50" charset="-128"/>
                <a:ea typeface="Meiryo UI" panose="020B0604030504040204" pitchFamily="50" charset="-128"/>
              </a:rPr>
              <a:t>・感染経路不明者は、</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陽性判明者の</a:t>
            </a:r>
            <a:r>
              <a:rPr lang="ja-JP" altLang="en-US" sz="1200" b="1" dirty="0">
                <a:latin typeface="Meiryo UI" panose="020B0604030504040204" pitchFamily="50" charset="-128"/>
                <a:ea typeface="Meiryo UI" panose="020B0604030504040204" pitchFamily="50" charset="-128"/>
              </a:rPr>
              <a:t>約</a:t>
            </a:r>
            <a:r>
              <a:rPr lang="en-US" altLang="ja-JP" sz="1200" b="1" dirty="0">
                <a:latin typeface="Meiryo UI" panose="020B0604030504040204" pitchFamily="50" charset="-128"/>
                <a:ea typeface="Meiryo UI" panose="020B0604030504040204" pitchFamily="50" charset="-128"/>
              </a:rPr>
              <a:t>6</a:t>
            </a:r>
            <a:r>
              <a:rPr lang="ja-JP" altLang="en-US" sz="1200" b="1" dirty="0">
                <a:latin typeface="Meiryo UI" panose="020B0604030504040204" pitchFamily="50" charset="-128"/>
                <a:ea typeface="Meiryo UI" panose="020B0604030504040204" pitchFamily="50" charset="-128"/>
              </a:rPr>
              <a:t>割</a:t>
            </a:r>
            <a:r>
              <a:rPr lang="ja-JP" altLang="en-US" sz="1200" dirty="0">
                <a:latin typeface="Meiryo UI" panose="020B0604030504040204" pitchFamily="50" charset="-128"/>
                <a:ea typeface="Meiryo UI" panose="020B0604030504040204" pitchFamily="50" charset="-128"/>
              </a:rPr>
              <a:t>を占める</a:t>
            </a:r>
            <a:endParaRPr kumimoji="1" lang="ja-JP" altLang="en-US" sz="1200" dirty="0">
              <a:latin typeface="Meiryo UI" panose="020B0604030504040204" pitchFamily="50" charset="-128"/>
              <a:ea typeface="Meiryo UI" panose="020B0604030504040204" pitchFamily="50" charset="-128"/>
            </a:endParaRPr>
          </a:p>
        </p:txBody>
      </p:sp>
      <p:sp>
        <p:nvSpPr>
          <p:cNvPr id="9" name="テキスト ボックス 8"/>
          <p:cNvSpPr txBox="1"/>
          <p:nvPr/>
        </p:nvSpPr>
        <p:spPr>
          <a:xfrm>
            <a:off x="887345" y="6287251"/>
            <a:ext cx="697627" cy="400110"/>
          </a:xfrm>
          <a:prstGeom prst="rect">
            <a:avLst/>
          </a:prstGeom>
          <a:noFill/>
        </p:spPr>
        <p:txBody>
          <a:bodyPr wrap="none" rtlCol="0">
            <a:spAutoFit/>
          </a:bodyPr>
          <a:lstStyle/>
          <a:p>
            <a:pPr algn="ctr"/>
            <a:r>
              <a:rPr kumimoji="1" lang="ja-JP" altLang="en-US" sz="1000" dirty="0"/>
              <a:t>感染経路</a:t>
            </a:r>
            <a:endParaRPr kumimoji="1" lang="en-US" altLang="ja-JP" sz="1000" dirty="0"/>
          </a:p>
          <a:p>
            <a:pPr algn="ctr"/>
            <a:r>
              <a:rPr lang="ja-JP" altLang="en-US" sz="1000" dirty="0"/>
              <a:t>不明</a:t>
            </a:r>
            <a:endParaRPr kumimoji="1" lang="ja-JP" altLang="en-US" sz="1000" dirty="0"/>
          </a:p>
        </p:txBody>
      </p:sp>
      <p:sp>
        <p:nvSpPr>
          <p:cNvPr id="11" name="テキスト ボックス 10"/>
          <p:cNvSpPr txBox="1"/>
          <p:nvPr/>
        </p:nvSpPr>
        <p:spPr>
          <a:xfrm>
            <a:off x="1780016" y="6287251"/>
            <a:ext cx="639919" cy="246221"/>
          </a:xfrm>
          <a:prstGeom prst="rect">
            <a:avLst/>
          </a:prstGeom>
          <a:noFill/>
        </p:spPr>
        <p:txBody>
          <a:bodyPr wrap="none" rtlCol="0">
            <a:spAutoFit/>
          </a:bodyPr>
          <a:lstStyle/>
          <a:p>
            <a:pPr algn="ctr"/>
            <a:r>
              <a:rPr lang="en-US" altLang="ja-JP" sz="1000" dirty="0"/>
              <a:t>2</a:t>
            </a:r>
            <a:r>
              <a:rPr lang="ja-JP" altLang="en-US" sz="1000" dirty="0"/>
              <a:t>次感染</a:t>
            </a:r>
            <a:endParaRPr kumimoji="1" lang="en-US" altLang="ja-JP" sz="1000" dirty="0"/>
          </a:p>
        </p:txBody>
      </p:sp>
      <p:sp>
        <p:nvSpPr>
          <p:cNvPr id="12" name="テキスト ボックス 11"/>
          <p:cNvSpPr txBox="1"/>
          <p:nvPr/>
        </p:nvSpPr>
        <p:spPr>
          <a:xfrm>
            <a:off x="2611169" y="6287251"/>
            <a:ext cx="639919" cy="246221"/>
          </a:xfrm>
          <a:prstGeom prst="rect">
            <a:avLst/>
          </a:prstGeom>
          <a:noFill/>
        </p:spPr>
        <p:txBody>
          <a:bodyPr wrap="none" rtlCol="0">
            <a:spAutoFit/>
          </a:bodyPr>
          <a:lstStyle/>
          <a:p>
            <a:pPr algn="ctr"/>
            <a:r>
              <a:rPr lang="en-US" altLang="ja-JP" sz="1000" dirty="0"/>
              <a:t>3</a:t>
            </a:r>
            <a:r>
              <a:rPr lang="ja-JP" altLang="en-US" sz="1000" dirty="0"/>
              <a:t>次感染</a:t>
            </a:r>
            <a:endParaRPr kumimoji="1" lang="en-US" altLang="ja-JP" sz="1000" dirty="0"/>
          </a:p>
        </p:txBody>
      </p:sp>
      <p:sp>
        <p:nvSpPr>
          <p:cNvPr id="13" name="テキスト ボックス 12"/>
          <p:cNvSpPr txBox="1"/>
          <p:nvPr/>
        </p:nvSpPr>
        <p:spPr>
          <a:xfrm>
            <a:off x="1057387" y="5136770"/>
            <a:ext cx="332143" cy="246221"/>
          </a:xfrm>
          <a:prstGeom prst="rect">
            <a:avLst/>
          </a:prstGeom>
          <a:noFill/>
        </p:spPr>
        <p:txBody>
          <a:bodyPr wrap="none" rtlCol="0">
            <a:spAutoFit/>
          </a:bodyPr>
          <a:lstStyle/>
          <a:p>
            <a:pPr algn="ctr"/>
            <a:r>
              <a:rPr kumimoji="1" lang="en-US" altLang="ja-JP" sz="1000" b="1" dirty="0"/>
              <a:t>15</a:t>
            </a:r>
            <a:endParaRPr kumimoji="1" lang="ja-JP" altLang="en-US" sz="1000" b="1" dirty="0"/>
          </a:p>
        </p:txBody>
      </p:sp>
      <p:sp>
        <p:nvSpPr>
          <p:cNvPr id="14" name="テキスト ボックス 13"/>
          <p:cNvSpPr txBox="1"/>
          <p:nvPr/>
        </p:nvSpPr>
        <p:spPr>
          <a:xfrm>
            <a:off x="1094256" y="5901872"/>
            <a:ext cx="258404" cy="246221"/>
          </a:xfrm>
          <a:prstGeom prst="rect">
            <a:avLst/>
          </a:prstGeom>
          <a:noFill/>
        </p:spPr>
        <p:txBody>
          <a:bodyPr wrap="none" rtlCol="0">
            <a:spAutoFit/>
          </a:bodyPr>
          <a:lstStyle/>
          <a:p>
            <a:pPr algn="ctr"/>
            <a:r>
              <a:rPr kumimoji="1" lang="en-US" altLang="ja-JP" sz="1000" b="1" dirty="0"/>
              <a:t>5</a:t>
            </a:r>
            <a:endParaRPr kumimoji="1" lang="ja-JP" altLang="en-US" sz="1000" b="1" dirty="0"/>
          </a:p>
        </p:txBody>
      </p:sp>
      <p:sp>
        <p:nvSpPr>
          <p:cNvPr id="15" name="テキスト ボックス 14"/>
          <p:cNvSpPr txBox="1"/>
          <p:nvPr/>
        </p:nvSpPr>
        <p:spPr>
          <a:xfrm>
            <a:off x="743603" y="6048722"/>
            <a:ext cx="258404" cy="246221"/>
          </a:xfrm>
          <a:prstGeom prst="rect">
            <a:avLst/>
          </a:prstGeom>
          <a:noFill/>
        </p:spPr>
        <p:txBody>
          <a:bodyPr wrap="none" rtlCol="0">
            <a:spAutoFit/>
          </a:bodyPr>
          <a:lstStyle/>
          <a:p>
            <a:pPr algn="ctr"/>
            <a:r>
              <a:rPr lang="en-US" altLang="ja-JP" sz="1000" b="1" dirty="0"/>
              <a:t>1</a:t>
            </a:r>
            <a:endParaRPr kumimoji="1" lang="ja-JP" altLang="en-US" sz="1000" b="1" dirty="0"/>
          </a:p>
        </p:txBody>
      </p:sp>
      <p:cxnSp>
        <p:nvCxnSpPr>
          <p:cNvPr id="17" name="直線コネクタ 16"/>
          <p:cNvCxnSpPr/>
          <p:nvPr/>
        </p:nvCxnSpPr>
        <p:spPr>
          <a:xfrm flipH="1" flipV="1">
            <a:off x="923762" y="6179499"/>
            <a:ext cx="138051" cy="101630"/>
          </a:xfrm>
          <a:prstGeom prst="line">
            <a:avLst/>
          </a:prstGeom>
        </p:spPr>
        <p:style>
          <a:lnRef idx="1">
            <a:schemeClr val="dk1"/>
          </a:lnRef>
          <a:fillRef idx="0">
            <a:schemeClr val="dk1"/>
          </a:fillRef>
          <a:effectRef idx="0">
            <a:schemeClr val="dk1"/>
          </a:effectRef>
          <a:fontRef idx="minor">
            <a:schemeClr val="tx1"/>
          </a:fontRef>
        </p:style>
      </p:cxnSp>
      <p:sp>
        <p:nvSpPr>
          <p:cNvPr id="23" name="テキスト ボックス 22"/>
          <p:cNvSpPr txBox="1"/>
          <p:nvPr/>
        </p:nvSpPr>
        <p:spPr>
          <a:xfrm>
            <a:off x="1936740" y="5242100"/>
            <a:ext cx="258404" cy="246221"/>
          </a:xfrm>
          <a:prstGeom prst="rect">
            <a:avLst/>
          </a:prstGeom>
          <a:noFill/>
        </p:spPr>
        <p:txBody>
          <a:bodyPr wrap="none" rtlCol="0">
            <a:spAutoFit/>
          </a:bodyPr>
          <a:lstStyle/>
          <a:p>
            <a:pPr algn="ctr"/>
            <a:r>
              <a:rPr lang="en-US" altLang="ja-JP" sz="1000" b="1" dirty="0"/>
              <a:t>5</a:t>
            </a:r>
            <a:endParaRPr kumimoji="1" lang="ja-JP" altLang="en-US" sz="1000" b="1" dirty="0"/>
          </a:p>
        </p:txBody>
      </p:sp>
      <p:sp>
        <p:nvSpPr>
          <p:cNvPr id="24" name="テキスト ボックス 23"/>
          <p:cNvSpPr txBox="1"/>
          <p:nvPr/>
        </p:nvSpPr>
        <p:spPr>
          <a:xfrm>
            <a:off x="1936740" y="5834343"/>
            <a:ext cx="258404" cy="246221"/>
          </a:xfrm>
          <a:prstGeom prst="rect">
            <a:avLst/>
          </a:prstGeom>
          <a:noFill/>
        </p:spPr>
        <p:txBody>
          <a:bodyPr wrap="none" rtlCol="0">
            <a:spAutoFit/>
          </a:bodyPr>
          <a:lstStyle/>
          <a:p>
            <a:pPr algn="ctr"/>
            <a:r>
              <a:rPr lang="en-US" altLang="ja-JP" sz="1000" b="1" dirty="0"/>
              <a:t>9</a:t>
            </a:r>
            <a:endParaRPr kumimoji="1" lang="ja-JP" altLang="en-US" sz="1000" b="1" dirty="0"/>
          </a:p>
        </p:txBody>
      </p:sp>
      <p:sp>
        <p:nvSpPr>
          <p:cNvPr id="25" name="テキスト ボックス 24"/>
          <p:cNvSpPr txBox="1"/>
          <p:nvPr/>
        </p:nvSpPr>
        <p:spPr>
          <a:xfrm>
            <a:off x="2782875" y="6107865"/>
            <a:ext cx="258404" cy="246221"/>
          </a:xfrm>
          <a:prstGeom prst="rect">
            <a:avLst/>
          </a:prstGeom>
          <a:noFill/>
        </p:spPr>
        <p:txBody>
          <a:bodyPr wrap="none" rtlCol="0">
            <a:spAutoFit/>
          </a:bodyPr>
          <a:lstStyle/>
          <a:p>
            <a:pPr algn="ctr"/>
            <a:r>
              <a:rPr lang="en-US" altLang="ja-JP" sz="1000" b="1" dirty="0"/>
              <a:t>2</a:t>
            </a:r>
            <a:endParaRPr kumimoji="1" lang="ja-JP" altLang="en-US" sz="1000" b="1" dirty="0"/>
          </a:p>
        </p:txBody>
      </p:sp>
      <p:sp>
        <p:nvSpPr>
          <p:cNvPr id="29" name="テキスト ボックス 28"/>
          <p:cNvSpPr txBox="1"/>
          <p:nvPr/>
        </p:nvSpPr>
        <p:spPr>
          <a:xfrm>
            <a:off x="2262292" y="5287398"/>
            <a:ext cx="1154587" cy="415498"/>
          </a:xfrm>
          <a:prstGeom prst="rect">
            <a:avLst/>
          </a:prstGeom>
          <a:noFill/>
        </p:spPr>
        <p:txBody>
          <a:bodyPr wrap="square" rtlCol="0">
            <a:spAutoFit/>
          </a:bodyPr>
          <a:lstStyle/>
          <a:p>
            <a:r>
              <a:rPr lang="ja-JP" altLang="en-US" sz="700" dirty="0"/>
              <a:t>感染経路不明の</a:t>
            </a:r>
            <a:r>
              <a:rPr lang="en-US" altLang="ja-JP" sz="700" dirty="0"/>
              <a:t>1</a:t>
            </a:r>
            <a:r>
              <a:rPr lang="ja-JP" altLang="en-US" sz="700" dirty="0"/>
              <a:t>名は、</a:t>
            </a:r>
            <a:endParaRPr lang="en-US" altLang="ja-JP" sz="700" dirty="0"/>
          </a:p>
          <a:p>
            <a:r>
              <a:rPr lang="ja-JP" altLang="en-US" sz="700" dirty="0"/>
              <a:t>セミナー講師</a:t>
            </a:r>
            <a:endParaRPr lang="en-US" altLang="ja-JP" sz="700" dirty="0"/>
          </a:p>
          <a:p>
            <a:r>
              <a:rPr lang="ja-JP" altLang="en-US" sz="700" dirty="0"/>
              <a:t>多数との接触有</a:t>
            </a:r>
            <a:endParaRPr lang="en-US" altLang="ja-JP" sz="900" dirty="0"/>
          </a:p>
        </p:txBody>
      </p:sp>
      <p:sp>
        <p:nvSpPr>
          <p:cNvPr id="31" name="テキスト ボックス 30"/>
          <p:cNvSpPr txBox="1"/>
          <p:nvPr/>
        </p:nvSpPr>
        <p:spPr>
          <a:xfrm>
            <a:off x="597706" y="6185555"/>
            <a:ext cx="255198" cy="246221"/>
          </a:xfrm>
          <a:prstGeom prst="rect">
            <a:avLst/>
          </a:prstGeom>
          <a:noFill/>
        </p:spPr>
        <p:txBody>
          <a:bodyPr wrap="none" rtlCol="0">
            <a:spAutoFit/>
          </a:bodyPr>
          <a:lstStyle/>
          <a:p>
            <a:pPr algn="ctr"/>
            <a:r>
              <a:rPr lang="en-US" altLang="ja-JP" sz="1000" dirty="0"/>
              <a:t>0</a:t>
            </a:r>
            <a:endParaRPr kumimoji="1" lang="ja-JP" altLang="en-US" sz="1000" dirty="0"/>
          </a:p>
        </p:txBody>
      </p:sp>
      <p:sp>
        <p:nvSpPr>
          <p:cNvPr id="32" name="テキスト ボックス 31"/>
          <p:cNvSpPr txBox="1"/>
          <p:nvPr/>
        </p:nvSpPr>
        <p:spPr>
          <a:xfrm>
            <a:off x="562439" y="5348056"/>
            <a:ext cx="325730" cy="246221"/>
          </a:xfrm>
          <a:prstGeom prst="rect">
            <a:avLst/>
          </a:prstGeom>
          <a:noFill/>
        </p:spPr>
        <p:txBody>
          <a:bodyPr wrap="none" rtlCol="0">
            <a:spAutoFit/>
          </a:bodyPr>
          <a:lstStyle/>
          <a:p>
            <a:pPr algn="ctr"/>
            <a:r>
              <a:rPr lang="en-US" altLang="ja-JP" sz="1000" dirty="0"/>
              <a:t>10</a:t>
            </a:r>
            <a:endParaRPr kumimoji="1" lang="ja-JP" altLang="en-US" sz="1000" dirty="0"/>
          </a:p>
        </p:txBody>
      </p:sp>
      <p:sp>
        <p:nvSpPr>
          <p:cNvPr id="33" name="テキスト ボックス 32"/>
          <p:cNvSpPr txBox="1"/>
          <p:nvPr/>
        </p:nvSpPr>
        <p:spPr>
          <a:xfrm>
            <a:off x="562440" y="4525807"/>
            <a:ext cx="325731" cy="246221"/>
          </a:xfrm>
          <a:prstGeom prst="rect">
            <a:avLst/>
          </a:prstGeom>
          <a:noFill/>
        </p:spPr>
        <p:txBody>
          <a:bodyPr wrap="none" rtlCol="0">
            <a:spAutoFit/>
          </a:bodyPr>
          <a:lstStyle/>
          <a:p>
            <a:pPr algn="ctr"/>
            <a:r>
              <a:rPr lang="en-US" altLang="ja-JP" sz="1000" dirty="0"/>
              <a:t>20</a:t>
            </a:r>
            <a:endParaRPr kumimoji="1" lang="ja-JP" altLang="en-US" sz="1000" dirty="0"/>
          </a:p>
        </p:txBody>
      </p:sp>
      <p:sp>
        <p:nvSpPr>
          <p:cNvPr id="34" name="テキスト ボックス 33"/>
          <p:cNvSpPr txBox="1"/>
          <p:nvPr/>
        </p:nvSpPr>
        <p:spPr>
          <a:xfrm>
            <a:off x="562440" y="3711147"/>
            <a:ext cx="325730" cy="246221"/>
          </a:xfrm>
          <a:prstGeom prst="rect">
            <a:avLst/>
          </a:prstGeom>
          <a:noFill/>
        </p:spPr>
        <p:txBody>
          <a:bodyPr wrap="none" rtlCol="0">
            <a:spAutoFit/>
          </a:bodyPr>
          <a:lstStyle/>
          <a:p>
            <a:pPr algn="ctr"/>
            <a:r>
              <a:rPr lang="en-US" altLang="ja-JP" sz="1000" dirty="0"/>
              <a:t>30</a:t>
            </a:r>
            <a:endParaRPr kumimoji="1" lang="ja-JP" altLang="en-US" sz="1000" dirty="0"/>
          </a:p>
        </p:txBody>
      </p:sp>
      <p:sp>
        <p:nvSpPr>
          <p:cNvPr id="38" name="テキスト ボックス 37"/>
          <p:cNvSpPr txBox="1"/>
          <p:nvPr/>
        </p:nvSpPr>
        <p:spPr>
          <a:xfrm>
            <a:off x="3727824" y="6306301"/>
            <a:ext cx="697627" cy="400110"/>
          </a:xfrm>
          <a:prstGeom prst="rect">
            <a:avLst/>
          </a:prstGeom>
          <a:noFill/>
        </p:spPr>
        <p:txBody>
          <a:bodyPr wrap="none" rtlCol="0">
            <a:spAutoFit/>
          </a:bodyPr>
          <a:lstStyle/>
          <a:p>
            <a:pPr algn="ctr"/>
            <a:r>
              <a:rPr kumimoji="1" lang="ja-JP" altLang="en-US" sz="1000" dirty="0"/>
              <a:t>感染経路</a:t>
            </a:r>
            <a:endParaRPr kumimoji="1" lang="en-US" altLang="ja-JP" sz="1000" dirty="0"/>
          </a:p>
          <a:p>
            <a:pPr algn="ctr"/>
            <a:r>
              <a:rPr lang="ja-JP" altLang="en-US" sz="1000" dirty="0"/>
              <a:t>不明</a:t>
            </a:r>
            <a:endParaRPr kumimoji="1" lang="ja-JP" altLang="en-US" sz="1000" dirty="0"/>
          </a:p>
        </p:txBody>
      </p:sp>
      <p:sp>
        <p:nvSpPr>
          <p:cNvPr id="39" name="テキスト ボックス 38"/>
          <p:cNvSpPr txBox="1"/>
          <p:nvPr/>
        </p:nvSpPr>
        <p:spPr>
          <a:xfrm>
            <a:off x="4620495" y="6306301"/>
            <a:ext cx="639919" cy="246221"/>
          </a:xfrm>
          <a:prstGeom prst="rect">
            <a:avLst/>
          </a:prstGeom>
          <a:noFill/>
        </p:spPr>
        <p:txBody>
          <a:bodyPr wrap="none" rtlCol="0">
            <a:spAutoFit/>
          </a:bodyPr>
          <a:lstStyle/>
          <a:p>
            <a:pPr algn="ctr"/>
            <a:r>
              <a:rPr lang="en-US" altLang="ja-JP" sz="1000" dirty="0"/>
              <a:t>2</a:t>
            </a:r>
            <a:r>
              <a:rPr lang="ja-JP" altLang="en-US" sz="1000" dirty="0"/>
              <a:t>次感染</a:t>
            </a:r>
            <a:endParaRPr kumimoji="1" lang="en-US" altLang="ja-JP" sz="1000" dirty="0"/>
          </a:p>
        </p:txBody>
      </p:sp>
      <p:sp>
        <p:nvSpPr>
          <p:cNvPr id="40" name="テキスト ボックス 39"/>
          <p:cNvSpPr txBox="1"/>
          <p:nvPr/>
        </p:nvSpPr>
        <p:spPr>
          <a:xfrm>
            <a:off x="5451648" y="6306301"/>
            <a:ext cx="639919" cy="246221"/>
          </a:xfrm>
          <a:prstGeom prst="rect">
            <a:avLst/>
          </a:prstGeom>
          <a:noFill/>
        </p:spPr>
        <p:txBody>
          <a:bodyPr wrap="none" rtlCol="0">
            <a:spAutoFit/>
          </a:bodyPr>
          <a:lstStyle/>
          <a:p>
            <a:pPr algn="ctr"/>
            <a:r>
              <a:rPr lang="en-US" altLang="ja-JP" sz="1000" dirty="0"/>
              <a:t>3</a:t>
            </a:r>
            <a:r>
              <a:rPr lang="ja-JP" altLang="en-US" sz="1000" dirty="0"/>
              <a:t>次感染</a:t>
            </a:r>
            <a:endParaRPr kumimoji="1" lang="en-US" altLang="ja-JP" sz="1000" dirty="0"/>
          </a:p>
        </p:txBody>
      </p:sp>
      <p:sp>
        <p:nvSpPr>
          <p:cNvPr id="41" name="テキスト ボックス 40"/>
          <p:cNvSpPr txBox="1"/>
          <p:nvPr/>
        </p:nvSpPr>
        <p:spPr>
          <a:xfrm>
            <a:off x="3450887" y="6185555"/>
            <a:ext cx="255198" cy="246221"/>
          </a:xfrm>
          <a:prstGeom prst="rect">
            <a:avLst/>
          </a:prstGeom>
          <a:noFill/>
        </p:spPr>
        <p:txBody>
          <a:bodyPr wrap="none" rtlCol="0">
            <a:spAutoFit/>
          </a:bodyPr>
          <a:lstStyle/>
          <a:p>
            <a:pPr algn="ctr"/>
            <a:r>
              <a:rPr lang="en-US" altLang="ja-JP" sz="1000" dirty="0"/>
              <a:t>0</a:t>
            </a:r>
            <a:endParaRPr kumimoji="1" lang="ja-JP" altLang="en-US" sz="1000" dirty="0"/>
          </a:p>
        </p:txBody>
      </p:sp>
      <p:sp>
        <p:nvSpPr>
          <p:cNvPr id="42" name="テキスト ボックス 41"/>
          <p:cNvSpPr txBox="1"/>
          <p:nvPr/>
        </p:nvSpPr>
        <p:spPr>
          <a:xfrm>
            <a:off x="3415620" y="5569036"/>
            <a:ext cx="325730" cy="246221"/>
          </a:xfrm>
          <a:prstGeom prst="rect">
            <a:avLst/>
          </a:prstGeom>
          <a:noFill/>
        </p:spPr>
        <p:txBody>
          <a:bodyPr wrap="none" rtlCol="0">
            <a:spAutoFit/>
          </a:bodyPr>
          <a:lstStyle/>
          <a:p>
            <a:pPr algn="ctr"/>
            <a:r>
              <a:rPr lang="en-US" altLang="ja-JP" sz="1000" dirty="0"/>
              <a:t>20</a:t>
            </a:r>
            <a:endParaRPr kumimoji="1" lang="ja-JP" altLang="en-US" sz="1000" dirty="0"/>
          </a:p>
        </p:txBody>
      </p:sp>
      <p:sp>
        <p:nvSpPr>
          <p:cNvPr id="43" name="テキスト ボックス 42"/>
          <p:cNvSpPr txBox="1"/>
          <p:nvPr/>
        </p:nvSpPr>
        <p:spPr>
          <a:xfrm>
            <a:off x="3415621" y="4317665"/>
            <a:ext cx="325730" cy="246221"/>
          </a:xfrm>
          <a:prstGeom prst="rect">
            <a:avLst/>
          </a:prstGeom>
          <a:noFill/>
        </p:spPr>
        <p:txBody>
          <a:bodyPr wrap="none" rtlCol="0">
            <a:spAutoFit/>
          </a:bodyPr>
          <a:lstStyle/>
          <a:p>
            <a:pPr algn="ctr"/>
            <a:r>
              <a:rPr lang="en-US" altLang="ja-JP" sz="1000" dirty="0"/>
              <a:t>60</a:t>
            </a:r>
            <a:endParaRPr kumimoji="1" lang="ja-JP" altLang="en-US" sz="1000" dirty="0"/>
          </a:p>
        </p:txBody>
      </p:sp>
      <p:sp>
        <p:nvSpPr>
          <p:cNvPr id="44" name="テキスト ボックス 43"/>
          <p:cNvSpPr txBox="1"/>
          <p:nvPr/>
        </p:nvSpPr>
        <p:spPr>
          <a:xfrm>
            <a:off x="3415621" y="3711147"/>
            <a:ext cx="325730" cy="246221"/>
          </a:xfrm>
          <a:prstGeom prst="rect">
            <a:avLst/>
          </a:prstGeom>
          <a:noFill/>
        </p:spPr>
        <p:txBody>
          <a:bodyPr wrap="none" rtlCol="0">
            <a:spAutoFit/>
          </a:bodyPr>
          <a:lstStyle/>
          <a:p>
            <a:pPr algn="ctr"/>
            <a:r>
              <a:rPr lang="en-US" altLang="ja-JP" sz="1000" dirty="0"/>
              <a:t>80</a:t>
            </a:r>
            <a:endParaRPr kumimoji="1" lang="ja-JP" altLang="en-US" sz="1000" dirty="0"/>
          </a:p>
        </p:txBody>
      </p:sp>
      <p:sp>
        <p:nvSpPr>
          <p:cNvPr id="45" name="テキスト ボックス 44"/>
          <p:cNvSpPr txBox="1"/>
          <p:nvPr/>
        </p:nvSpPr>
        <p:spPr>
          <a:xfrm>
            <a:off x="3415620" y="4942465"/>
            <a:ext cx="325730" cy="246221"/>
          </a:xfrm>
          <a:prstGeom prst="rect">
            <a:avLst/>
          </a:prstGeom>
          <a:noFill/>
        </p:spPr>
        <p:txBody>
          <a:bodyPr wrap="none" rtlCol="0">
            <a:spAutoFit/>
          </a:bodyPr>
          <a:lstStyle/>
          <a:p>
            <a:pPr algn="ctr"/>
            <a:r>
              <a:rPr lang="en-US" altLang="ja-JP" sz="1000" dirty="0"/>
              <a:t>40</a:t>
            </a:r>
            <a:endParaRPr kumimoji="1" lang="ja-JP" altLang="en-US" sz="1000" dirty="0"/>
          </a:p>
        </p:txBody>
      </p:sp>
      <p:sp>
        <p:nvSpPr>
          <p:cNvPr id="46" name="テキスト ボックス 45"/>
          <p:cNvSpPr txBox="1"/>
          <p:nvPr/>
        </p:nvSpPr>
        <p:spPr>
          <a:xfrm>
            <a:off x="3943063" y="4861018"/>
            <a:ext cx="332143" cy="246221"/>
          </a:xfrm>
          <a:prstGeom prst="rect">
            <a:avLst/>
          </a:prstGeom>
          <a:noFill/>
        </p:spPr>
        <p:txBody>
          <a:bodyPr wrap="none" rtlCol="0">
            <a:spAutoFit/>
          </a:bodyPr>
          <a:lstStyle/>
          <a:p>
            <a:pPr algn="ctr"/>
            <a:r>
              <a:rPr lang="en-US" altLang="ja-JP" sz="1000" b="1" dirty="0"/>
              <a:t>52</a:t>
            </a:r>
            <a:endParaRPr kumimoji="1" lang="ja-JP" altLang="en-US" sz="1000" b="1" dirty="0"/>
          </a:p>
        </p:txBody>
      </p:sp>
      <p:sp>
        <p:nvSpPr>
          <p:cNvPr id="47" name="テキスト ボックス 46"/>
          <p:cNvSpPr txBox="1"/>
          <p:nvPr/>
        </p:nvSpPr>
        <p:spPr>
          <a:xfrm>
            <a:off x="3943063" y="5901872"/>
            <a:ext cx="332143" cy="246221"/>
          </a:xfrm>
          <a:prstGeom prst="rect">
            <a:avLst/>
          </a:prstGeom>
          <a:noFill/>
        </p:spPr>
        <p:txBody>
          <a:bodyPr wrap="none" rtlCol="0">
            <a:spAutoFit/>
          </a:bodyPr>
          <a:lstStyle/>
          <a:p>
            <a:pPr algn="ctr"/>
            <a:r>
              <a:rPr lang="en-US" altLang="ja-JP" sz="1000" b="1" dirty="0"/>
              <a:t>16</a:t>
            </a:r>
            <a:endParaRPr kumimoji="1" lang="ja-JP" altLang="en-US" sz="1000" b="1" dirty="0"/>
          </a:p>
        </p:txBody>
      </p:sp>
      <p:sp>
        <p:nvSpPr>
          <p:cNvPr id="48" name="テキスト ボックス 47"/>
          <p:cNvSpPr txBox="1"/>
          <p:nvPr/>
        </p:nvSpPr>
        <p:spPr>
          <a:xfrm>
            <a:off x="3629279" y="6048722"/>
            <a:ext cx="258404" cy="246221"/>
          </a:xfrm>
          <a:prstGeom prst="rect">
            <a:avLst/>
          </a:prstGeom>
          <a:noFill/>
        </p:spPr>
        <p:txBody>
          <a:bodyPr wrap="none" rtlCol="0">
            <a:spAutoFit/>
          </a:bodyPr>
          <a:lstStyle/>
          <a:p>
            <a:pPr algn="ctr"/>
            <a:r>
              <a:rPr lang="en-US" altLang="ja-JP" sz="1000" b="1" dirty="0"/>
              <a:t>2</a:t>
            </a:r>
            <a:endParaRPr kumimoji="1" lang="ja-JP" altLang="en-US" sz="1000" b="1" dirty="0"/>
          </a:p>
        </p:txBody>
      </p:sp>
      <p:cxnSp>
        <p:nvCxnSpPr>
          <p:cNvPr id="49" name="直線コネクタ 48"/>
          <p:cNvCxnSpPr/>
          <p:nvPr/>
        </p:nvCxnSpPr>
        <p:spPr>
          <a:xfrm flipH="1" flipV="1">
            <a:off x="3823835" y="6162691"/>
            <a:ext cx="138051" cy="101630"/>
          </a:xfrm>
          <a:prstGeom prst="line">
            <a:avLst/>
          </a:prstGeom>
        </p:spPr>
        <p:style>
          <a:lnRef idx="1">
            <a:schemeClr val="dk1"/>
          </a:lnRef>
          <a:fillRef idx="0">
            <a:schemeClr val="dk1"/>
          </a:fillRef>
          <a:effectRef idx="0">
            <a:schemeClr val="dk1"/>
          </a:effectRef>
          <a:fontRef idx="minor">
            <a:schemeClr val="tx1"/>
          </a:fontRef>
        </p:style>
      </p:cxnSp>
      <p:sp>
        <p:nvSpPr>
          <p:cNvPr id="50" name="テキスト ボックス 49"/>
          <p:cNvSpPr txBox="1"/>
          <p:nvPr/>
        </p:nvSpPr>
        <p:spPr>
          <a:xfrm>
            <a:off x="4779139" y="5808322"/>
            <a:ext cx="332143" cy="246221"/>
          </a:xfrm>
          <a:prstGeom prst="rect">
            <a:avLst/>
          </a:prstGeom>
          <a:noFill/>
        </p:spPr>
        <p:txBody>
          <a:bodyPr wrap="none" rtlCol="0">
            <a:spAutoFit/>
          </a:bodyPr>
          <a:lstStyle/>
          <a:p>
            <a:pPr algn="ctr"/>
            <a:r>
              <a:rPr lang="en-US" altLang="ja-JP" sz="1000" b="1" dirty="0"/>
              <a:t>23</a:t>
            </a:r>
            <a:endParaRPr kumimoji="1" lang="ja-JP" altLang="en-US" sz="1000" b="1" dirty="0"/>
          </a:p>
        </p:txBody>
      </p:sp>
      <p:sp>
        <p:nvSpPr>
          <p:cNvPr id="51" name="テキスト ボックス 50"/>
          <p:cNvSpPr txBox="1"/>
          <p:nvPr/>
        </p:nvSpPr>
        <p:spPr>
          <a:xfrm>
            <a:off x="5112772" y="5968526"/>
            <a:ext cx="258404" cy="246221"/>
          </a:xfrm>
          <a:prstGeom prst="rect">
            <a:avLst/>
          </a:prstGeom>
          <a:noFill/>
        </p:spPr>
        <p:txBody>
          <a:bodyPr wrap="none" rtlCol="0">
            <a:spAutoFit/>
          </a:bodyPr>
          <a:lstStyle/>
          <a:p>
            <a:pPr algn="ctr"/>
            <a:r>
              <a:rPr lang="en-US" altLang="ja-JP" sz="1000" b="1" dirty="0"/>
              <a:t>2</a:t>
            </a:r>
            <a:endParaRPr kumimoji="1" lang="ja-JP" altLang="en-US" sz="1000" b="1" dirty="0"/>
          </a:p>
        </p:txBody>
      </p:sp>
      <p:sp>
        <p:nvSpPr>
          <p:cNvPr id="52" name="テキスト ボックス 51"/>
          <p:cNvSpPr txBox="1"/>
          <p:nvPr/>
        </p:nvSpPr>
        <p:spPr>
          <a:xfrm>
            <a:off x="5866209" y="5968526"/>
            <a:ext cx="258404" cy="246221"/>
          </a:xfrm>
          <a:prstGeom prst="rect">
            <a:avLst/>
          </a:prstGeom>
          <a:noFill/>
        </p:spPr>
        <p:txBody>
          <a:bodyPr wrap="none" rtlCol="0">
            <a:spAutoFit/>
          </a:bodyPr>
          <a:lstStyle/>
          <a:p>
            <a:pPr algn="ctr"/>
            <a:r>
              <a:rPr lang="en-US" altLang="ja-JP" sz="1000" b="1" dirty="0"/>
              <a:t>2</a:t>
            </a:r>
            <a:endParaRPr kumimoji="1" lang="ja-JP" altLang="en-US" sz="1000" b="1" dirty="0"/>
          </a:p>
        </p:txBody>
      </p:sp>
      <p:cxnSp>
        <p:nvCxnSpPr>
          <p:cNvPr id="53" name="直線コネクタ 52"/>
          <p:cNvCxnSpPr/>
          <p:nvPr/>
        </p:nvCxnSpPr>
        <p:spPr>
          <a:xfrm rot="16200000" flipH="1" flipV="1">
            <a:off x="5053403" y="6148482"/>
            <a:ext cx="138051" cy="101630"/>
          </a:xfrm>
          <a:prstGeom prst="line">
            <a:avLst/>
          </a:prstGeom>
        </p:spPr>
        <p:style>
          <a:lnRef idx="1">
            <a:schemeClr val="dk1"/>
          </a:lnRef>
          <a:fillRef idx="0">
            <a:schemeClr val="dk1"/>
          </a:fillRef>
          <a:effectRef idx="0">
            <a:schemeClr val="dk1"/>
          </a:effectRef>
          <a:fontRef idx="minor">
            <a:schemeClr val="tx1"/>
          </a:fontRef>
        </p:style>
      </p:cxnSp>
      <p:cxnSp>
        <p:nvCxnSpPr>
          <p:cNvPr id="54" name="直線コネクタ 53"/>
          <p:cNvCxnSpPr/>
          <p:nvPr/>
        </p:nvCxnSpPr>
        <p:spPr>
          <a:xfrm rot="16200000" flipH="1" flipV="1">
            <a:off x="5824201" y="6142406"/>
            <a:ext cx="138051" cy="101630"/>
          </a:xfrm>
          <a:prstGeom prst="line">
            <a:avLst/>
          </a:prstGeom>
        </p:spPr>
        <p:style>
          <a:lnRef idx="1">
            <a:schemeClr val="dk1"/>
          </a:lnRef>
          <a:fillRef idx="0">
            <a:schemeClr val="dk1"/>
          </a:fillRef>
          <a:effectRef idx="0">
            <a:schemeClr val="dk1"/>
          </a:effectRef>
          <a:fontRef idx="minor">
            <a:schemeClr val="tx1"/>
          </a:fontRef>
        </p:style>
      </p:cxnSp>
      <p:sp>
        <p:nvSpPr>
          <p:cNvPr id="56" name="テキスト ボックス 55"/>
          <p:cNvSpPr txBox="1"/>
          <p:nvPr/>
        </p:nvSpPr>
        <p:spPr>
          <a:xfrm>
            <a:off x="4420674" y="4226290"/>
            <a:ext cx="1674660" cy="743593"/>
          </a:xfrm>
          <a:prstGeom prst="rect">
            <a:avLst/>
          </a:prstGeom>
          <a:ln>
            <a:solidFill>
              <a:schemeClr val="dk1">
                <a:alpha val="98000"/>
              </a:schemeClr>
            </a:solidFill>
          </a:ln>
        </p:spPr>
        <p:style>
          <a:lnRef idx="2">
            <a:schemeClr val="dk1"/>
          </a:lnRef>
          <a:fillRef idx="1">
            <a:schemeClr val="lt1"/>
          </a:fillRef>
          <a:effectRef idx="0">
            <a:schemeClr val="dk1"/>
          </a:effectRef>
          <a:fontRef idx="minor">
            <a:schemeClr val="dk1"/>
          </a:fontRef>
        </p:style>
        <p:txBody>
          <a:bodyPr wrap="none" rtlCol="0" anchor="ctr" anchorCtr="0">
            <a:noAutofit/>
          </a:bodyPr>
          <a:lstStyle/>
          <a:p>
            <a:r>
              <a:rPr kumimoji="1" lang="ja-JP" altLang="en-US" sz="1200" dirty="0">
                <a:latin typeface="Meiryo UI" panose="020B0604030504040204" pitchFamily="50" charset="-128"/>
                <a:ea typeface="Meiryo UI" panose="020B0604030504040204" pitchFamily="50" charset="-128"/>
              </a:rPr>
              <a:t>感染拡大の大半が</a:t>
            </a:r>
            <a:endParaRPr kumimoji="1" lang="en-US" altLang="ja-JP" sz="1200" dirty="0">
              <a:latin typeface="Meiryo UI" panose="020B0604030504040204" pitchFamily="50" charset="-128"/>
              <a:ea typeface="Meiryo UI" panose="020B0604030504040204" pitchFamily="50" charset="-128"/>
            </a:endParaRPr>
          </a:p>
          <a:p>
            <a:r>
              <a:rPr lang="en-US" altLang="ja-JP" sz="1200" b="1" dirty="0">
                <a:latin typeface="Meiryo UI" panose="020B0604030504040204" pitchFamily="50" charset="-128"/>
                <a:ea typeface="Meiryo UI" panose="020B0604030504040204" pitchFamily="50" charset="-128"/>
              </a:rPr>
              <a:t>2</a:t>
            </a:r>
            <a:r>
              <a:rPr lang="ja-JP" altLang="en-US" sz="1200" b="1" dirty="0">
                <a:latin typeface="Meiryo UI" panose="020B0604030504040204" pitchFamily="50" charset="-128"/>
                <a:ea typeface="Meiryo UI" panose="020B0604030504040204" pitchFamily="50" charset="-128"/>
              </a:rPr>
              <a:t>次感染で収まって</a:t>
            </a:r>
            <a:endParaRPr lang="en-US" altLang="ja-JP" sz="1200" b="1" dirty="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いる</a:t>
            </a:r>
            <a:endParaRPr kumimoji="1" lang="ja-JP" altLang="en-US" sz="1200" b="1" dirty="0">
              <a:latin typeface="Meiryo UI" panose="020B0604030504040204" pitchFamily="50" charset="-128"/>
              <a:ea typeface="Meiryo UI" panose="020B0604030504040204" pitchFamily="50" charset="-128"/>
            </a:endParaRPr>
          </a:p>
        </p:txBody>
      </p:sp>
      <p:sp>
        <p:nvSpPr>
          <p:cNvPr id="58" name="テキスト ボックス 57"/>
          <p:cNvSpPr txBox="1"/>
          <p:nvPr/>
        </p:nvSpPr>
        <p:spPr>
          <a:xfrm>
            <a:off x="6590465" y="6306301"/>
            <a:ext cx="697627" cy="400110"/>
          </a:xfrm>
          <a:prstGeom prst="rect">
            <a:avLst/>
          </a:prstGeom>
          <a:noFill/>
        </p:spPr>
        <p:txBody>
          <a:bodyPr wrap="none" rtlCol="0">
            <a:spAutoFit/>
          </a:bodyPr>
          <a:lstStyle/>
          <a:p>
            <a:pPr algn="ctr"/>
            <a:r>
              <a:rPr kumimoji="1" lang="ja-JP" altLang="en-US" sz="1000" dirty="0"/>
              <a:t>感染経路</a:t>
            </a:r>
            <a:endParaRPr kumimoji="1" lang="en-US" altLang="ja-JP" sz="1000" dirty="0"/>
          </a:p>
          <a:p>
            <a:pPr algn="ctr"/>
            <a:r>
              <a:rPr lang="ja-JP" altLang="en-US" sz="1000" dirty="0"/>
              <a:t>不明</a:t>
            </a:r>
            <a:endParaRPr kumimoji="1" lang="ja-JP" altLang="en-US" sz="1000" dirty="0"/>
          </a:p>
        </p:txBody>
      </p:sp>
      <p:sp>
        <p:nvSpPr>
          <p:cNvPr id="59" name="テキスト ボックス 58"/>
          <p:cNvSpPr txBox="1"/>
          <p:nvPr/>
        </p:nvSpPr>
        <p:spPr>
          <a:xfrm>
            <a:off x="7483136" y="6306301"/>
            <a:ext cx="639919" cy="246221"/>
          </a:xfrm>
          <a:prstGeom prst="rect">
            <a:avLst/>
          </a:prstGeom>
          <a:noFill/>
        </p:spPr>
        <p:txBody>
          <a:bodyPr wrap="none" rtlCol="0">
            <a:spAutoFit/>
          </a:bodyPr>
          <a:lstStyle/>
          <a:p>
            <a:pPr algn="ctr"/>
            <a:r>
              <a:rPr lang="en-US" altLang="ja-JP" sz="1000" dirty="0"/>
              <a:t>2</a:t>
            </a:r>
            <a:r>
              <a:rPr lang="ja-JP" altLang="en-US" sz="1000" dirty="0"/>
              <a:t>次感染</a:t>
            </a:r>
            <a:endParaRPr kumimoji="1" lang="en-US" altLang="ja-JP" sz="1000" dirty="0"/>
          </a:p>
        </p:txBody>
      </p:sp>
      <p:sp>
        <p:nvSpPr>
          <p:cNvPr id="60" name="テキスト ボックス 59"/>
          <p:cNvSpPr txBox="1"/>
          <p:nvPr/>
        </p:nvSpPr>
        <p:spPr>
          <a:xfrm>
            <a:off x="8314289" y="6306301"/>
            <a:ext cx="639919" cy="246221"/>
          </a:xfrm>
          <a:prstGeom prst="rect">
            <a:avLst/>
          </a:prstGeom>
          <a:noFill/>
        </p:spPr>
        <p:txBody>
          <a:bodyPr wrap="none" rtlCol="0">
            <a:spAutoFit/>
          </a:bodyPr>
          <a:lstStyle/>
          <a:p>
            <a:pPr algn="ctr"/>
            <a:r>
              <a:rPr lang="en-US" altLang="ja-JP" sz="1000" dirty="0"/>
              <a:t>3</a:t>
            </a:r>
            <a:r>
              <a:rPr lang="ja-JP" altLang="en-US" sz="1000" dirty="0"/>
              <a:t>次感染</a:t>
            </a:r>
            <a:endParaRPr kumimoji="1" lang="en-US" altLang="ja-JP" sz="1000" dirty="0"/>
          </a:p>
        </p:txBody>
      </p:sp>
      <p:sp>
        <p:nvSpPr>
          <p:cNvPr id="61" name="テキスト ボックス 60"/>
          <p:cNvSpPr txBox="1"/>
          <p:nvPr/>
        </p:nvSpPr>
        <p:spPr>
          <a:xfrm>
            <a:off x="6264828" y="6185555"/>
            <a:ext cx="255198" cy="246221"/>
          </a:xfrm>
          <a:prstGeom prst="rect">
            <a:avLst/>
          </a:prstGeom>
          <a:noFill/>
        </p:spPr>
        <p:txBody>
          <a:bodyPr wrap="none" rtlCol="0">
            <a:spAutoFit/>
          </a:bodyPr>
          <a:lstStyle/>
          <a:p>
            <a:pPr algn="ctr"/>
            <a:r>
              <a:rPr lang="en-US" altLang="ja-JP" sz="1000" dirty="0"/>
              <a:t>0</a:t>
            </a:r>
            <a:endParaRPr kumimoji="1" lang="ja-JP" altLang="en-US" sz="1000" dirty="0"/>
          </a:p>
        </p:txBody>
      </p:sp>
      <p:sp>
        <p:nvSpPr>
          <p:cNvPr id="62" name="テキスト ボックス 61"/>
          <p:cNvSpPr txBox="1"/>
          <p:nvPr/>
        </p:nvSpPr>
        <p:spPr>
          <a:xfrm>
            <a:off x="6229561" y="5569036"/>
            <a:ext cx="325730" cy="246221"/>
          </a:xfrm>
          <a:prstGeom prst="rect">
            <a:avLst/>
          </a:prstGeom>
          <a:noFill/>
        </p:spPr>
        <p:txBody>
          <a:bodyPr wrap="none" rtlCol="0">
            <a:spAutoFit/>
          </a:bodyPr>
          <a:lstStyle/>
          <a:p>
            <a:pPr algn="ctr"/>
            <a:r>
              <a:rPr lang="en-US" altLang="ja-JP" sz="1000" dirty="0"/>
              <a:t>10</a:t>
            </a:r>
            <a:endParaRPr kumimoji="1" lang="ja-JP" altLang="en-US" sz="1000" dirty="0"/>
          </a:p>
        </p:txBody>
      </p:sp>
      <p:sp>
        <p:nvSpPr>
          <p:cNvPr id="63" name="テキスト ボックス 62"/>
          <p:cNvSpPr txBox="1"/>
          <p:nvPr/>
        </p:nvSpPr>
        <p:spPr>
          <a:xfrm>
            <a:off x="6229562" y="4317665"/>
            <a:ext cx="325730" cy="246221"/>
          </a:xfrm>
          <a:prstGeom prst="rect">
            <a:avLst/>
          </a:prstGeom>
          <a:noFill/>
        </p:spPr>
        <p:txBody>
          <a:bodyPr wrap="none" rtlCol="0">
            <a:spAutoFit/>
          </a:bodyPr>
          <a:lstStyle/>
          <a:p>
            <a:pPr algn="ctr"/>
            <a:r>
              <a:rPr lang="en-US" altLang="ja-JP" sz="1000" dirty="0"/>
              <a:t>30</a:t>
            </a:r>
            <a:endParaRPr kumimoji="1" lang="ja-JP" altLang="en-US" sz="1000" dirty="0"/>
          </a:p>
        </p:txBody>
      </p:sp>
      <p:sp>
        <p:nvSpPr>
          <p:cNvPr id="64" name="テキスト ボックス 63"/>
          <p:cNvSpPr txBox="1"/>
          <p:nvPr/>
        </p:nvSpPr>
        <p:spPr>
          <a:xfrm>
            <a:off x="6229562" y="3711147"/>
            <a:ext cx="325730" cy="246221"/>
          </a:xfrm>
          <a:prstGeom prst="rect">
            <a:avLst/>
          </a:prstGeom>
          <a:noFill/>
        </p:spPr>
        <p:txBody>
          <a:bodyPr wrap="none" rtlCol="0">
            <a:spAutoFit/>
          </a:bodyPr>
          <a:lstStyle/>
          <a:p>
            <a:pPr algn="ctr"/>
            <a:r>
              <a:rPr lang="en-US" altLang="ja-JP" sz="1000" dirty="0"/>
              <a:t>40</a:t>
            </a:r>
            <a:endParaRPr kumimoji="1" lang="ja-JP" altLang="en-US" sz="1000" dirty="0"/>
          </a:p>
        </p:txBody>
      </p:sp>
      <p:sp>
        <p:nvSpPr>
          <p:cNvPr id="65" name="テキスト ボックス 64"/>
          <p:cNvSpPr txBox="1"/>
          <p:nvPr/>
        </p:nvSpPr>
        <p:spPr>
          <a:xfrm>
            <a:off x="6229561" y="4942465"/>
            <a:ext cx="325730" cy="246221"/>
          </a:xfrm>
          <a:prstGeom prst="rect">
            <a:avLst/>
          </a:prstGeom>
          <a:noFill/>
        </p:spPr>
        <p:txBody>
          <a:bodyPr wrap="none" rtlCol="0">
            <a:spAutoFit/>
          </a:bodyPr>
          <a:lstStyle/>
          <a:p>
            <a:pPr algn="ctr"/>
            <a:r>
              <a:rPr lang="en-US" altLang="ja-JP" sz="1000" dirty="0"/>
              <a:t>20</a:t>
            </a:r>
            <a:endParaRPr kumimoji="1" lang="ja-JP" altLang="en-US" sz="1000" dirty="0"/>
          </a:p>
        </p:txBody>
      </p:sp>
      <p:sp>
        <p:nvSpPr>
          <p:cNvPr id="66" name="テキスト ボックス 65"/>
          <p:cNvSpPr txBox="1"/>
          <p:nvPr/>
        </p:nvSpPr>
        <p:spPr>
          <a:xfrm>
            <a:off x="6735107" y="5164287"/>
            <a:ext cx="332143" cy="246221"/>
          </a:xfrm>
          <a:prstGeom prst="rect">
            <a:avLst/>
          </a:prstGeom>
          <a:noFill/>
        </p:spPr>
        <p:txBody>
          <a:bodyPr wrap="none" rtlCol="0">
            <a:spAutoFit/>
          </a:bodyPr>
          <a:lstStyle/>
          <a:p>
            <a:pPr algn="ctr"/>
            <a:r>
              <a:rPr lang="en-US" altLang="ja-JP" sz="1000" b="1" dirty="0"/>
              <a:t>28</a:t>
            </a:r>
            <a:endParaRPr kumimoji="1" lang="ja-JP" altLang="en-US" sz="1000" b="1" dirty="0"/>
          </a:p>
        </p:txBody>
      </p:sp>
      <p:sp>
        <p:nvSpPr>
          <p:cNvPr id="67" name="テキスト ボックス 66"/>
          <p:cNvSpPr txBox="1"/>
          <p:nvPr/>
        </p:nvSpPr>
        <p:spPr>
          <a:xfrm>
            <a:off x="6771975" y="6064236"/>
            <a:ext cx="258404" cy="246221"/>
          </a:xfrm>
          <a:prstGeom prst="rect">
            <a:avLst/>
          </a:prstGeom>
          <a:noFill/>
        </p:spPr>
        <p:txBody>
          <a:bodyPr wrap="none" rtlCol="0">
            <a:spAutoFit/>
          </a:bodyPr>
          <a:lstStyle/>
          <a:p>
            <a:pPr algn="ctr"/>
            <a:r>
              <a:rPr lang="en-US" altLang="ja-JP" sz="1000" b="1" dirty="0"/>
              <a:t>4</a:t>
            </a:r>
            <a:endParaRPr kumimoji="1" lang="ja-JP" altLang="en-US" sz="1000" b="1" dirty="0"/>
          </a:p>
        </p:txBody>
      </p:sp>
      <p:sp>
        <p:nvSpPr>
          <p:cNvPr id="68" name="テキスト ボックス 67"/>
          <p:cNvSpPr txBox="1"/>
          <p:nvPr/>
        </p:nvSpPr>
        <p:spPr>
          <a:xfrm>
            <a:off x="7618509" y="6064236"/>
            <a:ext cx="258404" cy="246221"/>
          </a:xfrm>
          <a:prstGeom prst="rect">
            <a:avLst/>
          </a:prstGeom>
          <a:noFill/>
        </p:spPr>
        <p:txBody>
          <a:bodyPr wrap="none" rtlCol="0">
            <a:spAutoFit/>
          </a:bodyPr>
          <a:lstStyle/>
          <a:p>
            <a:pPr algn="ctr"/>
            <a:r>
              <a:rPr lang="en-US" altLang="ja-JP" sz="1000" b="1" dirty="0"/>
              <a:t>4</a:t>
            </a:r>
            <a:endParaRPr kumimoji="1" lang="ja-JP" altLang="en-US" sz="1000" b="1" dirty="0"/>
          </a:p>
        </p:txBody>
      </p:sp>
      <p:sp>
        <p:nvSpPr>
          <p:cNvPr id="69" name="テキスト ボックス 68"/>
          <p:cNvSpPr txBox="1"/>
          <p:nvPr/>
        </p:nvSpPr>
        <p:spPr>
          <a:xfrm>
            <a:off x="10075441" y="4226290"/>
            <a:ext cx="1674660" cy="633697"/>
          </a:xfrm>
          <a:prstGeom prst="rect">
            <a:avLst/>
          </a:prstGeom>
          <a:ln>
            <a:solidFill>
              <a:schemeClr val="dk1">
                <a:alpha val="98000"/>
              </a:schemeClr>
            </a:solidFill>
          </a:ln>
        </p:spPr>
        <p:style>
          <a:lnRef idx="2">
            <a:schemeClr val="dk1"/>
          </a:lnRef>
          <a:fillRef idx="1">
            <a:schemeClr val="lt1"/>
          </a:fillRef>
          <a:effectRef idx="0">
            <a:schemeClr val="dk1"/>
          </a:effectRef>
          <a:fontRef idx="minor">
            <a:schemeClr val="dk1"/>
          </a:fontRef>
        </p:style>
        <p:txBody>
          <a:bodyPr wrap="none" rtlCol="0" anchor="ctr" anchorCtr="0">
            <a:noAutofit/>
          </a:bodyPr>
          <a:lstStyle/>
          <a:p>
            <a:r>
              <a:rPr kumimoji="1" lang="ja-JP" altLang="en-US" sz="1200" dirty="0">
                <a:latin typeface="Meiryo UI" panose="020B0604030504040204" pitchFamily="50" charset="-128"/>
                <a:ea typeface="Meiryo UI" panose="020B0604030504040204" pitchFamily="50" charset="-128"/>
              </a:rPr>
              <a:t>感染拡大が</a:t>
            </a:r>
            <a:r>
              <a:rPr lang="en-US" altLang="ja-JP" sz="1200" b="1" dirty="0">
                <a:latin typeface="Meiryo UI" panose="020B0604030504040204" pitchFamily="50" charset="-128"/>
                <a:ea typeface="Meiryo UI" panose="020B0604030504040204" pitchFamily="50" charset="-128"/>
              </a:rPr>
              <a:t>2</a:t>
            </a:r>
            <a:r>
              <a:rPr lang="ja-JP" altLang="en-US" sz="1200" b="1" dirty="0">
                <a:latin typeface="Meiryo UI" panose="020B0604030504040204" pitchFamily="50" charset="-128"/>
                <a:ea typeface="Meiryo UI" panose="020B0604030504040204" pitchFamily="50" charset="-128"/>
              </a:rPr>
              <a:t>次感染</a:t>
            </a:r>
            <a:endParaRPr lang="en-US" altLang="ja-JP" sz="1200" b="1" dirty="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で収まっている</a:t>
            </a:r>
            <a:endParaRPr kumimoji="1" lang="ja-JP" altLang="en-US" sz="1200" b="1" dirty="0">
              <a:latin typeface="Meiryo UI" panose="020B0604030504040204" pitchFamily="50" charset="-128"/>
              <a:ea typeface="Meiryo UI" panose="020B0604030504040204" pitchFamily="50" charset="-128"/>
            </a:endParaRPr>
          </a:p>
        </p:txBody>
      </p:sp>
      <p:sp>
        <p:nvSpPr>
          <p:cNvPr id="70" name="楕円 69"/>
          <p:cNvSpPr/>
          <p:nvPr/>
        </p:nvSpPr>
        <p:spPr>
          <a:xfrm>
            <a:off x="8314289" y="5779294"/>
            <a:ext cx="530137" cy="455999"/>
          </a:xfrm>
          <a:prstGeom prst="ellipse">
            <a:avLst/>
          </a:prstGeom>
          <a:no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2" name="テキスト ボックス 71"/>
          <p:cNvSpPr txBox="1"/>
          <p:nvPr/>
        </p:nvSpPr>
        <p:spPr>
          <a:xfrm>
            <a:off x="9377814" y="6306301"/>
            <a:ext cx="697627" cy="400110"/>
          </a:xfrm>
          <a:prstGeom prst="rect">
            <a:avLst/>
          </a:prstGeom>
          <a:noFill/>
        </p:spPr>
        <p:txBody>
          <a:bodyPr wrap="none" rtlCol="0">
            <a:spAutoFit/>
          </a:bodyPr>
          <a:lstStyle/>
          <a:p>
            <a:pPr algn="ctr"/>
            <a:r>
              <a:rPr kumimoji="1" lang="ja-JP" altLang="en-US" sz="1000" dirty="0"/>
              <a:t>感染経路</a:t>
            </a:r>
            <a:endParaRPr kumimoji="1" lang="en-US" altLang="ja-JP" sz="1000" dirty="0"/>
          </a:p>
          <a:p>
            <a:pPr algn="ctr"/>
            <a:r>
              <a:rPr lang="ja-JP" altLang="en-US" sz="1000" dirty="0"/>
              <a:t>不明</a:t>
            </a:r>
            <a:endParaRPr kumimoji="1" lang="ja-JP" altLang="en-US" sz="1000" dirty="0"/>
          </a:p>
        </p:txBody>
      </p:sp>
      <p:sp>
        <p:nvSpPr>
          <p:cNvPr id="73" name="テキスト ボックス 72"/>
          <p:cNvSpPr txBox="1"/>
          <p:nvPr/>
        </p:nvSpPr>
        <p:spPr>
          <a:xfrm>
            <a:off x="10270485" y="6306301"/>
            <a:ext cx="639919" cy="246221"/>
          </a:xfrm>
          <a:prstGeom prst="rect">
            <a:avLst/>
          </a:prstGeom>
          <a:noFill/>
        </p:spPr>
        <p:txBody>
          <a:bodyPr wrap="none" rtlCol="0">
            <a:spAutoFit/>
          </a:bodyPr>
          <a:lstStyle/>
          <a:p>
            <a:pPr algn="ctr"/>
            <a:r>
              <a:rPr lang="en-US" altLang="ja-JP" sz="1000" dirty="0"/>
              <a:t>2</a:t>
            </a:r>
            <a:r>
              <a:rPr lang="ja-JP" altLang="en-US" sz="1000" dirty="0"/>
              <a:t>次感染</a:t>
            </a:r>
            <a:endParaRPr kumimoji="1" lang="en-US" altLang="ja-JP" sz="1000" dirty="0"/>
          </a:p>
        </p:txBody>
      </p:sp>
      <p:sp>
        <p:nvSpPr>
          <p:cNvPr id="74" name="テキスト ボックス 73"/>
          <p:cNvSpPr txBox="1"/>
          <p:nvPr/>
        </p:nvSpPr>
        <p:spPr>
          <a:xfrm>
            <a:off x="11101638" y="6306301"/>
            <a:ext cx="639919" cy="246221"/>
          </a:xfrm>
          <a:prstGeom prst="rect">
            <a:avLst/>
          </a:prstGeom>
          <a:noFill/>
        </p:spPr>
        <p:txBody>
          <a:bodyPr wrap="none" rtlCol="0">
            <a:spAutoFit/>
          </a:bodyPr>
          <a:lstStyle/>
          <a:p>
            <a:pPr algn="ctr"/>
            <a:r>
              <a:rPr lang="en-US" altLang="ja-JP" sz="1000" dirty="0"/>
              <a:t>3</a:t>
            </a:r>
            <a:r>
              <a:rPr lang="ja-JP" altLang="en-US" sz="1000" dirty="0"/>
              <a:t>次感染</a:t>
            </a:r>
            <a:endParaRPr kumimoji="1" lang="en-US" altLang="ja-JP" sz="1000" dirty="0"/>
          </a:p>
        </p:txBody>
      </p:sp>
      <p:sp>
        <p:nvSpPr>
          <p:cNvPr id="75" name="テキスト ボックス 74"/>
          <p:cNvSpPr txBox="1"/>
          <p:nvPr/>
        </p:nvSpPr>
        <p:spPr>
          <a:xfrm>
            <a:off x="9115677" y="6185555"/>
            <a:ext cx="255198" cy="246221"/>
          </a:xfrm>
          <a:prstGeom prst="rect">
            <a:avLst/>
          </a:prstGeom>
          <a:noFill/>
        </p:spPr>
        <p:txBody>
          <a:bodyPr wrap="none" rtlCol="0">
            <a:spAutoFit/>
          </a:bodyPr>
          <a:lstStyle/>
          <a:p>
            <a:pPr algn="ctr"/>
            <a:r>
              <a:rPr lang="en-US" altLang="ja-JP" sz="1000" dirty="0"/>
              <a:t>0</a:t>
            </a:r>
            <a:endParaRPr kumimoji="1" lang="ja-JP" altLang="en-US" sz="1000" dirty="0"/>
          </a:p>
        </p:txBody>
      </p:sp>
      <p:sp>
        <p:nvSpPr>
          <p:cNvPr id="76" name="テキスト ボックス 75"/>
          <p:cNvSpPr txBox="1"/>
          <p:nvPr/>
        </p:nvSpPr>
        <p:spPr>
          <a:xfrm>
            <a:off x="9080411" y="3711147"/>
            <a:ext cx="325730" cy="246221"/>
          </a:xfrm>
          <a:prstGeom prst="rect">
            <a:avLst/>
          </a:prstGeom>
          <a:noFill/>
        </p:spPr>
        <p:txBody>
          <a:bodyPr wrap="none" rtlCol="0">
            <a:spAutoFit/>
          </a:bodyPr>
          <a:lstStyle/>
          <a:p>
            <a:pPr algn="ctr"/>
            <a:r>
              <a:rPr lang="en-US" altLang="ja-JP" sz="1000" dirty="0"/>
              <a:t>20</a:t>
            </a:r>
            <a:endParaRPr kumimoji="1" lang="ja-JP" altLang="en-US" sz="1000" dirty="0"/>
          </a:p>
        </p:txBody>
      </p:sp>
      <p:sp>
        <p:nvSpPr>
          <p:cNvPr id="77" name="テキスト ボックス 76"/>
          <p:cNvSpPr txBox="1"/>
          <p:nvPr/>
        </p:nvSpPr>
        <p:spPr>
          <a:xfrm>
            <a:off x="9080411" y="4942465"/>
            <a:ext cx="325730" cy="246221"/>
          </a:xfrm>
          <a:prstGeom prst="rect">
            <a:avLst/>
          </a:prstGeom>
          <a:noFill/>
        </p:spPr>
        <p:txBody>
          <a:bodyPr wrap="none" rtlCol="0">
            <a:spAutoFit/>
          </a:bodyPr>
          <a:lstStyle/>
          <a:p>
            <a:pPr algn="ctr"/>
            <a:r>
              <a:rPr lang="en-US" altLang="ja-JP" sz="1000" dirty="0"/>
              <a:t>10</a:t>
            </a:r>
            <a:endParaRPr kumimoji="1" lang="ja-JP" altLang="en-US" sz="1000" dirty="0"/>
          </a:p>
        </p:txBody>
      </p:sp>
      <p:sp>
        <p:nvSpPr>
          <p:cNvPr id="78" name="楕円 77"/>
          <p:cNvSpPr/>
          <p:nvPr/>
        </p:nvSpPr>
        <p:spPr>
          <a:xfrm>
            <a:off x="11101638" y="5779294"/>
            <a:ext cx="530137" cy="455999"/>
          </a:xfrm>
          <a:prstGeom prst="ellipse">
            <a:avLst/>
          </a:prstGeom>
          <a:no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9" name="テキスト ボックス 78"/>
          <p:cNvSpPr txBox="1"/>
          <p:nvPr/>
        </p:nvSpPr>
        <p:spPr>
          <a:xfrm>
            <a:off x="7243391" y="4226290"/>
            <a:ext cx="1674660" cy="633697"/>
          </a:xfrm>
          <a:prstGeom prst="rect">
            <a:avLst/>
          </a:prstGeom>
          <a:ln>
            <a:solidFill>
              <a:schemeClr val="dk1">
                <a:alpha val="98000"/>
              </a:schemeClr>
            </a:solidFill>
          </a:ln>
        </p:spPr>
        <p:style>
          <a:lnRef idx="2">
            <a:schemeClr val="dk1"/>
          </a:lnRef>
          <a:fillRef idx="1">
            <a:schemeClr val="lt1"/>
          </a:fillRef>
          <a:effectRef idx="0">
            <a:schemeClr val="dk1"/>
          </a:effectRef>
          <a:fontRef idx="minor">
            <a:schemeClr val="dk1"/>
          </a:fontRef>
        </p:style>
        <p:txBody>
          <a:bodyPr wrap="none" rtlCol="0" anchor="ctr" anchorCtr="0">
            <a:noAutofit/>
          </a:bodyPr>
          <a:lstStyle/>
          <a:p>
            <a:r>
              <a:rPr kumimoji="1" lang="ja-JP" altLang="en-US" sz="1200" dirty="0">
                <a:latin typeface="Meiryo UI" panose="020B0604030504040204" pitchFamily="50" charset="-128"/>
                <a:ea typeface="Meiryo UI" panose="020B0604030504040204" pitchFamily="50" charset="-128"/>
              </a:rPr>
              <a:t>感染拡大が</a:t>
            </a:r>
            <a:r>
              <a:rPr lang="en-US" altLang="ja-JP" sz="1200" b="1" dirty="0">
                <a:latin typeface="Meiryo UI" panose="020B0604030504040204" pitchFamily="50" charset="-128"/>
                <a:ea typeface="Meiryo UI" panose="020B0604030504040204" pitchFamily="50" charset="-128"/>
              </a:rPr>
              <a:t>2</a:t>
            </a:r>
            <a:r>
              <a:rPr lang="ja-JP" altLang="en-US" sz="1200" b="1" dirty="0">
                <a:latin typeface="Meiryo UI" panose="020B0604030504040204" pitchFamily="50" charset="-128"/>
                <a:ea typeface="Meiryo UI" panose="020B0604030504040204" pitchFamily="50" charset="-128"/>
              </a:rPr>
              <a:t>次感染</a:t>
            </a:r>
            <a:endParaRPr lang="en-US" altLang="ja-JP" sz="1200" b="1" dirty="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で収まっている</a:t>
            </a:r>
            <a:endParaRPr kumimoji="1" lang="ja-JP" altLang="en-US" sz="1200" b="1" dirty="0">
              <a:latin typeface="Meiryo UI" panose="020B0604030504040204" pitchFamily="50" charset="-128"/>
              <a:ea typeface="Meiryo UI" panose="020B0604030504040204" pitchFamily="50" charset="-128"/>
            </a:endParaRPr>
          </a:p>
        </p:txBody>
      </p:sp>
      <p:sp>
        <p:nvSpPr>
          <p:cNvPr id="80" name="テキスト ボックス 79"/>
          <p:cNvSpPr txBox="1"/>
          <p:nvPr/>
        </p:nvSpPr>
        <p:spPr>
          <a:xfrm>
            <a:off x="9597424" y="5656183"/>
            <a:ext cx="258404" cy="246221"/>
          </a:xfrm>
          <a:prstGeom prst="rect">
            <a:avLst/>
          </a:prstGeom>
          <a:noFill/>
        </p:spPr>
        <p:txBody>
          <a:bodyPr wrap="none" rtlCol="0">
            <a:spAutoFit/>
          </a:bodyPr>
          <a:lstStyle/>
          <a:p>
            <a:pPr algn="ctr"/>
            <a:r>
              <a:rPr lang="en-US" altLang="ja-JP" sz="1000" b="1" dirty="0"/>
              <a:t>7</a:t>
            </a:r>
            <a:endParaRPr kumimoji="1" lang="ja-JP" altLang="en-US" sz="1000" b="1" dirty="0"/>
          </a:p>
        </p:txBody>
      </p:sp>
      <p:sp>
        <p:nvSpPr>
          <p:cNvPr id="81" name="テキスト ボックス 80"/>
          <p:cNvSpPr txBox="1"/>
          <p:nvPr/>
        </p:nvSpPr>
        <p:spPr>
          <a:xfrm>
            <a:off x="9589477" y="6121306"/>
            <a:ext cx="258404" cy="246221"/>
          </a:xfrm>
          <a:prstGeom prst="rect">
            <a:avLst/>
          </a:prstGeom>
          <a:noFill/>
        </p:spPr>
        <p:txBody>
          <a:bodyPr wrap="none" rtlCol="0">
            <a:spAutoFit/>
          </a:bodyPr>
          <a:lstStyle/>
          <a:p>
            <a:pPr algn="ctr"/>
            <a:r>
              <a:rPr lang="en-US" altLang="ja-JP" sz="1000" b="1" dirty="0"/>
              <a:t>1</a:t>
            </a:r>
            <a:endParaRPr kumimoji="1" lang="ja-JP" altLang="en-US" sz="1000" b="1" dirty="0"/>
          </a:p>
        </p:txBody>
      </p:sp>
      <p:sp>
        <p:nvSpPr>
          <p:cNvPr id="82" name="テキスト ボックス 81"/>
          <p:cNvSpPr txBox="1"/>
          <p:nvPr/>
        </p:nvSpPr>
        <p:spPr>
          <a:xfrm>
            <a:off x="10439970" y="6121306"/>
            <a:ext cx="258404" cy="246221"/>
          </a:xfrm>
          <a:prstGeom prst="rect">
            <a:avLst/>
          </a:prstGeom>
          <a:noFill/>
        </p:spPr>
        <p:txBody>
          <a:bodyPr wrap="none" rtlCol="0">
            <a:spAutoFit/>
          </a:bodyPr>
          <a:lstStyle/>
          <a:p>
            <a:pPr algn="ctr"/>
            <a:r>
              <a:rPr lang="en-US" altLang="ja-JP" sz="1000" b="1" dirty="0"/>
              <a:t>1</a:t>
            </a:r>
            <a:endParaRPr kumimoji="1" lang="ja-JP" altLang="en-US" sz="1000" b="1" dirty="0"/>
          </a:p>
        </p:txBody>
      </p:sp>
      <p:graphicFrame>
        <p:nvGraphicFramePr>
          <p:cNvPr id="85" name="表 84"/>
          <p:cNvGraphicFramePr>
            <a:graphicFrameLocks noGrp="1"/>
          </p:cNvGraphicFramePr>
          <p:nvPr>
            <p:extLst>
              <p:ext uri="{D42A27DB-BD31-4B8C-83A1-F6EECF244321}">
                <p14:modId xmlns:p14="http://schemas.microsoft.com/office/powerpoint/2010/main" val="2789782686"/>
              </p:ext>
            </p:extLst>
          </p:nvPr>
        </p:nvGraphicFramePr>
        <p:xfrm>
          <a:off x="3486701" y="1524877"/>
          <a:ext cx="2717460" cy="1096080"/>
        </p:xfrm>
        <a:graphic>
          <a:graphicData uri="http://schemas.openxmlformats.org/drawingml/2006/table">
            <a:tbl>
              <a:tblPr firstRow="1" lastRow="1">
                <a:tableStyleId>{5940675A-B579-460E-94D1-54222C63F5DA}</a:tableStyleId>
              </a:tblPr>
              <a:tblGrid>
                <a:gridCol w="2184059">
                  <a:extLst>
                    <a:ext uri="{9D8B030D-6E8A-4147-A177-3AD203B41FA5}">
                      <a16:colId xmlns:a16="http://schemas.microsoft.com/office/drawing/2014/main" val="807857528"/>
                    </a:ext>
                  </a:extLst>
                </a:gridCol>
                <a:gridCol w="533401">
                  <a:extLst>
                    <a:ext uri="{9D8B030D-6E8A-4147-A177-3AD203B41FA5}">
                      <a16:colId xmlns:a16="http://schemas.microsoft.com/office/drawing/2014/main" val="112506604"/>
                    </a:ext>
                  </a:extLst>
                </a:gridCol>
              </a:tblGrid>
              <a:tr h="274020">
                <a:tc>
                  <a:txBody>
                    <a:bodyPr/>
                    <a:lstStyle/>
                    <a:p>
                      <a:pPr algn="ctr"/>
                      <a:r>
                        <a:rPr kumimoji="1" lang="ja-JP" altLang="en-US" sz="1100" dirty="0">
                          <a:latin typeface="Meiryo UI" panose="020B0604030504040204" pitchFamily="50" charset="-128"/>
                          <a:ea typeface="Meiryo UI" panose="020B0604030504040204" pitchFamily="50" charset="-128"/>
                        </a:rPr>
                        <a:t>感染者の分類</a:t>
                      </a:r>
                    </a:p>
                  </a:txBody>
                  <a:tcPr marL="82953" marR="82953" marT="41476" marB="41476" anchor="ctr">
                    <a:solidFill>
                      <a:schemeClr val="bg2">
                        <a:lumMod val="75000"/>
                      </a:schemeClr>
                    </a:solidFill>
                  </a:tcPr>
                </a:tc>
                <a:tc>
                  <a:txBody>
                    <a:bodyPr/>
                    <a:lstStyle/>
                    <a:p>
                      <a:pPr algn="ctr"/>
                      <a:r>
                        <a:rPr kumimoji="1" lang="ja-JP" altLang="en-US" sz="1100" dirty="0">
                          <a:latin typeface="Meiryo UI" panose="020B0604030504040204" pitchFamily="50" charset="-128"/>
                          <a:ea typeface="Meiryo UI" panose="020B0604030504040204" pitchFamily="50" charset="-128"/>
                        </a:rPr>
                        <a:t>人数</a:t>
                      </a:r>
                      <a:endParaRPr kumimoji="1" lang="en-US" altLang="ja-JP" sz="1100" dirty="0">
                        <a:latin typeface="Meiryo UI" panose="020B0604030504040204" pitchFamily="50" charset="-128"/>
                        <a:ea typeface="Meiryo UI" panose="020B0604030504040204" pitchFamily="50" charset="-128"/>
                      </a:endParaRPr>
                    </a:p>
                  </a:txBody>
                  <a:tcPr marL="82953" marR="82953" marT="41476" marB="41476" anchor="ctr">
                    <a:solidFill>
                      <a:schemeClr val="bg2">
                        <a:lumMod val="75000"/>
                      </a:schemeClr>
                    </a:solidFill>
                  </a:tcPr>
                </a:tc>
                <a:extLst>
                  <a:ext uri="{0D108BD9-81ED-4DB2-BD59-A6C34878D82A}">
                    <a16:rowId xmlns:a16="http://schemas.microsoft.com/office/drawing/2014/main" val="559395885"/>
                  </a:ext>
                </a:extLst>
              </a:tr>
              <a:tr h="274020">
                <a:tc>
                  <a:txBody>
                    <a:bodyPr/>
                    <a:lstStyle/>
                    <a:p>
                      <a:r>
                        <a:rPr kumimoji="1" lang="ja-JP" altLang="en-US" sz="1100" b="1" dirty="0">
                          <a:latin typeface="Meiryo UI" panose="020B0604030504040204" pitchFamily="50" charset="-128"/>
                          <a:ea typeface="Meiryo UI" panose="020B0604030504040204" pitchFamily="50" charset="-128"/>
                        </a:rPr>
                        <a:t>感染経路不明者</a:t>
                      </a:r>
                      <a:endParaRPr kumimoji="1" lang="en-US" altLang="ja-JP" sz="1100" b="1" dirty="0">
                        <a:latin typeface="Meiryo UI" panose="020B0604030504040204" pitchFamily="50" charset="-128"/>
                        <a:ea typeface="Meiryo UI" panose="020B0604030504040204" pitchFamily="50" charset="-128"/>
                      </a:endParaRPr>
                    </a:p>
                  </a:txBody>
                  <a:tcPr marL="82953" marR="82953" marT="41476" marB="41476" anchor="ctr"/>
                </a:tc>
                <a:tc>
                  <a:txBody>
                    <a:bodyPr/>
                    <a:lstStyle/>
                    <a:p>
                      <a:pPr algn="r"/>
                      <a:r>
                        <a:rPr kumimoji="1" lang="en-US" altLang="ja-JP" sz="1100" b="1" dirty="0">
                          <a:latin typeface="Meiryo UI" panose="020B0604030504040204" pitchFamily="50" charset="-128"/>
                          <a:ea typeface="Meiryo UI" panose="020B0604030504040204" pitchFamily="50" charset="-128"/>
                        </a:rPr>
                        <a:t>70</a:t>
                      </a:r>
                      <a:r>
                        <a:rPr kumimoji="1" lang="ja-JP" altLang="en-US" sz="1100" b="1" dirty="0">
                          <a:latin typeface="Meiryo UI" panose="020B0604030504040204" pitchFamily="50" charset="-128"/>
                          <a:ea typeface="Meiryo UI" panose="020B0604030504040204" pitchFamily="50" charset="-128"/>
                        </a:rPr>
                        <a:t>人</a:t>
                      </a:r>
                    </a:p>
                  </a:txBody>
                  <a:tcPr marL="82953" marR="82953" marT="41476" marB="41476" anchor="ctr"/>
                </a:tc>
                <a:extLst>
                  <a:ext uri="{0D108BD9-81ED-4DB2-BD59-A6C34878D82A}">
                    <a16:rowId xmlns:a16="http://schemas.microsoft.com/office/drawing/2014/main" val="1001998296"/>
                  </a:ext>
                </a:extLst>
              </a:tr>
              <a:tr h="274020">
                <a:tc>
                  <a:txBody>
                    <a:bodyPr/>
                    <a:lstStyle/>
                    <a:p>
                      <a:r>
                        <a:rPr kumimoji="1" lang="ja-JP" altLang="en-US" sz="1100" b="1" dirty="0">
                          <a:latin typeface="Meiryo UI" panose="020B0604030504040204" pitchFamily="50" charset="-128"/>
                          <a:ea typeface="Meiryo UI" panose="020B0604030504040204" pitchFamily="50" charset="-128"/>
                        </a:rPr>
                        <a:t>感染経路不明者の濃厚接触者</a:t>
                      </a:r>
                    </a:p>
                  </a:txBody>
                  <a:tcPr marL="82953" marR="82953" marT="41476" marB="41476" anchor="ctr"/>
                </a:tc>
                <a:tc>
                  <a:txBody>
                    <a:bodyPr/>
                    <a:lstStyle/>
                    <a:p>
                      <a:pPr algn="r"/>
                      <a:r>
                        <a:rPr kumimoji="1" lang="en-US" altLang="ja-JP" sz="1100" b="1" dirty="0">
                          <a:latin typeface="Meiryo UI" panose="020B0604030504040204" pitchFamily="50" charset="-128"/>
                          <a:ea typeface="Meiryo UI" panose="020B0604030504040204" pitchFamily="50" charset="-128"/>
                        </a:rPr>
                        <a:t>22</a:t>
                      </a:r>
                      <a:r>
                        <a:rPr kumimoji="1" lang="ja-JP" altLang="en-US" sz="1100" b="1" dirty="0">
                          <a:latin typeface="Meiryo UI" panose="020B0604030504040204" pitchFamily="50" charset="-128"/>
                          <a:ea typeface="Meiryo UI" panose="020B0604030504040204" pitchFamily="50" charset="-128"/>
                        </a:rPr>
                        <a:t>人</a:t>
                      </a:r>
                    </a:p>
                  </a:txBody>
                  <a:tcPr marL="82953" marR="82953" marT="41476" marB="41476" anchor="ctr"/>
                </a:tc>
                <a:extLst>
                  <a:ext uri="{0D108BD9-81ED-4DB2-BD59-A6C34878D82A}">
                    <a16:rowId xmlns:a16="http://schemas.microsoft.com/office/drawing/2014/main" val="2775316239"/>
                  </a:ext>
                </a:extLst>
              </a:tr>
              <a:tr h="274020">
                <a:tc>
                  <a:txBody>
                    <a:bodyPr/>
                    <a:lstStyle/>
                    <a:p>
                      <a:r>
                        <a:rPr kumimoji="1" lang="ja-JP" altLang="en-US" sz="1100" b="0" dirty="0">
                          <a:latin typeface="Meiryo UI" panose="020B0604030504040204" pitchFamily="50" charset="-128"/>
                          <a:ea typeface="Meiryo UI" panose="020B0604030504040204" pitchFamily="50" charset="-128"/>
                        </a:rPr>
                        <a:t>合計</a:t>
                      </a:r>
                    </a:p>
                  </a:txBody>
                  <a:tcPr marL="82953" marR="82953" marT="41476" marB="41476" anchor="ctr"/>
                </a:tc>
                <a:tc>
                  <a:txBody>
                    <a:bodyPr/>
                    <a:lstStyle/>
                    <a:p>
                      <a:pPr algn="r"/>
                      <a:r>
                        <a:rPr kumimoji="1" lang="en-US" altLang="ja-JP" sz="1100" b="0" dirty="0">
                          <a:latin typeface="Meiryo UI" panose="020B0604030504040204" pitchFamily="50" charset="-128"/>
                          <a:ea typeface="Meiryo UI" panose="020B0604030504040204" pitchFamily="50" charset="-128"/>
                        </a:rPr>
                        <a:t>92</a:t>
                      </a:r>
                      <a:r>
                        <a:rPr kumimoji="1" lang="ja-JP" altLang="en-US" sz="1100" b="0" dirty="0">
                          <a:latin typeface="Meiryo UI" panose="020B0604030504040204" pitchFamily="50" charset="-128"/>
                          <a:ea typeface="Meiryo UI" panose="020B0604030504040204" pitchFamily="50" charset="-128"/>
                        </a:rPr>
                        <a:t>人</a:t>
                      </a:r>
                    </a:p>
                  </a:txBody>
                  <a:tcPr marL="82953" marR="82953" marT="41476" marB="41476" anchor="ctr"/>
                </a:tc>
                <a:extLst>
                  <a:ext uri="{0D108BD9-81ED-4DB2-BD59-A6C34878D82A}">
                    <a16:rowId xmlns:a16="http://schemas.microsoft.com/office/drawing/2014/main" val="3910325870"/>
                  </a:ext>
                </a:extLst>
              </a:tr>
            </a:tbl>
          </a:graphicData>
        </a:graphic>
      </p:graphicFrame>
      <p:sp>
        <p:nvSpPr>
          <p:cNvPr id="86" name="テキスト ボックス 85"/>
          <p:cNvSpPr txBox="1"/>
          <p:nvPr/>
        </p:nvSpPr>
        <p:spPr>
          <a:xfrm>
            <a:off x="3334679" y="3047908"/>
            <a:ext cx="2844460" cy="556145"/>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rtlCol="0" anchor="ctr" anchorCtr="0">
            <a:noAutofit/>
          </a:bodyPr>
          <a:lstStyle/>
          <a:p>
            <a:r>
              <a:rPr lang="ja-JP" altLang="en-US" sz="1200" dirty="0">
                <a:latin typeface="Meiryo UI" panose="020B0604030504040204" pitchFamily="50" charset="-128"/>
                <a:ea typeface="Meiryo UI" panose="020B0604030504040204" pitchFamily="50" charset="-128"/>
              </a:rPr>
              <a:t>・感染経路不明者は、</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陽性判明者の</a:t>
            </a:r>
            <a:r>
              <a:rPr lang="ja-JP" altLang="en-US" sz="1200" b="1" dirty="0">
                <a:latin typeface="Meiryo UI" panose="020B0604030504040204" pitchFamily="50" charset="-128"/>
                <a:ea typeface="Meiryo UI" panose="020B0604030504040204" pitchFamily="50" charset="-128"/>
              </a:rPr>
              <a:t>約</a:t>
            </a:r>
            <a:r>
              <a:rPr lang="en-US" altLang="ja-JP" sz="1200" b="1" dirty="0">
                <a:latin typeface="Meiryo UI" panose="020B0604030504040204" pitchFamily="50" charset="-128"/>
                <a:ea typeface="Meiryo UI" panose="020B0604030504040204" pitchFamily="50" charset="-128"/>
              </a:rPr>
              <a:t>8</a:t>
            </a:r>
            <a:r>
              <a:rPr lang="ja-JP" altLang="en-US" sz="1200" b="1" dirty="0">
                <a:latin typeface="Meiryo UI" panose="020B0604030504040204" pitchFamily="50" charset="-128"/>
                <a:ea typeface="Meiryo UI" panose="020B0604030504040204" pitchFamily="50" charset="-128"/>
              </a:rPr>
              <a:t>割</a:t>
            </a:r>
            <a:r>
              <a:rPr lang="ja-JP" altLang="en-US" sz="1200" dirty="0">
                <a:latin typeface="Meiryo UI" panose="020B0604030504040204" pitchFamily="50" charset="-128"/>
                <a:ea typeface="Meiryo UI" panose="020B0604030504040204" pitchFamily="50" charset="-128"/>
              </a:rPr>
              <a:t>を占める</a:t>
            </a:r>
            <a:endParaRPr kumimoji="1" lang="ja-JP" altLang="en-US" sz="1200" dirty="0">
              <a:latin typeface="Meiryo UI" panose="020B0604030504040204" pitchFamily="50" charset="-128"/>
              <a:ea typeface="Meiryo UI" panose="020B0604030504040204" pitchFamily="50" charset="-128"/>
            </a:endParaRPr>
          </a:p>
        </p:txBody>
      </p:sp>
      <p:sp>
        <p:nvSpPr>
          <p:cNvPr id="87" name="テキスト ボックス 86"/>
          <p:cNvSpPr txBox="1"/>
          <p:nvPr/>
        </p:nvSpPr>
        <p:spPr>
          <a:xfrm>
            <a:off x="3344840" y="2636296"/>
            <a:ext cx="2844460" cy="373748"/>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rtlCol="0" anchor="ctr" anchorCtr="0">
            <a:noAutofit/>
          </a:bodyPr>
          <a:lstStyle/>
          <a:p>
            <a:r>
              <a:rPr kumimoji="1" lang="ja-JP" altLang="en-US" sz="1200" dirty="0">
                <a:latin typeface="Meiryo UI" panose="020B0604030504040204" pitchFamily="50" charset="-128"/>
                <a:ea typeface="Meiryo UI" panose="020B0604030504040204" pitchFamily="50" charset="-128"/>
              </a:rPr>
              <a:t>・</a:t>
            </a:r>
            <a:r>
              <a:rPr kumimoji="1" lang="en-US" altLang="ja-JP" sz="1200" dirty="0">
                <a:latin typeface="Meiryo UI" panose="020B0604030504040204" pitchFamily="50" charset="-128"/>
                <a:ea typeface="Meiryo UI" panose="020B0604030504040204" pitchFamily="50" charset="-128"/>
              </a:rPr>
              <a:t>1</a:t>
            </a:r>
            <a:r>
              <a:rPr kumimoji="1" lang="ja-JP" altLang="en-US" sz="1200" dirty="0">
                <a:latin typeface="Meiryo UI" panose="020B0604030504040204" pitchFamily="50" charset="-128"/>
                <a:ea typeface="Meiryo UI" panose="020B0604030504040204" pitchFamily="50" charset="-128"/>
              </a:rPr>
              <a:t>日当たりの陽性判明者が</a:t>
            </a:r>
            <a:r>
              <a:rPr kumimoji="1" lang="ja-JP" altLang="en-US" sz="1200" b="1" dirty="0">
                <a:latin typeface="Meiryo UI" panose="020B0604030504040204" pitchFamily="50" charset="-128"/>
                <a:ea typeface="Meiryo UI" panose="020B0604030504040204" pitchFamily="50" charset="-128"/>
              </a:rPr>
              <a:t>最大</a:t>
            </a:r>
          </a:p>
        </p:txBody>
      </p:sp>
      <p:graphicFrame>
        <p:nvGraphicFramePr>
          <p:cNvPr id="88" name="表 87"/>
          <p:cNvGraphicFramePr>
            <a:graphicFrameLocks noGrp="1"/>
          </p:cNvGraphicFramePr>
          <p:nvPr>
            <p:extLst>
              <p:ext uri="{D42A27DB-BD31-4B8C-83A1-F6EECF244321}">
                <p14:modId xmlns:p14="http://schemas.microsoft.com/office/powerpoint/2010/main" val="714153007"/>
              </p:ext>
            </p:extLst>
          </p:nvPr>
        </p:nvGraphicFramePr>
        <p:xfrm>
          <a:off x="6314343" y="1524877"/>
          <a:ext cx="2717460" cy="1096080"/>
        </p:xfrm>
        <a:graphic>
          <a:graphicData uri="http://schemas.openxmlformats.org/drawingml/2006/table">
            <a:tbl>
              <a:tblPr firstRow="1" lastRow="1">
                <a:tableStyleId>{5940675A-B579-460E-94D1-54222C63F5DA}</a:tableStyleId>
              </a:tblPr>
              <a:tblGrid>
                <a:gridCol w="2184059">
                  <a:extLst>
                    <a:ext uri="{9D8B030D-6E8A-4147-A177-3AD203B41FA5}">
                      <a16:colId xmlns:a16="http://schemas.microsoft.com/office/drawing/2014/main" val="807857528"/>
                    </a:ext>
                  </a:extLst>
                </a:gridCol>
                <a:gridCol w="533401">
                  <a:extLst>
                    <a:ext uri="{9D8B030D-6E8A-4147-A177-3AD203B41FA5}">
                      <a16:colId xmlns:a16="http://schemas.microsoft.com/office/drawing/2014/main" val="112506604"/>
                    </a:ext>
                  </a:extLst>
                </a:gridCol>
              </a:tblGrid>
              <a:tr h="274020">
                <a:tc>
                  <a:txBody>
                    <a:bodyPr/>
                    <a:lstStyle/>
                    <a:p>
                      <a:pPr algn="ctr"/>
                      <a:r>
                        <a:rPr kumimoji="1" lang="ja-JP" altLang="en-US" sz="1100" dirty="0">
                          <a:latin typeface="Meiryo UI" panose="020B0604030504040204" pitchFamily="50" charset="-128"/>
                          <a:ea typeface="Meiryo UI" panose="020B0604030504040204" pitchFamily="50" charset="-128"/>
                        </a:rPr>
                        <a:t>感染者の分類</a:t>
                      </a:r>
                    </a:p>
                  </a:txBody>
                  <a:tcPr marL="82953" marR="82953" marT="41476" marB="41476" anchor="ctr">
                    <a:solidFill>
                      <a:schemeClr val="bg2">
                        <a:lumMod val="75000"/>
                      </a:schemeClr>
                    </a:solidFill>
                  </a:tcPr>
                </a:tc>
                <a:tc>
                  <a:txBody>
                    <a:bodyPr/>
                    <a:lstStyle/>
                    <a:p>
                      <a:pPr algn="ctr"/>
                      <a:r>
                        <a:rPr kumimoji="1" lang="ja-JP" altLang="en-US" sz="1200" dirty="0"/>
                        <a:t>人数</a:t>
                      </a:r>
                      <a:endParaRPr kumimoji="1" lang="en-US" altLang="ja-JP" sz="1200" dirty="0"/>
                    </a:p>
                  </a:txBody>
                  <a:tcPr marL="82953" marR="82953" marT="41476" marB="41476" anchor="ctr">
                    <a:solidFill>
                      <a:schemeClr val="bg2">
                        <a:lumMod val="75000"/>
                      </a:schemeClr>
                    </a:solidFill>
                  </a:tcPr>
                </a:tc>
                <a:extLst>
                  <a:ext uri="{0D108BD9-81ED-4DB2-BD59-A6C34878D82A}">
                    <a16:rowId xmlns:a16="http://schemas.microsoft.com/office/drawing/2014/main" val="559395885"/>
                  </a:ext>
                </a:extLst>
              </a:tr>
              <a:tr h="274020">
                <a:tc>
                  <a:txBody>
                    <a:bodyPr/>
                    <a:lstStyle/>
                    <a:p>
                      <a:r>
                        <a:rPr kumimoji="1" lang="ja-JP" altLang="en-US" sz="1100" b="1" dirty="0">
                          <a:latin typeface="Meiryo UI" panose="020B0604030504040204" pitchFamily="50" charset="-128"/>
                          <a:ea typeface="Meiryo UI" panose="020B0604030504040204" pitchFamily="50" charset="-128"/>
                        </a:rPr>
                        <a:t>感染経路不明者</a:t>
                      </a:r>
                      <a:endParaRPr kumimoji="1" lang="en-US" altLang="ja-JP" sz="1100" b="1" dirty="0">
                        <a:latin typeface="Meiryo UI" panose="020B0604030504040204" pitchFamily="50" charset="-128"/>
                        <a:ea typeface="Meiryo UI" panose="020B0604030504040204" pitchFamily="50" charset="-128"/>
                      </a:endParaRPr>
                    </a:p>
                  </a:txBody>
                  <a:tcPr marL="82953" marR="82953" marT="41476" marB="41476" anchor="ctr"/>
                </a:tc>
                <a:tc>
                  <a:txBody>
                    <a:bodyPr/>
                    <a:lstStyle/>
                    <a:p>
                      <a:pPr algn="r"/>
                      <a:r>
                        <a:rPr kumimoji="1" lang="en-US" altLang="ja-JP" sz="1200" b="1" dirty="0"/>
                        <a:t>32</a:t>
                      </a:r>
                      <a:r>
                        <a:rPr kumimoji="1" lang="ja-JP" altLang="en-US" sz="1200" b="1" dirty="0"/>
                        <a:t>人</a:t>
                      </a:r>
                    </a:p>
                  </a:txBody>
                  <a:tcPr marL="82953" marR="82953" marT="41476" marB="41476" anchor="ctr"/>
                </a:tc>
                <a:extLst>
                  <a:ext uri="{0D108BD9-81ED-4DB2-BD59-A6C34878D82A}">
                    <a16:rowId xmlns:a16="http://schemas.microsoft.com/office/drawing/2014/main" val="1001998296"/>
                  </a:ext>
                </a:extLst>
              </a:tr>
              <a:tr h="274020">
                <a:tc>
                  <a:txBody>
                    <a:bodyPr/>
                    <a:lstStyle/>
                    <a:p>
                      <a:r>
                        <a:rPr kumimoji="1" lang="ja-JP" altLang="en-US" sz="1100" b="1" dirty="0">
                          <a:latin typeface="Meiryo UI" panose="020B0604030504040204" pitchFamily="50" charset="-128"/>
                          <a:ea typeface="Meiryo UI" panose="020B0604030504040204" pitchFamily="50" charset="-128"/>
                        </a:rPr>
                        <a:t>感染経路不明者の濃厚接触者</a:t>
                      </a:r>
                    </a:p>
                  </a:txBody>
                  <a:tcPr marL="82953" marR="82953" marT="41476" marB="41476" anchor="ctr"/>
                </a:tc>
                <a:tc>
                  <a:txBody>
                    <a:bodyPr/>
                    <a:lstStyle/>
                    <a:p>
                      <a:pPr algn="r"/>
                      <a:r>
                        <a:rPr kumimoji="1" lang="en-US" altLang="ja-JP" sz="1200" b="1" dirty="0"/>
                        <a:t>20</a:t>
                      </a:r>
                      <a:r>
                        <a:rPr kumimoji="1" lang="ja-JP" altLang="en-US" sz="1200" b="1" dirty="0"/>
                        <a:t>人</a:t>
                      </a:r>
                    </a:p>
                  </a:txBody>
                  <a:tcPr marL="82953" marR="82953" marT="41476" marB="41476" anchor="ctr"/>
                </a:tc>
                <a:extLst>
                  <a:ext uri="{0D108BD9-81ED-4DB2-BD59-A6C34878D82A}">
                    <a16:rowId xmlns:a16="http://schemas.microsoft.com/office/drawing/2014/main" val="2775316239"/>
                  </a:ext>
                </a:extLst>
              </a:tr>
              <a:tr h="274020">
                <a:tc>
                  <a:txBody>
                    <a:bodyPr/>
                    <a:lstStyle/>
                    <a:p>
                      <a:r>
                        <a:rPr kumimoji="1" lang="ja-JP" altLang="en-US" sz="1100" b="0" dirty="0">
                          <a:latin typeface="Meiryo UI" panose="020B0604030504040204" pitchFamily="50" charset="-128"/>
                          <a:ea typeface="Meiryo UI" panose="020B0604030504040204" pitchFamily="50" charset="-128"/>
                        </a:rPr>
                        <a:t>合計</a:t>
                      </a:r>
                    </a:p>
                  </a:txBody>
                  <a:tcPr marL="82953" marR="82953" marT="41476" marB="41476" anchor="ctr"/>
                </a:tc>
                <a:tc>
                  <a:txBody>
                    <a:bodyPr/>
                    <a:lstStyle/>
                    <a:p>
                      <a:pPr algn="r"/>
                      <a:r>
                        <a:rPr kumimoji="1" lang="en-US" altLang="ja-JP" sz="1200" b="0" dirty="0"/>
                        <a:t>52</a:t>
                      </a:r>
                      <a:r>
                        <a:rPr kumimoji="1" lang="ja-JP" altLang="en-US" sz="1200" b="0" dirty="0"/>
                        <a:t>人</a:t>
                      </a:r>
                    </a:p>
                  </a:txBody>
                  <a:tcPr marL="82953" marR="82953" marT="41476" marB="41476" anchor="ctr"/>
                </a:tc>
                <a:extLst>
                  <a:ext uri="{0D108BD9-81ED-4DB2-BD59-A6C34878D82A}">
                    <a16:rowId xmlns:a16="http://schemas.microsoft.com/office/drawing/2014/main" val="3910325870"/>
                  </a:ext>
                </a:extLst>
              </a:tr>
            </a:tbl>
          </a:graphicData>
        </a:graphic>
      </p:graphicFrame>
      <p:sp>
        <p:nvSpPr>
          <p:cNvPr id="90" name="テキスト ボックス 89"/>
          <p:cNvSpPr txBox="1"/>
          <p:nvPr/>
        </p:nvSpPr>
        <p:spPr>
          <a:xfrm>
            <a:off x="6235982" y="2760654"/>
            <a:ext cx="2844460" cy="556145"/>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rtlCol="0" anchor="ctr" anchorCtr="0">
            <a:noAutofit/>
          </a:bodyPr>
          <a:lstStyle/>
          <a:p>
            <a:r>
              <a:rPr lang="ja-JP" altLang="en-US" sz="1200" dirty="0">
                <a:latin typeface="Meiryo UI" panose="020B0604030504040204" pitchFamily="50" charset="-128"/>
                <a:ea typeface="Meiryo UI" panose="020B0604030504040204" pitchFamily="50" charset="-128"/>
              </a:rPr>
              <a:t>・感染経路不明者は、</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陽性判明者の</a:t>
            </a:r>
            <a:r>
              <a:rPr lang="ja-JP" altLang="en-US" sz="1200" b="1" dirty="0">
                <a:latin typeface="Meiryo UI" panose="020B0604030504040204" pitchFamily="50" charset="-128"/>
                <a:ea typeface="Meiryo UI" panose="020B0604030504040204" pitchFamily="50" charset="-128"/>
              </a:rPr>
              <a:t>約</a:t>
            </a:r>
            <a:r>
              <a:rPr lang="en-US" altLang="ja-JP" sz="1200" b="1" dirty="0">
                <a:latin typeface="Meiryo UI" panose="020B0604030504040204" pitchFamily="50" charset="-128"/>
                <a:ea typeface="Meiryo UI" panose="020B0604030504040204" pitchFamily="50" charset="-128"/>
              </a:rPr>
              <a:t>6</a:t>
            </a:r>
            <a:r>
              <a:rPr lang="ja-JP" altLang="en-US" sz="1200" b="1" dirty="0">
                <a:latin typeface="Meiryo UI" panose="020B0604030504040204" pitchFamily="50" charset="-128"/>
                <a:ea typeface="Meiryo UI" panose="020B0604030504040204" pitchFamily="50" charset="-128"/>
              </a:rPr>
              <a:t>割</a:t>
            </a:r>
            <a:r>
              <a:rPr lang="ja-JP" altLang="en-US" sz="1200" dirty="0">
                <a:latin typeface="Meiryo UI" panose="020B0604030504040204" pitchFamily="50" charset="-128"/>
                <a:ea typeface="Meiryo UI" panose="020B0604030504040204" pitchFamily="50" charset="-128"/>
              </a:rPr>
              <a:t>を占める</a:t>
            </a:r>
            <a:endParaRPr kumimoji="1" lang="ja-JP" altLang="en-US" sz="1200" dirty="0">
              <a:latin typeface="Meiryo UI" panose="020B0604030504040204" pitchFamily="50" charset="-128"/>
              <a:ea typeface="Meiryo UI" panose="020B0604030504040204" pitchFamily="50" charset="-128"/>
            </a:endParaRPr>
          </a:p>
        </p:txBody>
      </p:sp>
      <p:graphicFrame>
        <p:nvGraphicFramePr>
          <p:cNvPr id="91" name="表 90"/>
          <p:cNvGraphicFramePr>
            <a:graphicFrameLocks noGrp="1"/>
          </p:cNvGraphicFramePr>
          <p:nvPr>
            <p:extLst>
              <p:ext uri="{D42A27DB-BD31-4B8C-83A1-F6EECF244321}">
                <p14:modId xmlns:p14="http://schemas.microsoft.com/office/powerpoint/2010/main" val="1337420529"/>
              </p:ext>
            </p:extLst>
          </p:nvPr>
        </p:nvGraphicFramePr>
        <p:xfrm>
          <a:off x="9141985" y="1524877"/>
          <a:ext cx="2717460" cy="1644120"/>
        </p:xfrm>
        <a:graphic>
          <a:graphicData uri="http://schemas.openxmlformats.org/drawingml/2006/table">
            <a:tbl>
              <a:tblPr firstRow="1" lastRow="1">
                <a:tableStyleId>{5940675A-B579-460E-94D1-54222C63F5DA}</a:tableStyleId>
              </a:tblPr>
              <a:tblGrid>
                <a:gridCol w="2184059">
                  <a:extLst>
                    <a:ext uri="{9D8B030D-6E8A-4147-A177-3AD203B41FA5}">
                      <a16:colId xmlns:a16="http://schemas.microsoft.com/office/drawing/2014/main" val="807857528"/>
                    </a:ext>
                  </a:extLst>
                </a:gridCol>
                <a:gridCol w="533401">
                  <a:extLst>
                    <a:ext uri="{9D8B030D-6E8A-4147-A177-3AD203B41FA5}">
                      <a16:colId xmlns:a16="http://schemas.microsoft.com/office/drawing/2014/main" val="112506604"/>
                    </a:ext>
                  </a:extLst>
                </a:gridCol>
              </a:tblGrid>
              <a:tr h="274020">
                <a:tc>
                  <a:txBody>
                    <a:bodyPr/>
                    <a:lstStyle/>
                    <a:p>
                      <a:pPr algn="ctr"/>
                      <a:r>
                        <a:rPr kumimoji="1" lang="ja-JP" altLang="en-US" sz="1100" dirty="0">
                          <a:latin typeface="Meiryo UI" panose="020B0604030504040204" pitchFamily="50" charset="-128"/>
                          <a:ea typeface="Meiryo UI" panose="020B0604030504040204" pitchFamily="50" charset="-128"/>
                        </a:rPr>
                        <a:t>感染者の分類</a:t>
                      </a:r>
                    </a:p>
                  </a:txBody>
                  <a:tcPr marL="82953" marR="82953" marT="41476" marB="41476" anchor="ctr">
                    <a:solidFill>
                      <a:schemeClr val="bg2">
                        <a:lumMod val="75000"/>
                      </a:schemeClr>
                    </a:solidFill>
                  </a:tcPr>
                </a:tc>
                <a:tc>
                  <a:txBody>
                    <a:bodyPr/>
                    <a:lstStyle/>
                    <a:p>
                      <a:pPr algn="ctr"/>
                      <a:r>
                        <a:rPr kumimoji="1" lang="ja-JP" altLang="en-US" sz="1100" dirty="0">
                          <a:latin typeface="Meiryo UI" panose="020B0604030504040204" pitchFamily="50" charset="-128"/>
                          <a:ea typeface="Meiryo UI" panose="020B0604030504040204" pitchFamily="50" charset="-128"/>
                        </a:rPr>
                        <a:t>人数</a:t>
                      </a:r>
                      <a:endParaRPr kumimoji="1" lang="en-US" altLang="ja-JP" sz="1100" dirty="0">
                        <a:latin typeface="Meiryo UI" panose="020B0604030504040204" pitchFamily="50" charset="-128"/>
                        <a:ea typeface="Meiryo UI" panose="020B0604030504040204" pitchFamily="50" charset="-128"/>
                      </a:endParaRPr>
                    </a:p>
                  </a:txBody>
                  <a:tcPr marL="82953" marR="82953" marT="41476" marB="41476" anchor="ctr">
                    <a:solidFill>
                      <a:schemeClr val="bg2">
                        <a:lumMod val="75000"/>
                      </a:schemeClr>
                    </a:solidFill>
                  </a:tcPr>
                </a:tc>
                <a:extLst>
                  <a:ext uri="{0D108BD9-81ED-4DB2-BD59-A6C34878D82A}">
                    <a16:rowId xmlns:a16="http://schemas.microsoft.com/office/drawing/2014/main" val="559395885"/>
                  </a:ext>
                </a:extLst>
              </a:tr>
              <a:tr h="274020">
                <a:tc>
                  <a:txBody>
                    <a:bodyPr/>
                    <a:lstStyle/>
                    <a:p>
                      <a:r>
                        <a:rPr kumimoji="1" lang="ja-JP" altLang="en-US" sz="1100" dirty="0">
                          <a:latin typeface="Meiryo UI" panose="020B0604030504040204" pitchFamily="50" charset="-128"/>
                          <a:ea typeface="Meiryo UI" panose="020B0604030504040204" pitchFamily="50" charset="-128"/>
                        </a:rPr>
                        <a:t>医療機関関連</a:t>
                      </a:r>
                      <a:endParaRPr kumimoji="1" lang="en-US" altLang="ja-JP" sz="1100" dirty="0">
                        <a:latin typeface="Meiryo UI" panose="020B0604030504040204" pitchFamily="50" charset="-128"/>
                        <a:ea typeface="Meiryo UI" panose="020B0604030504040204" pitchFamily="50" charset="-128"/>
                      </a:endParaRPr>
                    </a:p>
                  </a:txBody>
                  <a:tcPr marL="82953" marR="82953" marT="41476" marB="41476" anchor="ctr"/>
                </a:tc>
                <a:tc>
                  <a:txBody>
                    <a:bodyPr/>
                    <a:lstStyle/>
                    <a:p>
                      <a:pPr algn="r"/>
                      <a:r>
                        <a:rPr kumimoji="1" lang="en-US" altLang="ja-JP" sz="1100" dirty="0">
                          <a:latin typeface="Meiryo UI" panose="020B0604030504040204" pitchFamily="50" charset="-128"/>
                          <a:ea typeface="Meiryo UI" panose="020B0604030504040204" pitchFamily="50" charset="-128"/>
                        </a:rPr>
                        <a:t>9</a:t>
                      </a:r>
                      <a:r>
                        <a:rPr kumimoji="1" lang="ja-JP" altLang="en-US" sz="1100" dirty="0">
                          <a:latin typeface="Meiryo UI" panose="020B0604030504040204" pitchFamily="50" charset="-128"/>
                          <a:ea typeface="Meiryo UI" panose="020B0604030504040204" pitchFamily="50" charset="-128"/>
                        </a:rPr>
                        <a:t>人</a:t>
                      </a:r>
                    </a:p>
                  </a:txBody>
                  <a:tcPr marL="82953" marR="82953" marT="41476" marB="41476" anchor="ctr"/>
                </a:tc>
                <a:extLst>
                  <a:ext uri="{0D108BD9-81ED-4DB2-BD59-A6C34878D82A}">
                    <a16:rowId xmlns:a16="http://schemas.microsoft.com/office/drawing/2014/main" val="2624750463"/>
                  </a:ext>
                </a:extLst>
              </a:tr>
              <a:tr h="274020">
                <a:tc>
                  <a:txBody>
                    <a:bodyPr/>
                    <a:lstStyle/>
                    <a:p>
                      <a:r>
                        <a:rPr kumimoji="1" lang="ja-JP" altLang="en-US" sz="1100" dirty="0">
                          <a:latin typeface="Meiryo UI" panose="020B0604030504040204" pitchFamily="50" charset="-128"/>
                          <a:ea typeface="Meiryo UI" panose="020B0604030504040204" pitchFamily="50" charset="-128"/>
                        </a:rPr>
                        <a:t>医療機関関連の濃厚接触者</a:t>
                      </a:r>
                      <a:endParaRPr kumimoji="1" lang="en-US" altLang="ja-JP" sz="1100" dirty="0">
                        <a:latin typeface="Meiryo UI" panose="020B0604030504040204" pitchFamily="50" charset="-128"/>
                        <a:ea typeface="Meiryo UI" panose="020B0604030504040204" pitchFamily="50" charset="-128"/>
                      </a:endParaRPr>
                    </a:p>
                  </a:txBody>
                  <a:tcPr marL="82953" marR="82953" marT="41476" marB="41476" anchor="ctr"/>
                </a:tc>
                <a:tc>
                  <a:txBody>
                    <a:bodyPr/>
                    <a:lstStyle/>
                    <a:p>
                      <a:pPr algn="r"/>
                      <a:r>
                        <a:rPr kumimoji="1" lang="en-US" altLang="ja-JP" sz="1100" dirty="0">
                          <a:latin typeface="Meiryo UI" panose="020B0604030504040204" pitchFamily="50" charset="-128"/>
                          <a:ea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rPr>
                        <a:t>人</a:t>
                      </a:r>
                    </a:p>
                  </a:txBody>
                  <a:tcPr marL="82953" marR="82953" marT="41476" marB="41476" anchor="ctr"/>
                </a:tc>
                <a:extLst>
                  <a:ext uri="{0D108BD9-81ED-4DB2-BD59-A6C34878D82A}">
                    <a16:rowId xmlns:a16="http://schemas.microsoft.com/office/drawing/2014/main" val="2185780216"/>
                  </a:ext>
                </a:extLst>
              </a:tr>
              <a:tr h="274020">
                <a:tc>
                  <a:txBody>
                    <a:bodyPr/>
                    <a:lstStyle/>
                    <a:p>
                      <a:r>
                        <a:rPr kumimoji="1" lang="ja-JP" altLang="en-US" sz="1100" b="1" dirty="0">
                          <a:latin typeface="Meiryo UI" panose="020B0604030504040204" pitchFamily="50" charset="-128"/>
                          <a:ea typeface="Meiryo UI" panose="020B0604030504040204" pitchFamily="50" charset="-128"/>
                        </a:rPr>
                        <a:t>感染経路不明者</a:t>
                      </a:r>
                      <a:endParaRPr kumimoji="1" lang="en-US" altLang="ja-JP" sz="1100" b="1" dirty="0">
                        <a:latin typeface="Meiryo UI" panose="020B0604030504040204" pitchFamily="50" charset="-128"/>
                        <a:ea typeface="Meiryo UI" panose="020B0604030504040204" pitchFamily="50" charset="-128"/>
                      </a:endParaRPr>
                    </a:p>
                  </a:txBody>
                  <a:tcPr marL="82953" marR="82953" marT="41476" marB="41476" anchor="ctr"/>
                </a:tc>
                <a:tc>
                  <a:txBody>
                    <a:bodyPr/>
                    <a:lstStyle/>
                    <a:p>
                      <a:pPr algn="r"/>
                      <a:r>
                        <a:rPr kumimoji="1" lang="en-US" altLang="ja-JP" sz="1100" b="1" dirty="0">
                          <a:latin typeface="Meiryo UI" panose="020B0604030504040204" pitchFamily="50" charset="-128"/>
                          <a:ea typeface="Meiryo UI" panose="020B0604030504040204" pitchFamily="50" charset="-128"/>
                        </a:rPr>
                        <a:t>8</a:t>
                      </a:r>
                      <a:r>
                        <a:rPr kumimoji="1" lang="ja-JP" altLang="en-US" sz="1100" b="1" dirty="0">
                          <a:latin typeface="Meiryo UI" panose="020B0604030504040204" pitchFamily="50" charset="-128"/>
                          <a:ea typeface="Meiryo UI" panose="020B0604030504040204" pitchFamily="50" charset="-128"/>
                        </a:rPr>
                        <a:t>人</a:t>
                      </a:r>
                    </a:p>
                  </a:txBody>
                  <a:tcPr marL="82953" marR="82953" marT="41476" marB="41476" anchor="ctr"/>
                </a:tc>
                <a:extLst>
                  <a:ext uri="{0D108BD9-81ED-4DB2-BD59-A6C34878D82A}">
                    <a16:rowId xmlns:a16="http://schemas.microsoft.com/office/drawing/2014/main" val="1001998296"/>
                  </a:ext>
                </a:extLst>
              </a:tr>
              <a:tr h="274020">
                <a:tc>
                  <a:txBody>
                    <a:bodyPr/>
                    <a:lstStyle/>
                    <a:p>
                      <a:r>
                        <a:rPr kumimoji="1" lang="ja-JP" altLang="en-US" sz="1100" b="1" dirty="0">
                          <a:latin typeface="Meiryo UI" panose="020B0604030504040204" pitchFamily="50" charset="-128"/>
                          <a:ea typeface="Meiryo UI" panose="020B0604030504040204" pitchFamily="50" charset="-128"/>
                        </a:rPr>
                        <a:t>感染経路不明者の濃厚接触者</a:t>
                      </a:r>
                    </a:p>
                  </a:txBody>
                  <a:tcPr marL="82953" marR="82953" marT="41476" marB="41476" anchor="ctr"/>
                </a:tc>
                <a:tc>
                  <a:txBody>
                    <a:bodyPr/>
                    <a:lstStyle/>
                    <a:p>
                      <a:pPr algn="r"/>
                      <a:r>
                        <a:rPr kumimoji="1" lang="en-US" altLang="ja-JP" sz="1100" b="1" dirty="0">
                          <a:latin typeface="Meiryo UI" panose="020B0604030504040204" pitchFamily="50" charset="-128"/>
                          <a:ea typeface="Meiryo UI" panose="020B0604030504040204" pitchFamily="50" charset="-128"/>
                        </a:rPr>
                        <a:t>16</a:t>
                      </a:r>
                      <a:r>
                        <a:rPr kumimoji="1" lang="ja-JP" altLang="en-US" sz="1100" b="1" dirty="0">
                          <a:latin typeface="Meiryo UI" panose="020B0604030504040204" pitchFamily="50" charset="-128"/>
                          <a:ea typeface="Meiryo UI" panose="020B0604030504040204" pitchFamily="50" charset="-128"/>
                        </a:rPr>
                        <a:t>人</a:t>
                      </a:r>
                    </a:p>
                  </a:txBody>
                  <a:tcPr marL="82953" marR="82953" marT="41476" marB="41476" anchor="ctr"/>
                </a:tc>
                <a:extLst>
                  <a:ext uri="{0D108BD9-81ED-4DB2-BD59-A6C34878D82A}">
                    <a16:rowId xmlns:a16="http://schemas.microsoft.com/office/drawing/2014/main" val="2775316239"/>
                  </a:ext>
                </a:extLst>
              </a:tr>
              <a:tr h="274020">
                <a:tc>
                  <a:txBody>
                    <a:bodyPr/>
                    <a:lstStyle/>
                    <a:p>
                      <a:r>
                        <a:rPr kumimoji="1" lang="ja-JP" altLang="en-US" sz="1100" b="0" dirty="0">
                          <a:latin typeface="Meiryo UI" panose="020B0604030504040204" pitchFamily="50" charset="-128"/>
                          <a:ea typeface="Meiryo UI" panose="020B0604030504040204" pitchFamily="50" charset="-128"/>
                        </a:rPr>
                        <a:t>合計</a:t>
                      </a:r>
                    </a:p>
                  </a:txBody>
                  <a:tcPr marL="82953" marR="82953" marT="41476" marB="41476" anchor="ctr"/>
                </a:tc>
                <a:tc>
                  <a:txBody>
                    <a:bodyPr/>
                    <a:lstStyle/>
                    <a:p>
                      <a:pPr algn="r"/>
                      <a:r>
                        <a:rPr kumimoji="1" lang="en-US" altLang="ja-JP" sz="1100" b="0" dirty="0">
                          <a:latin typeface="Meiryo UI" panose="020B0604030504040204" pitchFamily="50" charset="-128"/>
                          <a:ea typeface="Meiryo UI" panose="020B0604030504040204" pitchFamily="50" charset="-128"/>
                        </a:rPr>
                        <a:t>35</a:t>
                      </a:r>
                      <a:r>
                        <a:rPr kumimoji="1" lang="ja-JP" altLang="en-US" sz="1100" b="0" dirty="0">
                          <a:latin typeface="Meiryo UI" panose="020B0604030504040204" pitchFamily="50" charset="-128"/>
                          <a:ea typeface="Meiryo UI" panose="020B0604030504040204" pitchFamily="50" charset="-128"/>
                        </a:rPr>
                        <a:t>人</a:t>
                      </a:r>
                    </a:p>
                  </a:txBody>
                  <a:tcPr marL="82953" marR="82953" marT="41476" marB="41476" anchor="ctr"/>
                </a:tc>
                <a:extLst>
                  <a:ext uri="{0D108BD9-81ED-4DB2-BD59-A6C34878D82A}">
                    <a16:rowId xmlns:a16="http://schemas.microsoft.com/office/drawing/2014/main" val="3910325870"/>
                  </a:ext>
                </a:extLst>
              </a:tr>
            </a:tbl>
          </a:graphicData>
        </a:graphic>
      </p:graphicFrame>
      <p:sp>
        <p:nvSpPr>
          <p:cNvPr id="92" name="テキスト ボックス 91"/>
          <p:cNvSpPr txBox="1"/>
          <p:nvPr/>
        </p:nvSpPr>
        <p:spPr>
          <a:xfrm>
            <a:off x="9126009" y="3161778"/>
            <a:ext cx="2844460" cy="556145"/>
          </a:xfrm>
          <a:prstGeom prst="rect">
            <a:avLst/>
          </a:prstGeom>
          <a:noFill/>
          <a:ln>
            <a:noFill/>
          </a:ln>
        </p:spPr>
        <p:style>
          <a:lnRef idx="0">
            <a:scrgbClr r="0" g="0" b="0"/>
          </a:lnRef>
          <a:fillRef idx="0">
            <a:scrgbClr r="0" g="0" b="0"/>
          </a:fillRef>
          <a:effectRef idx="0">
            <a:scrgbClr r="0" g="0" b="0"/>
          </a:effectRef>
          <a:fontRef idx="minor">
            <a:schemeClr val="dk1"/>
          </a:fontRef>
        </p:style>
        <p:txBody>
          <a:bodyPr wrap="none" rtlCol="0" anchor="ctr" anchorCtr="0">
            <a:noAutofit/>
          </a:bodyPr>
          <a:lstStyle/>
          <a:p>
            <a:r>
              <a:rPr lang="ja-JP" altLang="en-US" sz="1200" dirty="0">
                <a:latin typeface="Meiryo UI" panose="020B0604030504040204" pitchFamily="50" charset="-128"/>
                <a:ea typeface="Meiryo UI" panose="020B0604030504040204" pitchFamily="50" charset="-128"/>
              </a:rPr>
              <a:t>・感染経路不明者は、</a:t>
            </a:r>
            <a:endParaRPr lang="en-US" altLang="ja-JP" sz="1200" dirty="0">
              <a:latin typeface="Meiryo UI" panose="020B0604030504040204" pitchFamily="50" charset="-128"/>
              <a:ea typeface="Meiryo UI" panose="020B0604030504040204" pitchFamily="50" charset="-128"/>
            </a:endParaRPr>
          </a:p>
          <a:p>
            <a:r>
              <a:rPr lang="ja-JP" altLang="en-US" sz="1200" dirty="0">
                <a:latin typeface="Meiryo UI" panose="020B0604030504040204" pitchFamily="50" charset="-128"/>
                <a:ea typeface="Meiryo UI" panose="020B0604030504040204" pitchFamily="50" charset="-128"/>
              </a:rPr>
              <a:t>　陽性判明者の</a:t>
            </a:r>
            <a:r>
              <a:rPr lang="ja-JP" altLang="en-US" sz="1200" b="1" dirty="0">
                <a:latin typeface="Meiryo UI" panose="020B0604030504040204" pitchFamily="50" charset="-128"/>
                <a:ea typeface="Meiryo UI" panose="020B0604030504040204" pitchFamily="50" charset="-128"/>
              </a:rPr>
              <a:t>約</a:t>
            </a:r>
            <a:r>
              <a:rPr lang="en-US" altLang="ja-JP" sz="1200" b="1" dirty="0">
                <a:latin typeface="Meiryo UI" panose="020B0604030504040204" pitchFamily="50" charset="-128"/>
                <a:ea typeface="Meiryo UI" panose="020B0604030504040204" pitchFamily="50" charset="-128"/>
              </a:rPr>
              <a:t>2</a:t>
            </a:r>
            <a:r>
              <a:rPr lang="ja-JP" altLang="en-US" sz="1200" b="1" dirty="0">
                <a:latin typeface="Meiryo UI" panose="020B0604030504040204" pitchFamily="50" charset="-128"/>
                <a:ea typeface="Meiryo UI" panose="020B0604030504040204" pitchFamily="50" charset="-128"/>
              </a:rPr>
              <a:t>割</a:t>
            </a:r>
            <a:r>
              <a:rPr lang="ja-JP" altLang="en-US" sz="1200" dirty="0">
                <a:latin typeface="Meiryo UI" panose="020B0604030504040204" pitchFamily="50" charset="-128"/>
                <a:ea typeface="Meiryo UI" panose="020B0604030504040204" pitchFamily="50" charset="-128"/>
              </a:rPr>
              <a:t>を占める</a:t>
            </a:r>
            <a:endParaRPr kumimoji="1" lang="ja-JP" altLang="en-US" sz="1200" dirty="0">
              <a:latin typeface="Meiryo UI" panose="020B0604030504040204" pitchFamily="50" charset="-128"/>
              <a:ea typeface="Meiryo UI" panose="020B0604030504040204" pitchFamily="50" charset="-128"/>
            </a:endParaRPr>
          </a:p>
        </p:txBody>
      </p:sp>
      <p:sp>
        <p:nvSpPr>
          <p:cNvPr id="93" name="テキスト ボックス 92"/>
          <p:cNvSpPr txBox="1"/>
          <p:nvPr/>
        </p:nvSpPr>
        <p:spPr>
          <a:xfrm>
            <a:off x="1575907" y="4226290"/>
            <a:ext cx="1674660" cy="743593"/>
          </a:xfrm>
          <a:prstGeom prst="rect">
            <a:avLst/>
          </a:prstGeom>
          <a:ln>
            <a:solidFill>
              <a:schemeClr val="dk1">
                <a:alpha val="98000"/>
              </a:schemeClr>
            </a:solidFill>
          </a:ln>
        </p:spPr>
        <p:style>
          <a:lnRef idx="2">
            <a:schemeClr val="dk1"/>
          </a:lnRef>
          <a:fillRef idx="1">
            <a:schemeClr val="lt1"/>
          </a:fillRef>
          <a:effectRef idx="0">
            <a:schemeClr val="dk1"/>
          </a:effectRef>
          <a:fontRef idx="minor">
            <a:schemeClr val="dk1"/>
          </a:fontRef>
        </p:style>
        <p:txBody>
          <a:bodyPr wrap="none" rtlCol="0" anchor="ctr" anchorCtr="0">
            <a:noAutofit/>
          </a:bodyPr>
          <a:lstStyle/>
          <a:p>
            <a:r>
              <a:rPr kumimoji="1" lang="ja-JP" altLang="en-US" sz="1200" dirty="0">
                <a:latin typeface="Meiryo UI" panose="020B0604030504040204" pitchFamily="50" charset="-128"/>
                <a:ea typeface="Meiryo UI" panose="020B0604030504040204" pitchFamily="50" charset="-128"/>
              </a:rPr>
              <a:t>感染拡大の大半が</a:t>
            </a:r>
            <a:endParaRPr kumimoji="1" lang="en-US" altLang="ja-JP" sz="1200" dirty="0">
              <a:latin typeface="Meiryo UI" panose="020B0604030504040204" pitchFamily="50" charset="-128"/>
              <a:ea typeface="Meiryo UI" panose="020B0604030504040204" pitchFamily="50" charset="-128"/>
            </a:endParaRPr>
          </a:p>
          <a:p>
            <a:r>
              <a:rPr lang="en-US" altLang="ja-JP" sz="1200" b="1" dirty="0">
                <a:latin typeface="Meiryo UI" panose="020B0604030504040204" pitchFamily="50" charset="-128"/>
                <a:ea typeface="Meiryo UI" panose="020B0604030504040204" pitchFamily="50" charset="-128"/>
              </a:rPr>
              <a:t>2</a:t>
            </a:r>
            <a:r>
              <a:rPr lang="ja-JP" altLang="en-US" sz="1200" b="1" dirty="0">
                <a:latin typeface="Meiryo UI" panose="020B0604030504040204" pitchFamily="50" charset="-128"/>
                <a:ea typeface="Meiryo UI" panose="020B0604030504040204" pitchFamily="50" charset="-128"/>
              </a:rPr>
              <a:t>次感染で収まって</a:t>
            </a:r>
            <a:endParaRPr lang="en-US" altLang="ja-JP" sz="1200" b="1" dirty="0">
              <a:latin typeface="Meiryo UI" panose="020B0604030504040204" pitchFamily="50" charset="-128"/>
              <a:ea typeface="Meiryo UI" panose="020B0604030504040204" pitchFamily="50" charset="-128"/>
            </a:endParaRPr>
          </a:p>
          <a:p>
            <a:r>
              <a:rPr lang="ja-JP" altLang="en-US" sz="1200" b="1" dirty="0">
                <a:latin typeface="Meiryo UI" panose="020B0604030504040204" pitchFamily="50" charset="-128"/>
                <a:ea typeface="Meiryo UI" panose="020B0604030504040204" pitchFamily="50" charset="-128"/>
              </a:rPr>
              <a:t>いる</a:t>
            </a:r>
            <a:endParaRPr kumimoji="1" lang="ja-JP" altLang="en-US" sz="1200" b="1" dirty="0">
              <a:latin typeface="Meiryo UI" panose="020B0604030504040204" pitchFamily="50" charset="-128"/>
              <a:ea typeface="Meiryo UI" panose="020B0604030504040204" pitchFamily="50" charset="-128"/>
            </a:endParaRPr>
          </a:p>
        </p:txBody>
      </p:sp>
      <p:sp>
        <p:nvSpPr>
          <p:cNvPr id="94" name="右矢印 93"/>
          <p:cNvSpPr/>
          <p:nvPr/>
        </p:nvSpPr>
        <p:spPr>
          <a:xfrm>
            <a:off x="8715177" y="1196000"/>
            <a:ext cx="730467" cy="218021"/>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95" name="右矢印 94"/>
          <p:cNvSpPr/>
          <p:nvPr/>
        </p:nvSpPr>
        <p:spPr>
          <a:xfrm>
            <a:off x="3085653" y="1183363"/>
            <a:ext cx="730467" cy="218021"/>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sp>
        <p:nvSpPr>
          <p:cNvPr id="96" name="右矢印 95"/>
          <p:cNvSpPr/>
          <p:nvPr/>
        </p:nvSpPr>
        <p:spPr>
          <a:xfrm>
            <a:off x="5874194" y="1209450"/>
            <a:ext cx="730467" cy="218021"/>
          </a:xfrm>
          <a:prstGeom prst="rightArrow">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kumimoji="1" lang="ja-JP" altLang="en-US"/>
          </a:p>
        </p:txBody>
      </p:sp>
      <p:cxnSp>
        <p:nvCxnSpPr>
          <p:cNvPr id="83" name="直線コネクタ 82"/>
          <p:cNvCxnSpPr/>
          <p:nvPr/>
        </p:nvCxnSpPr>
        <p:spPr>
          <a:xfrm>
            <a:off x="646386" y="2915907"/>
            <a:ext cx="2717460" cy="0"/>
          </a:xfrm>
          <a:prstGeom prst="line">
            <a:avLst/>
          </a:prstGeom>
          <a:ln w="9525" cmpd="sng"/>
        </p:spPr>
        <p:style>
          <a:lnRef idx="1">
            <a:schemeClr val="dk1"/>
          </a:lnRef>
          <a:fillRef idx="0">
            <a:schemeClr val="dk1"/>
          </a:fillRef>
          <a:effectRef idx="0">
            <a:schemeClr val="dk1"/>
          </a:effectRef>
          <a:fontRef idx="minor">
            <a:schemeClr val="tx1"/>
          </a:fontRef>
        </p:style>
      </p:cxnSp>
      <p:cxnSp>
        <p:nvCxnSpPr>
          <p:cNvPr id="84" name="直線コネクタ 83"/>
          <p:cNvCxnSpPr/>
          <p:nvPr/>
        </p:nvCxnSpPr>
        <p:spPr>
          <a:xfrm>
            <a:off x="3486701" y="2368218"/>
            <a:ext cx="2717460" cy="0"/>
          </a:xfrm>
          <a:prstGeom prst="line">
            <a:avLst/>
          </a:prstGeom>
          <a:ln w="9525" cmpd="sng"/>
        </p:spPr>
        <p:style>
          <a:lnRef idx="1">
            <a:schemeClr val="dk1"/>
          </a:lnRef>
          <a:fillRef idx="0">
            <a:schemeClr val="dk1"/>
          </a:fillRef>
          <a:effectRef idx="0">
            <a:schemeClr val="dk1"/>
          </a:effectRef>
          <a:fontRef idx="minor">
            <a:schemeClr val="tx1"/>
          </a:fontRef>
        </p:style>
      </p:cxnSp>
      <p:cxnSp>
        <p:nvCxnSpPr>
          <p:cNvPr id="89" name="直線コネクタ 88"/>
          <p:cNvCxnSpPr/>
          <p:nvPr/>
        </p:nvCxnSpPr>
        <p:spPr>
          <a:xfrm>
            <a:off x="6317595" y="2368218"/>
            <a:ext cx="2717460" cy="0"/>
          </a:xfrm>
          <a:prstGeom prst="line">
            <a:avLst/>
          </a:prstGeom>
          <a:ln w="9525" cmpd="sng"/>
        </p:spPr>
        <p:style>
          <a:lnRef idx="1">
            <a:schemeClr val="dk1"/>
          </a:lnRef>
          <a:fillRef idx="0">
            <a:schemeClr val="dk1"/>
          </a:fillRef>
          <a:effectRef idx="0">
            <a:schemeClr val="dk1"/>
          </a:effectRef>
          <a:fontRef idx="minor">
            <a:schemeClr val="tx1"/>
          </a:fontRef>
        </p:style>
      </p:cxnSp>
      <p:cxnSp>
        <p:nvCxnSpPr>
          <p:cNvPr id="98" name="直線コネクタ 97"/>
          <p:cNvCxnSpPr/>
          <p:nvPr/>
        </p:nvCxnSpPr>
        <p:spPr>
          <a:xfrm>
            <a:off x="9141985" y="2915907"/>
            <a:ext cx="2717460" cy="0"/>
          </a:xfrm>
          <a:prstGeom prst="line">
            <a:avLst/>
          </a:prstGeom>
          <a:ln w="9525" cmpd="sng"/>
        </p:spPr>
        <p:style>
          <a:lnRef idx="1">
            <a:schemeClr val="dk1"/>
          </a:lnRef>
          <a:fillRef idx="0">
            <a:schemeClr val="dk1"/>
          </a:fillRef>
          <a:effectRef idx="0">
            <a:schemeClr val="dk1"/>
          </a:effectRef>
          <a:fontRef idx="minor">
            <a:schemeClr val="tx1"/>
          </a:fontRef>
        </p:style>
      </p:cxnSp>
      <p:sp>
        <p:nvSpPr>
          <p:cNvPr id="97" name="テキスト ボックス 96"/>
          <p:cNvSpPr txBox="1"/>
          <p:nvPr/>
        </p:nvSpPr>
        <p:spPr>
          <a:xfrm>
            <a:off x="11556167" y="6537650"/>
            <a:ext cx="773297" cy="276999"/>
          </a:xfrm>
          <a:prstGeom prst="rect">
            <a:avLst/>
          </a:prstGeom>
          <a:noFill/>
        </p:spPr>
        <p:txBody>
          <a:bodyPr wrap="square" rtlCol="0">
            <a:spAutoFit/>
          </a:bodyPr>
          <a:lstStyle/>
          <a:p>
            <a:r>
              <a:rPr lang="ja-JP" altLang="en-US" sz="1200" dirty="0" smtClean="0"/>
              <a:t>７</a:t>
            </a:r>
            <a:endParaRPr kumimoji="1" lang="ja-JP" altLang="en-US" sz="1200" dirty="0"/>
          </a:p>
        </p:txBody>
      </p:sp>
      <p:sp>
        <p:nvSpPr>
          <p:cNvPr id="101" name="テキスト ボックス 100"/>
          <p:cNvSpPr txBox="1"/>
          <p:nvPr/>
        </p:nvSpPr>
        <p:spPr>
          <a:xfrm>
            <a:off x="847655" y="3818157"/>
            <a:ext cx="2706644" cy="338554"/>
          </a:xfrm>
          <a:prstGeom prst="rect">
            <a:avLst/>
          </a:prstGeom>
          <a:noFill/>
        </p:spPr>
        <p:txBody>
          <a:bodyPr wrap="square" rtlCol="0">
            <a:spAutoFit/>
          </a:bodyPr>
          <a:lstStyle/>
          <a:p>
            <a:r>
              <a:rPr lang="en-US" altLang="ja-JP" sz="1600" b="1" u="sng" dirty="0"/>
              <a:t>1</a:t>
            </a:r>
            <a:r>
              <a:rPr lang="ja-JP" altLang="en-US" sz="1600" b="1" u="sng" dirty="0"/>
              <a:t>人から</a:t>
            </a:r>
            <a:r>
              <a:rPr lang="en-US" altLang="ja-JP" sz="1600" b="1" u="sng" dirty="0"/>
              <a:t>0.76</a:t>
            </a:r>
            <a:r>
              <a:rPr lang="ja-JP" altLang="en-US" sz="1600" b="1" u="sng" dirty="0"/>
              <a:t>人が感染</a:t>
            </a:r>
          </a:p>
        </p:txBody>
      </p:sp>
      <p:sp>
        <p:nvSpPr>
          <p:cNvPr id="102" name="テキスト ボックス 101"/>
          <p:cNvSpPr txBox="1"/>
          <p:nvPr/>
        </p:nvSpPr>
        <p:spPr>
          <a:xfrm>
            <a:off x="3898017" y="3802535"/>
            <a:ext cx="2706644" cy="338554"/>
          </a:xfrm>
          <a:prstGeom prst="rect">
            <a:avLst/>
          </a:prstGeom>
          <a:noFill/>
        </p:spPr>
        <p:txBody>
          <a:bodyPr wrap="square" rtlCol="0">
            <a:spAutoFit/>
          </a:bodyPr>
          <a:lstStyle/>
          <a:p>
            <a:r>
              <a:rPr lang="en-US" altLang="ja-JP" sz="1600" b="1" u="sng" dirty="0"/>
              <a:t>1</a:t>
            </a:r>
            <a:r>
              <a:rPr lang="ja-JP" altLang="en-US" sz="1600" b="1" u="sng" dirty="0"/>
              <a:t>人から</a:t>
            </a:r>
            <a:r>
              <a:rPr lang="en-US" altLang="ja-JP" sz="1600" b="1" u="sng" dirty="0"/>
              <a:t>0.39</a:t>
            </a:r>
            <a:r>
              <a:rPr lang="ja-JP" altLang="en-US" sz="1600" b="1" u="sng" dirty="0"/>
              <a:t>人が感染</a:t>
            </a:r>
          </a:p>
        </p:txBody>
      </p:sp>
      <p:sp>
        <p:nvSpPr>
          <p:cNvPr id="103" name="テキスト ボックス 102"/>
          <p:cNvSpPr txBox="1"/>
          <p:nvPr/>
        </p:nvSpPr>
        <p:spPr>
          <a:xfrm>
            <a:off x="6611399" y="3800500"/>
            <a:ext cx="2706644" cy="338554"/>
          </a:xfrm>
          <a:prstGeom prst="rect">
            <a:avLst/>
          </a:prstGeom>
          <a:noFill/>
        </p:spPr>
        <p:txBody>
          <a:bodyPr wrap="square" rtlCol="0">
            <a:spAutoFit/>
          </a:bodyPr>
          <a:lstStyle/>
          <a:p>
            <a:r>
              <a:rPr lang="en-US" altLang="ja-JP" sz="1600" b="1" u="sng" dirty="0"/>
              <a:t>1</a:t>
            </a:r>
            <a:r>
              <a:rPr lang="ja-JP" altLang="en-US" sz="1600" b="1" u="sng" dirty="0"/>
              <a:t>人から</a:t>
            </a:r>
            <a:r>
              <a:rPr lang="en-US" altLang="ja-JP" sz="1600" b="1" u="sng" dirty="0"/>
              <a:t>0.13</a:t>
            </a:r>
            <a:r>
              <a:rPr lang="ja-JP" altLang="en-US" sz="1600" b="1" u="sng" dirty="0"/>
              <a:t>人が感染</a:t>
            </a:r>
          </a:p>
        </p:txBody>
      </p:sp>
      <p:sp>
        <p:nvSpPr>
          <p:cNvPr id="104" name="テキスト ボックス 103"/>
          <p:cNvSpPr txBox="1"/>
          <p:nvPr/>
        </p:nvSpPr>
        <p:spPr>
          <a:xfrm>
            <a:off x="9459291" y="3842819"/>
            <a:ext cx="2706644" cy="338554"/>
          </a:xfrm>
          <a:prstGeom prst="rect">
            <a:avLst/>
          </a:prstGeom>
          <a:noFill/>
        </p:spPr>
        <p:txBody>
          <a:bodyPr wrap="square" rtlCol="0">
            <a:spAutoFit/>
          </a:bodyPr>
          <a:lstStyle/>
          <a:p>
            <a:r>
              <a:rPr lang="en-US" altLang="ja-JP" sz="1600" b="1" u="sng" dirty="0"/>
              <a:t>1</a:t>
            </a:r>
            <a:r>
              <a:rPr lang="ja-JP" altLang="en-US" sz="1600" b="1" u="sng" dirty="0"/>
              <a:t>人から</a:t>
            </a:r>
            <a:r>
              <a:rPr lang="en-US" altLang="ja-JP" sz="1600" b="1" u="sng" dirty="0"/>
              <a:t>0.13</a:t>
            </a:r>
            <a:r>
              <a:rPr lang="ja-JP" altLang="en-US" sz="1600" b="1" u="sng" dirty="0"/>
              <a:t>人が感染</a:t>
            </a:r>
          </a:p>
        </p:txBody>
      </p:sp>
      <p:sp>
        <p:nvSpPr>
          <p:cNvPr id="105" name="正方形/長方形 104"/>
          <p:cNvSpPr/>
          <p:nvPr/>
        </p:nvSpPr>
        <p:spPr>
          <a:xfrm>
            <a:off x="8508" y="492850"/>
            <a:ext cx="12183492" cy="609793"/>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000" b="1" dirty="0">
                <a:solidFill>
                  <a:schemeClr val="tx1"/>
                </a:solidFill>
                <a:latin typeface="Meiryo UI" panose="020B0604030504040204" pitchFamily="50" charset="-128"/>
                <a:ea typeface="Meiryo UI" panose="020B0604030504040204" pitchFamily="50" charset="-128"/>
              </a:rPr>
              <a:t>◆陽性者数が最大となった</a:t>
            </a:r>
            <a:r>
              <a:rPr lang="en-US" altLang="ja-JP" sz="2000" b="1" dirty="0">
                <a:solidFill>
                  <a:schemeClr val="tx1"/>
                </a:solidFill>
                <a:latin typeface="Meiryo UI" panose="020B0604030504040204" pitchFamily="50" charset="-128"/>
                <a:ea typeface="Meiryo UI" panose="020B0604030504040204" pitchFamily="50" charset="-128"/>
              </a:rPr>
              <a:t>4/9</a:t>
            </a:r>
            <a:r>
              <a:rPr lang="ja-JP" altLang="en-US" sz="2000" b="1" dirty="0">
                <a:solidFill>
                  <a:schemeClr val="tx1"/>
                </a:solidFill>
                <a:latin typeface="Meiryo UI" panose="020B0604030504040204" pitchFamily="50" charset="-128"/>
                <a:ea typeface="Meiryo UI" panose="020B0604030504040204" pitchFamily="50" charset="-128"/>
              </a:rPr>
              <a:t>（判明日）においても、感染拡大は</a:t>
            </a:r>
            <a:r>
              <a:rPr lang="en-US" altLang="ja-JP" sz="2000" b="1" dirty="0">
                <a:solidFill>
                  <a:schemeClr val="tx1"/>
                </a:solidFill>
                <a:latin typeface="Meiryo UI" panose="020B0604030504040204" pitchFamily="50" charset="-128"/>
                <a:ea typeface="Meiryo UI" panose="020B0604030504040204" pitchFamily="50" charset="-128"/>
              </a:rPr>
              <a:t>3</a:t>
            </a:r>
            <a:r>
              <a:rPr lang="ja-JP" altLang="en-US" sz="2000" b="1" dirty="0">
                <a:solidFill>
                  <a:schemeClr val="tx1"/>
                </a:solidFill>
                <a:latin typeface="Meiryo UI" panose="020B0604030504040204" pitchFamily="50" charset="-128"/>
                <a:ea typeface="Meiryo UI" panose="020B0604030504040204" pitchFamily="50" charset="-128"/>
              </a:rPr>
              <a:t>次感染までで抑え込み。</a:t>
            </a:r>
          </a:p>
          <a:p>
            <a:pPr lvl="0"/>
            <a:r>
              <a:rPr lang="ja-JP" altLang="en-US" sz="2000" b="1" dirty="0">
                <a:solidFill>
                  <a:schemeClr val="tx1"/>
                </a:solidFill>
                <a:latin typeface="Meiryo UI" panose="020B0604030504040204" pitchFamily="50" charset="-128"/>
                <a:ea typeface="Meiryo UI" panose="020B0604030504040204" pitchFamily="50" charset="-128"/>
              </a:rPr>
              <a:t>◆</a:t>
            </a:r>
            <a:r>
              <a:rPr lang="en-US" altLang="ja-JP" sz="2000" b="1" dirty="0">
                <a:solidFill>
                  <a:schemeClr val="tx1"/>
                </a:solidFill>
                <a:latin typeface="Meiryo UI" panose="020B0604030504040204" pitchFamily="50" charset="-128"/>
                <a:ea typeface="Meiryo UI" panose="020B0604030504040204" pitchFamily="50" charset="-128"/>
              </a:rPr>
              <a:t>4</a:t>
            </a:r>
            <a:r>
              <a:rPr lang="ja-JP" altLang="en-US" sz="2000" b="1" dirty="0">
                <a:solidFill>
                  <a:schemeClr val="tx1"/>
                </a:solidFill>
                <a:latin typeface="Meiryo UI" panose="020B0604030504040204" pitchFamily="50" charset="-128"/>
                <a:ea typeface="Meiryo UI" panose="020B0604030504040204" pitchFamily="50" charset="-128"/>
              </a:rPr>
              <a:t>月後半には、感染経路不明者の割合が減少し、感染拡大は</a:t>
            </a:r>
            <a:r>
              <a:rPr lang="en-US" altLang="ja-JP" sz="2000" b="1" dirty="0">
                <a:solidFill>
                  <a:schemeClr val="tx1"/>
                </a:solidFill>
                <a:latin typeface="Meiryo UI" panose="020B0604030504040204" pitchFamily="50" charset="-128"/>
                <a:ea typeface="Meiryo UI" panose="020B0604030504040204" pitchFamily="50" charset="-128"/>
              </a:rPr>
              <a:t>2</a:t>
            </a:r>
            <a:r>
              <a:rPr lang="ja-JP" altLang="en-US" sz="2000" b="1" dirty="0">
                <a:solidFill>
                  <a:schemeClr val="tx1"/>
                </a:solidFill>
                <a:latin typeface="Meiryo UI" panose="020B0604030504040204" pitchFamily="50" charset="-128"/>
                <a:ea typeface="Meiryo UI" panose="020B0604030504040204" pitchFamily="50" charset="-128"/>
              </a:rPr>
              <a:t>次感染のみとなっている。</a:t>
            </a:r>
          </a:p>
        </p:txBody>
      </p:sp>
      <p:sp>
        <p:nvSpPr>
          <p:cNvPr id="99" name="テキスト ボックス 98"/>
          <p:cNvSpPr txBox="1"/>
          <p:nvPr/>
        </p:nvSpPr>
        <p:spPr>
          <a:xfrm>
            <a:off x="0" y="-3853"/>
            <a:ext cx="12191999" cy="461665"/>
          </a:xfrm>
          <a:prstGeom prst="rect">
            <a:avLst/>
          </a:prstGeom>
          <a:solidFill>
            <a:srgbClr val="00B050"/>
          </a:solidFill>
          <a:ln>
            <a:noFill/>
          </a:ln>
        </p:spPr>
        <p:txBody>
          <a:bodyPr wrap="square" rtlCol="0">
            <a:spAutoFit/>
          </a:bodyPr>
          <a:lstStyle/>
          <a:p>
            <a:pPr algn="ctr"/>
            <a:r>
              <a:rPr lang="en-US" altLang="ja-JP" sz="2400" b="1" dirty="0" smtClean="0">
                <a:solidFill>
                  <a:schemeClr val="bg1"/>
                </a:solidFill>
                <a:latin typeface="Meiryo UI" panose="020B0604030504040204" pitchFamily="50" charset="-128"/>
                <a:ea typeface="Meiryo UI" panose="020B0604030504040204" pitchFamily="50" charset="-128"/>
              </a:rPr>
              <a:t>【</a:t>
            </a:r>
            <a:r>
              <a:rPr lang="ja-JP" altLang="en-US" sz="2400" b="1" dirty="0" smtClean="0">
                <a:solidFill>
                  <a:schemeClr val="bg1"/>
                </a:solidFill>
                <a:latin typeface="Meiryo UI" panose="020B0604030504040204" pitchFamily="50" charset="-128"/>
                <a:ea typeface="Meiryo UI" panose="020B0604030504040204" pitchFamily="50" charset="-128"/>
              </a:rPr>
              <a:t>参考</a:t>
            </a:r>
            <a:r>
              <a:rPr lang="en-US" altLang="ja-JP" sz="2400" b="1" dirty="0" smtClean="0">
                <a:solidFill>
                  <a:schemeClr val="bg1"/>
                </a:solidFill>
                <a:latin typeface="Meiryo UI" panose="020B0604030504040204" pitchFamily="50" charset="-128"/>
                <a:ea typeface="Meiryo UI" panose="020B0604030504040204" pitchFamily="50" charset="-128"/>
              </a:rPr>
              <a:t>】</a:t>
            </a:r>
            <a:r>
              <a:rPr lang="ja-JP" altLang="en-US" sz="2400" b="1" dirty="0" smtClean="0">
                <a:solidFill>
                  <a:schemeClr val="bg1"/>
                </a:solidFill>
                <a:latin typeface="Meiryo UI" panose="020B0604030504040204" pitchFamily="50" charset="-128"/>
                <a:ea typeface="Meiryo UI" panose="020B0604030504040204" pitchFamily="50" charset="-128"/>
              </a:rPr>
              <a:t>２</a:t>
            </a:r>
            <a:r>
              <a:rPr lang="ja-JP" altLang="en-US" sz="2400" b="1" dirty="0">
                <a:solidFill>
                  <a:schemeClr val="bg1"/>
                </a:solidFill>
                <a:latin typeface="Meiryo UI" panose="020B0604030504040204" pitchFamily="50" charset="-128"/>
                <a:ea typeface="Meiryo UI" panose="020B0604030504040204" pitchFamily="50" charset="-128"/>
              </a:rPr>
              <a:t>　保健所による積極的疫学調査の</a:t>
            </a:r>
            <a:r>
              <a:rPr lang="ja-JP" altLang="en-US" sz="2400" b="1" dirty="0" smtClean="0">
                <a:solidFill>
                  <a:schemeClr val="bg1"/>
                </a:solidFill>
                <a:latin typeface="Meiryo UI" panose="020B0604030504040204" pitchFamily="50" charset="-128"/>
                <a:ea typeface="Meiryo UI" panose="020B0604030504040204" pitchFamily="50" charset="-128"/>
              </a:rPr>
              <a:t>徹底</a:t>
            </a:r>
            <a:endParaRPr lang="ja-JP" altLang="en-US" sz="2400" b="1" dirty="0">
              <a:solidFill>
                <a:schemeClr val="bg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5468655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テキスト ボックス 14"/>
          <p:cNvSpPr txBox="1"/>
          <p:nvPr/>
        </p:nvSpPr>
        <p:spPr>
          <a:xfrm>
            <a:off x="-16632" y="0"/>
            <a:ext cx="12192000" cy="492443"/>
          </a:xfrm>
          <a:prstGeom prst="rect">
            <a:avLst/>
          </a:prstGeom>
          <a:solidFill>
            <a:srgbClr val="00B050"/>
          </a:solidFill>
          <a:ln>
            <a:noFill/>
          </a:ln>
        </p:spPr>
        <p:txBody>
          <a:bodyPr wrap="square" rtlCol="0">
            <a:spAutoFit/>
          </a:bodyPr>
          <a:lstStyle/>
          <a:p>
            <a:pPr algn="ctr"/>
            <a:r>
              <a:rPr lang="en-US" altLang="ja-JP" sz="2600" b="1" dirty="0" smtClean="0">
                <a:solidFill>
                  <a:schemeClr val="bg1"/>
                </a:solidFill>
                <a:latin typeface="Meiryo UI" panose="020B0604030504040204" pitchFamily="50" charset="-128"/>
                <a:ea typeface="Meiryo UI" panose="020B0604030504040204" pitchFamily="50" charset="-128"/>
              </a:rPr>
              <a:t>【</a:t>
            </a:r>
            <a:r>
              <a:rPr lang="ja-JP" altLang="en-US" sz="2600" b="1" dirty="0" smtClean="0">
                <a:solidFill>
                  <a:schemeClr val="bg1"/>
                </a:solidFill>
                <a:latin typeface="Meiryo UI" panose="020B0604030504040204" pitchFamily="50" charset="-128"/>
                <a:ea typeface="Meiryo UI" panose="020B0604030504040204" pitchFamily="50" charset="-128"/>
              </a:rPr>
              <a:t>参考</a:t>
            </a:r>
            <a:r>
              <a:rPr lang="en-US" altLang="ja-JP" sz="2600" b="1" dirty="0" smtClean="0">
                <a:solidFill>
                  <a:schemeClr val="bg1"/>
                </a:solidFill>
                <a:latin typeface="Meiryo UI" panose="020B0604030504040204" pitchFamily="50" charset="-128"/>
                <a:ea typeface="Meiryo UI" panose="020B0604030504040204" pitchFamily="50" charset="-128"/>
              </a:rPr>
              <a:t>】</a:t>
            </a:r>
            <a:r>
              <a:rPr lang="ja-JP" altLang="en-US" sz="2600" b="1" dirty="0" smtClean="0">
                <a:solidFill>
                  <a:schemeClr val="bg1"/>
                </a:solidFill>
                <a:latin typeface="Meiryo UI" panose="020B0604030504040204" pitchFamily="50" charset="-128"/>
                <a:ea typeface="Meiryo UI" panose="020B0604030504040204" pitchFamily="50" charset="-128"/>
              </a:rPr>
              <a:t>２</a:t>
            </a:r>
            <a:r>
              <a:rPr lang="ja-JP" altLang="en-US" sz="2600" b="1" dirty="0">
                <a:solidFill>
                  <a:schemeClr val="bg1"/>
                </a:solidFill>
                <a:latin typeface="Meiryo UI" panose="020B0604030504040204" pitchFamily="50" charset="-128"/>
                <a:ea typeface="Meiryo UI" panose="020B0604030504040204" pitchFamily="50" charset="-128"/>
              </a:rPr>
              <a:t>　保健所による積極的疫学調査の</a:t>
            </a:r>
            <a:r>
              <a:rPr lang="ja-JP" altLang="en-US" sz="2600" b="1" dirty="0" smtClean="0">
                <a:solidFill>
                  <a:schemeClr val="bg1"/>
                </a:solidFill>
                <a:latin typeface="Meiryo UI" panose="020B0604030504040204" pitchFamily="50" charset="-128"/>
                <a:ea typeface="Meiryo UI" panose="020B0604030504040204" pitchFamily="50" charset="-128"/>
              </a:rPr>
              <a:t>徹底　夜の街クラスター</a:t>
            </a:r>
            <a:r>
              <a:rPr lang="ja-JP" altLang="en-US" sz="2600" b="1" dirty="0">
                <a:solidFill>
                  <a:schemeClr val="bg1"/>
                </a:solidFill>
                <a:latin typeface="Meiryo UI" panose="020B0604030504040204" pitchFamily="50" charset="-128"/>
                <a:ea typeface="Meiryo UI" panose="020B0604030504040204" pitchFamily="50" charset="-128"/>
              </a:rPr>
              <a:t>の状況について</a:t>
            </a:r>
            <a:endParaRPr lang="ja-JP" altLang="en-US" sz="2600" b="1" dirty="0">
              <a:latin typeface="Meiryo UI" panose="020B0604030504040204" pitchFamily="50" charset="-128"/>
              <a:ea typeface="Meiryo UI" panose="020B0604030504040204" pitchFamily="50" charset="-128"/>
            </a:endParaRPr>
          </a:p>
        </p:txBody>
      </p:sp>
      <p:sp>
        <p:nvSpPr>
          <p:cNvPr id="104" name="テキスト ボックス 103"/>
          <p:cNvSpPr txBox="1"/>
          <p:nvPr/>
        </p:nvSpPr>
        <p:spPr>
          <a:xfrm>
            <a:off x="11667976" y="6612084"/>
            <a:ext cx="773297" cy="276999"/>
          </a:xfrm>
          <a:prstGeom prst="rect">
            <a:avLst/>
          </a:prstGeom>
          <a:noFill/>
        </p:spPr>
        <p:txBody>
          <a:bodyPr wrap="square" rtlCol="0">
            <a:spAutoFit/>
          </a:bodyPr>
          <a:lstStyle/>
          <a:p>
            <a:r>
              <a:rPr lang="ja-JP" altLang="en-US" sz="1200" dirty="0"/>
              <a:t>８</a:t>
            </a:r>
            <a:endParaRPr kumimoji="1" lang="ja-JP" altLang="en-US" sz="1200" dirty="0"/>
          </a:p>
        </p:txBody>
      </p:sp>
      <p:sp>
        <p:nvSpPr>
          <p:cNvPr id="108" name="テキスト ボックス 107"/>
          <p:cNvSpPr txBox="1"/>
          <p:nvPr/>
        </p:nvSpPr>
        <p:spPr>
          <a:xfrm>
            <a:off x="785611" y="2277938"/>
            <a:ext cx="11269014" cy="615553"/>
          </a:xfrm>
          <a:prstGeom prst="rect">
            <a:avLst/>
          </a:prstGeom>
          <a:noFill/>
        </p:spPr>
        <p:txBody>
          <a:bodyPr wrap="square" rtlCol="0">
            <a:spAutoFit/>
          </a:bodyPr>
          <a:lstStyle/>
          <a:p>
            <a:r>
              <a:rPr lang="ja-JP" altLang="en-US" dirty="0" smtClean="0">
                <a:latin typeface="Meiryo UI" panose="020B0604030504040204" pitchFamily="50" charset="-128"/>
                <a:ea typeface="Meiryo UI" panose="020B0604030504040204" pitchFamily="50" charset="-128"/>
              </a:rPr>
              <a:t>合計：</a:t>
            </a:r>
            <a:r>
              <a:rPr lang="en-US" altLang="ja-JP" dirty="0" smtClean="0">
                <a:latin typeface="Meiryo UI" panose="020B0604030504040204" pitchFamily="50" charset="-128"/>
                <a:ea typeface="Meiryo UI" panose="020B0604030504040204" pitchFamily="50" charset="-128"/>
              </a:rPr>
              <a:t>44</a:t>
            </a:r>
            <a:r>
              <a:rPr lang="ja-JP" altLang="en-US" dirty="0" smtClean="0">
                <a:latin typeface="Meiryo UI" panose="020B0604030504040204" pitchFamily="50" charset="-128"/>
                <a:ea typeface="Meiryo UI" panose="020B0604030504040204" pitchFamily="50" charset="-128"/>
              </a:rPr>
              <a:t>人（判明日別）</a:t>
            </a:r>
            <a:endParaRPr lang="en-US" altLang="ja-JP" dirty="0" smtClean="0">
              <a:latin typeface="Meiryo UI" panose="020B0604030504040204" pitchFamily="50" charset="-128"/>
              <a:ea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rPr>
              <a:t>（大阪市北区を中心としたエリアの夜の飲食店等での滞在歴がある陽性者のみを集計。他府県事例及び濃厚接触者は除く）</a:t>
            </a:r>
            <a:endParaRPr lang="en-US" altLang="ja-JP" sz="1600" dirty="0" smtClean="0">
              <a:latin typeface="Meiryo UI" panose="020B0604030504040204" pitchFamily="50" charset="-128"/>
              <a:ea typeface="Meiryo UI" panose="020B0604030504040204" pitchFamily="50" charset="-128"/>
            </a:endParaRPr>
          </a:p>
        </p:txBody>
      </p:sp>
      <p:sp>
        <p:nvSpPr>
          <p:cNvPr id="112" name="正方形/長方形 111"/>
          <p:cNvSpPr/>
          <p:nvPr/>
        </p:nvSpPr>
        <p:spPr>
          <a:xfrm>
            <a:off x="8508" y="913934"/>
            <a:ext cx="12183492" cy="1345902"/>
          </a:xfrm>
          <a:prstGeom prst="rect">
            <a:avLst/>
          </a:prstGeom>
          <a:solidFill>
            <a:srgbClr val="FFFF9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r>
              <a:rPr lang="ja-JP" altLang="en-US" sz="2000" b="1" dirty="0" smtClean="0">
                <a:solidFill>
                  <a:schemeClr val="tx1"/>
                </a:solidFill>
                <a:latin typeface="Meiryo UI" panose="020B0604030504040204" pitchFamily="50" charset="-128"/>
                <a:ea typeface="Meiryo UI" panose="020B0604030504040204" pitchFamily="50" charset="-128"/>
              </a:rPr>
              <a:t>◆　遡りの接触者調査によりクラスターとして探知。</a:t>
            </a:r>
            <a:endParaRPr lang="en-US" altLang="ja-JP" sz="2000" b="1" dirty="0" smtClean="0">
              <a:solidFill>
                <a:schemeClr val="tx1"/>
              </a:solidFill>
              <a:latin typeface="Meiryo UI" panose="020B0604030504040204" pitchFamily="50" charset="-128"/>
              <a:ea typeface="Meiryo UI" panose="020B0604030504040204" pitchFamily="50" charset="-128"/>
            </a:endParaRPr>
          </a:p>
          <a:p>
            <a:pPr lvl="0"/>
            <a:r>
              <a:rPr lang="ja-JP" altLang="en-US" sz="2000" b="1" dirty="0" smtClean="0">
                <a:solidFill>
                  <a:schemeClr val="tx1"/>
                </a:solidFill>
                <a:latin typeface="Meiryo UI" panose="020B0604030504040204" pitchFamily="50" charset="-128"/>
                <a:ea typeface="Meiryo UI" panose="020B0604030504040204" pitchFamily="50" charset="-128"/>
              </a:rPr>
              <a:t>◆　３月</a:t>
            </a:r>
            <a:r>
              <a:rPr lang="en-US" altLang="ja-JP" sz="2000" b="1" dirty="0" smtClean="0">
                <a:solidFill>
                  <a:schemeClr val="tx1"/>
                </a:solidFill>
                <a:latin typeface="Meiryo UI" panose="020B0604030504040204" pitchFamily="50" charset="-128"/>
                <a:ea typeface="Meiryo UI" panose="020B0604030504040204" pitchFamily="50" charset="-128"/>
              </a:rPr>
              <a:t>31</a:t>
            </a:r>
            <a:r>
              <a:rPr lang="ja-JP" altLang="en-US" sz="2000" b="1" dirty="0" smtClean="0">
                <a:solidFill>
                  <a:schemeClr val="tx1"/>
                </a:solidFill>
                <a:latin typeface="Meiryo UI" panose="020B0604030504040204" pitchFamily="50" charset="-128"/>
                <a:ea typeface="Meiryo UI" panose="020B0604030504040204" pitchFamily="50" charset="-128"/>
              </a:rPr>
              <a:t>日、夜の飲食店等への外出</a:t>
            </a:r>
            <a:r>
              <a:rPr lang="ja-JP" altLang="en-US" sz="2000" b="1" dirty="0">
                <a:solidFill>
                  <a:schemeClr val="tx1"/>
                </a:solidFill>
                <a:latin typeface="Meiryo UI" panose="020B0604030504040204" pitchFamily="50" charset="-128"/>
                <a:ea typeface="Meiryo UI" panose="020B0604030504040204" pitchFamily="50" charset="-128"/>
              </a:rPr>
              <a:t>の</a:t>
            </a:r>
            <a:r>
              <a:rPr lang="ja-JP" altLang="en-US" sz="2000" b="1" dirty="0" smtClean="0">
                <a:solidFill>
                  <a:schemeClr val="tx1"/>
                </a:solidFill>
                <a:latin typeface="Meiryo UI" panose="020B0604030504040204" pitchFamily="50" charset="-128"/>
                <a:ea typeface="Meiryo UI" panose="020B0604030504040204" pitchFamily="50" charset="-128"/>
              </a:rPr>
              <a:t>自粛及び症状</a:t>
            </a:r>
            <a:r>
              <a:rPr lang="ja-JP" altLang="en-US" sz="2000" b="1" dirty="0">
                <a:solidFill>
                  <a:schemeClr val="tx1"/>
                </a:solidFill>
                <a:latin typeface="Meiryo UI" panose="020B0604030504040204" pitchFamily="50" charset="-128"/>
                <a:ea typeface="Meiryo UI" panose="020B0604030504040204" pitchFamily="50" charset="-128"/>
              </a:rPr>
              <a:t>が出た場合の</a:t>
            </a:r>
            <a:r>
              <a:rPr lang="ja-JP" altLang="en-US" sz="2000" b="1" dirty="0" smtClean="0">
                <a:solidFill>
                  <a:schemeClr val="tx1"/>
                </a:solidFill>
                <a:latin typeface="Meiryo UI" panose="020B0604030504040204" pitchFamily="50" charset="-128"/>
                <a:ea typeface="Meiryo UI" panose="020B0604030504040204" pitchFamily="50" charset="-128"/>
              </a:rPr>
              <a:t>検査を府民に呼びかけ。</a:t>
            </a:r>
            <a:endParaRPr lang="en-US" altLang="ja-JP" sz="2000" b="1" dirty="0" smtClean="0">
              <a:solidFill>
                <a:schemeClr val="tx1"/>
              </a:solidFill>
              <a:latin typeface="Meiryo UI" panose="020B0604030504040204" pitchFamily="50" charset="-128"/>
              <a:ea typeface="Meiryo UI" panose="020B0604030504040204" pitchFamily="50" charset="-128"/>
            </a:endParaRPr>
          </a:p>
          <a:p>
            <a:pPr lvl="0"/>
            <a:r>
              <a:rPr lang="ja-JP" altLang="en-US" sz="2000" b="1" dirty="0" smtClean="0">
                <a:solidFill>
                  <a:schemeClr val="tx1"/>
                </a:solidFill>
                <a:latin typeface="Meiryo UI" panose="020B0604030504040204" pitchFamily="50" charset="-128"/>
                <a:ea typeface="Meiryo UI" panose="020B0604030504040204" pitchFamily="50" charset="-128"/>
              </a:rPr>
              <a:t>◆　</a:t>
            </a:r>
            <a:r>
              <a:rPr lang="en-US" altLang="ja-JP" sz="2000" b="1" dirty="0" smtClean="0">
                <a:solidFill>
                  <a:schemeClr val="tx1"/>
                </a:solidFill>
                <a:latin typeface="Meiryo UI" panose="020B0604030504040204" pitchFamily="50" charset="-128"/>
                <a:ea typeface="Meiryo UI" panose="020B0604030504040204" pitchFamily="50" charset="-128"/>
              </a:rPr>
              <a:t>4</a:t>
            </a:r>
            <a:r>
              <a:rPr lang="ja-JP" altLang="en-US" sz="2000" b="1" dirty="0" smtClean="0">
                <a:solidFill>
                  <a:schemeClr val="tx1"/>
                </a:solidFill>
                <a:latin typeface="Meiryo UI" panose="020B0604030504040204" pitchFamily="50" charset="-128"/>
                <a:ea typeface="Meiryo UI" panose="020B0604030504040204" pitchFamily="50" charset="-128"/>
              </a:rPr>
              <a:t>月１日、知事記者会見にて「夜の街クラスター」発生を発表。</a:t>
            </a:r>
            <a:endParaRPr lang="en-US" altLang="ja-JP" sz="2000" b="1" dirty="0" smtClean="0">
              <a:solidFill>
                <a:schemeClr val="tx1"/>
              </a:solidFill>
              <a:latin typeface="Meiryo UI" panose="020B0604030504040204" pitchFamily="50" charset="-128"/>
              <a:ea typeface="Meiryo UI" panose="020B0604030504040204" pitchFamily="50" charset="-128"/>
            </a:endParaRPr>
          </a:p>
          <a:p>
            <a:pPr lvl="0"/>
            <a:r>
              <a:rPr lang="ja-JP" altLang="en-US" sz="2000" b="1" dirty="0">
                <a:solidFill>
                  <a:schemeClr val="tx1"/>
                </a:solidFill>
                <a:latin typeface="Meiryo UI" panose="020B0604030504040204" pitchFamily="50" charset="-128"/>
                <a:ea typeface="Meiryo UI" panose="020B0604030504040204" pitchFamily="50" charset="-128"/>
              </a:rPr>
              <a:t>　</a:t>
            </a:r>
            <a:r>
              <a:rPr lang="ja-JP" altLang="en-US" sz="2000" b="1" dirty="0" smtClean="0">
                <a:solidFill>
                  <a:schemeClr val="tx1"/>
                </a:solidFill>
                <a:latin typeface="Meiryo UI" panose="020B0604030504040204" pitchFamily="50" charset="-128"/>
                <a:ea typeface="Meiryo UI" panose="020B0604030504040204" pitchFamily="50" charset="-128"/>
              </a:rPr>
              <a:t>　 注意喚起後、関連の感染者が増加し、その後約２週間で</a:t>
            </a:r>
            <a:r>
              <a:rPr lang="ja-JP" altLang="en-US" sz="2000" b="1" dirty="0">
                <a:solidFill>
                  <a:schemeClr val="tx1"/>
                </a:solidFill>
                <a:latin typeface="Meiryo UI" panose="020B0604030504040204" pitchFamily="50" charset="-128"/>
                <a:ea typeface="Meiryo UI" panose="020B0604030504040204" pitchFamily="50" charset="-128"/>
              </a:rPr>
              <a:t>急減</a:t>
            </a:r>
            <a:r>
              <a:rPr lang="ja-JP" altLang="en-US" sz="2000" b="1" dirty="0" smtClean="0">
                <a:solidFill>
                  <a:schemeClr val="tx1"/>
                </a:solidFill>
                <a:latin typeface="Meiryo UI" panose="020B0604030504040204" pitchFamily="50" charset="-128"/>
                <a:ea typeface="Meiryo UI" panose="020B0604030504040204" pitchFamily="50" charset="-128"/>
              </a:rPr>
              <a:t>。</a:t>
            </a:r>
            <a:endParaRPr lang="en-US" altLang="ja-JP" sz="2000" b="1" dirty="0" smtClean="0">
              <a:solidFill>
                <a:schemeClr val="tx1"/>
              </a:solidFill>
              <a:latin typeface="Meiryo UI" panose="020B0604030504040204" pitchFamily="50" charset="-128"/>
              <a:ea typeface="Meiryo UI" panose="020B0604030504040204" pitchFamily="50" charset="-128"/>
            </a:endParaRPr>
          </a:p>
        </p:txBody>
      </p:sp>
      <p:cxnSp>
        <p:nvCxnSpPr>
          <p:cNvPr id="106" name="直線矢印コネクタ 105"/>
          <p:cNvCxnSpPr/>
          <p:nvPr/>
        </p:nvCxnSpPr>
        <p:spPr>
          <a:xfrm>
            <a:off x="5950039" y="4636394"/>
            <a:ext cx="12879" cy="1584101"/>
          </a:xfrm>
          <a:prstGeom prst="straightConnector1">
            <a:avLst/>
          </a:prstGeom>
          <a:ln w="76200">
            <a:solidFill>
              <a:srgbClr val="FF0000"/>
            </a:solidFill>
            <a:tailEnd type="triangle"/>
          </a:ln>
        </p:spPr>
        <p:style>
          <a:lnRef idx="1">
            <a:schemeClr val="accent2"/>
          </a:lnRef>
          <a:fillRef idx="0">
            <a:schemeClr val="accent2"/>
          </a:fillRef>
          <a:effectRef idx="0">
            <a:schemeClr val="accent2"/>
          </a:effectRef>
          <a:fontRef idx="minor">
            <a:schemeClr val="tx1"/>
          </a:fontRef>
        </p:style>
      </p:cxnSp>
      <p:pic>
        <p:nvPicPr>
          <p:cNvPr id="2" name="図 1"/>
          <p:cNvPicPr>
            <a:picLocks noChangeAspect="1"/>
          </p:cNvPicPr>
          <p:nvPr/>
        </p:nvPicPr>
        <p:blipFill>
          <a:blip r:embed="rId2"/>
          <a:stretch>
            <a:fillRect/>
          </a:stretch>
        </p:blipFill>
        <p:spPr>
          <a:xfrm>
            <a:off x="120672" y="2259836"/>
            <a:ext cx="12182475" cy="4419600"/>
          </a:xfrm>
          <a:prstGeom prst="rect">
            <a:avLst/>
          </a:prstGeom>
        </p:spPr>
      </p:pic>
    </p:spTree>
    <p:extLst>
      <p:ext uri="{BB962C8B-B14F-4D97-AF65-F5344CB8AC3E}">
        <p14:creationId xmlns:p14="http://schemas.microsoft.com/office/powerpoint/2010/main" val="2650885470"/>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2502</Words>
  <Application>Microsoft Office PowerPoint</Application>
  <PresentationFormat>ワイド画面</PresentationFormat>
  <Paragraphs>358</Paragraphs>
  <Slides>10</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10</vt:i4>
      </vt:variant>
    </vt:vector>
  </HeadingPairs>
  <TitlesOfParts>
    <vt:vector size="17" baseType="lpstr">
      <vt:lpstr>Meiryo UI</vt:lpstr>
      <vt:lpstr>ＭＳ ゴシック</vt:lpstr>
      <vt:lpstr>游ゴシック</vt:lpstr>
      <vt:lpstr>游ゴシック Light</vt:lpstr>
      <vt:lpstr>Arial</vt:lpstr>
      <vt:lpstr>Wingdings</vt:lpstr>
      <vt:lpstr>Office テーマ</vt:lpstr>
      <vt:lpstr>大阪の第一波の感染状況と今後の方向性</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2020-06-29T01:47:40Z</dcterms:created>
  <dcterms:modified xsi:type="dcterms:W3CDTF">2020-06-29T01:47:45Z</dcterms:modified>
</cp:coreProperties>
</file>