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68" r:id="rId1"/>
  </p:sldMasterIdLst>
  <p:notesMasterIdLst>
    <p:notesMasterId r:id="rId4"/>
  </p:notesMasterIdLst>
  <p:handoutMasterIdLst>
    <p:handoutMasterId r:id="rId5"/>
  </p:handoutMasterIdLst>
  <p:sldIdLst>
    <p:sldId id="260" r:id="rId2"/>
    <p:sldId id="261" r:id="rId3"/>
  </p:sldIdLst>
  <p:sldSz cx="6858000" cy="102616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3">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0D8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2914" autoAdjust="0"/>
  </p:normalViewPr>
  <p:slideViewPr>
    <p:cSldViewPr>
      <p:cViewPr>
        <p:scale>
          <a:sx n="70" d="100"/>
          <a:sy n="70" d="100"/>
        </p:scale>
        <p:origin x="1806" y="48"/>
      </p:cViewPr>
      <p:guideLst>
        <p:guide orient="horz" pos="323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04B8ADC7-7CB3-423B-A6C2-799825DB4822}" type="datetimeFigureOut">
              <a:rPr kumimoji="1" lang="ja-JP" altLang="en-US" smtClean="0"/>
              <a:t>2020/5/28</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7019E4C2-DD48-4F27-9E75-52F0DD9664E3}" type="slidenum">
              <a:rPr kumimoji="1" lang="ja-JP" altLang="en-US" smtClean="0"/>
              <a:t>‹#›</a:t>
            </a:fld>
            <a:endParaRPr kumimoji="1" lang="ja-JP" altLang="en-US"/>
          </a:p>
        </p:txBody>
      </p:sp>
    </p:spTree>
    <p:extLst>
      <p:ext uri="{BB962C8B-B14F-4D97-AF65-F5344CB8AC3E}">
        <p14:creationId xmlns:p14="http://schemas.microsoft.com/office/powerpoint/2010/main" val="386170324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2BA983B-6AB6-46AD-BB67-D7603941736F}" type="datetimeFigureOut">
              <a:rPr kumimoji="1" lang="ja-JP" altLang="en-US" smtClean="0"/>
              <a:t>2020/5/28</a:t>
            </a:fld>
            <a:endParaRPr kumimoji="1" lang="ja-JP" altLang="en-US"/>
          </a:p>
        </p:txBody>
      </p:sp>
      <p:sp>
        <p:nvSpPr>
          <p:cNvPr id="4" name="スライド イメージ プレースホルダー 3"/>
          <p:cNvSpPr>
            <a:spLocks noGrp="1" noRot="1" noChangeAspect="1"/>
          </p:cNvSpPr>
          <p:nvPr>
            <p:ph type="sldImg" idx="2"/>
          </p:nvPr>
        </p:nvSpPr>
        <p:spPr>
          <a:xfrm>
            <a:off x="2159000" y="746125"/>
            <a:ext cx="24892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78DAE68-03C8-4425-BBC1-8C3C0B0F6020}" type="slidenum">
              <a:rPr kumimoji="1" lang="ja-JP" altLang="en-US" smtClean="0"/>
              <a:t>‹#›</a:t>
            </a:fld>
            <a:endParaRPr kumimoji="1" lang="ja-JP" altLang="en-US"/>
          </a:p>
        </p:txBody>
      </p:sp>
    </p:spTree>
    <p:extLst>
      <p:ext uri="{BB962C8B-B14F-4D97-AF65-F5344CB8AC3E}">
        <p14:creationId xmlns:p14="http://schemas.microsoft.com/office/powerpoint/2010/main" val="219455691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59000" y="746125"/>
            <a:ext cx="2489200"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99314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59000" y="746125"/>
            <a:ext cx="2489200"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234816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187756"/>
            <a:ext cx="5829300" cy="2199592"/>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814907"/>
            <a:ext cx="4800600" cy="262240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5FE5C98-5437-4A2E-99F7-EDB3C5F06F96}" type="datetimeFigureOut">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3754703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5FE5C98-5437-4A2E-99F7-EDB3C5F06F96}" type="datetimeFigureOut">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1775418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48713"/>
            <a:ext cx="1157288" cy="1167257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81" y="548713"/>
            <a:ext cx="3357563" cy="1167257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5FE5C98-5437-4A2E-99F7-EDB3C5F06F96}" type="datetimeFigureOut">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2626196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5FE5C98-5437-4A2E-99F7-EDB3C5F06F96}" type="datetimeFigureOut">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3893420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594029"/>
            <a:ext cx="5829300" cy="2038069"/>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349315"/>
            <a:ext cx="5829300" cy="2244723"/>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5FE5C98-5437-4A2E-99F7-EDB3C5F06F96}" type="datetimeFigureOut">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975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80" y="3192501"/>
            <a:ext cx="2257425" cy="90287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5" y="3192501"/>
            <a:ext cx="2257425" cy="90287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5FE5C98-5437-4A2E-99F7-EDB3C5F06F96}" type="datetimeFigureOut">
              <a:rPr kumimoji="1" lang="ja-JP" altLang="en-US" smtClean="0"/>
              <a:t>2020/5/28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1446394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410941"/>
            <a:ext cx="6172200" cy="1710266"/>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5" y="2296984"/>
            <a:ext cx="3030141" cy="95727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5" y="3254258"/>
            <a:ext cx="3030141" cy="59122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7" y="2296984"/>
            <a:ext cx="3031331" cy="95727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7" y="3254258"/>
            <a:ext cx="3031331" cy="59122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5FE5C98-5437-4A2E-99F7-EDB3C5F06F96}" type="datetimeFigureOut">
              <a:rPr kumimoji="1" lang="ja-JP" altLang="en-US" smtClean="0"/>
              <a:t>2020/5/28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936526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5FE5C98-5437-4A2E-99F7-EDB3C5F06F96}" type="datetimeFigureOut">
              <a:rPr kumimoji="1" lang="ja-JP" altLang="en-US" smtClean="0"/>
              <a:t>2020/5/28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773043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5FE5C98-5437-4A2E-99F7-EDB3C5F06F96}" type="datetimeFigureOut">
              <a:rPr kumimoji="1" lang="ja-JP" altLang="en-US" smtClean="0"/>
              <a:t>2020/5/28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304799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8" y="408564"/>
            <a:ext cx="2256235" cy="173877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5" y="408573"/>
            <a:ext cx="3833813" cy="87579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8" y="2147344"/>
            <a:ext cx="2256235" cy="70192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5FE5C98-5437-4A2E-99F7-EDB3C5F06F96}" type="datetimeFigureOut">
              <a:rPr kumimoji="1" lang="ja-JP" altLang="en-US" smtClean="0"/>
              <a:t>2020/5/28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1937331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7183122"/>
            <a:ext cx="4114800" cy="848009"/>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916894"/>
            <a:ext cx="4114800" cy="61569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8031131"/>
            <a:ext cx="4114800" cy="12043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5FE5C98-5437-4A2E-99F7-EDB3C5F06F96}" type="datetimeFigureOut">
              <a:rPr kumimoji="1" lang="ja-JP" altLang="en-US" smtClean="0"/>
              <a:t>2020/5/28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3261069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410941"/>
            <a:ext cx="6172200" cy="1710266"/>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94384"/>
            <a:ext cx="6172200" cy="6772181"/>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510993"/>
            <a:ext cx="1600200" cy="546334"/>
          </a:xfrm>
          <a:prstGeom prst="rect">
            <a:avLst/>
          </a:prstGeom>
        </p:spPr>
        <p:txBody>
          <a:bodyPr vert="horz" lIns="91440" tIns="45720" rIns="91440" bIns="45720" rtlCol="0" anchor="ctr"/>
          <a:lstStyle>
            <a:lvl1pPr algn="l">
              <a:defRPr sz="1200">
                <a:solidFill>
                  <a:schemeClr val="tx1">
                    <a:tint val="75000"/>
                  </a:schemeClr>
                </a:solidFill>
              </a:defRPr>
            </a:lvl1pPr>
          </a:lstStyle>
          <a:p>
            <a:fld id="{45FE5C98-5437-4A2E-99F7-EDB3C5F06F96}" type="datetimeFigureOut">
              <a:rPr kumimoji="1" lang="ja-JP" altLang="en-US" smtClean="0"/>
              <a:t>2020/5/28</a:t>
            </a:fld>
            <a:endParaRPr kumimoji="1" lang="ja-JP" altLang="en-US"/>
          </a:p>
        </p:txBody>
      </p:sp>
      <p:sp>
        <p:nvSpPr>
          <p:cNvPr id="5" name="フッター プレースホルダー 4"/>
          <p:cNvSpPr>
            <a:spLocks noGrp="1"/>
          </p:cNvSpPr>
          <p:nvPr>
            <p:ph type="ftr" sz="quarter" idx="3"/>
          </p:nvPr>
        </p:nvSpPr>
        <p:spPr>
          <a:xfrm>
            <a:off x="2343150" y="9510993"/>
            <a:ext cx="2171700" cy="54633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510993"/>
            <a:ext cx="1600200" cy="546334"/>
          </a:xfrm>
          <a:prstGeom prst="rect">
            <a:avLst/>
          </a:prstGeom>
        </p:spPr>
        <p:txBody>
          <a:bodyPr vert="horz" lIns="91440" tIns="45720" rIns="91440" bIns="45720" rtlCol="0" anchor="ctr"/>
          <a:lstStyle>
            <a:lvl1pPr algn="r">
              <a:defRPr sz="1200">
                <a:solidFill>
                  <a:schemeClr val="tx1">
                    <a:tint val="75000"/>
                  </a:schemeClr>
                </a:solidFill>
              </a:defRPr>
            </a:lvl1p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4135037372"/>
      </p:ext>
    </p:extLst>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hyperlink" Target="http://www.env.go.jp/guide/budget/r02/r0204-hos-gaiyo/001.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4768056"/>
            <a:ext cx="6901872" cy="421416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 name="図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0433" y="138943"/>
            <a:ext cx="961682" cy="321242"/>
          </a:xfrm>
          <a:prstGeom prst="rect">
            <a:avLst/>
          </a:prstGeom>
        </p:spPr>
      </p:pic>
      <p:grpSp>
        <p:nvGrpSpPr>
          <p:cNvPr id="25" name="グループ化 24"/>
          <p:cNvGrpSpPr/>
          <p:nvPr/>
        </p:nvGrpSpPr>
        <p:grpSpPr>
          <a:xfrm>
            <a:off x="262853" y="9073323"/>
            <a:ext cx="6194661" cy="1112995"/>
            <a:chOff x="315368" y="9364807"/>
            <a:chExt cx="6975674" cy="1201776"/>
          </a:xfrm>
        </p:grpSpPr>
        <p:sp>
          <p:nvSpPr>
            <p:cNvPr id="26" name="正方形/長方形 25"/>
            <p:cNvSpPr/>
            <p:nvPr/>
          </p:nvSpPr>
          <p:spPr>
            <a:xfrm>
              <a:off x="3547435" y="9676566"/>
              <a:ext cx="3162615" cy="5357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4" tIns="45718" rIns="91434" bIns="45718" rtlCol="0" anchor="ctr"/>
            <a:lstStyle/>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大阪府環境農林水産部　エネルギー政策課内</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TEL</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06-6210-9254</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FAX</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06-6210-9259</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http</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://www.pref.osaka.lg.jp/eneseisaku/sec/</a:t>
              </a:r>
            </a:p>
          </p:txBody>
        </p:sp>
        <p:pic>
          <p:nvPicPr>
            <p:cNvPr id="28" name="Picture 11" descr="D:\YoshimotoH\Desktop\suma-toenerugi-sennta-rogo[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775" y="9637755"/>
              <a:ext cx="3152351" cy="840376"/>
            </a:xfrm>
            <a:prstGeom prst="rect">
              <a:avLst/>
            </a:prstGeom>
            <a:noFill/>
            <a:extLst>
              <a:ext uri="{909E8E84-426E-40DD-AFC4-6F175D3DCCD1}">
                <a14:hiddenFill xmlns:a14="http://schemas.microsoft.com/office/drawing/2010/main">
                  <a:solidFill>
                    <a:srgbClr val="FFFFFF"/>
                  </a:solidFill>
                </a14:hiddenFill>
              </a:ext>
            </a:extLst>
          </p:spPr>
        </p:pic>
        <p:grpSp>
          <p:nvGrpSpPr>
            <p:cNvPr id="30" name="グループ化 29"/>
            <p:cNvGrpSpPr/>
            <p:nvPr/>
          </p:nvGrpSpPr>
          <p:grpSpPr>
            <a:xfrm>
              <a:off x="315368" y="9364807"/>
              <a:ext cx="6975674" cy="234848"/>
              <a:chOff x="-19014" y="8614586"/>
              <a:chExt cx="6961639" cy="239382"/>
            </a:xfrm>
          </p:grpSpPr>
          <p:sp>
            <p:nvSpPr>
              <p:cNvPr id="43" name="正方形/長方形 42"/>
              <p:cNvSpPr/>
              <p:nvPr/>
            </p:nvSpPr>
            <p:spPr>
              <a:xfrm>
                <a:off x="42711" y="8614586"/>
                <a:ext cx="6840000" cy="23938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AutoFit/>
              </a:bodyPr>
              <a:lstStyle/>
              <a:p>
                <a:pPr algn="ct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省エネ・創エネに</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関するご相談</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　</a:t>
                </a:r>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a:t>
                </a: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スマートエネルギーセンター </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まで</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4" name="直線コネクタ 43"/>
              <p:cNvCxnSpPr/>
              <p:nvPr/>
            </p:nvCxnSpPr>
            <p:spPr>
              <a:xfrm>
                <a:off x="-19014" y="8753695"/>
                <a:ext cx="806757" cy="0"/>
              </a:xfrm>
              <a:prstGeom prst="line">
                <a:avLst/>
              </a:prstGeom>
              <a:ln w="34925">
                <a:solidFill>
                  <a:srgbClr val="00642D"/>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6235843" y="8753695"/>
                <a:ext cx="706782" cy="0"/>
              </a:xfrm>
              <a:prstGeom prst="line">
                <a:avLst/>
              </a:prstGeom>
              <a:ln w="34925">
                <a:solidFill>
                  <a:srgbClr val="00642D"/>
                </a:solidFill>
              </a:ln>
            </p:spPr>
            <p:style>
              <a:lnRef idx="1">
                <a:schemeClr val="accent1"/>
              </a:lnRef>
              <a:fillRef idx="0">
                <a:schemeClr val="accent1"/>
              </a:fillRef>
              <a:effectRef idx="0">
                <a:schemeClr val="accent1"/>
              </a:effectRef>
              <a:fontRef idx="minor">
                <a:schemeClr val="tx1"/>
              </a:fontRef>
            </p:style>
          </p:cxnSp>
        </p:grpSp>
        <p:sp>
          <p:nvSpPr>
            <p:cNvPr id="31" name="テキスト ボックス 30"/>
            <p:cNvSpPr txBox="1"/>
            <p:nvPr/>
          </p:nvSpPr>
          <p:spPr>
            <a:xfrm>
              <a:off x="4159198" y="10247731"/>
              <a:ext cx="1643270" cy="251618"/>
            </a:xfrm>
            <a:prstGeom prst="rect">
              <a:avLst/>
            </a:prstGeom>
            <a:solidFill>
              <a:schemeClr val="bg1"/>
            </a:solidFill>
            <a:ln>
              <a:solidFill>
                <a:schemeClr val="tx1"/>
              </a:solidFill>
            </a:ln>
          </p:spPr>
          <p:txBody>
            <a:bodyPr wrap="square" lIns="91434" tIns="45718" rIns="91434" bIns="45718" rtlCol="0">
              <a:spAutoFit/>
            </a:bodyPr>
            <a:lstStyle/>
            <a:p>
              <a:pPr algn="ct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おおさかスマート</a:t>
              </a:r>
            </a:p>
          </p:txBody>
        </p:sp>
        <p:sp>
          <p:nvSpPr>
            <p:cNvPr id="33" name="テキスト ボックス 32"/>
            <p:cNvSpPr txBox="1"/>
            <p:nvPr/>
          </p:nvSpPr>
          <p:spPr>
            <a:xfrm>
              <a:off x="5855317" y="10247249"/>
              <a:ext cx="462582" cy="251618"/>
            </a:xfrm>
            <a:prstGeom prst="rect">
              <a:avLst/>
            </a:prstGeom>
            <a:solidFill>
              <a:schemeClr val="tx1">
                <a:lumMod val="75000"/>
                <a:lumOff val="25000"/>
              </a:schemeClr>
            </a:solidFill>
          </p:spPr>
          <p:txBody>
            <a:bodyPr wrap="none" lIns="91434" tIns="45718" rIns="91434" bIns="45718" rtlCol="0">
              <a:spAutoFit/>
            </a:bodyPr>
            <a:lstStyle/>
            <a:p>
              <a:r>
                <a:rPr lang="ja-JP" altLang="en-US" sz="1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検索</a:t>
              </a:r>
            </a:p>
          </p:txBody>
        </p:sp>
        <p:cxnSp>
          <p:nvCxnSpPr>
            <p:cNvPr id="35" name="直線矢印コネクタ 34"/>
            <p:cNvCxnSpPr>
              <a:cxnSpLocks/>
            </p:cNvCxnSpPr>
            <p:nvPr/>
          </p:nvCxnSpPr>
          <p:spPr>
            <a:xfrm flipH="1" flipV="1">
              <a:off x="6196860" y="10372013"/>
              <a:ext cx="121039" cy="159522"/>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411775" y="10411534"/>
              <a:ext cx="3598218" cy="155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おおさかスマートエネルギーセンターは大阪府と大阪市の共同設置です。　</a:t>
              </a:r>
            </a:p>
          </p:txBody>
        </p:sp>
        <p:pic>
          <p:nvPicPr>
            <p:cNvPr id="42" name="Picture 4" descr="D:\YoshimotoH\Downloads\QR_Code1505102808.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2835" y="9708272"/>
              <a:ext cx="704850" cy="704850"/>
            </a:xfrm>
            <a:prstGeom prst="rect">
              <a:avLst/>
            </a:prstGeom>
            <a:noFill/>
            <a:extLst>
              <a:ext uri="{909E8E84-426E-40DD-AFC4-6F175D3DCCD1}">
                <a14:hiddenFill xmlns:a14="http://schemas.microsoft.com/office/drawing/2010/main">
                  <a:solidFill>
                    <a:srgbClr val="FFFFFF"/>
                  </a:solidFill>
                </a14:hiddenFill>
              </a:ext>
            </a:extLst>
          </p:spPr>
        </p:pic>
      </p:grpSp>
      <p:sp>
        <p:nvSpPr>
          <p:cNvPr id="38" name="テキスト ボックス 37"/>
          <p:cNvSpPr txBox="1"/>
          <p:nvPr/>
        </p:nvSpPr>
        <p:spPr>
          <a:xfrm>
            <a:off x="568924" y="6080827"/>
            <a:ext cx="5785597" cy="584775"/>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不特定多数の人が利用する業務用施設（飲食店等）を運営する方はチェック！</a:t>
            </a:r>
            <a:endParaRPr kumimoji="1" lang="ja-JP" altLang="en-US" sz="1600" b="1" dirty="0">
              <a:latin typeface="Meiryo UI" panose="020B0604030504040204" pitchFamily="50" charset="-128"/>
              <a:ea typeface="Meiryo UI" panose="020B0604030504040204" pitchFamily="50" charset="-128"/>
            </a:endParaRPr>
          </a:p>
        </p:txBody>
      </p:sp>
      <p:sp>
        <p:nvSpPr>
          <p:cNvPr id="48" name="下矢印 47"/>
          <p:cNvSpPr/>
          <p:nvPr/>
        </p:nvSpPr>
        <p:spPr>
          <a:xfrm>
            <a:off x="1484429" y="6574023"/>
            <a:ext cx="3202195" cy="694415"/>
          </a:xfrm>
          <a:prstGeom prst="downArrow">
            <a:avLst>
              <a:gd name="adj1" fmla="val 74615"/>
              <a:gd name="adj2" fmla="val 498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環境省の補助を受ければ</a:t>
            </a: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さらに</a:t>
            </a:r>
            <a:endParaRPr kumimoji="1" lang="ja-JP" altLang="en-US" sz="1600" dirty="0">
              <a:latin typeface="Meiryo UI" panose="020B0604030504040204" pitchFamily="50" charset="-128"/>
              <a:ea typeface="Meiryo UI" panose="020B0604030504040204" pitchFamily="50" charset="-128"/>
            </a:endParaRPr>
          </a:p>
        </p:txBody>
      </p:sp>
      <p:sp>
        <p:nvSpPr>
          <p:cNvPr id="7" name="横巻き 6"/>
          <p:cNvSpPr/>
          <p:nvPr/>
        </p:nvSpPr>
        <p:spPr>
          <a:xfrm>
            <a:off x="606975" y="8280733"/>
            <a:ext cx="3836671" cy="493255"/>
          </a:xfrm>
          <a:prstGeom prst="horizontalScroll">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タイトル 3"/>
          <p:cNvSpPr txBox="1">
            <a:spLocks/>
          </p:cNvSpPr>
          <p:nvPr/>
        </p:nvSpPr>
        <p:spPr>
          <a:xfrm>
            <a:off x="4142584" y="8414729"/>
            <a:ext cx="2542095" cy="555724"/>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kumimoji="1"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buNone/>
            </a:pPr>
            <a:r>
              <a:rPr lang="ja-JP" altLang="en-US" sz="2000" dirty="0">
                <a:latin typeface="HGP創英角ﾎﾟｯﾌﾟ体" panose="040B0A00000000000000" pitchFamily="50" charset="-128"/>
                <a:ea typeface="HGP創英角ﾎﾟｯﾌﾟ体" panose="040B0A00000000000000"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詳しくは裏へ⇒</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2094766" y="8740881"/>
            <a:ext cx="2348880"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消費税、撤去費等は対象外の可能性があります）</a:t>
            </a:r>
            <a:endParaRPr kumimoji="1" lang="ja-JP" altLang="en-US" sz="800" dirty="0">
              <a:latin typeface="Meiryo UI" panose="020B0604030504040204" pitchFamily="50" charset="-128"/>
              <a:ea typeface="Meiryo UI" panose="020B0604030504040204" pitchFamily="50" charset="-128"/>
            </a:endParaRPr>
          </a:p>
        </p:txBody>
      </p:sp>
      <p:sp>
        <p:nvSpPr>
          <p:cNvPr id="61" name="正方形/長方形 60"/>
          <p:cNvSpPr/>
          <p:nvPr/>
        </p:nvSpPr>
        <p:spPr>
          <a:xfrm>
            <a:off x="110278" y="508670"/>
            <a:ext cx="7132081" cy="923330"/>
          </a:xfrm>
          <a:prstGeom prst="rect">
            <a:avLst/>
          </a:prstGeom>
          <a:noFill/>
        </p:spPr>
        <p:txBody>
          <a:bodyPr wrap="none" lIns="91440" tIns="45720" rIns="91440" bIns="45720">
            <a:spAutoFit/>
          </a:bodyPr>
          <a:lstStyle/>
          <a:p>
            <a:pPr algn="ctr"/>
            <a:r>
              <a:rPr lang="ja-JP" altLang="en-US" sz="54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Meiryo UI" panose="020B0604030504040204" pitchFamily="50" charset="-128"/>
                <a:ea typeface="Meiryo UI" panose="020B0604030504040204" pitchFamily="50" charset="-128"/>
              </a:rPr>
              <a:t>換気で</a:t>
            </a:r>
            <a:r>
              <a:rPr lang="ja-JP" altLang="en-US"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Meiryo UI" panose="020B0604030504040204" pitchFamily="50" charset="-128"/>
                <a:ea typeface="Meiryo UI" panose="020B0604030504040204" pitchFamily="50" charset="-128"/>
              </a:rPr>
              <a:t>新型</a:t>
            </a:r>
            <a:r>
              <a:rPr lang="ja-JP" altLang="en-US" sz="54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Meiryo UI" panose="020B0604030504040204" pitchFamily="50" charset="-128"/>
                <a:ea typeface="Meiryo UI" panose="020B0604030504040204" pitchFamily="50" charset="-128"/>
              </a:rPr>
              <a:t>コロナ対策！</a:t>
            </a:r>
            <a:endParaRPr lang="ja-JP" alt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Meiryo UI" panose="020B0604030504040204" pitchFamily="50" charset="-128"/>
              <a:ea typeface="Meiryo UI" panose="020B0604030504040204" pitchFamily="50" charset="-128"/>
            </a:endParaRPr>
          </a:p>
        </p:txBody>
      </p:sp>
      <p:cxnSp>
        <p:nvCxnSpPr>
          <p:cNvPr id="66" name="直線コネクタ 65"/>
          <p:cNvCxnSpPr/>
          <p:nvPr/>
        </p:nvCxnSpPr>
        <p:spPr>
          <a:xfrm flipV="1">
            <a:off x="0" y="1458393"/>
            <a:ext cx="6852422" cy="30361"/>
          </a:xfrm>
          <a:prstGeom prst="line">
            <a:avLst/>
          </a:prstGeom>
          <a:ln w="66675" cmpd="thinThick"/>
        </p:spPr>
        <p:style>
          <a:lnRef idx="1">
            <a:schemeClr val="accent1"/>
          </a:lnRef>
          <a:fillRef idx="0">
            <a:schemeClr val="accent1"/>
          </a:fillRef>
          <a:effectRef idx="0">
            <a:schemeClr val="accent1"/>
          </a:effectRef>
          <a:fontRef idx="minor">
            <a:schemeClr val="tx1"/>
          </a:fontRef>
        </p:style>
      </p:cxnSp>
      <p:pic>
        <p:nvPicPr>
          <p:cNvPr id="79" name="図 7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94492" y="6812060"/>
            <a:ext cx="1457930" cy="1692039"/>
          </a:xfrm>
          <a:prstGeom prst="rect">
            <a:avLst/>
          </a:prstGeom>
        </p:spPr>
      </p:pic>
      <p:sp>
        <p:nvSpPr>
          <p:cNvPr id="80" name="テキスト ボックス 79"/>
          <p:cNvSpPr txBox="1"/>
          <p:nvPr/>
        </p:nvSpPr>
        <p:spPr>
          <a:xfrm>
            <a:off x="5588214" y="7517258"/>
            <a:ext cx="430887" cy="780781"/>
          </a:xfrm>
          <a:prstGeom prst="rect">
            <a:avLst/>
          </a:prstGeom>
          <a:noFill/>
        </p:spPr>
        <p:txBody>
          <a:bodyPr vert="eaVert" wrap="square" rtlCol="0">
            <a:spAutoFit/>
          </a:bodyPr>
          <a:lstStyle/>
          <a:p>
            <a:r>
              <a:rPr kumimoji="1" lang="ja-JP" altLang="en-US" sz="1600" dirty="0" smtClean="0">
                <a:latin typeface="Meiryo UI" panose="020B0604030504040204" pitchFamily="50" charset="-128"/>
                <a:ea typeface="Meiryo UI" panose="020B0604030504040204" pitchFamily="50" charset="-128"/>
              </a:rPr>
              <a:t>環境省</a:t>
            </a:r>
            <a:endParaRPr kumimoji="1" lang="ja-JP" altLang="en-US" sz="1600" dirty="0">
              <a:latin typeface="Meiryo UI" panose="020B0604030504040204" pitchFamily="50" charset="-128"/>
              <a:ea typeface="Meiryo UI" panose="020B0604030504040204" pitchFamily="50" charset="-128"/>
            </a:endParaRPr>
          </a:p>
        </p:txBody>
      </p:sp>
      <p:sp>
        <p:nvSpPr>
          <p:cNvPr id="81" name="テキスト ボックス 80"/>
          <p:cNvSpPr txBox="1"/>
          <p:nvPr/>
        </p:nvSpPr>
        <p:spPr>
          <a:xfrm>
            <a:off x="5711871" y="6892558"/>
            <a:ext cx="63096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府</a:t>
            </a:r>
            <a:endParaRPr kumimoji="1" lang="ja-JP" altLang="en-US" dirty="0">
              <a:latin typeface="Meiryo UI" panose="020B0604030504040204" pitchFamily="50" charset="-128"/>
              <a:ea typeface="Meiryo UI" panose="020B0604030504040204" pitchFamily="50" charset="-128"/>
            </a:endParaRPr>
          </a:p>
        </p:txBody>
      </p:sp>
      <p:sp>
        <p:nvSpPr>
          <p:cNvPr id="82" name="円形吹き出し 81"/>
          <p:cNvSpPr/>
          <p:nvPr/>
        </p:nvSpPr>
        <p:spPr>
          <a:xfrm>
            <a:off x="4798154" y="6799598"/>
            <a:ext cx="926620" cy="295297"/>
          </a:xfrm>
          <a:prstGeom prst="wedgeEllipseCallout">
            <a:avLst>
              <a:gd name="adj1" fmla="val 55039"/>
              <a:gd name="adj2" fmla="val 53111"/>
            </a:avLst>
          </a:prstGeom>
          <a:solidFill>
            <a:srgbClr val="FFFF00"/>
          </a:solidFill>
          <a:ln w="31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上乗せ</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655531" y="8307524"/>
            <a:ext cx="3705429" cy="369332"/>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環境省補助とあわせて</a:t>
            </a:r>
            <a:r>
              <a:rPr lang="ja-JP" altLang="en-US" sz="1100" dirty="0" smtClean="0">
                <a:latin typeface="Meiryo UI" panose="020B0604030504040204" pitchFamily="50" charset="-128"/>
                <a:ea typeface="Meiryo UI" panose="020B0604030504040204" pitchFamily="50" charset="-128"/>
              </a:rPr>
              <a:t>対象</a:t>
            </a:r>
            <a:r>
              <a:rPr lang="ja-JP" altLang="en-US" sz="1100" dirty="0">
                <a:latin typeface="Meiryo UI" panose="020B0604030504040204" pitchFamily="50" charset="-128"/>
                <a:ea typeface="Meiryo UI" panose="020B0604030504040204" pitchFamily="50" charset="-128"/>
              </a:rPr>
              <a:t>経費</a:t>
            </a:r>
            <a:r>
              <a:rPr lang="ja-JP" altLang="en-US" sz="1100" dirty="0" smtClean="0">
                <a:latin typeface="Meiryo UI" panose="020B0604030504040204" pitchFamily="50" charset="-128"/>
                <a:ea typeface="Meiryo UI" panose="020B0604030504040204" pitchFamily="50" charset="-128"/>
              </a:rPr>
              <a:t>の</a:t>
            </a:r>
            <a:r>
              <a:rPr lang="ja-JP" altLang="en-US" sz="1400" b="1" dirty="0" smtClean="0">
                <a:latin typeface="Meiryo UI" panose="020B0604030504040204" pitchFamily="50" charset="-128"/>
                <a:ea typeface="Meiryo UI" panose="020B0604030504040204" pitchFamily="50" charset="-128"/>
              </a:rPr>
              <a:t>最大</a:t>
            </a:r>
            <a:r>
              <a:rPr lang="en-US" altLang="ja-JP" b="1" dirty="0" smtClean="0">
                <a:latin typeface="Meiryo UI" panose="020B0604030504040204" pitchFamily="50" charset="-128"/>
                <a:ea typeface="Meiryo UI" panose="020B0604030504040204" pitchFamily="50" charset="-128"/>
              </a:rPr>
              <a:t>100</a:t>
            </a:r>
            <a:r>
              <a:rPr lang="ja-JP" altLang="en-US" b="1" dirty="0" smtClean="0">
                <a:latin typeface="Meiryo UI" panose="020B0604030504040204" pitchFamily="50" charset="-128"/>
                <a:ea typeface="Meiryo UI" panose="020B0604030504040204" pitchFamily="50" charset="-128"/>
              </a:rPr>
              <a:t>％補助</a:t>
            </a:r>
            <a:endParaRPr lang="en-US" altLang="ja-JP" b="1" dirty="0" smtClean="0">
              <a:latin typeface="Meiryo UI" panose="020B0604030504040204" pitchFamily="50" charset="-128"/>
              <a:ea typeface="Meiryo UI" panose="020B0604030504040204" pitchFamily="50" charset="-128"/>
            </a:endParaRPr>
          </a:p>
        </p:txBody>
      </p:sp>
      <p:sp>
        <p:nvSpPr>
          <p:cNvPr id="49" name="タイトル 3"/>
          <p:cNvSpPr txBox="1">
            <a:spLocks/>
          </p:cNvSpPr>
          <p:nvPr/>
        </p:nvSpPr>
        <p:spPr>
          <a:xfrm>
            <a:off x="11757" y="1531127"/>
            <a:ext cx="6601338" cy="491022"/>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kumimoji="1"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buNone/>
            </a:pPr>
            <a:r>
              <a:rPr lang="ja-JP" altLang="en-US" sz="2000" dirty="0">
                <a:latin typeface="HGP創英角ﾎﾟｯﾌﾟ体" panose="040B0A00000000000000" pitchFamily="50" charset="-128"/>
                <a:ea typeface="HGP創英角ﾎﾟｯﾌﾟ体" panose="040B0A00000000000000"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高機能換気設備の導入で新型コロナ対策と省エネを実現！～</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205676" y="7098548"/>
            <a:ext cx="1040667" cy="52029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大阪府</a:t>
            </a:r>
            <a:endParaRPr kumimoji="1" lang="ja-JP" altLang="en-US" b="1" dirty="0">
              <a:latin typeface="Meiryo UI" panose="020B0604030504040204" pitchFamily="50" charset="-128"/>
              <a:ea typeface="Meiryo UI" panose="020B0604030504040204" pitchFamily="50" charset="-128"/>
            </a:endParaRPr>
          </a:p>
        </p:txBody>
      </p:sp>
      <p:sp>
        <p:nvSpPr>
          <p:cNvPr id="54" name="角丸四角形 53"/>
          <p:cNvSpPr/>
          <p:nvPr/>
        </p:nvSpPr>
        <p:spPr>
          <a:xfrm>
            <a:off x="180433" y="5233307"/>
            <a:ext cx="1050049" cy="4892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環境省</a:t>
            </a:r>
            <a:endParaRPr kumimoji="1" lang="ja-JP" altLang="en-US" b="1" dirty="0">
              <a:latin typeface="Meiryo UI" panose="020B0604030504040204" pitchFamily="50" charset="-128"/>
              <a:ea typeface="Meiryo UI" panose="020B0604030504040204" pitchFamily="50" charset="-128"/>
            </a:endParaRPr>
          </a:p>
        </p:txBody>
      </p:sp>
      <p:sp>
        <p:nvSpPr>
          <p:cNvPr id="59" name="テキスト ボックス 58"/>
          <p:cNvSpPr txBox="1"/>
          <p:nvPr/>
        </p:nvSpPr>
        <p:spPr>
          <a:xfrm>
            <a:off x="492986" y="2970521"/>
            <a:ext cx="1213249" cy="246221"/>
          </a:xfrm>
          <a:prstGeom prst="rect">
            <a:avLst/>
          </a:prstGeom>
          <a:noFill/>
        </p:spPr>
        <p:txBody>
          <a:bodyPr wrap="square" rtlCol="0">
            <a:spAutoFit/>
          </a:bodyPr>
          <a:lstStyle/>
          <a:p>
            <a:r>
              <a:rPr kumimoji="1" lang="ja-JP" altLang="en-US" sz="1000" b="1" dirty="0" smtClean="0">
                <a:latin typeface="Meiryo UI" panose="020B0604030504040204" pitchFamily="50" charset="-128"/>
                <a:ea typeface="Meiryo UI" panose="020B0604030504040204" pitchFamily="50" charset="-128"/>
              </a:rPr>
              <a:t>一般換気の場合</a:t>
            </a:r>
            <a:endParaRPr kumimoji="1" lang="ja-JP" altLang="en-US" sz="1000" b="1"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1774993" y="2961498"/>
            <a:ext cx="1213249" cy="246221"/>
          </a:xfrm>
          <a:prstGeom prst="rect">
            <a:avLst/>
          </a:prstGeom>
          <a:noFill/>
        </p:spPr>
        <p:txBody>
          <a:bodyPr wrap="square" rtlCol="0">
            <a:spAutoFit/>
          </a:bodyPr>
          <a:lstStyle/>
          <a:p>
            <a:r>
              <a:rPr kumimoji="1" lang="ja-JP" altLang="en-US" sz="1000" b="1" dirty="0" smtClean="0">
                <a:latin typeface="Meiryo UI" panose="020B0604030504040204" pitchFamily="50" charset="-128"/>
                <a:ea typeface="Meiryo UI" panose="020B0604030504040204" pitchFamily="50" charset="-128"/>
              </a:rPr>
              <a:t>高機能換気の場合</a:t>
            </a:r>
            <a:endParaRPr kumimoji="1" lang="ja-JP" altLang="en-US" sz="1000" b="1" dirty="0">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171385" y="1998392"/>
            <a:ext cx="6537460" cy="1231106"/>
          </a:xfrm>
          <a:prstGeom prst="rect">
            <a:avLst/>
          </a:prstGeom>
          <a:noFill/>
        </p:spPr>
        <p:txBody>
          <a:bodyPr wrap="square" rtlCol="0">
            <a:spAutoFit/>
          </a:bodyPr>
          <a:lstStyle/>
          <a:p>
            <a:r>
              <a:rPr lang="ja-JP" altLang="en-US" sz="1600" dirty="0" smtClean="0">
                <a:latin typeface="HG丸ｺﾞｼｯｸM-PRO" panose="020F0600000000000000" pitchFamily="50" charset="-128"/>
                <a:ea typeface="HG丸ｺﾞｼｯｸM-PRO" panose="020F0600000000000000" pitchFamily="50" charset="-128"/>
              </a:rPr>
              <a:t>　</a:t>
            </a:r>
            <a:r>
              <a:rPr lang="en-US" altLang="ja-JP" sz="1400" dirty="0" smtClean="0">
                <a:latin typeface="Meiryo UI" panose="020B0604030504040204" pitchFamily="50" charset="-128"/>
                <a:ea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rPr>
              <a:t>密対策にはこまめな換気が有効ですが、これからの季節せっかく冷やした空気が逃げてしまうのはもったいない！</a:t>
            </a:r>
            <a:endParaRPr lang="en-US" altLang="ja-JP" sz="1400" dirty="0" smtClean="0">
              <a:latin typeface="Meiryo UI" panose="020B0604030504040204" pitchFamily="50" charset="-128"/>
              <a:ea typeface="Meiryo UI" panose="020B0604030504040204"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　</a:t>
            </a:r>
            <a:r>
              <a:rPr lang="ja-JP" altLang="en-US" sz="1400" dirty="0" smtClean="0">
                <a:latin typeface="Meiryo UI" panose="020B0604030504040204" pitchFamily="50" charset="-128"/>
                <a:ea typeface="Meiryo UI" panose="020B0604030504040204" pitchFamily="50" charset="-128"/>
              </a:rPr>
              <a:t>高機能換気</a:t>
            </a:r>
            <a:r>
              <a:rPr lang="ja-JP" altLang="en-US" sz="1400" dirty="0">
                <a:latin typeface="Meiryo UI" panose="020B0604030504040204" pitchFamily="50" charset="-128"/>
                <a:ea typeface="Meiryo UI" panose="020B0604030504040204" pitchFamily="50" charset="-128"/>
              </a:rPr>
              <a:t>設備を使えば</a:t>
            </a:r>
            <a:r>
              <a:rPr lang="ja-JP" altLang="en-US" sz="1400" dirty="0" smtClean="0">
                <a:latin typeface="Meiryo UI" panose="020B0604030504040204" pitchFamily="50" charset="-128"/>
                <a:ea typeface="Meiryo UI" panose="020B0604030504040204" pitchFamily="50" charset="-128"/>
              </a:rPr>
              <a:t>従来型と比べ</a:t>
            </a:r>
            <a:r>
              <a:rPr lang="ja-JP" altLang="en-US" sz="1400" dirty="0">
                <a:latin typeface="Meiryo UI" panose="020B0604030504040204" pitchFamily="50" charset="-128"/>
                <a:ea typeface="Meiryo UI" panose="020B0604030504040204" pitchFamily="50" charset="-128"/>
              </a:rPr>
              <a:t>、給気・</a:t>
            </a:r>
            <a:r>
              <a:rPr lang="ja-JP" altLang="en-US" sz="1400" dirty="0" smtClean="0">
                <a:latin typeface="Meiryo UI" panose="020B0604030504040204" pitchFamily="50" charset="-128"/>
                <a:ea typeface="Meiryo UI" panose="020B0604030504040204" pitchFamily="50" charset="-128"/>
              </a:rPr>
              <a:t>排気をファン</a:t>
            </a:r>
            <a:r>
              <a:rPr lang="ja-JP" altLang="en-US" sz="1400" dirty="0">
                <a:latin typeface="Meiryo UI" panose="020B0604030504040204" pitchFamily="50" charset="-128"/>
                <a:ea typeface="Meiryo UI" panose="020B0604030504040204" pitchFamily="50" charset="-128"/>
              </a:rPr>
              <a:t>により行うことで、確実な換気</a:t>
            </a:r>
            <a:r>
              <a:rPr lang="ja-JP" altLang="en-US" sz="1400" dirty="0" smtClean="0">
                <a:latin typeface="Meiryo UI" panose="020B0604030504040204" pitchFamily="50" charset="-128"/>
                <a:ea typeface="Meiryo UI" panose="020B0604030504040204" pitchFamily="50" charset="-128"/>
              </a:rPr>
              <a:t>ができ、熱交換で温度</a:t>
            </a:r>
            <a:r>
              <a:rPr lang="ja-JP" altLang="en-US" sz="1400" dirty="0">
                <a:latin typeface="Meiryo UI" panose="020B0604030504040204" pitchFamily="50" charset="-128"/>
                <a:ea typeface="Meiryo UI" panose="020B0604030504040204" pitchFamily="50" charset="-128"/>
              </a:rPr>
              <a:t>変化の抑制</a:t>
            </a:r>
            <a:r>
              <a:rPr lang="ja-JP" altLang="en-US" sz="1400" dirty="0" smtClean="0">
                <a:latin typeface="Meiryo UI" panose="020B0604030504040204" pitchFamily="50" charset="-128"/>
                <a:ea typeface="Meiryo UI" panose="020B0604030504040204" pitchFamily="50" charset="-128"/>
              </a:rPr>
              <a:t>が可能</a:t>
            </a:r>
            <a:r>
              <a:rPr lang="ja-JP" altLang="en-US" sz="1400" dirty="0">
                <a:latin typeface="Meiryo UI" panose="020B0604030504040204" pitchFamily="50" charset="-128"/>
                <a:ea typeface="Meiryo UI" panose="020B0604030504040204" pitchFamily="50" charset="-128"/>
              </a:rPr>
              <a:t>です。換気と省エネ、一挙に実現しませんか？</a:t>
            </a:r>
            <a:endParaRPr lang="ja-JP" altLang="en-US" sz="1400" dirty="0"/>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endParaRPr lang="ja-JP" altLang="en-US" sz="1600" dirty="0">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1298070" y="4392311"/>
            <a:ext cx="1296144" cy="246221"/>
          </a:xfrm>
          <a:prstGeom prst="rect">
            <a:avLst/>
          </a:prstGeom>
          <a:noFill/>
        </p:spPr>
        <p:txBody>
          <a:bodyPr wrap="square" rtlCol="0">
            <a:spAutoFit/>
          </a:bodyPr>
          <a:lstStyle/>
          <a:p>
            <a:r>
              <a:rPr kumimoji="1" lang="ja-JP" altLang="en-US" sz="1000" b="1" dirty="0" smtClean="0">
                <a:latin typeface="Meiryo UI" panose="020B0604030504040204" pitchFamily="50" charset="-128"/>
                <a:ea typeface="Meiryo UI" panose="020B0604030504040204" pitchFamily="50" charset="-128"/>
              </a:rPr>
              <a:t>イメージ図</a:t>
            </a:r>
            <a:endParaRPr kumimoji="1" lang="ja-JP" altLang="en-US" sz="1000" b="1" dirty="0">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4442621" y="6428047"/>
            <a:ext cx="1942019" cy="246221"/>
          </a:xfrm>
          <a:prstGeom prst="rect">
            <a:avLst/>
          </a:prstGeom>
          <a:noFill/>
        </p:spPr>
        <p:txBody>
          <a:bodyPr wrap="square" rtlCol="0">
            <a:spAutoFit/>
          </a:bodyPr>
          <a:lstStyle/>
          <a:p>
            <a:r>
              <a:rPr kumimoji="1" lang="en-US" altLang="ja-JP" sz="1000" b="1" dirty="0" smtClean="0">
                <a:latin typeface="Meiryo UI" panose="020B0604030504040204" pitchFamily="50" charset="-128"/>
                <a:ea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rPr>
              <a:t>　６月中旬頃に公募開始予定</a:t>
            </a:r>
            <a:endParaRPr kumimoji="1" lang="ja-JP" altLang="en-US" sz="1000" b="1"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219332" y="5285218"/>
            <a:ext cx="5658064" cy="307777"/>
          </a:xfrm>
          <a:prstGeom prst="rect">
            <a:avLst/>
          </a:prstGeom>
          <a:noFill/>
        </p:spPr>
        <p:txBody>
          <a:bodyPr wrap="square" rtlCol="0">
            <a:spAutoFit/>
          </a:bodyPr>
          <a:lstStyle/>
          <a:p>
            <a:r>
              <a:rPr lang="ja-JP" altLang="en-US" sz="1400" b="1" dirty="0" smtClean="0">
                <a:latin typeface="Meiryo UI" panose="020B0604030504040204" pitchFamily="50" charset="-128"/>
                <a:ea typeface="Meiryo UI" panose="020B0604030504040204" pitchFamily="50" charset="-128"/>
              </a:rPr>
              <a:t>「大規模</a:t>
            </a:r>
            <a:r>
              <a:rPr lang="ja-JP" altLang="en-US" sz="1400" b="1" dirty="0">
                <a:latin typeface="Meiryo UI" panose="020B0604030504040204" pitchFamily="50" charset="-128"/>
                <a:ea typeface="Meiryo UI" panose="020B0604030504040204" pitchFamily="50" charset="-128"/>
              </a:rPr>
              <a:t>感染リスクを低減するための高機能換気設備等の導入支援</a:t>
            </a:r>
            <a:r>
              <a:rPr lang="ja-JP" altLang="en-US" sz="1400" b="1" dirty="0" smtClean="0">
                <a:latin typeface="Meiryo UI" panose="020B0604030504040204" pitchFamily="50" charset="-128"/>
                <a:ea typeface="Meiryo UI" panose="020B0604030504040204" pitchFamily="50" charset="-128"/>
              </a:rPr>
              <a:t>事業」</a:t>
            </a:r>
            <a:endParaRPr kumimoji="1" lang="ja-JP" altLang="en-US" sz="1400" dirty="0"/>
          </a:p>
        </p:txBody>
      </p:sp>
      <p:sp>
        <p:nvSpPr>
          <p:cNvPr id="10" name="テキスト ボックス 9"/>
          <p:cNvSpPr txBox="1"/>
          <p:nvPr/>
        </p:nvSpPr>
        <p:spPr>
          <a:xfrm>
            <a:off x="1240426" y="7287563"/>
            <a:ext cx="4272450" cy="338554"/>
          </a:xfrm>
          <a:prstGeom prst="rect">
            <a:avLst/>
          </a:prstGeom>
          <a:noFill/>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仮称</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高機能</a:t>
            </a:r>
            <a:r>
              <a:rPr lang="ja-JP" altLang="en-US" sz="1600" b="1" dirty="0">
                <a:latin typeface="Meiryo UI" panose="020B0604030504040204" pitchFamily="50" charset="-128"/>
                <a:ea typeface="Meiryo UI" panose="020B0604030504040204" pitchFamily="50" charset="-128"/>
              </a:rPr>
              <a:t>換気設備等の導入支援</a:t>
            </a:r>
            <a:r>
              <a:rPr lang="ja-JP" altLang="en-US" sz="1600" b="1" dirty="0" smtClean="0">
                <a:latin typeface="Meiryo UI" panose="020B0604030504040204" pitchFamily="50" charset="-128"/>
                <a:ea typeface="Meiryo UI" panose="020B0604030504040204" pitchFamily="50" charset="-128"/>
              </a:rPr>
              <a:t>事業」</a:t>
            </a:r>
            <a:r>
              <a:rPr lang="ja-JP" altLang="en-US" sz="1600" b="1" dirty="0">
                <a:latin typeface="HG丸ｺﾞｼｯｸM-PRO" panose="020F0600000000000000" pitchFamily="50" charset="-128"/>
                <a:ea typeface="HG丸ｺﾞｼｯｸM-PRO" panose="020F0600000000000000" pitchFamily="50" charset="-128"/>
              </a:rPr>
              <a:t>　</a:t>
            </a:r>
          </a:p>
        </p:txBody>
      </p:sp>
      <p:sp>
        <p:nvSpPr>
          <p:cNvPr id="65" name="テキスト ボックス 64"/>
          <p:cNvSpPr txBox="1"/>
          <p:nvPr/>
        </p:nvSpPr>
        <p:spPr>
          <a:xfrm>
            <a:off x="3456198" y="3296332"/>
            <a:ext cx="3156897" cy="923330"/>
          </a:xfrm>
          <a:prstGeom prst="rect">
            <a:avLst/>
          </a:prstGeom>
          <a:noFill/>
        </p:spPr>
        <p:txBody>
          <a:bodyPr wrap="square" rtlCol="0">
            <a:spAutoFit/>
          </a:bodyPr>
          <a:lstStyle/>
          <a:p>
            <a:r>
              <a:rPr lang="ja-JP" altLang="en-US" b="1" dirty="0">
                <a:latin typeface="HG丸ｺﾞｼｯｸM-PRO" panose="020F0600000000000000" pitchFamily="50" charset="-128"/>
                <a:ea typeface="HG丸ｺﾞｼｯｸM-PRO" panose="020F0600000000000000" pitchFamily="50" charset="-128"/>
              </a:rPr>
              <a:t> </a:t>
            </a:r>
            <a:r>
              <a:rPr lang="ja-JP" altLang="en-US" sz="1600" b="1" dirty="0" smtClean="0">
                <a:latin typeface="Meiryo UI" panose="020B0604030504040204" pitchFamily="50" charset="-128"/>
                <a:ea typeface="Meiryo UI" panose="020B0604030504040204" pitchFamily="50" charset="-128"/>
              </a:rPr>
              <a:t>高機能換気設備導入のメリット</a:t>
            </a:r>
            <a:endParaRPr lang="en-US" altLang="ja-JP" sz="1600" b="1" dirty="0" smtClean="0">
              <a:latin typeface="Meiryo UI" panose="020B0604030504040204" pitchFamily="50" charset="-128"/>
              <a:ea typeface="Meiryo UI" panose="020B0604030504040204" pitchFamily="50" charset="-128"/>
            </a:endParaRPr>
          </a:p>
          <a:p>
            <a:endParaRPr lang="en-US" altLang="ja-JP" sz="800" b="1"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①</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確実な換気により密閉</a:t>
            </a:r>
            <a:r>
              <a:rPr lang="ja-JP" altLang="en-US" sz="1400" dirty="0">
                <a:latin typeface="Meiryo UI" panose="020B0604030504040204" pitchFamily="50" charset="-128"/>
                <a:ea typeface="Meiryo UI" panose="020B0604030504040204" pitchFamily="50" charset="-128"/>
              </a:rPr>
              <a:t>空間</a:t>
            </a:r>
            <a:r>
              <a:rPr lang="ja-JP" altLang="en-US" sz="1400" dirty="0" smtClean="0">
                <a:latin typeface="Meiryo UI" panose="020B0604030504040204" pitchFamily="50" charset="-128"/>
                <a:ea typeface="Meiryo UI" panose="020B0604030504040204" pitchFamily="50" charset="-128"/>
              </a:rPr>
              <a:t>の改善</a:t>
            </a:r>
            <a:r>
              <a:rPr lang="en-US" altLang="ja-JP"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②</a:t>
            </a:r>
            <a:r>
              <a:rPr lang="ja-JP" altLang="en-US" sz="1400" dirty="0">
                <a:latin typeface="Meiryo UI" panose="020B0604030504040204" pitchFamily="50" charset="-128"/>
                <a:ea typeface="Meiryo UI" panose="020B0604030504040204" pitchFamily="50" charset="-128"/>
              </a:rPr>
              <a:t>　省エネで</a:t>
            </a:r>
            <a:r>
              <a:rPr lang="ja-JP" altLang="en-US" sz="1400" dirty="0" smtClean="0">
                <a:latin typeface="Meiryo UI" panose="020B0604030504040204" pitchFamily="50" charset="-128"/>
                <a:ea typeface="Meiryo UI" panose="020B0604030504040204" pitchFamily="50" charset="-128"/>
              </a:rPr>
              <a:t>光熱費カットしてお得</a:t>
            </a:r>
            <a:r>
              <a:rPr lang="en-US" altLang="ja-JP"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492986" y="4725683"/>
            <a:ext cx="4696533" cy="400110"/>
          </a:xfrm>
          <a:prstGeom prst="rect">
            <a:avLst/>
          </a:prstGeom>
          <a:noFill/>
        </p:spPr>
        <p:txBody>
          <a:bodyPr wrap="square" rtlCol="0">
            <a:spAutoFit/>
          </a:bodyPr>
          <a:lstStyle/>
          <a:p>
            <a:r>
              <a:rPr lang="ja-JP" altLang="en-US" sz="1600" dirty="0" smtClean="0">
                <a:latin typeface="HG丸ｺﾞｼｯｸM-PRO" panose="020F0600000000000000" pitchFamily="50" charset="-128"/>
                <a:ea typeface="HG丸ｺﾞｼｯｸM-PRO" panose="020F0600000000000000" pitchFamily="50" charset="-128"/>
              </a:rPr>
              <a:t>　</a:t>
            </a:r>
            <a:r>
              <a:rPr lang="ja-JP" altLang="en-US" sz="2000" b="1" dirty="0" smtClean="0">
                <a:latin typeface="Meiryo UI" panose="020B0604030504040204" pitchFamily="50" charset="-128"/>
                <a:ea typeface="Meiryo UI" panose="020B0604030504040204" pitchFamily="50" charset="-128"/>
              </a:rPr>
              <a:t>このたび、新たな補助制度ができました！</a:t>
            </a:r>
            <a:endParaRPr lang="ja-JP" altLang="en-US" sz="20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650058" y="5722519"/>
            <a:ext cx="5572950" cy="400110"/>
          </a:xfrm>
          <a:prstGeom prst="rect">
            <a:avLst/>
          </a:prstGeom>
          <a:noFill/>
        </p:spPr>
        <p:txBody>
          <a:bodyPr wrap="square" rtlCol="0">
            <a:spAutoFit/>
          </a:bodyPr>
          <a:lstStyle/>
          <a:p>
            <a:r>
              <a:rPr lang="ja-JP" altLang="en-US" sz="2000" dirty="0">
                <a:latin typeface="HGP創英角ﾎﾟｯﾌﾟ体" panose="040B0A00000000000000" pitchFamily="50" charset="-128"/>
                <a:ea typeface="HGP創英角ﾎﾟｯﾌﾟ体" panose="040B0A00000000000000" pitchFamily="50" charset="-128"/>
                <a:cs typeface="Meiryo UI" panose="020B0604030504040204" pitchFamily="50" charset="-128"/>
              </a:rPr>
              <a:t> </a:t>
            </a:r>
            <a:r>
              <a:rPr lang="ja-JP" altLang="en-US" b="1" dirty="0">
                <a:solidFill>
                  <a:srgbClr val="0D0D8F"/>
                </a:solidFill>
                <a:latin typeface="Meiryo UI" panose="020B0604030504040204" pitchFamily="50" charset="-128"/>
                <a:ea typeface="Meiryo UI" panose="020B0604030504040204" pitchFamily="50" charset="-128"/>
                <a:cs typeface="Meiryo UI" panose="020B0604030504040204" pitchFamily="50" charset="-128"/>
              </a:rPr>
              <a:t>高機能換気設備等の導入に環境省の補助が出ます</a:t>
            </a:r>
            <a:r>
              <a:rPr lang="ja-JP" altLang="en-US" b="1" dirty="0" smtClean="0">
                <a:solidFill>
                  <a:srgbClr val="0D0D8F"/>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p>
        </p:txBody>
      </p:sp>
      <p:sp>
        <p:nvSpPr>
          <p:cNvPr id="21" name="テキスト ボックス 20"/>
          <p:cNvSpPr txBox="1"/>
          <p:nvPr/>
        </p:nvSpPr>
        <p:spPr>
          <a:xfrm>
            <a:off x="621734" y="7698032"/>
            <a:ext cx="4862745" cy="923330"/>
          </a:xfrm>
          <a:prstGeom prst="rect">
            <a:avLst/>
          </a:prstGeom>
          <a:noFill/>
        </p:spPr>
        <p:txBody>
          <a:bodyPr wrap="square" rtlCol="0">
            <a:spAutoFit/>
          </a:bodyPr>
          <a:lstStyle/>
          <a:p>
            <a:pPr marL="182880" indent="0">
              <a:buNone/>
            </a:pPr>
            <a:r>
              <a:rPr lang="ja-JP" altLang="en-US" b="1" dirty="0">
                <a:solidFill>
                  <a:srgbClr val="0D0D8F"/>
                </a:solidFill>
                <a:latin typeface="Meiryo UI" panose="020B0604030504040204" pitchFamily="50" charset="-128"/>
                <a:ea typeface="Meiryo UI" panose="020B0604030504040204" pitchFamily="50" charset="-128"/>
                <a:cs typeface="Meiryo UI" panose="020B0604030504040204" pitchFamily="50" charset="-128"/>
              </a:rPr>
              <a:t>府の</a:t>
            </a:r>
            <a:r>
              <a:rPr lang="ja-JP" altLang="en-US" b="1" dirty="0" smtClean="0">
                <a:solidFill>
                  <a:srgbClr val="0D0D8F"/>
                </a:solidFill>
                <a:latin typeface="Meiryo UI" panose="020B0604030504040204" pitchFamily="50" charset="-128"/>
                <a:ea typeface="Meiryo UI" panose="020B0604030504040204" pitchFamily="50" charset="-128"/>
                <a:cs typeface="Meiryo UI" panose="020B0604030504040204" pitchFamily="50" charset="-128"/>
              </a:rPr>
              <a:t>休業等の要請</a:t>
            </a:r>
            <a:r>
              <a:rPr lang="ja-JP" altLang="en-US" b="1" dirty="0">
                <a:solidFill>
                  <a:srgbClr val="0D0D8F"/>
                </a:solidFill>
                <a:latin typeface="Meiryo UI" panose="020B0604030504040204" pitchFamily="50" charset="-128"/>
                <a:ea typeface="Meiryo UI" panose="020B0604030504040204" pitchFamily="50" charset="-128"/>
                <a:cs typeface="Meiryo UI" panose="020B0604030504040204" pitchFamily="50" charset="-128"/>
              </a:rPr>
              <a:t>に応じた中小企業の方</a:t>
            </a:r>
            <a:r>
              <a:rPr lang="ja-JP" altLang="en-US" b="1" dirty="0" smtClean="0">
                <a:solidFill>
                  <a:srgbClr val="0D0D8F"/>
                </a:solidFill>
                <a:latin typeface="Meiryo UI" panose="020B0604030504040204" pitchFamily="50" charset="-128"/>
                <a:ea typeface="Meiryo UI" panose="020B0604030504040204" pitchFamily="50" charset="-128"/>
                <a:cs typeface="Meiryo UI" panose="020B0604030504040204" pitchFamily="50" charset="-128"/>
              </a:rPr>
              <a:t>への上乗せ</a:t>
            </a:r>
            <a:r>
              <a:rPr lang="ja-JP" altLang="en-US" b="1" dirty="0">
                <a:solidFill>
                  <a:srgbClr val="0D0D8F"/>
                </a:solidFill>
                <a:latin typeface="Meiryo UI" panose="020B0604030504040204" pitchFamily="50" charset="-128"/>
                <a:ea typeface="Meiryo UI" panose="020B0604030504040204" pitchFamily="50" charset="-128"/>
                <a:cs typeface="Meiryo UI" panose="020B0604030504040204" pitchFamily="50" charset="-128"/>
              </a:rPr>
              <a:t>補助です！</a:t>
            </a:r>
            <a:endParaRPr lang="en-US" altLang="ja-JP" b="1" dirty="0">
              <a:solidFill>
                <a:srgbClr val="0D0D8F"/>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pic>
        <p:nvPicPr>
          <p:cNvPr id="6" name="図 5"/>
          <p:cNvPicPr>
            <a:picLocks noChangeAspect="1"/>
          </p:cNvPicPr>
          <p:nvPr/>
        </p:nvPicPr>
        <p:blipFill rotWithShape="1">
          <a:blip r:embed="rId7"/>
          <a:srcRect l="13847" t="78196" r="61829" b="9443"/>
          <a:stretch/>
        </p:blipFill>
        <p:spPr>
          <a:xfrm>
            <a:off x="574577" y="4135620"/>
            <a:ext cx="1008112" cy="288032"/>
          </a:xfrm>
          <a:prstGeom prst="rect">
            <a:avLst/>
          </a:prstGeom>
        </p:spPr>
      </p:pic>
      <p:pic>
        <p:nvPicPr>
          <p:cNvPr id="16" name="図 1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7507" y="4351551"/>
            <a:ext cx="575849" cy="781163"/>
          </a:xfrm>
          <a:prstGeom prst="rect">
            <a:avLst/>
          </a:prstGeom>
        </p:spPr>
      </p:pic>
      <p:pic>
        <p:nvPicPr>
          <p:cNvPr id="11" name="図 10"/>
          <p:cNvPicPr>
            <a:picLocks noChangeAspect="1"/>
          </p:cNvPicPr>
          <p:nvPr/>
        </p:nvPicPr>
        <p:blipFill rotWithShape="1">
          <a:blip r:embed="rId9"/>
          <a:srcRect l="1752" t="28160" r="17043" b="15360"/>
          <a:stretch/>
        </p:blipFill>
        <p:spPr>
          <a:xfrm>
            <a:off x="395431" y="3159056"/>
            <a:ext cx="2509718" cy="981413"/>
          </a:xfrm>
          <a:prstGeom prst="rect">
            <a:avLst/>
          </a:prstGeom>
        </p:spPr>
      </p:pic>
      <p:pic>
        <p:nvPicPr>
          <p:cNvPr id="51" name="図 50"/>
          <p:cNvPicPr>
            <a:picLocks noChangeAspect="1"/>
          </p:cNvPicPr>
          <p:nvPr/>
        </p:nvPicPr>
        <p:blipFill rotWithShape="1">
          <a:blip r:embed="rId7"/>
          <a:srcRect l="42893" t="77926" r="32784" b="9713"/>
          <a:stretch/>
        </p:blipFill>
        <p:spPr>
          <a:xfrm>
            <a:off x="1706235" y="4115972"/>
            <a:ext cx="1008112" cy="288032"/>
          </a:xfrm>
          <a:prstGeom prst="rect">
            <a:avLst/>
          </a:prstGeom>
        </p:spPr>
      </p:pic>
      <p:sp>
        <p:nvSpPr>
          <p:cNvPr id="12" name="ひし形 11"/>
          <p:cNvSpPr/>
          <p:nvPr/>
        </p:nvSpPr>
        <p:spPr>
          <a:xfrm>
            <a:off x="2548495" y="3618632"/>
            <a:ext cx="88417" cy="191922"/>
          </a:xfrm>
          <a:prstGeom prst="diamond">
            <a:avLst/>
          </a:prstGeom>
          <a:no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5484478" y="67423"/>
            <a:ext cx="1302539" cy="461665"/>
          </a:xfrm>
          <a:prstGeom prst="rect">
            <a:avLst/>
          </a:prstGeom>
          <a:noFill/>
          <a:ln>
            <a:solidFill>
              <a:schemeClr val="tx1"/>
            </a:solidFill>
          </a:ln>
        </p:spPr>
        <p:txBody>
          <a:bodyPr wrap="square" rtlCol="0">
            <a:spAutoFit/>
          </a:bodyPr>
          <a:lstStyle/>
          <a:p>
            <a:pPr algn="ctr"/>
            <a:r>
              <a:rPr lang="ja-JP" altLang="en-US" sz="1200" dirty="0" smtClean="0"/>
              <a:t>資料２－２</a:t>
            </a:r>
            <a:endParaRPr lang="en-US" altLang="ja-JP" sz="1200" dirty="0" smtClean="0"/>
          </a:p>
          <a:p>
            <a:pPr algn="ctr"/>
            <a:r>
              <a:rPr kumimoji="1" lang="ja-JP" altLang="en-US" sz="1200" dirty="0" smtClean="0"/>
              <a:t>（参考資料）</a:t>
            </a:r>
            <a:endParaRPr kumimoji="1" lang="ja-JP" altLang="en-US" sz="1200" dirty="0"/>
          </a:p>
        </p:txBody>
      </p:sp>
    </p:spTree>
    <p:extLst>
      <p:ext uri="{BB962C8B-B14F-4D97-AF65-F5344CB8AC3E}">
        <p14:creationId xmlns:p14="http://schemas.microsoft.com/office/powerpoint/2010/main" val="36142289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3"/>
          <p:cNvSpPr txBox="1">
            <a:spLocks/>
          </p:cNvSpPr>
          <p:nvPr/>
        </p:nvSpPr>
        <p:spPr>
          <a:xfrm>
            <a:off x="317745" y="4033369"/>
            <a:ext cx="6232172" cy="895290"/>
          </a:xfrm>
          <a:prstGeom prst="roundRect">
            <a:avLst>
              <a:gd name="adj" fmla="val 13310"/>
            </a:avLst>
          </a:prstGeom>
          <a:noFill/>
          <a:ln w="19050">
            <a:noFill/>
          </a:ln>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vert="horz" lIns="36000" tIns="45720" rIns="36000" bIns="45720" rtlCol="0" anchor="ctr">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大阪府では、</a:t>
            </a:r>
            <a:r>
              <a:rPr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新型コロナウイルス感染症対策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として、府からの</a:t>
            </a:r>
            <a:r>
              <a:rPr lang="ja-JP" altLang="en-US" sz="12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営業休止等の要請に応じた中小企業が</a:t>
            </a:r>
            <a:r>
              <a:rPr lang="ja-JP" altLang="en-US" sz="12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運営</a:t>
            </a:r>
            <a:r>
              <a:rPr lang="ja-JP" altLang="en-US" sz="12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する飲食店等</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を対象として、密閉空間とならないよう換気を行い、同時に建物の省エネ化促進にも資する</a:t>
            </a:r>
            <a:r>
              <a:rPr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高機能換気設備等の導入</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に対して、</a:t>
            </a:r>
            <a:r>
              <a:rPr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環境省の補助金に上乗せして補助</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する制度を検討しています。</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317564" y="8657494"/>
            <a:ext cx="6468939" cy="1231106"/>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○補助金の詳細は、環境省の制度設計を踏まえ</a:t>
            </a:r>
            <a:r>
              <a:rPr kumimoji="1" lang="ja-JP" altLang="en-US" sz="1400" dirty="0" smtClean="0">
                <a:latin typeface="Meiryo UI" panose="020B0604030504040204" pitchFamily="50" charset="-128"/>
                <a:ea typeface="Meiryo UI" panose="020B0604030504040204" pitchFamily="50" charset="-128"/>
              </a:rPr>
              <a:t>検討していきます。</a:t>
            </a:r>
            <a:endParaRPr kumimoji="1"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○内容が</a:t>
            </a:r>
            <a:r>
              <a:rPr lang="ja-JP" altLang="en-US" sz="1400" dirty="0">
                <a:latin typeface="Meiryo UI" panose="020B0604030504040204" pitchFamily="50" charset="-128"/>
                <a:ea typeface="Meiryo UI" panose="020B0604030504040204" pitchFamily="50" charset="-128"/>
              </a:rPr>
              <a:t>決まり次第、大阪府のホームページでご案内いたします</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○国の補助制度は、正式に採択（補助金の交付を決定）されるまで、発注や工事</a:t>
            </a:r>
            <a:r>
              <a:rPr lang="en-US" altLang="ja-JP" sz="1400" dirty="0" smtClean="0">
                <a:latin typeface="Meiryo UI" panose="020B0604030504040204" pitchFamily="50" charset="-128"/>
                <a:ea typeface="Meiryo UI" panose="020B0604030504040204" pitchFamily="50" charset="-128"/>
              </a:rPr>
              <a:t/>
            </a:r>
            <a:br>
              <a:rPr lang="en-US" altLang="ja-JP" sz="1400" dirty="0" smtClean="0">
                <a:latin typeface="Meiryo UI" panose="020B0604030504040204" pitchFamily="50" charset="-128"/>
                <a:ea typeface="Meiryo UI" panose="020B0604030504040204" pitchFamily="50" charset="-128"/>
              </a:rPr>
            </a:br>
            <a:r>
              <a:rPr lang="ja-JP" altLang="en-US" sz="1400" dirty="0" smtClean="0">
                <a:latin typeface="Meiryo UI" panose="020B0604030504040204" pitchFamily="50" charset="-128"/>
                <a:ea typeface="Meiryo UI" panose="020B0604030504040204" pitchFamily="50" charset="-128"/>
              </a:rPr>
              <a:t>　はできない可能性がありますのでご注意ください。</a:t>
            </a:r>
            <a:endParaRPr lang="en-US" altLang="ja-JP" sz="1400" dirty="0" smtClean="0">
              <a:latin typeface="Meiryo UI" panose="020B0604030504040204" pitchFamily="50" charset="-128"/>
              <a:ea typeface="Meiryo UI" panose="020B0604030504040204" pitchFamily="50" charset="-128"/>
            </a:endParaRPr>
          </a:p>
          <a:p>
            <a:r>
              <a:rPr lang="en-US" altLang="ja-JP" sz="900" dirty="0" smtClean="0">
                <a:latin typeface="Meiryo UI" panose="020B0604030504040204" pitchFamily="50" charset="-128"/>
                <a:ea typeface="Meiryo UI" panose="020B0604030504040204" pitchFamily="50" charset="-128"/>
              </a:rPr>
              <a:t>※</a:t>
            </a:r>
            <a:r>
              <a:rPr lang="zh-TW" altLang="en-US" sz="900" dirty="0">
                <a:latin typeface="Meiryo UI" panose="020B0604030504040204" pitchFamily="50" charset="-128"/>
                <a:ea typeface="Meiryo UI" panose="020B0604030504040204" pitchFamily="50" charset="-128"/>
              </a:rPr>
              <a:t>高機能換気</a:t>
            </a:r>
            <a:r>
              <a:rPr lang="zh-TW" altLang="en-US" sz="900" dirty="0" smtClean="0">
                <a:latin typeface="Meiryo UI" panose="020B0604030504040204" pitchFamily="50" charset="-128"/>
                <a:ea typeface="Meiryo UI" panose="020B0604030504040204" pitchFamily="50" charset="-128"/>
              </a:rPr>
              <a:t>設備</a:t>
            </a:r>
            <a:r>
              <a:rPr lang="ja-JP" altLang="en-US" sz="900" dirty="0">
                <a:latin typeface="Meiryo UI" panose="020B0604030504040204" pitchFamily="50" charset="-128"/>
                <a:ea typeface="Meiryo UI" panose="020B0604030504040204" pitchFamily="50" charset="-128"/>
              </a:rPr>
              <a:t>は、調理室など油煙の多い場所には設置できない場合があります。</a:t>
            </a:r>
          </a:p>
          <a:p>
            <a:endParaRPr kumimoji="1" lang="ja-JP" altLang="en-US" sz="900"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068691234"/>
              </p:ext>
            </p:extLst>
          </p:nvPr>
        </p:nvGraphicFramePr>
        <p:xfrm>
          <a:off x="324565" y="1031208"/>
          <a:ext cx="6232172" cy="1905902"/>
        </p:xfrm>
        <a:graphic>
          <a:graphicData uri="http://schemas.openxmlformats.org/drawingml/2006/table">
            <a:tbl>
              <a:tblPr firstRow="1" bandRow="1">
                <a:tableStyleId>{5C22544A-7EE6-4342-B048-85BDC9FD1C3A}</a:tableStyleId>
              </a:tblPr>
              <a:tblGrid>
                <a:gridCol w="1132156">
                  <a:extLst>
                    <a:ext uri="{9D8B030D-6E8A-4147-A177-3AD203B41FA5}">
                      <a16:colId xmlns:a16="http://schemas.microsoft.com/office/drawing/2014/main" val="3098376585"/>
                    </a:ext>
                  </a:extLst>
                </a:gridCol>
                <a:gridCol w="5100016">
                  <a:extLst>
                    <a:ext uri="{9D8B030D-6E8A-4147-A177-3AD203B41FA5}">
                      <a16:colId xmlns:a16="http://schemas.microsoft.com/office/drawing/2014/main" val="427944852"/>
                    </a:ext>
                  </a:extLst>
                </a:gridCol>
              </a:tblGrid>
              <a:tr h="371368">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rPr>
                        <a:t>事業名</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anose="020B0604030504040204" pitchFamily="50" charset="-128"/>
                          <a:ea typeface="Meiryo UI" panose="020B0604030504040204" pitchFamily="50" charset="-128"/>
                        </a:rPr>
                        <a:t>大規模感染リスクを低減するための高機能換気設備等の導入支援事業  </a:t>
                      </a:r>
                      <a:endParaRPr lang="en-US" altLang="ja-JP" sz="12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3440172"/>
                  </a:ext>
                </a:extLst>
              </a:tr>
              <a:tr h="292892">
                <a:tc>
                  <a:txBody>
                    <a:bodyPr/>
                    <a:lstStyle/>
                    <a:p>
                      <a:r>
                        <a:rPr lang="ja-JP" altLang="en-US" sz="1200" b="1" dirty="0" smtClean="0">
                          <a:latin typeface="Meiryo UI" panose="020B0604030504040204" pitchFamily="50" charset="-128"/>
                          <a:ea typeface="Meiryo UI" panose="020B0604030504040204" pitchFamily="50" charset="-128"/>
                        </a:rPr>
                        <a:t>補助対象設備</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b="1" dirty="0" smtClean="0">
                          <a:latin typeface="Meiryo UI" panose="020B0604030504040204" pitchFamily="50" charset="-128"/>
                          <a:ea typeface="Meiryo UI" panose="020B0604030504040204" pitchFamily="50" charset="-128"/>
                        </a:rPr>
                        <a:t>高機能換気設備、空調設備等</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3875214"/>
                  </a:ext>
                </a:extLst>
              </a:tr>
              <a:tr h="784442">
                <a:tc>
                  <a:txBody>
                    <a:bodyPr/>
                    <a:lstStyle/>
                    <a:p>
                      <a:r>
                        <a:rPr kumimoji="1" lang="ja-JP" altLang="en-US" sz="1200" b="1" dirty="0" smtClean="0">
                          <a:latin typeface="Meiryo UI" panose="020B0604030504040204" pitchFamily="50" charset="-128"/>
                          <a:ea typeface="Meiryo UI" panose="020B0604030504040204" pitchFamily="50" charset="-128"/>
                        </a:rPr>
                        <a:t>補助対象者</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smtClean="0">
                          <a:latin typeface="Meiryo UI" panose="020B0604030504040204" pitchFamily="50" charset="-128"/>
                          <a:ea typeface="Meiryo UI" panose="020B0604030504040204" pitchFamily="50" charset="-128"/>
                        </a:rPr>
                        <a:t>①：</a:t>
                      </a:r>
                      <a:r>
                        <a:rPr kumimoji="1" lang="ja-JP" altLang="en-US" sz="1400" b="1" u="sng" dirty="0" smtClean="0">
                          <a:latin typeface="Meiryo UI" panose="020B0604030504040204" pitchFamily="50" charset="-128"/>
                          <a:ea typeface="Meiryo UI" panose="020B0604030504040204" pitchFamily="50" charset="-128"/>
                        </a:rPr>
                        <a:t>中小企業が運営する不特定多数の人が利用する業務用施設（飲食店等）</a:t>
                      </a:r>
                      <a:endParaRPr kumimoji="1" lang="en-US" altLang="ja-JP" sz="1400" b="1" u="sng" dirty="0" smtClean="0">
                        <a:latin typeface="Meiryo UI" panose="020B0604030504040204" pitchFamily="50" charset="-128"/>
                        <a:ea typeface="Meiryo UI" panose="020B0604030504040204" pitchFamily="50" charset="-128"/>
                      </a:endParaRPr>
                    </a:p>
                    <a:p>
                      <a:r>
                        <a:rPr lang="ja-JP" altLang="en-US" sz="1000" b="0" dirty="0" smtClean="0">
                          <a:latin typeface="Meiryo UI" panose="020B0604030504040204" pitchFamily="50" charset="-128"/>
                          <a:ea typeface="Meiryo UI" panose="020B0604030504040204" pitchFamily="50" charset="-128"/>
                        </a:rPr>
                        <a:t>②：①以外のその他業務用施設</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5328877"/>
                  </a:ext>
                </a:extLst>
              </a:tr>
              <a:tr h="454110">
                <a:tc>
                  <a:txBody>
                    <a:bodyPr/>
                    <a:lstStyle/>
                    <a:p>
                      <a:r>
                        <a:rPr kumimoji="1" lang="ja-JP" altLang="en-US" sz="1200" b="1" dirty="0" smtClean="0">
                          <a:latin typeface="Meiryo UI" panose="020B0604030504040204" pitchFamily="50" charset="-128"/>
                          <a:ea typeface="Meiryo UI" panose="020B0604030504040204" pitchFamily="50" charset="-128"/>
                        </a:rPr>
                        <a:t>補助率</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smtClean="0">
                          <a:latin typeface="Meiryo UI" panose="020B0604030504040204" pitchFamily="50" charset="-128"/>
                          <a:ea typeface="Meiryo UI" panose="020B0604030504040204" pitchFamily="50" charset="-128"/>
                        </a:rPr>
                        <a:t>①：</a:t>
                      </a:r>
                      <a:r>
                        <a:rPr kumimoji="1" lang="ja-JP" altLang="en-US" sz="1400" b="1" u="sng" dirty="0" smtClean="0">
                          <a:latin typeface="Meiryo UI" panose="020B0604030504040204" pitchFamily="50" charset="-128"/>
                          <a:ea typeface="Meiryo UI" panose="020B0604030504040204" pitchFamily="50" charset="-128"/>
                        </a:rPr>
                        <a:t>３分の２</a:t>
                      </a:r>
                      <a:r>
                        <a:rPr kumimoji="1" lang="ja-JP" altLang="en-US" sz="1400" b="1"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　　　</a:t>
                      </a:r>
                      <a:endParaRPr kumimoji="1" lang="en-US" altLang="ja-JP" sz="1200" b="1" dirty="0" smtClean="0">
                        <a:latin typeface="Meiryo UI" panose="020B0604030504040204" pitchFamily="50" charset="-128"/>
                        <a:ea typeface="Meiryo UI" panose="020B0604030504040204" pitchFamily="50" charset="-128"/>
                      </a:endParaRPr>
                    </a:p>
                    <a:p>
                      <a:r>
                        <a:rPr kumimoji="1" lang="ja-JP" altLang="en-US" sz="1000" b="0" dirty="0" smtClean="0">
                          <a:latin typeface="Meiryo UI" panose="020B0604030504040204" pitchFamily="50" charset="-128"/>
                          <a:ea typeface="Meiryo UI" panose="020B0604030504040204" pitchFamily="50" charset="-128"/>
                        </a:rPr>
                        <a:t>②：２分の１ </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3485794"/>
                  </a:ext>
                </a:extLst>
              </a:tr>
            </a:tbl>
          </a:graphicData>
        </a:graphic>
      </p:graphicFrame>
      <p:graphicFrame>
        <p:nvGraphicFramePr>
          <p:cNvPr id="39" name="表 38"/>
          <p:cNvGraphicFramePr>
            <a:graphicFrameLocks noGrp="1"/>
          </p:cNvGraphicFramePr>
          <p:nvPr>
            <p:extLst>
              <p:ext uri="{D42A27DB-BD31-4B8C-83A1-F6EECF244321}">
                <p14:modId xmlns:p14="http://schemas.microsoft.com/office/powerpoint/2010/main" val="2660864578"/>
              </p:ext>
            </p:extLst>
          </p:nvPr>
        </p:nvGraphicFramePr>
        <p:xfrm>
          <a:off x="324565" y="4898417"/>
          <a:ext cx="6232172" cy="3582249"/>
        </p:xfrm>
        <a:graphic>
          <a:graphicData uri="http://schemas.openxmlformats.org/drawingml/2006/table">
            <a:tbl>
              <a:tblPr firstRow="1" bandRow="1">
                <a:tableStyleId>{5C22544A-7EE6-4342-B048-85BDC9FD1C3A}</a:tableStyleId>
              </a:tblPr>
              <a:tblGrid>
                <a:gridCol w="1132156">
                  <a:extLst>
                    <a:ext uri="{9D8B030D-6E8A-4147-A177-3AD203B41FA5}">
                      <a16:colId xmlns:a16="http://schemas.microsoft.com/office/drawing/2014/main" val="3098376585"/>
                    </a:ext>
                  </a:extLst>
                </a:gridCol>
                <a:gridCol w="5100016">
                  <a:extLst>
                    <a:ext uri="{9D8B030D-6E8A-4147-A177-3AD203B41FA5}">
                      <a16:colId xmlns:a16="http://schemas.microsoft.com/office/drawing/2014/main" val="427944852"/>
                    </a:ext>
                  </a:extLst>
                </a:gridCol>
              </a:tblGrid>
              <a:tr h="332949">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rPr>
                        <a:t>事業名</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anose="020B0604030504040204" pitchFamily="50" charset="-128"/>
                          <a:ea typeface="Meiryo UI" panose="020B0604030504040204" pitchFamily="50" charset="-128"/>
                        </a:rPr>
                        <a:t>（仮称）高機能換気設備等の導入支援事業  </a:t>
                      </a:r>
                      <a:endParaRPr lang="en-US" altLang="ja-JP" sz="12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3440172"/>
                  </a:ext>
                </a:extLst>
              </a:tr>
              <a:tr h="281518">
                <a:tc>
                  <a:txBody>
                    <a:bodyPr/>
                    <a:lstStyle/>
                    <a:p>
                      <a:r>
                        <a:rPr lang="ja-JP" altLang="en-US" sz="1200" b="1" dirty="0" smtClean="0">
                          <a:latin typeface="Meiryo UI" panose="020B0604030504040204" pitchFamily="50" charset="-128"/>
                          <a:ea typeface="Meiryo UI" panose="020B0604030504040204" pitchFamily="50" charset="-128"/>
                        </a:rPr>
                        <a:t>補助対象設備</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b="1" dirty="0" smtClean="0">
                          <a:latin typeface="Meiryo UI" panose="020B0604030504040204" pitchFamily="50" charset="-128"/>
                          <a:ea typeface="Meiryo UI" panose="020B0604030504040204" pitchFamily="50" charset="-128"/>
                        </a:rPr>
                        <a:t>高機能換気設備、空調設備等</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3875214"/>
                  </a:ext>
                </a:extLst>
              </a:tr>
              <a:tr h="2300421">
                <a:tc>
                  <a:txBody>
                    <a:bodyPr/>
                    <a:lstStyle/>
                    <a:p>
                      <a:r>
                        <a:rPr kumimoji="1" lang="ja-JP" altLang="en-US" sz="1200" b="1" dirty="0" smtClean="0">
                          <a:latin typeface="Meiryo UI" panose="020B0604030504040204" pitchFamily="50" charset="-128"/>
                          <a:ea typeface="Meiryo UI" panose="020B0604030504040204" pitchFamily="50" charset="-128"/>
                        </a:rPr>
                        <a:t>補助対象者</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400" b="1" u="none" dirty="0" smtClean="0">
                          <a:latin typeface="Meiryo UI" panose="020B0604030504040204" pitchFamily="50" charset="-128"/>
                          <a:ea typeface="Meiryo UI" panose="020B0604030504040204" pitchFamily="50" charset="-128"/>
                        </a:rPr>
                        <a:t>上記①に該当する施設</a:t>
                      </a:r>
                      <a:r>
                        <a:rPr lang="ja-JP" altLang="en-US" sz="1400" b="1" dirty="0" smtClean="0">
                          <a:latin typeface="Meiryo UI" panose="020B0604030504040204" pitchFamily="50" charset="-128"/>
                          <a:ea typeface="Meiryo UI" panose="020B0604030504040204" pitchFamily="50" charset="-128"/>
                        </a:rPr>
                        <a:t>のうち、</a:t>
                      </a:r>
                      <a:r>
                        <a:rPr lang="ja-JP" altLang="en-US" sz="1400" b="1" u="sng" dirty="0" smtClean="0">
                          <a:latin typeface="Meiryo UI" panose="020B0604030504040204" pitchFamily="50" charset="-128"/>
                          <a:ea typeface="Meiryo UI" panose="020B0604030504040204" pitchFamily="50" charset="-128"/>
                        </a:rPr>
                        <a:t>国の補助金の交付決定を受け</a:t>
                      </a:r>
                      <a:r>
                        <a:rPr lang="ja-JP" altLang="en-US" sz="1400" b="1" dirty="0" smtClean="0">
                          <a:latin typeface="Meiryo UI" panose="020B0604030504040204" pitchFamily="50" charset="-128"/>
                          <a:ea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rPr>
                        <a:t>かつ、下記（</a:t>
                      </a:r>
                      <a:r>
                        <a:rPr lang="en-US" altLang="ja-JP" sz="1400" b="1" dirty="0" smtClean="0">
                          <a:latin typeface="Meiryo UI" panose="020B0604030504040204" pitchFamily="50" charset="-128"/>
                          <a:ea typeface="Meiryo UI" panose="020B0604030504040204" pitchFamily="50" charset="-128"/>
                        </a:rPr>
                        <a:t>1</a:t>
                      </a:r>
                      <a:r>
                        <a:rPr lang="ja-JP" altLang="en-US" sz="1400" b="1" dirty="0" smtClean="0">
                          <a:latin typeface="Meiryo UI" panose="020B0604030504040204" pitchFamily="50" charset="-128"/>
                          <a:ea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rPr>
                        <a:t>2</a:t>
                      </a:r>
                      <a:r>
                        <a:rPr lang="ja-JP" altLang="en-US" sz="1400" b="1" dirty="0" smtClean="0">
                          <a:latin typeface="Meiryo UI" panose="020B0604030504040204" pitchFamily="50" charset="-128"/>
                          <a:ea typeface="Meiryo UI" panose="020B0604030504040204" pitchFamily="50" charset="-128"/>
                        </a:rPr>
                        <a:t>）に該当する事業者</a:t>
                      </a:r>
                      <a:endParaRPr lang="en-US" altLang="ja-JP" sz="1200" b="1" dirty="0" smtClean="0">
                        <a:latin typeface="Meiryo UI" panose="020B0604030504040204" pitchFamily="50" charset="-128"/>
                        <a:ea typeface="Meiryo UI" panose="020B0604030504040204" pitchFamily="50" charset="-128"/>
                      </a:endParaRPr>
                    </a:p>
                    <a:p>
                      <a:endParaRPr lang="en-US" altLang="ja-JP" sz="1000" b="1" dirty="0" smtClean="0">
                        <a:latin typeface="Meiryo UI" panose="020B0604030504040204" pitchFamily="50" charset="-128"/>
                        <a:ea typeface="Meiryo UI" panose="020B0604030504040204" pitchFamily="50" charset="-128"/>
                      </a:endParaRPr>
                    </a:p>
                    <a:p>
                      <a:r>
                        <a:rPr lang="ja-JP" altLang="en-US" sz="1200" b="1" u="none" dirty="0" smtClean="0">
                          <a:latin typeface="Meiryo UI" panose="020B0604030504040204" pitchFamily="50" charset="-128"/>
                          <a:ea typeface="Meiryo UI" panose="020B0604030504040204" pitchFamily="50" charset="-128"/>
                        </a:rPr>
                        <a:t>（</a:t>
                      </a:r>
                      <a:r>
                        <a:rPr lang="en-US" altLang="ja-JP" sz="1200" b="1" u="none" dirty="0" smtClean="0">
                          <a:latin typeface="Meiryo UI" panose="020B0604030504040204" pitchFamily="50" charset="-128"/>
                          <a:ea typeface="Meiryo UI" panose="020B0604030504040204" pitchFamily="50" charset="-128"/>
                        </a:rPr>
                        <a:t>1</a:t>
                      </a:r>
                      <a:r>
                        <a:rPr lang="ja-JP" altLang="en-US" sz="1200" b="1" u="none" dirty="0" smtClean="0">
                          <a:latin typeface="Meiryo UI" panose="020B0604030504040204" pitchFamily="50" charset="-128"/>
                          <a:ea typeface="Meiryo UI" panose="020B0604030504040204" pitchFamily="50" charset="-128"/>
                        </a:rPr>
                        <a:t>）大阪府内に主たる事業所を有していること</a:t>
                      </a:r>
                      <a:endParaRPr lang="en-US" altLang="ja-JP" sz="1200" b="1" u="none" dirty="0" smtClean="0">
                        <a:latin typeface="Meiryo UI" panose="020B0604030504040204" pitchFamily="50" charset="-128"/>
                        <a:ea typeface="Meiryo UI" panose="020B0604030504040204" pitchFamily="50" charset="-128"/>
                      </a:endParaRPr>
                    </a:p>
                    <a:p>
                      <a:r>
                        <a:rPr lang="ja-JP" altLang="en-US" sz="1400" b="0" u="none" dirty="0" smtClean="0">
                          <a:latin typeface="Meiryo UI" panose="020B0604030504040204" pitchFamily="50" charset="-128"/>
                          <a:ea typeface="Meiryo UI" panose="020B0604030504040204" pitchFamily="50" charset="-128"/>
                        </a:rPr>
                        <a:t>　　　</a:t>
                      </a:r>
                      <a:r>
                        <a:rPr lang="ja-JP" altLang="en-US" sz="1100" b="0" u="none" dirty="0" smtClean="0">
                          <a:latin typeface="Meiryo UI" panose="020B0604030504040204" pitchFamily="50" charset="-128"/>
                          <a:ea typeface="Meiryo UI" panose="020B0604030504040204" pitchFamily="50" charset="-128"/>
                        </a:rPr>
                        <a:t>中小企業：本社が大阪府内にあること。</a:t>
                      </a:r>
                      <a:endParaRPr lang="en-US" altLang="ja-JP" sz="1100" b="0" u="none" dirty="0" smtClean="0">
                        <a:latin typeface="Meiryo UI" panose="020B0604030504040204" pitchFamily="50" charset="-128"/>
                        <a:ea typeface="Meiryo UI" panose="020B0604030504040204" pitchFamily="50" charset="-128"/>
                      </a:endParaRPr>
                    </a:p>
                    <a:p>
                      <a:r>
                        <a:rPr lang="ja-JP" altLang="en-US" sz="1100" b="0" u="none" dirty="0" smtClean="0">
                          <a:latin typeface="Meiryo UI" panose="020B0604030504040204" pitchFamily="50" charset="-128"/>
                          <a:ea typeface="Meiryo UI" panose="020B0604030504040204" pitchFamily="50" charset="-128"/>
                        </a:rPr>
                        <a:t>　　　　個人事業主：事業所が大阪府内にあること</a:t>
                      </a:r>
                      <a:endParaRPr lang="en-US" altLang="ja-JP" sz="1100" b="0" u="none" dirty="0" smtClean="0">
                        <a:latin typeface="Meiryo UI" panose="020B0604030504040204" pitchFamily="50" charset="-128"/>
                        <a:ea typeface="Meiryo UI" panose="020B0604030504040204" pitchFamily="50" charset="-128"/>
                      </a:endParaRPr>
                    </a:p>
                    <a:p>
                      <a:endParaRPr lang="en-US" altLang="ja-JP" sz="1000" b="0" u="none"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u="none" dirty="0" smtClean="0">
                          <a:latin typeface="Meiryo UI" panose="020B0604030504040204" pitchFamily="50" charset="-128"/>
                          <a:ea typeface="Meiryo UI" panose="020B0604030504040204" pitchFamily="50" charset="-128"/>
                        </a:rPr>
                        <a:t>（</a:t>
                      </a:r>
                      <a:r>
                        <a:rPr lang="en-US" altLang="ja-JP" sz="1200" b="1" u="none" dirty="0" smtClean="0">
                          <a:latin typeface="Meiryo UI" panose="020B0604030504040204" pitchFamily="50" charset="-128"/>
                          <a:ea typeface="Meiryo UI" panose="020B0604030504040204" pitchFamily="50" charset="-128"/>
                        </a:rPr>
                        <a:t>2</a:t>
                      </a:r>
                      <a:r>
                        <a:rPr lang="ja-JP" altLang="en-US" sz="1200" b="1" u="none" dirty="0" smtClean="0">
                          <a:latin typeface="Meiryo UI" panose="020B0604030504040204" pitchFamily="50" charset="-128"/>
                          <a:ea typeface="Meiryo UI" panose="020B0604030504040204" pitchFamily="50" charset="-128"/>
                        </a:rPr>
                        <a:t>）大阪府の「施設の使用制限の要請等」を受け、令和</a:t>
                      </a:r>
                      <a:r>
                        <a:rPr lang="en-US" altLang="ja-JP" sz="1200" b="1" u="none" dirty="0" smtClean="0">
                          <a:latin typeface="Meiryo UI" panose="020B0604030504040204" pitchFamily="50" charset="-128"/>
                          <a:ea typeface="Meiryo UI" panose="020B0604030504040204" pitchFamily="50" charset="-128"/>
                        </a:rPr>
                        <a:t>2</a:t>
                      </a:r>
                      <a:r>
                        <a:rPr lang="ja-JP" altLang="en-US" sz="1200" b="1" u="none" dirty="0" smtClean="0">
                          <a:latin typeface="Meiryo UI" panose="020B0604030504040204" pitchFamily="50" charset="-128"/>
                          <a:ea typeface="Meiryo UI" panose="020B0604030504040204" pitchFamily="50" charset="-128"/>
                        </a:rPr>
                        <a:t>年</a:t>
                      </a:r>
                      <a:r>
                        <a:rPr lang="en-US" altLang="ja-JP" sz="1200" b="1" u="none" dirty="0" smtClean="0">
                          <a:latin typeface="Meiryo UI" panose="020B0604030504040204" pitchFamily="50" charset="-128"/>
                          <a:ea typeface="Meiryo UI" panose="020B0604030504040204" pitchFamily="50" charset="-128"/>
                        </a:rPr>
                        <a:t>4</a:t>
                      </a:r>
                      <a:r>
                        <a:rPr lang="ja-JP" altLang="en-US" sz="1200" b="1" u="none" dirty="0" smtClean="0">
                          <a:latin typeface="Meiryo UI" panose="020B0604030504040204" pitchFamily="50" charset="-128"/>
                          <a:ea typeface="Meiryo UI" panose="020B0604030504040204" pitchFamily="50" charset="-128"/>
                        </a:rPr>
                        <a:t>月</a:t>
                      </a:r>
                      <a:r>
                        <a:rPr lang="en-US" altLang="ja-JP" sz="1200" b="1" u="none" dirty="0" smtClean="0">
                          <a:latin typeface="Meiryo UI" panose="020B0604030504040204" pitchFamily="50" charset="-128"/>
                          <a:ea typeface="Meiryo UI" panose="020B0604030504040204" pitchFamily="50" charset="-128"/>
                        </a:rPr>
                        <a:t>21</a:t>
                      </a:r>
                      <a:r>
                        <a:rPr lang="ja-JP" altLang="en-US" sz="1200" b="1" u="none" dirty="0" smtClean="0">
                          <a:latin typeface="Meiryo UI" panose="020B0604030504040204" pitchFamily="50" charset="-128"/>
                          <a:ea typeface="Meiryo UI" panose="020B0604030504040204" pitchFamily="50" charset="-128"/>
                        </a:rPr>
                        <a:t>日から</a:t>
                      </a:r>
                      <a:r>
                        <a:rPr lang="en-US" altLang="ja-JP" sz="1200" b="1" u="none" dirty="0" smtClean="0">
                          <a:latin typeface="Meiryo UI" panose="020B0604030504040204" pitchFamily="50" charset="-128"/>
                          <a:ea typeface="Meiryo UI" panose="020B0604030504040204" pitchFamily="50" charset="-128"/>
                        </a:rPr>
                        <a:t>5</a:t>
                      </a:r>
                      <a:r>
                        <a:rPr lang="ja-JP" altLang="en-US" sz="1200" b="1" u="none" dirty="0" smtClean="0">
                          <a:latin typeface="Meiryo UI" panose="020B0604030504040204" pitchFamily="50" charset="-128"/>
                          <a:ea typeface="Meiryo UI" panose="020B0604030504040204" pitchFamily="50" charset="-128"/>
                        </a:rPr>
                        <a:t>月</a:t>
                      </a:r>
                      <a:r>
                        <a:rPr lang="en-US" altLang="ja-JP" sz="1200" b="1" u="none" dirty="0" smtClean="0">
                          <a:latin typeface="Meiryo UI" panose="020B0604030504040204" pitchFamily="50" charset="-128"/>
                          <a:ea typeface="Meiryo UI" panose="020B0604030504040204" pitchFamily="50" charset="-128"/>
                        </a:rPr>
                        <a:t>6</a:t>
                      </a:r>
                      <a:r>
                        <a:rPr lang="ja-JP" altLang="en-US" sz="1200" b="1" u="none" dirty="0" smtClean="0">
                          <a:latin typeface="Meiryo UI" panose="020B0604030504040204" pitchFamily="50" charset="-128"/>
                          <a:ea typeface="Meiryo UI" panose="020B0604030504040204" pitchFamily="50" charset="-128"/>
                        </a:rPr>
                        <a:t>日までの全ての期間において、支援金の対象となる施設を全面的に休業する、当該施設の運営事業者であること。</a:t>
                      </a:r>
                      <a:r>
                        <a:rPr lang="ja-JP" altLang="en-US" sz="1100" b="0" u="none" dirty="0" smtClean="0">
                          <a:latin typeface="Meiryo UI" panose="020B0604030504040204" pitchFamily="50" charset="-128"/>
                          <a:ea typeface="Meiryo UI" panose="020B0604030504040204" pitchFamily="50" charset="-128"/>
                        </a:rPr>
                        <a:t>（食事提供施設の運営事業者は、営業時間を午前</a:t>
                      </a:r>
                      <a:r>
                        <a:rPr lang="en-US" altLang="ja-JP" sz="1100" b="0" u="none" dirty="0" smtClean="0">
                          <a:latin typeface="Meiryo UI" panose="020B0604030504040204" pitchFamily="50" charset="-128"/>
                          <a:ea typeface="Meiryo UI" panose="020B0604030504040204" pitchFamily="50" charset="-128"/>
                        </a:rPr>
                        <a:t>5</a:t>
                      </a:r>
                      <a:r>
                        <a:rPr lang="ja-JP" altLang="en-US" sz="1100" b="0" u="none" dirty="0" smtClean="0">
                          <a:latin typeface="Meiryo UI" panose="020B0604030504040204" pitchFamily="50" charset="-128"/>
                          <a:ea typeface="Meiryo UI" panose="020B0604030504040204" pitchFamily="50" charset="-128"/>
                        </a:rPr>
                        <a:t>時から午後</a:t>
                      </a:r>
                      <a:r>
                        <a:rPr lang="en-US" altLang="ja-JP" sz="1100" b="0" u="none" dirty="0" smtClean="0">
                          <a:latin typeface="Meiryo UI" panose="020B0604030504040204" pitchFamily="50" charset="-128"/>
                          <a:ea typeface="Meiryo UI" panose="020B0604030504040204" pitchFamily="50" charset="-128"/>
                        </a:rPr>
                        <a:t>8</a:t>
                      </a:r>
                      <a:r>
                        <a:rPr lang="ja-JP" altLang="en-US" sz="1100" b="0" u="none" dirty="0" smtClean="0">
                          <a:latin typeface="Meiryo UI" panose="020B0604030504040204" pitchFamily="50" charset="-128"/>
                          <a:ea typeface="Meiryo UI" panose="020B0604030504040204" pitchFamily="50" charset="-128"/>
                        </a:rPr>
                        <a:t>時までの間へと短縮する</a:t>
                      </a:r>
                      <a:r>
                        <a:rPr lang="en-US" altLang="ja-JP" sz="1100" b="0" u="none" dirty="0" smtClean="0">
                          <a:latin typeface="Meiryo UI" panose="020B0604030504040204" pitchFamily="50" charset="-128"/>
                          <a:ea typeface="Meiryo UI" panose="020B0604030504040204" pitchFamily="50" charset="-128"/>
                        </a:rPr>
                        <a:t>【</a:t>
                      </a:r>
                      <a:r>
                        <a:rPr lang="ja-JP" altLang="en-US" sz="1100" b="0" u="none" dirty="0" smtClean="0">
                          <a:latin typeface="Meiryo UI" panose="020B0604030504040204" pitchFamily="50" charset="-128"/>
                          <a:ea typeface="Meiryo UI" panose="020B0604030504040204" pitchFamily="50" charset="-128"/>
                        </a:rPr>
                        <a:t>酒類の提供は夜</a:t>
                      </a:r>
                      <a:r>
                        <a:rPr lang="en-US" altLang="ja-JP" sz="1100" b="0" u="none" dirty="0" smtClean="0">
                          <a:latin typeface="Meiryo UI" panose="020B0604030504040204" pitchFamily="50" charset="-128"/>
                          <a:ea typeface="Meiryo UI" panose="020B0604030504040204" pitchFamily="50" charset="-128"/>
                        </a:rPr>
                        <a:t>7</a:t>
                      </a:r>
                      <a:r>
                        <a:rPr lang="ja-JP" altLang="en-US" sz="1100" b="0" u="none" dirty="0" smtClean="0">
                          <a:latin typeface="Meiryo UI" panose="020B0604030504040204" pitchFamily="50" charset="-128"/>
                          <a:ea typeface="Meiryo UI" panose="020B0604030504040204" pitchFamily="50" charset="-128"/>
                        </a:rPr>
                        <a:t>時までとする</a:t>
                      </a:r>
                      <a:r>
                        <a:rPr lang="en-US" altLang="ja-JP" sz="1100" b="0" u="none" dirty="0" smtClean="0">
                          <a:latin typeface="Meiryo UI" panose="020B0604030504040204" pitchFamily="50" charset="-128"/>
                          <a:ea typeface="Meiryo UI" panose="020B0604030504040204" pitchFamily="50" charset="-128"/>
                        </a:rPr>
                        <a:t>】</a:t>
                      </a:r>
                      <a:r>
                        <a:rPr lang="ja-JP" altLang="en-US" sz="1100" b="0" u="none" dirty="0" smtClean="0">
                          <a:latin typeface="Meiryo UI" panose="020B0604030504040204" pitchFamily="50" charset="-128"/>
                          <a:ea typeface="Meiryo UI" panose="020B0604030504040204" pitchFamily="50" charset="-128"/>
                        </a:rPr>
                        <a:t>等の協力を行った場合のみ）</a:t>
                      </a:r>
                      <a:endParaRPr lang="en-US" altLang="ja-JP" sz="1000" b="0" u="none"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5328877"/>
                  </a:ext>
                </a:extLst>
              </a:tr>
              <a:tr h="667361">
                <a:tc>
                  <a:txBody>
                    <a:bodyPr/>
                    <a:lstStyle/>
                    <a:p>
                      <a:r>
                        <a:rPr kumimoji="1" lang="ja-JP" altLang="en-US" sz="1200" b="1" dirty="0" smtClean="0">
                          <a:latin typeface="Meiryo UI" panose="020B0604030504040204" pitchFamily="50" charset="-128"/>
                          <a:ea typeface="Meiryo UI" panose="020B0604030504040204" pitchFamily="50" charset="-128"/>
                        </a:rPr>
                        <a:t>補助率</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smtClean="0">
                          <a:latin typeface="Meiryo UI" panose="020B0604030504040204" pitchFamily="50" charset="-128"/>
                          <a:ea typeface="Meiryo UI" panose="020B0604030504040204" pitchFamily="50" charset="-128"/>
                        </a:rPr>
                        <a:t>Ⓐ：大阪府</a:t>
                      </a:r>
                      <a:r>
                        <a:rPr lang="ja-JP" altLang="en-US" sz="1400" b="1" dirty="0" smtClean="0">
                          <a:latin typeface="Meiryo UI" panose="020B0604030504040204" pitchFamily="50" charset="-128"/>
                          <a:ea typeface="Meiryo UI" panose="020B0604030504040204" pitchFamily="50" charset="-128"/>
                        </a:rPr>
                        <a:t>休業要請支援金受給者　３分の１　　　　　　　　　</a:t>
                      </a:r>
                      <a:endParaRPr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Ⓑ：Ⓐ以外の方　６分の１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3485794"/>
                  </a:ext>
                </a:extLst>
              </a:tr>
            </a:tbl>
          </a:graphicData>
        </a:graphic>
      </p:graphicFrame>
      <p:sp>
        <p:nvSpPr>
          <p:cNvPr id="6" name="テキスト ボックス 5"/>
          <p:cNvSpPr txBox="1"/>
          <p:nvPr/>
        </p:nvSpPr>
        <p:spPr>
          <a:xfrm>
            <a:off x="3256872" y="676354"/>
            <a:ext cx="2295386" cy="276999"/>
          </a:xfrm>
          <a:prstGeom prst="rect">
            <a:avLst/>
          </a:prstGeom>
          <a:noFill/>
        </p:spPr>
        <p:txBody>
          <a:bodyPr wrap="square" rtlCol="0">
            <a:spAutoFit/>
          </a:bodyPr>
          <a:lstStyle/>
          <a:p>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６月中旬頃に公募開始予定</a:t>
            </a:r>
            <a:endParaRPr kumimoji="1" lang="ja-JP" altLang="en-US" sz="1200" b="1"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3238633" y="3777089"/>
            <a:ext cx="3773659" cy="276999"/>
          </a:xfrm>
          <a:prstGeom prst="rect">
            <a:avLst/>
          </a:prstGeom>
          <a:noFill/>
        </p:spPr>
        <p:txBody>
          <a:bodyPr wrap="square" rtlCol="0">
            <a:spAutoFit/>
          </a:bodyPr>
          <a:lstStyle/>
          <a:p>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環境省補助金の公募開始後に、府も公募開始予定</a:t>
            </a:r>
            <a:endParaRPr kumimoji="1" lang="ja-JP" altLang="en-US" sz="1200" b="1" dirty="0">
              <a:latin typeface="Meiryo UI" panose="020B0604030504040204" pitchFamily="50" charset="-128"/>
              <a:ea typeface="Meiryo UI" panose="020B0604030504040204" pitchFamily="50" charset="-128"/>
            </a:endParaRPr>
          </a:p>
        </p:txBody>
      </p:sp>
      <p:sp>
        <p:nvSpPr>
          <p:cNvPr id="16" name="角丸四角形 15"/>
          <p:cNvSpPr/>
          <p:nvPr/>
        </p:nvSpPr>
        <p:spPr>
          <a:xfrm>
            <a:off x="177299" y="456764"/>
            <a:ext cx="3076727" cy="4892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latin typeface="Meiryo UI" panose="020B0604030504040204" pitchFamily="50" charset="-128"/>
                <a:ea typeface="Meiryo UI" panose="020B0604030504040204" pitchFamily="50" charset="-128"/>
              </a:rPr>
              <a:t>環境省</a:t>
            </a:r>
            <a:r>
              <a:rPr lang="ja-JP" altLang="en-US" sz="2000" b="1" dirty="0">
                <a:latin typeface="Meiryo UI" panose="020B0604030504040204" pitchFamily="50" charset="-128"/>
                <a:ea typeface="Meiryo UI" panose="020B0604030504040204" pitchFamily="50" charset="-128"/>
              </a:rPr>
              <a:t>補助</a:t>
            </a:r>
            <a:r>
              <a:rPr lang="ja-JP" altLang="en-US" sz="2000" b="1" dirty="0" smtClean="0">
                <a:latin typeface="Meiryo UI" panose="020B0604030504040204" pitchFamily="50" charset="-128"/>
                <a:ea typeface="Meiryo UI" panose="020B0604030504040204" pitchFamily="50" charset="-128"/>
              </a:rPr>
              <a:t>金</a:t>
            </a:r>
            <a:r>
              <a:rPr lang="en-US" altLang="ja-JP" sz="2000" b="1" dirty="0" smtClean="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案</a:t>
            </a:r>
            <a:r>
              <a:rPr lang="en-US" altLang="ja-JP" sz="2000" b="1" dirty="0" smtClean="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の</a:t>
            </a:r>
            <a:r>
              <a:rPr lang="ja-JP" altLang="en-US" sz="2000" b="1" dirty="0">
                <a:latin typeface="Meiryo UI" panose="020B0604030504040204" pitchFamily="50" charset="-128"/>
                <a:ea typeface="Meiryo UI" panose="020B0604030504040204" pitchFamily="50" charset="-128"/>
              </a:rPr>
              <a:t>概要</a:t>
            </a:r>
            <a:endParaRPr kumimoji="1" lang="ja-JP" altLang="en-US" sz="2000" b="1" dirty="0">
              <a:latin typeface="Meiryo UI" panose="020B0604030504040204" pitchFamily="50" charset="-128"/>
              <a:ea typeface="Meiryo UI" panose="020B0604030504040204" pitchFamily="50" charset="-128"/>
            </a:endParaRPr>
          </a:p>
        </p:txBody>
      </p:sp>
      <p:sp>
        <p:nvSpPr>
          <p:cNvPr id="17" name="角丸四角形 16"/>
          <p:cNvSpPr/>
          <p:nvPr/>
        </p:nvSpPr>
        <p:spPr>
          <a:xfrm>
            <a:off x="177300" y="3573153"/>
            <a:ext cx="3076726" cy="4892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latin typeface="Meiryo UI" panose="020B0604030504040204" pitchFamily="50" charset="-128"/>
                <a:ea typeface="Meiryo UI" panose="020B0604030504040204" pitchFamily="50" charset="-128"/>
              </a:rPr>
              <a:t>大阪府</a:t>
            </a:r>
            <a:r>
              <a:rPr lang="ja-JP" altLang="en-US" sz="2000" b="1" dirty="0" smtClean="0">
                <a:latin typeface="Meiryo UI" panose="020B0604030504040204" pitchFamily="50" charset="-128"/>
                <a:ea typeface="Meiryo UI" panose="020B0604030504040204" pitchFamily="50" charset="-128"/>
              </a:rPr>
              <a:t>補助金</a:t>
            </a:r>
            <a:r>
              <a:rPr lang="en-US" altLang="ja-JP" sz="2000" b="1" dirty="0" smtClean="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案</a:t>
            </a:r>
            <a:r>
              <a:rPr lang="en-US" altLang="ja-JP" sz="2000" b="1" dirty="0" smtClean="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の</a:t>
            </a:r>
            <a:r>
              <a:rPr lang="ja-JP" altLang="en-US" sz="2000" b="1" dirty="0">
                <a:latin typeface="Meiryo UI" panose="020B0604030504040204" pitchFamily="50" charset="-128"/>
                <a:ea typeface="Meiryo UI" panose="020B0604030504040204" pitchFamily="50" charset="-128"/>
              </a:rPr>
              <a:t>概要</a:t>
            </a:r>
            <a:endParaRPr kumimoji="1" lang="ja-JP" altLang="en-US" sz="2000" b="1"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324565" y="8431279"/>
            <a:ext cx="1160219" cy="338554"/>
          </a:xfrm>
          <a:prstGeom prst="rect">
            <a:avLst/>
          </a:prstGeom>
          <a:noFill/>
        </p:spPr>
        <p:txBody>
          <a:bodyPr wrap="square" rtlCol="0">
            <a:spAutoFit/>
          </a:bodyPr>
          <a:lstStyle/>
          <a:p>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留意点</a:t>
            </a:r>
            <a:r>
              <a:rPr kumimoji="1" lang="en-US" altLang="ja-JP"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578557" y="2925676"/>
            <a:ext cx="5130225" cy="307777"/>
          </a:xfrm>
          <a:prstGeom prst="rect">
            <a:avLst/>
          </a:prstGeom>
          <a:noFill/>
        </p:spPr>
        <p:txBody>
          <a:bodyPr wrap="square" rtlCol="0">
            <a:spAutoFit/>
          </a:bodyPr>
          <a:lstStyle/>
          <a:p>
            <a:r>
              <a:rPr lang="en-US" altLang="ja-JP" sz="1400" u="sng" dirty="0" smtClean="0">
                <a:hlinkClick r:id="rId3"/>
              </a:rPr>
              <a:t>http</a:t>
            </a:r>
            <a:r>
              <a:rPr lang="en-US" altLang="ja-JP" sz="1400" u="sng" dirty="0">
                <a:hlinkClick r:id="rId3"/>
              </a:rPr>
              <a:t>://www.env.go.jp/guide/budget/r02/r0204-hos-gaiyo/001.pdf</a:t>
            </a:r>
            <a:endParaRPr lang="ja-JP" altLang="ja-JP" sz="1400" dirty="0"/>
          </a:p>
        </p:txBody>
      </p:sp>
      <p:sp>
        <p:nvSpPr>
          <p:cNvPr id="7" name="テキスト ボックス 6"/>
          <p:cNvSpPr txBox="1"/>
          <p:nvPr/>
        </p:nvSpPr>
        <p:spPr>
          <a:xfrm>
            <a:off x="317745" y="2937110"/>
            <a:ext cx="1476877"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補助金情報はこちら</a:t>
            </a:r>
            <a:endParaRPr kumimoji="1" lang="ja-JP" altLang="en-US" sz="1200" dirty="0">
              <a:latin typeface="Meiryo UI" panose="020B0604030504040204" pitchFamily="50" charset="-128"/>
              <a:ea typeface="Meiryo UI" panose="020B0604030504040204" pitchFamily="50" charset="-128"/>
            </a:endParaRPr>
          </a:p>
        </p:txBody>
      </p:sp>
      <p:sp>
        <p:nvSpPr>
          <p:cNvPr id="4" name="横巻き 3"/>
          <p:cNvSpPr/>
          <p:nvPr/>
        </p:nvSpPr>
        <p:spPr>
          <a:xfrm>
            <a:off x="4683773" y="8209889"/>
            <a:ext cx="1968789" cy="432048"/>
          </a:xfrm>
          <a:prstGeom prst="horizontalScroll">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詳細は検討中！</a:t>
            </a:r>
            <a:endParaRPr kumimoji="1" lang="ja-JP" altLang="en-US" dirty="0">
              <a:solidFill>
                <a:schemeClr val="tx1"/>
              </a:solidFill>
            </a:endParaRPr>
          </a:p>
        </p:txBody>
      </p:sp>
    </p:spTree>
    <p:extLst>
      <p:ext uri="{BB962C8B-B14F-4D97-AF65-F5344CB8AC3E}">
        <p14:creationId xmlns:p14="http://schemas.microsoft.com/office/powerpoint/2010/main" val="38624019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851</Words>
  <PresentationFormat>ユーザー設定</PresentationFormat>
  <Paragraphs>76</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HGP創英角ﾎﾟｯﾌﾟ体</vt:lpstr>
      <vt:lpstr>HG丸ｺﾞｼｯｸM-PRO</vt:lpstr>
      <vt:lpstr>Meiryo UI</vt:lpstr>
      <vt:lpstr>ＭＳ Ｐゴシック</vt:lpstr>
      <vt:lpstr>Arial</vt:lpstr>
      <vt:lpstr>Calibri</vt:lpstr>
      <vt:lpstr>Georgia</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2020-05-21T05:00:52Z</dcterms:created>
  <dcterms:modified xsi:type="dcterms:W3CDTF">2020-05-28T05:21:23Z</dcterms:modified>
</cp:coreProperties>
</file>