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033145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4859" y="1122363"/>
            <a:ext cx="8781733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1431" y="3602038"/>
            <a:ext cx="7748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468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3401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3444" y="365125"/>
            <a:ext cx="2227719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0288" y="365125"/>
            <a:ext cx="6554014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762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6979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907" y="1709740"/>
            <a:ext cx="8910876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4907" y="4589465"/>
            <a:ext cx="891087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8285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0287" y="1825625"/>
            <a:ext cx="4390866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30297" y="1825625"/>
            <a:ext cx="4390866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171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633" y="365127"/>
            <a:ext cx="8910876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1634" y="1681163"/>
            <a:ext cx="43706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1634" y="2505075"/>
            <a:ext cx="43706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30297" y="1681163"/>
            <a:ext cx="43922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30297" y="2505075"/>
            <a:ext cx="439221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01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5187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4251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633" y="457200"/>
            <a:ext cx="333216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2212" y="987427"/>
            <a:ext cx="523029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1633" y="2057400"/>
            <a:ext cx="333216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3010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633" y="457200"/>
            <a:ext cx="333216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92212" y="987427"/>
            <a:ext cx="5230297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1633" y="2057400"/>
            <a:ext cx="333216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5059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0287" y="365127"/>
            <a:ext cx="891087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0287" y="1825625"/>
            <a:ext cx="891087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0287" y="6356352"/>
            <a:ext cx="23245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25A2A-1F9C-4508-A3DD-16A55AEF300A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2293" y="6356352"/>
            <a:ext cx="34868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96587" y="6356352"/>
            <a:ext cx="23245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5711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22"/>
          <p:cNvSpPr txBox="1">
            <a:spLocks noGrp="1"/>
          </p:cNvSpPr>
          <p:nvPr>
            <p:ph type="ctrTitle"/>
          </p:nvPr>
        </p:nvSpPr>
        <p:spPr>
          <a:xfrm>
            <a:off x="523848" y="981255"/>
            <a:ext cx="10331450" cy="509173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932" dirty="0"/>
              <a:t>　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498378" y="6354951"/>
            <a:ext cx="9790461" cy="2836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243" dirty="0"/>
              <a:t>※</a:t>
            </a:r>
            <a:r>
              <a:rPr lang="ja-JP" altLang="en-US" sz="1243" dirty="0"/>
              <a:t>平均移動距離指数：大阪府居住者の</a:t>
            </a:r>
            <a:r>
              <a:rPr lang="en-US" altLang="ja-JP" sz="1243" dirty="0"/>
              <a:t>1</a:t>
            </a:r>
            <a:r>
              <a:rPr lang="ja-JP" altLang="en-US" sz="1243" dirty="0"/>
              <a:t>月</a:t>
            </a:r>
            <a:r>
              <a:rPr lang="en-US" altLang="ja-JP" sz="1243" dirty="0"/>
              <a:t>6</a:t>
            </a:r>
            <a:r>
              <a:rPr lang="ja-JP" altLang="en-US" sz="1243" dirty="0"/>
              <a:t>日から</a:t>
            </a:r>
            <a:r>
              <a:rPr lang="en-US" altLang="ja-JP" sz="1243" dirty="0"/>
              <a:t>31</a:t>
            </a:r>
            <a:r>
              <a:rPr lang="ja-JP" altLang="en-US" sz="1243" dirty="0"/>
              <a:t>日の平日と休日のそれぞれの平均距離を１００とした場合の各日の数値</a:t>
            </a:r>
          </a:p>
        </p:txBody>
      </p:sp>
      <p:sp>
        <p:nvSpPr>
          <p:cNvPr id="35" name="テキスト ボックス 6"/>
          <p:cNvSpPr txBox="1"/>
          <p:nvPr/>
        </p:nvSpPr>
        <p:spPr>
          <a:xfrm>
            <a:off x="-588657" y="6574396"/>
            <a:ext cx="7195853" cy="28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43" dirty="0"/>
              <a:t>　　　　　　　</a:t>
            </a:r>
            <a:r>
              <a:rPr lang="en-US" altLang="ja-JP" sz="1243" dirty="0"/>
              <a:t>※</a:t>
            </a:r>
            <a:r>
              <a:rPr lang="ja-JP" altLang="en-US" sz="1243" dirty="0"/>
              <a:t>陽性者数：大阪府集計　平均移動距離指数：ヤフー・データソリューション調べ 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43543" y="207746"/>
            <a:ext cx="6446243" cy="50969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2712" dirty="0"/>
              <a:t>大阪府居住者の平均移動距離の推移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/>
          <a:srcRect l="3389"/>
          <a:stretch/>
        </p:blipFill>
        <p:spPr>
          <a:xfrm>
            <a:off x="51515" y="981256"/>
            <a:ext cx="10279934" cy="5373696"/>
          </a:xfrm>
          <a:prstGeom prst="rect">
            <a:avLst/>
          </a:prstGeom>
          <a:ln>
            <a:noFill/>
          </a:ln>
        </p:spPr>
      </p:pic>
      <p:sp>
        <p:nvSpPr>
          <p:cNvPr id="3" name="テキスト ボックス 2"/>
          <p:cNvSpPr txBox="1"/>
          <p:nvPr/>
        </p:nvSpPr>
        <p:spPr>
          <a:xfrm>
            <a:off x="9949362" y="599098"/>
            <a:ext cx="360000" cy="2582543"/>
          </a:xfrm>
          <a:prstGeom prst="rect">
            <a:avLst/>
          </a:prstGeom>
          <a:solidFill>
            <a:schemeClr val="bg1"/>
          </a:solidFill>
        </p:spPr>
        <p:txBody>
          <a:bodyPr vert="eaVert" wrap="square" rtlCol="0">
            <a:spAutoFit/>
          </a:bodyPr>
          <a:lstStyle/>
          <a:p>
            <a:endParaRPr kumimoji="1" lang="ja-JP" altLang="en-US" sz="2034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343543" y="709714"/>
            <a:ext cx="9017716" cy="718402"/>
          </a:xfrm>
          <a:prstGeom prst="rect">
            <a:avLst/>
          </a:prstGeom>
          <a:solidFill>
            <a:schemeClr val="bg1"/>
          </a:solidFill>
          <a:ln>
            <a:solidFill>
              <a:schemeClr val="dk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34" dirty="0"/>
              <a:t>平均移動距離は感染拡大前に比べ平日で</a:t>
            </a:r>
            <a:r>
              <a:rPr kumimoji="1" lang="en-US" altLang="ja-JP" sz="2034" dirty="0"/>
              <a:t>8</a:t>
            </a:r>
            <a:r>
              <a:rPr kumimoji="1" lang="ja-JP" altLang="en-US" sz="2034" dirty="0" smtClean="0"/>
              <a:t>割、</a:t>
            </a:r>
            <a:r>
              <a:rPr kumimoji="1" lang="ja-JP" altLang="en-US" sz="2034" dirty="0"/>
              <a:t>休日</a:t>
            </a:r>
            <a:r>
              <a:rPr kumimoji="1" lang="ja-JP" altLang="en-US" sz="2034" dirty="0" smtClean="0"/>
              <a:t>で</a:t>
            </a:r>
            <a:r>
              <a:rPr kumimoji="1" lang="en-US" altLang="ja-JP" sz="2034" dirty="0"/>
              <a:t>7</a:t>
            </a:r>
            <a:r>
              <a:rPr kumimoji="1" lang="ja-JP" altLang="en-US" sz="2034" dirty="0" smtClean="0"/>
              <a:t>割程度</a:t>
            </a:r>
            <a:endParaRPr kumimoji="1" lang="en-US" altLang="ja-JP" sz="2034" dirty="0"/>
          </a:p>
          <a:p>
            <a:r>
              <a:rPr kumimoji="1" lang="ja-JP" altLang="en-US" sz="2034" dirty="0"/>
              <a:t>連休明け</a:t>
            </a:r>
            <a:r>
              <a:rPr kumimoji="1" lang="ja-JP" altLang="en-US" sz="2034" dirty="0" smtClean="0"/>
              <a:t>は増加傾向</a:t>
            </a:r>
            <a:endParaRPr kumimoji="1" lang="ja-JP" altLang="en-US" sz="2034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10409" y="2237991"/>
            <a:ext cx="375937" cy="2138207"/>
          </a:xfrm>
          <a:prstGeom prst="rect">
            <a:avLst/>
          </a:prstGeom>
          <a:solidFill>
            <a:schemeClr val="bg1"/>
          </a:solidFill>
        </p:spPr>
        <p:txBody>
          <a:bodyPr vert="eaVert" wrap="square" rtlCol="0">
            <a:spAutoFit/>
          </a:bodyPr>
          <a:lstStyle/>
          <a:p>
            <a:r>
              <a:rPr kumimoji="1" lang="ja-JP" altLang="en-US" sz="1243" dirty="0"/>
              <a:t>　　　　</a:t>
            </a:r>
            <a:r>
              <a:rPr kumimoji="1" lang="ja-JP" altLang="en-US" sz="1050" dirty="0"/>
              <a:t>平均移動距離指数</a:t>
            </a:r>
          </a:p>
        </p:txBody>
      </p:sp>
      <p:sp>
        <p:nvSpPr>
          <p:cNvPr id="11" name="角丸四角形吹き出し 10"/>
          <p:cNvSpPr/>
          <p:nvPr/>
        </p:nvSpPr>
        <p:spPr>
          <a:xfrm>
            <a:off x="983373" y="2447485"/>
            <a:ext cx="1019167" cy="385867"/>
          </a:xfrm>
          <a:prstGeom prst="wedgeRoundRectCallout">
            <a:avLst>
              <a:gd name="adj1" fmla="val -25499"/>
              <a:gd name="adj2" fmla="val -84683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en-US" altLang="ja-JP" sz="1000" baseline="0"/>
              <a:t>3/20</a:t>
            </a:r>
            <a:r>
              <a:rPr kumimoji="1" lang="ja-JP" altLang="en-US" sz="1000" baseline="0"/>
              <a:t>～</a:t>
            </a:r>
            <a:r>
              <a:rPr kumimoji="1" lang="en-US" altLang="ja-JP" sz="1000" baseline="0"/>
              <a:t>22</a:t>
            </a:r>
          </a:p>
          <a:p>
            <a:pPr algn="ctr"/>
            <a:r>
              <a:rPr kumimoji="1" lang="ja-JP" altLang="en-US" sz="1000" baseline="0"/>
              <a:t>外出自粛要請</a:t>
            </a:r>
          </a:p>
        </p:txBody>
      </p:sp>
      <p:sp>
        <p:nvSpPr>
          <p:cNvPr id="12" name="角丸四角形吹き出し 11"/>
          <p:cNvSpPr/>
          <p:nvPr/>
        </p:nvSpPr>
        <p:spPr>
          <a:xfrm>
            <a:off x="1274449" y="3070159"/>
            <a:ext cx="1080957" cy="419069"/>
          </a:xfrm>
          <a:prstGeom prst="wedgeRoundRectCallout">
            <a:avLst>
              <a:gd name="adj1" fmla="val 30340"/>
              <a:gd name="adj2" fmla="val -78838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000" baseline="0" dirty="0"/>
              <a:t>3/28</a:t>
            </a:r>
            <a:r>
              <a:rPr kumimoji="1" lang="ja-JP" altLang="en-US" sz="1000" baseline="0" dirty="0"/>
              <a:t>～</a:t>
            </a:r>
            <a:r>
              <a:rPr kumimoji="1" lang="en-US" altLang="ja-JP" sz="1000" baseline="0" dirty="0"/>
              <a:t>29</a:t>
            </a:r>
          </a:p>
          <a:p>
            <a:pPr algn="ctr"/>
            <a:r>
              <a:rPr kumimoji="1" lang="ja-JP" altLang="en-US" sz="1000" baseline="0" dirty="0"/>
              <a:t>外出自粛要請</a:t>
            </a:r>
          </a:p>
        </p:txBody>
      </p:sp>
      <p:sp>
        <p:nvSpPr>
          <p:cNvPr id="13" name="角丸四角形吹き出し 12"/>
          <p:cNvSpPr/>
          <p:nvPr/>
        </p:nvSpPr>
        <p:spPr>
          <a:xfrm>
            <a:off x="3414516" y="1532066"/>
            <a:ext cx="1335726" cy="640008"/>
          </a:xfrm>
          <a:prstGeom prst="wedgeRoundRectCallout">
            <a:avLst>
              <a:gd name="adj1" fmla="val -40366"/>
              <a:gd name="adj2" fmla="val 68466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en-US" altLang="ja-JP" sz="1000" baseline="0"/>
              <a:t>4/7</a:t>
            </a:r>
            <a:r>
              <a:rPr kumimoji="1" lang="ja-JP" altLang="en-US" sz="1000" baseline="0"/>
              <a:t>　緊急事態宣言</a:t>
            </a:r>
            <a:endParaRPr kumimoji="1" lang="en-US" altLang="ja-JP" sz="1000" baseline="0"/>
          </a:p>
          <a:p>
            <a:pPr algn="l"/>
            <a:r>
              <a:rPr kumimoji="1" lang="ja-JP" altLang="en-US" sz="1000" baseline="0"/>
              <a:t>外出・イベント</a:t>
            </a:r>
            <a:endParaRPr kumimoji="1" lang="en-US" altLang="ja-JP" sz="1000" baseline="0"/>
          </a:p>
          <a:p>
            <a:pPr algn="l"/>
            <a:r>
              <a:rPr kumimoji="1" lang="ja-JP" altLang="en-US" sz="1000" baseline="0"/>
              <a:t>自粛要請</a:t>
            </a:r>
          </a:p>
        </p:txBody>
      </p:sp>
      <p:sp>
        <p:nvSpPr>
          <p:cNvPr id="14" name="角丸四角形吹き出し 13"/>
          <p:cNvSpPr/>
          <p:nvPr/>
        </p:nvSpPr>
        <p:spPr>
          <a:xfrm>
            <a:off x="2150056" y="3556731"/>
            <a:ext cx="1101375" cy="409962"/>
          </a:xfrm>
          <a:prstGeom prst="wedgeRoundRectCallout">
            <a:avLst>
              <a:gd name="adj1" fmla="val 30025"/>
              <a:gd name="adj2" fmla="val -93456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en-US" altLang="ja-JP" sz="1000" baseline="0" dirty="0"/>
              <a:t>4/4</a:t>
            </a:r>
            <a:r>
              <a:rPr kumimoji="1" lang="ja-JP" altLang="en-US" sz="1000" baseline="0" dirty="0"/>
              <a:t>～</a:t>
            </a:r>
            <a:r>
              <a:rPr kumimoji="1" lang="en-US" altLang="ja-JP" sz="1000" baseline="0" dirty="0"/>
              <a:t>5</a:t>
            </a:r>
          </a:p>
          <a:p>
            <a:pPr algn="ctr"/>
            <a:r>
              <a:rPr kumimoji="1" lang="ja-JP" altLang="en-US" sz="1000" baseline="0" dirty="0"/>
              <a:t>外出自粛要請</a:t>
            </a:r>
          </a:p>
        </p:txBody>
      </p:sp>
      <p:sp>
        <p:nvSpPr>
          <p:cNvPr id="15" name="角丸四角形吹き出し 14"/>
          <p:cNvSpPr/>
          <p:nvPr/>
        </p:nvSpPr>
        <p:spPr>
          <a:xfrm>
            <a:off x="4912477" y="1890369"/>
            <a:ext cx="1694719" cy="333375"/>
          </a:xfrm>
          <a:prstGeom prst="wedgeRoundRectCallout">
            <a:avLst>
              <a:gd name="adj1" fmla="val -74852"/>
              <a:gd name="adj2" fmla="val 177636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000" baseline="0"/>
              <a:t>4/14</a:t>
            </a:r>
            <a:r>
              <a:rPr kumimoji="1" lang="ja-JP" altLang="en-US" sz="1000" baseline="0"/>
              <a:t>～施設使用制限要請</a:t>
            </a:r>
          </a:p>
        </p:txBody>
      </p:sp>
      <p:sp>
        <p:nvSpPr>
          <p:cNvPr id="16" name="角丸四角形吹き出し 15"/>
          <p:cNvSpPr/>
          <p:nvPr/>
        </p:nvSpPr>
        <p:spPr>
          <a:xfrm>
            <a:off x="6917891" y="1999037"/>
            <a:ext cx="1689100" cy="346074"/>
          </a:xfrm>
          <a:prstGeom prst="wedgeRoundRectCallout">
            <a:avLst>
              <a:gd name="adj1" fmla="val -29124"/>
              <a:gd name="adj2" fmla="val 126305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000" baseline="0"/>
              <a:t>5/7</a:t>
            </a:r>
            <a:r>
              <a:rPr kumimoji="1" lang="ja-JP" altLang="en-US" sz="1000" baseline="0"/>
              <a:t>～緊急事態措置延長</a:t>
            </a:r>
          </a:p>
        </p:txBody>
      </p:sp>
      <p:sp>
        <p:nvSpPr>
          <p:cNvPr id="17" name="角丸四角形吹き出し 16"/>
          <p:cNvSpPr/>
          <p:nvPr/>
        </p:nvSpPr>
        <p:spPr>
          <a:xfrm>
            <a:off x="8411466" y="1532065"/>
            <a:ext cx="1765300" cy="358303"/>
          </a:xfrm>
          <a:prstGeom prst="wedgeRoundRectCallout">
            <a:avLst>
              <a:gd name="adj1" fmla="val -14987"/>
              <a:gd name="adj2" fmla="val 179790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000" baseline="0"/>
              <a:t>5/21</a:t>
            </a:r>
            <a:r>
              <a:rPr kumimoji="1" lang="ja-JP" altLang="en-US" sz="1000" baseline="0"/>
              <a:t>～緊急事態宣言解除</a:t>
            </a:r>
          </a:p>
        </p:txBody>
      </p:sp>
      <p:sp>
        <p:nvSpPr>
          <p:cNvPr id="18" name="テキスト ボックス 4"/>
          <p:cNvSpPr txBox="1"/>
          <p:nvPr/>
        </p:nvSpPr>
        <p:spPr>
          <a:xfrm>
            <a:off x="5509112" y="2372675"/>
            <a:ext cx="976750" cy="31432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900" b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３０代～</a:t>
            </a:r>
            <a:r>
              <a:rPr kumimoji="1" lang="en-US" altLang="ja-JP" sz="900" b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50</a:t>
            </a:r>
            <a:r>
              <a:rPr kumimoji="1" lang="ja-JP" altLang="en-US" sz="900" b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代</a:t>
            </a:r>
          </a:p>
        </p:txBody>
      </p:sp>
      <p:sp>
        <p:nvSpPr>
          <p:cNvPr id="19" name="テキスト ボックス 7"/>
          <p:cNvSpPr txBox="1"/>
          <p:nvPr/>
        </p:nvSpPr>
        <p:spPr>
          <a:xfrm>
            <a:off x="5190010" y="3445540"/>
            <a:ext cx="593027" cy="25717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9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全体</a:t>
            </a:r>
          </a:p>
        </p:txBody>
      </p:sp>
      <p:cxnSp>
        <p:nvCxnSpPr>
          <p:cNvPr id="20" name="直線矢印コネクタ 19"/>
          <p:cNvCxnSpPr/>
          <p:nvPr/>
        </p:nvCxnSpPr>
        <p:spPr>
          <a:xfrm flipV="1">
            <a:off x="5329974" y="3027552"/>
            <a:ext cx="23256" cy="393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 flipH="1">
            <a:off x="5502483" y="2581379"/>
            <a:ext cx="78884" cy="2519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8411467" y="207746"/>
            <a:ext cx="153789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資料１－５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689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490</TotalTime>
  <Words>149</Words>
  <PresentationFormat>ユーザー設定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游ゴシック</vt:lpstr>
      <vt:lpstr>游ゴシック Light</vt:lpstr>
      <vt:lpstr>Arial</vt:lpstr>
      <vt:lpstr>Calibri</vt:lpstr>
      <vt:lpstr>Calibri Light</vt:lpstr>
      <vt:lpstr>Office テーマ</vt:lpstr>
      <vt:lpstr>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　</dc:title>
  <cp:lastPrinted>2020-05-28T01:54:01Z</cp:lastPrinted>
  <dcterms:created xsi:type="dcterms:W3CDTF">2020-04-21T09:59:13Z</dcterms:created>
  <dcterms:modified xsi:type="dcterms:W3CDTF">2020-05-28T04:25:23Z</dcterms:modified>
</cp:coreProperties>
</file>