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7" r:id="rId2"/>
    <p:sldId id="298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DC7F779-EFF5-43C9-87A6-C67220768686}">
          <p14:sldIdLst>
            <p14:sldId id="297"/>
            <p14:sldId id="29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4B1B"/>
    <a:srgbClr val="FF6699"/>
    <a:srgbClr val="FFFF99"/>
    <a:srgbClr val="5DFC24"/>
    <a:srgbClr val="FFFF66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1203" autoAdjust="0"/>
  </p:normalViewPr>
  <p:slideViewPr>
    <p:cSldViewPr snapToGrid="0">
      <p:cViewPr varScale="1">
        <p:scale>
          <a:sx n="64" d="100"/>
          <a:sy n="64" d="100"/>
        </p:scale>
        <p:origin x="9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75" cy="498475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0CC79B56-3F93-49B8-BF5B-E2942DFEBC41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40"/>
            <a:ext cx="5445125" cy="3913187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4"/>
            <a:ext cx="2949575" cy="498475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4"/>
            <a:ext cx="2949575" cy="498475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5BFB98CA-D6EC-4BA5-A9B2-86EEAB66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1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7C765-928E-4675-AE56-075D2791C90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00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58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76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08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51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56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52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65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66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47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32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75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2E4AF-155F-49D0-A19A-79C25145625E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8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1" y="-12668"/>
            <a:ext cx="12191999" cy="40011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新型コロナウイルス感染症　大阪モデルにおける注意喚起（黄色）点灯の運用について　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236797"/>
              </p:ext>
            </p:extLst>
          </p:nvPr>
        </p:nvGraphicFramePr>
        <p:xfrm>
          <a:off x="170384" y="5699614"/>
          <a:ext cx="11927861" cy="841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542">
                  <a:extLst>
                    <a:ext uri="{9D8B030D-6E8A-4147-A177-3AD203B41FA5}">
                      <a16:colId xmlns:a16="http://schemas.microsoft.com/office/drawing/2014/main" val="3654558207"/>
                    </a:ext>
                  </a:extLst>
                </a:gridCol>
                <a:gridCol w="8397579">
                  <a:extLst>
                    <a:ext uri="{9D8B030D-6E8A-4147-A177-3AD203B41FA5}">
                      <a16:colId xmlns:a16="http://schemas.microsoft.com/office/drawing/2014/main" val="837388145"/>
                    </a:ext>
                  </a:extLst>
                </a:gridCol>
                <a:gridCol w="928468">
                  <a:extLst>
                    <a:ext uri="{9D8B030D-6E8A-4147-A177-3AD203B41FA5}">
                      <a16:colId xmlns:a16="http://schemas.microsoft.com/office/drawing/2014/main" val="3846277354"/>
                    </a:ext>
                  </a:extLst>
                </a:gridCol>
                <a:gridCol w="872197">
                  <a:extLst>
                    <a:ext uri="{9D8B030D-6E8A-4147-A177-3AD203B41FA5}">
                      <a16:colId xmlns:a16="http://schemas.microsoft.com/office/drawing/2014/main" val="141468315"/>
                    </a:ext>
                  </a:extLst>
                </a:gridCol>
                <a:gridCol w="633075">
                  <a:extLst>
                    <a:ext uri="{9D8B030D-6E8A-4147-A177-3AD203B41FA5}">
                      <a16:colId xmlns:a16="http://schemas.microsoft.com/office/drawing/2014/main" val="488335408"/>
                    </a:ext>
                  </a:extLst>
                </a:gridCol>
              </a:tblGrid>
              <a:tr h="268776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警戒信号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信号の色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（意味）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対応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2911134"/>
                  </a:ext>
                </a:extLst>
              </a:tr>
              <a:tr h="5675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自粛要請等に向けた場合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モニタリング指標（３つ）のうち、１つ又は２つの指標において、「自粛要請等の基準」を満たした場合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b="1" u="sng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b="1" u="sng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ただし、指標①「感染経路不明者の前週増加比</a:t>
                      </a:r>
                      <a:r>
                        <a:rPr kumimoji="1" lang="ja-JP" altLang="en-US" sz="1200" b="1" u="sng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」のみ基準を満たした</a:t>
                      </a:r>
                      <a:r>
                        <a:rPr kumimoji="1" lang="ja-JP" altLang="en-US" sz="1200" b="1" u="sng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場合は点灯しない。</a:t>
                      </a:r>
                      <a:endParaRPr kumimoji="1" lang="en-US" altLang="ja-JP" sz="1200" b="1" u="sng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黄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注意喚起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5356471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70384" y="5349025"/>
            <a:ext cx="118214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＜運用＞モニタリング指標が基準を満たした場合の「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警戒信号」の点灯基準については、以下のとおりとする。（下線部が追記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事項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0708" y="387442"/>
            <a:ext cx="119305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＜現状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　「大阪モデル」では、「感染爆発の兆候」と「感染の収束状況」を判断するためのモニタリング指標及びその基準を設定し、５月８日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より警戒信号点灯の運用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を開始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５月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日から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日までの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週間で、感染経路不明者の人数が０人から２人となる日が続いた結果、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５月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日の感染経路不明者が０人であって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も、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「感染経路不明者の前週増加比</a:t>
            </a:r>
            <a:r>
              <a:rPr lang="ja-JP" altLang="en-US" sz="120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（７日間移動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平均の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前週比）」の指標は、自粛要請等の基準（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以上）を超過。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0365" y="1292029"/>
            <a:ext cx="11930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＜「７日間の移動平均の前週比」の推移　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（前提：５月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日以降、感染経路不明者が０人であると仮定した場合）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5683938" y="4960403"/>
            <a:ext cx="900752" cy="3772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23615" y="6536155"/>
            <a:ext cx="11821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なお、今後、大阪モデルのモニタリング指標については</a:t>
            </a:r>
            <a:r>
              <a:rPr lang="ja-JP" altLang="en-US" sz="120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、専門家等の意見を踏まえて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、さらに精度を高める。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449" y="1438636"/>
            <a:ext cx="11606499" cy="3738276"/>
          </a:xfrm>
          <a:prstGeom prst="rect">
            <a:avLst/>
          </a:prstGeom>
        </p:spPr>
      </p:pic>
      <p:sp>
        <p:nvSpPr>
          <p:cNvPr id="16" name="角丸四角形吹き出し 15"/>
          <p:cNvSpPr/>
          <p:nvPr/>
        </p:nvSpPr>
        <p:spPr>
          <a:xfrm>
            <a:off x="4164206" y="1821280"/>
            <a:ext cx="2715905" cy="567474"/>
          </a:xfrm>
          <a:prstGeom prst="wedgeRoundRectCallout">
            <a:avLst>
              <a:gd name="adj1" fmla="val 79174"/>
              <a:gd name="adj2" fmla="val 7737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規模が小さい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にもかかわらず、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増加比が基準「１」を超過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690252" y="6536155"/>
            <a:ext cx="407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１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837889" y="-12668"/>
            <a:ext cx="135411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資料１－３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180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5881459" y="6742927"/>
            <a:ext cx="9213279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/>
          </p:nvPr>
        </p:nvGraphicFramePr>
        <p:xfrm>
          <a:off x="280633" y="3097256"/>
          <a:ext cx="10836543" cy="2481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8209">
                  <a:extLst>
                    <a:ext uri="{9D8B030D-6E8A-4147-A177-3AD203B41FA5}">
                      <a16:colId xmlns:a16="http://schemas.microsoft.com/office/drawing/2014/main" val="375666209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742152683"/>
                    </a:ext>
                  </a:extLst>
                </a:gridCol>
                <a:gridCol w="1074821">
                  <a:extLst>
                    <a:ext uri="{9D8B030D-6E8A-4147-A177-3AD203B41FA5}">
                      <a16:colId xmlns:a16="http://schemas.microsoft.com/office/drawing/2014/main" val="3631098035"/>
                    </a:ext>
                  </a:extLst>
                </a:gridCol>
                <a:gridCol w="1138989">
                  <a:extLst>
                    <a:ext uri="{9D8B030D-6E8A-4147-A177-3AD203B41FA5}">
                      <a16:colId xmlns:a16="http://schemas.microsoft.com/office/drawing/2014/main" val="3653101443"/>
                    </a:ext>
                  </a:extLst>
                </a:gridCol>
                <a:gridCol w="1058779">
                  <a:extLst>
                    <a:ext uri="{9D8B030D-6E8A-4147-A177-3AD203B41FA5}">
                      <a16:colId xmlns:a16="http://schemas.microsoft.com/office/drawing/2014/main" val="158481947"/>
                    </a:ext>
                  </a:extLst>
                </a:gridCol>
                <a:gridCol w="1122948">
                  <a:extLst>
                    <a:ext uri="{9D8B030D-6E8A-4147-A177-3AD203B41FA5}">
                      <a16:colId xmlns:a16="http://schemas.microsoft.com/office/drawing/2014/main" val="3044061932"/>
                    </a:ext>
                  </a:extLst>
                </a:gridCol>
                <a:gridCol w="1187115">
                  <a:extLst>
                    <a:ext uri="{9D8B030D-6E8A-4147-A177-3AD203B41FA5}">
                      <a16:colId xmlns:a16="http://schemas.microsoft.com/office/drawing/2014/main" val="1182133353"/>
                    </a:ext>
                  </a:extLst>
                </a:gridCol>
                <a:gridCol w="1138987">
                  <a:extLst>
                    <a:ext uri="{9D8B030D-6E8A-4147-A177-3AD203B41FA5}">
                      <a16:colId xmlns:a16="http://schemas.microsoft.com/office/drawing/2014/main" val="3528902234"/>
                    </a:ext>
                  </a:extLst>
                </a:gridCol>
              </a:tblGrid>
              <a:tr h="57158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パターン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１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パターン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パターン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パターン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パターン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パターン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パターン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845056"/>
                  </a:ext>
                </a:extLst>
              </a:tr>
              <a:tr h="45866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①感染経路</a:t>
                      </a:r>
                      <a:r>
                        <a:rPr kumimoji="1" lang="ja-JP" altLang="ja-JP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不明者の前週増加比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●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6006648"/>
                  </a:ext>
                </a:extLst>
              </a:tr>
              <a:tr h="424971">
                <a:tc>
                  <a:txBody>
                    <a:bodyPr/>
                    <a:lstStyle/>
                    <a:p>
                      <a:pPr fontAlgn="ctr"/>
                      <a:r>
                        <a:rPr kumimoji="1" lang="ja-JP" altLang="ja-JP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②感染経路不明者数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2243489"/>
                  </a:ext>
                </a:extLst>
              </a:tr>
              <a:tr h="489429">
                <a:tc>
                  <a:txBody>
                    <a:bodyPr/>
                    <a:lstStyle/>
                    <a:p>
                      <a:r>
                        <a:rPr kumimoji="1" lang="ja-JP" altLang="ja-JP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③確定診断</a:t>
                      </a:r>
                      <a:r>
                        <a:rPr kumimoji="1" lang="ja-JP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検査</a:t>
                      </a:r>
                      <a:r>
                        <a:rPr kumimoji="1" lang="ja-JP" altLang="ja-JP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における陽性率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9499387"/>
                  </a:ext>
                </a:extLst>
              </a:tr>
              <a:tr h="529585">
                <a:tc>
                  <a:txBody>
                    <a:bodyPr/>
                    <a:lstStyle/>
                    <a:p>
                      <a:r>
                        <a:rPr kumimoji="1" lang="ja-JP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警戒信号</a:t>
                      </a:r>
                      <a:r>
                        <a:rPr kumimoji="1" lang="ja-JP" altLang="ja-JP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の色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黄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黄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黄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黄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黄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赤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3218488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246871" y="2688384"/>
            <a:ext cx="9476917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＜各指標が「自粛要請等の基準」を満たした場合の点灯の色＞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37005" y="5719744"/>
            <a:ext cx="11501358" cy="95410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今後の課題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○新規陽性患者の発生状況を把握する指標の精査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PCR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検査と抗原検査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の検査総数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増加による陽性率のあり方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37004" y="531082"/>
            <a:ext cx="11842701" cy="192360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モニタリング指標①「新規陽性者における感染経路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リンク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不明者前週増加比」は、市中における感染拡大を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早期に発見する上で重要な指標であることから、指標の見直しは行わない。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感染経路不明者の人数が少ない状況下では、警戒信号の点灯の運用による取り扱いとする。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＜参考＞第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回対策本部会議 朝野座長意見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⇒　モニタリング指標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は、市中における感染拡大を早期に探知する基準であり、早期に府民に対し外出の自粛、人との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接触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感染対策の協力をお願いする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指標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690252" y="6536155"/>
            <a:ext cx="407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２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0"/>
            <a:ext cx="12191999" cy="40011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大阪モデルにおける警戒信号と今後の検討課題</a:t>
            </a:r>
          </a:p>
        </p:txBody>
      </p:sp>
    </p:spTree>
    <p:extLst>
      <p:ext uri="{BB962C8B-B14F-4D97-AF65-F5344CB8AC3E}">
        <p14:creationId xmlns:p14="http://schemas.microsoft.com/office/powerpoint/2010/main" val="2175014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5172</TotalTime>
  <Words>588</Words>
  <PresentationFormat>ワイド画面</PresentationFormat>
  <Paragraphs>81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2020-05-23T08:11:02Z</cp:lastPrinted>
  <dcterms:created xsi:type="dcterms:W3CDTF">2019-04-25T08:31:09Z</dcterms:created>
  <dcterms:modified xsi:type="dcterms:W3CDTF">2020-05-27T23:17:26Z</dcterms:modified>
</cp:coreProperties>
</file>