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12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44F6-B0CB-4F10-8E4D-8917A02A65E8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63705-B824-4FD0-B228-E7AD16159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8955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44F6-B0CB-4F10-8E4D-8917A02A65E8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63705-B824-4FD0-B228-E7AD16159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63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44F6-B0CB-4F10-8E4D-8917A02A65E8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63705-B824-4FD0-B228-E7AD16159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126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44F6-B0CB-4F10-8E4D-8917A02A65E8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63705-B824-4FD0-B228-E7AD16159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7327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44F6-B0CB-4F10-8E4D-8917A02A65E8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63705-B824-4FD0-B228-E7AD16159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603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44F6-B0CB-4F10-8E4D-8917A02A65E8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63705-B824-4FD0-B228-E7AD16159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257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44F6-B0CB-4F10-8E4D-8917A02A65E8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63705-B824-4FD0-B228-E7AD16159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3877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44F6-B0CB-4F10-8E4D-8917A02A65E8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63705-B824-4FD0-B228-E7AD16159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4406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44F6-B0CB-4F10-8E4D-8917A02A65E8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63705-B824-4FD0-B228-E7AD16159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4871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44F6-B0CB-4F10-8E4D-8917A02A65E8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63705-B824-4FD0-B228-E7AD16159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727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44F6-B0CB-4F10-8E4D-8917A02A65E8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63705-B824-4FD0-B228-E7AD16159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5584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644F6-B0CB-4F10-8E4D-8917A02A65E8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63705-B824-4FD0-B228-E7AD16159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6671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906000" cy="39348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国の解除基準における府の現状</a:t>
            </a:r>
            <a:endParaRPr kumimoji="1" lang="ja-JP" altLang="en-US" sz="28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1519411"/>
              </p:ext>
            </p:extLst>
          </p:nvPr>
        </p:nvGraphicFramePr>
        <p:xfrm>
          <a:off x="0" y="406293"/>
          <a:ext cx="9906001" cy="6424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491">
                  <a:extLst>
                    <a:ext uri="{9D8B030D-6E8A-4147-A177-3AD203B41FA5}">
                      <a16:colId xmlns:a16="http://schemas.microsoft.com/office/drawing/2014/main" val="3000241798"/>
                    </a:ext>
                  </a:extLst>
                </a:gridCol>
                <a:gridCol w="2994569">
                  <a:extLst>
                    <a:ext uri="{9D8B030D-6E8A-4147-A177-3AD203B41FA5}">
                      <a16:colId xmlns:a16="http://schemas.microsoft.com/office/drawing/2014/main" val="679301468"/>
                    </a:ext>
                  </a:extLst>
                </a:gridCol>
                <a:gridCol w="2799535">
                  <a:extLst>
                    <a:ext uri="{9D8B030D-6E8A-4147-A177-3AD203B41FA5}">
                      <a16:colId xmlns:a16="http://schemas.microsoft.com/office/drawing/2014/main" val="861938586"/>
                    </a:ext>
                  </a:extLst>
                </a:gridCol>
                <a:gridCol w="2819902">
                  <a:extLst>
                    <a:ext uri="{9D8B030D-6E8A-4147-A177-3AD203B41FA5}">
                      <a16:colId xmlns:a16="http://schemas.microsoft.com/office/drawing/2014/main" val="522667147"/>
                    </a:ext>
                  </a:extLst>
                </a:gridCol>
                <a:gridCol w="756882">
                  <a:extLst>
                    <a:ext uri="{9D8B030D-6E8A-4147-A177-3AD203B41FA5}">
                      <a16:colId xmlns:a16="http://schemas.microsoft.com/office/drawing/2014/main" val="418401450"/>
                    </a:ext>
                  </a:extLst>
                </a:gridCol>
                <a:gridCol w="251622">
                  <a:extLst>
                    <a:ext uri="{9D8B030D-6E8A-4147-A177-3AD203B41FA5}">
                      <a16:colId xmlns:a16="http://schemas.microsoft.com/office/drawing/2014/main" val="3258808727"/>
                    </a:ext>
                  </a:extLst>
                </a:gridCol>
              </a:tblGrid>
              <a:tr h="33314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国の解除基準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府の現状</a:t>
                      </a:r>
                      <a:endParaRPr kumimoji="1" lang="ja-JP" altLang="en-US" sz="1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9025640"/>
                  </a:ext>
                </a:extLst>
              </a:tr>
              <a:tr h="330620">
                <a:tc gridSpan="6"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（１）感染状況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疫学的状況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</a:txBody>
                  <a:tcPr anchor="ctr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endParaRPr kumimoji="1" lang="en-US" altLang="ja-JP" sz="16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8321945"/>
                  </a:ext>
                </a:extLst>
              </a:tr>
              <a:tr h="330620">
                <a:tc rowSpan="3"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endParaRPr kumimoji="1" lang="en-US" altLang="ja-JP" sz="1800" b="0" dirty="0" smtClean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5/14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（前週同曜日）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5/21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評価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3761971"/>
                  </a:ext>
                </a:extLst>
              </a:tr>
              <a:tr h="570383">
                <a:tc vMerge="1"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endParaRPr kumimoji="1" lang="en-US" altLang="ja-JP" sz="18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①直近１週間の新規感染者数が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その前週の数より減少傾向にあること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59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人（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5/8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5/14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再度陽性が判明した者を除く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人（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5/15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5/21)</a:t>
                      </a:r>
                    </a:p>
                    <a:p>
                      <a:pPr algn="ctr"/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再度陽性が判明した者を除く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達成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361821"/>
                  </a:ext>
                </a:extLst>
              </a:tr>
              <a:tr h="57038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②直近１週間の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万人あたり累積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新規感染者数が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0.5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人未満程度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0.67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再度陽性が判明した者を除く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0.17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再度陽性が判明した者を除く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達成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090766"/>
                  </a:ext>
                </a:extLst>
              </a:tr>
              <a:tr h="330620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（２）医療提供体制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医療状況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sz="14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1596896"/>
                  </a:ext>
                </a:extLst>
              </a:tr>
              <a:tr h="363430">
                <a:tc rowSpan="4"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endParaRPr kumimoji="1" lang="ja-JP" altLang="en-US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5/14</a:t>
                      </a:r>
                      <a:r>
                        <a:rPr kumimoji="1" lang="zh-TW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（前週同曜日）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5/21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評価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999372"/>
                  </a:ext>
                </a:extLst>
              </a:tr>
              <a:tr h="514859">
                <a:tc vMerge="1"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endParaRPr kumimoji="1" lang="ja-JP" altLang="en-US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①重症者数が減少傾向で医療提供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2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体制が逼迫していないこと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②患者急増に対応可能な体制が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確保されていること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zh-CN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重症者数　</a:t>
                      </a:r>
                      <a:r>
                        <a:rPr kumimoji="1" lang="en-US" altLang="zh-CN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43</a:t>
                      </a:r>
                      <a:r>
                        <a:rPr kumimoji="1" lang="zh-CN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r>
                        <a:rPr kumimoji="1" lang="en-US" altLang="zh-CN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</a:p>
                    <a:p>
                      <a:pPr algn="l"/>
                      <a:r>
                        <a:rPr kumimoji="1" lang="zh-CN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             重症病床確保数　</a:t>
                      </a:r>
                      <a:r>
                        <a:rPr kumimoji="1" lang="en-US" altLang="zh-CN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188</a:t>
                      </a:r>
                      <a:r>
                        <a:rPr kumimoji="1" lang="zh-CN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床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zh-CN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重症者数　</a:t>
                      </a:r>
                      <a:r>
                        <a:rPr kumimoji="1" lang="en-US" altLang="zh-CN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r>
                        <a:rPr kumimoji="1" lang="zh-CN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r>
                        <a:rPr kumimoji="1" lang="en-US" altLang="zh-CN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</a:p>
                    <a:p>
                      <a:pPr algn="l"/>
                      <a:r>
                        <a:rPr kumimoji="1" lang="en-US" altLang="zh-CN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              </a:t>
                      </a:r>
                      <a:r>
                        <a:rPr kumimoji="1" lang="zh-CN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重症病床確保数　</a:t>
                      </a:r>
                      <a:r>
                        <a:rPr kumimoji="1" lang="en-US" altLang="zh-CN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188</a:t>
                      </a:r>
                      <a:r>
                        <a:rPr kumimoji="1" lang="zh-CN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床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達成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284919"/>
                  </a:ext>
                </a:extLst>
              </a:tr>
              <a:tr h="51485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zh-CN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軽症中等症入院患者数　</a:t>
                      </a:r>
                      <a:r>
                        <a:rPr kumimoji="1" lang="en-US" altLang="zh-CN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290</a:t>
                      </a:r>
                      <a:r>
                        <a:rPr kumimoji="1" lang="zh-CN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r>
                        <a:rPr kumimoji="1" lang="en-US" altLang="zh-CN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</a:p>
                    <a:p>
                      <a:pPr algn="l"/>
                      <a:r>
                        <a:rPr kumimoji="1" lang="en-US" altLang="zh-CN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     </a:t>
                      </a:r>
                      <a:r>
                        <a:rPr kumimoji="1" lang="zh-CN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軽症中等症病床確保数　</a:t>
                      </a:r>
                      <a:r>
                        <a:rPr kumimoji="1" lang="en-US" altLang="zh-CN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963</a:t>
                      </a:r>
                      <a:r>
                        <a:rPr kumimoji="1" lang="zh-CN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床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zh-CN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軽症中等症入院患者数　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193</a:t>
                      </a:r>
                      <a:r>
                        <a:rPr kumimoji="1" lang="zh-CN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r>
                        <a:rPr kumimoji="1" lang="en-US" altLang="zh-CN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zh-CN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</a:t>
                      </a:r>
                      <a:endParaRPr kumimoji="1" lang="en-US" altLang="zh-CN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zh-CN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     </a:t>
                      </a:r>
                      <a:r>
                        <a:rPr kumimoji="1" lang="zh-CN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軽症中等症病床確保数　</a:t>
                      </a:r>
                      <a:r>
                        <a:rPr kumimoji="1" lang="en-US" altLang="zh-CN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963</a:t>
                      </a:r>
                      <a:r>
                        <a:rPr kumimoji="1" lang="zh-CN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床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達成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928015"/>
                  </a:ext>
                </a:extLst>
              </a:tr>
              <a:tr h="70414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zh-TW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宿泊療養者数　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94</a:t>
                      </a:r>
                      <a:r>
                        <a:rPr kumimoji="1" lang="zh-TW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r>
                        <a:rPr kumimoji="1" lang="en-US" altLang="zh-TW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</a:p>
                    <a:p>
                      <a:pPr algn="l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      　</a:t>
                      </a:r>
                      <a:r>
                        <a:rPr kumimoji="1" lang="zh-TW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宿泊療養客室数　</a:t>
                      </a:r>
                      <a:r>
                        <a:rPr kumimoji="1" lang="en-US" altLang="zh-TW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1,504</a:t>
                      </a:r>
                      <a:r>
                        <a:rPr kumimoji="1" lang="zh-TW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（室）</a:t>
                      </a:r>
                      <a:endParaRPr kumimoji="1" lang="en-US" altLang="zh-TW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）客室数には医療従事者用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192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を含む</a:t>
                      </a:r>
                      <a:endParaRPr kumimoji="1" lang="en-US" altLang="zh-TW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zh-TW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宿泊療養者数　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61</a:t>
                      </a:r>
                      <a:r>
                        <a:rPr kumimoji="1" lang="zh-TW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r>
                        <a:rPr kumimoji="1" lang="en-US" altLang="zh-TW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</a:p>
                    <a:p>
                      <a:pPr algn="l"/>
                      <a:r>
                        <a:rPr kumimoji="1" lang="en-US" altLang="zh-TW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      </a:t>
                      </a:r>
                      <a:r>
                        <a:rPr kumimoji="1" lang="zh-TW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宿泊療養客室数　</a:t>
                      </a:r>
                      <a:r>
                        <a:rPr kumimoji="1" lang="en-US" altLang="zh-TW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1,504</a:t>
                      </a:r>
                      <a:r>
                        <a:rPr kumimoji="1" lang="zh-TW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（室）</a:t>
                      </a:r>
                      <a:endParaRPr kumimoji="1" lang="en-US" altLang="zh-TW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）客室数には医療従事者用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192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を含む</a:t>
                      </a:r>
                      <a:endParaRPr kumimoji="1" lang="en-US" altLang="zh-TW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達成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8472138"/>
                  </a:ext>
                </a:extLst>
              </a:tr>
              <a:tr h="363430">
                <a:tc gridSpan="6"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（３）検査体制の構築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359211"/>
                  </a:ext>
                </a:extLst>
              </a:tr>
              <a:tr h="363430">
                <a:tc rowSpan="3"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endParaRPr kumimoji="1" lang="ja-JP" altLang="en-US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5/14</a:t>
                      </a:r>
                      <a:r>
                        <a:rPr kumimoji="1" lang="zh-TW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（前週同曜日）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5/21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評価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1927079"/>
                  </a:ext>
                </a:extLst>
              </a:tr>
              <a:tr h="453823">
                <a:tc vMerge="1"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endParaRPr kumimoji="1" lang="ja-JP" altLang="en-US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①ＰＣＲ等検査件数の動向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検査可能体制　約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890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検体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４月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日時点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検査可能体制　約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1,430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検体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達成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80853"/>
                  </a:ext>
                </a:extLst>
              </a:tr>
              <a:tr h="343634">
                <a:tc vMerge="1"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endParaRPr kumimoji="1" lang="ja-JP" altLang="en-US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陽性率　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0.6%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陽性率　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0.8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達成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683795"/>
                  </a:ext>
                </a:extLst>
              </a:tr>
              <a:tr h="330620">
                <a:tc gridSpan="6"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34270"/>
                  </a:ext>
                </a:extLst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8565335" y="24153"/>
            <a:ext cx="1340665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資料１－３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8857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439</TotalTime>
  <Words>342</Words>
  <PresentationFormat>A4 210 x 297 mm</PresentationFormat>
  <Paragraphs>59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2020-05-21T08:02:49Z</cp:lastPrinted>
  <dcterms:created xsi:type="dcterms:W3CDTF">2020-05-05T00:05:16Z</dcterms:created>
  <dcterms:modified xsi:type="dcterms:W3CDTF">2020-05-21T08:48:49Z</dcterms:modified>
</cp:coreProperties>
</file>