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559675" cy="10691813"/>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3" pos="181" userDrawn="1">
          <p15:clr>
            <a:srgbClr val="A4A3A4"/>
          </p15:clr>
        </p15:guide>
        <p15:guide id="4" pos="4682" userDrawn="1">
          <p15:clr>
            <a:srgbClr val="A4A3A4"/>
          </p15:clr>
        </p15:guide>
        <p15:guide id="5" pos="80" userDrawn="1">
          <p15:clr>
            <a:srgbClr val="A4A3A4"/>
          </p15:clr>
        </p15:guide>
        <p15:guide id="6" pos="45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F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60" d="100"/>
          <a:sy n="60" d="100"/>
        </p:scale>
        <p:origin x="1884" y="0"/>
      </p:cViewPr>
      <p:guideLst>
        <p:guide orient="horz" pos="3368"/>
        <p:guide pos="2381"/>
        <p:guide pos="181"/>
        <p:guide pos="4682"/>
        <p:guide pos="80"/>
        <p:guide pos="45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394"/>
            <a:ext cx="6425724" cy="229181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0"/>
            <a:ext cx="1700927" cy="912269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7984" y="428170"/>
            <a:ext cx="4976786" cy="912269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0"/>
            <a:ext cx="6425724" cy="2123513"/>
          </a:xfrm>
        </p:spPr>
        <p:txBody>
          <a:bodyPr anchor="t"/>
          <a:lstStyle>
            <a:lvl1pPr algn="l">
              <a:defRPr sz="5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162" y="4531648"/>
            <a:ext cx="6425724" cy="2338833"/>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7984"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2835"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393283"/>
            <a:ext cx="3340169"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7984" y="3390690"/>
            <a:ext cx="3340169"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0211" y="2393283"/>
            <a:ext cx="3341481"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0211" y="3390690"/>
            <a:ext cx="3341481"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5693"/>
            <a:ext cx="2487081" cy="1811668"/>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5623" y="425693"/>
            <a:ext cx="4226069" cy="9125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7984" y="2237362"/>
            <a:ext cx="2487081" cy="7313498"/>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70"/>
            <a:ext cx="4535805" cy="883561"/>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1749" y="955333"/>
            <a:ext cx="4535805" cy="6415088"/>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481749" y="8367830"/>
            <a:ext cx="4535805" cy="1254802"/>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2020/5/14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8"/>
            <a:ext cx="6803708" cy="178196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494758"/>
            <a:ext cx="6803708" cy="70561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7984" y="9909728"/>
            <a:ext cx="1763924" cy="569240"/>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2020/5/14</a:t>
            </a:fld>
            <a:endParaRPr kumimoji="1" lang="ja-JP" altLang="en-US"/>
          </a:p>
        </p:txBody>
      </p:sp>
      <p:sp>
        <p:nvSpPr>
          <p:cNvPr id="5" name="フッター プレースホルダー 4"/>
          <p:cNvSpPr>
            <a:spLocks noGrp="1"/>
          </p:cNvSpPr>
          <p:nvPr>
            <p:ph type="ftr" sz="quarter" idx="3"/>
          </p:nvPr>
        </p:nvSpPr>
        <p:spPr>
          <a:xfrm>
            <a:off x="2582889" y="9909728"/>
            <a:ext cx="2393897" cy="56924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7767" y="9909728"/>
            <a:ext cx="1763924" cy="569240"/>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601465" y="2718989"/>
            <a:ext cx="6337001" cy="1017443"/>
          </a:xfrm>
          <a:prstGeom prst="rect">
            <a:avLst/>
          </a:prstGeom>
          <a:noFill/>
        </p:spPr>
        <p:txBody>
          <a:bodyPr wrap="square" rtlCol="0">
            <a:spAutoFit/>
          </a:bodyPr>
          <a:lstStyle/>
          <a:p>
            <a:pPr>
              <a:lnSpc>
                <a:spcPct val="125000"/>
              </a:lnSpc>
            </a:pPr>
            <a:r>
              <a:rPr lang="ja-JP" altLang="en-US" sz="1400" dirty="0">
                <a:latin typeface="メイリオ" panose="020B0604030504040204" pitchFamily="50" charset="-128"/>
                <a:ea typeface="メイリオ" panose="020B0604030504040204" pitchFamily="50" charset="-128"/>
              </a:rPr>
              <a:t>感染しても軽症であったり、治る例も多いですが、季節性インフルエンザと比べ、重症化するリスクが高いと考えられます。</a:t>
            </a:r>
            <a:r>
              <a:rPr lang="ja-JP" altLang="ja-JP" sz="1400" dirty="0">
                <a:latin typeface="メイリオ" panose="020B0604030504040204" pitchFamily="50" charset="-128"/>
                <a:ea typeface="メイリオ" panose="020B0604030504040204" pitchFamily="50" charset="-128"/>
              </a:rPr>
              <a:t>重症化すると肺炎となり、死亡例も確認されているので注意</a:t>
            </a:r>
            <a:r>
              <a:rPr lang="ja-JP" altLang="en-US" sz="1400" dirty="0">
                <a:latin typeface="メイリオ" panose="020B0604030504040204" pitchFamily="50" charset="-128"/>
                <a:ea typeface="メイリオ" panose="020B0604030504040204" pitchFamily="50" charset="-128"/>
              </a:rPr>
              <a:t>しましょう。</a:t>
            </a:r>
            <a:endParaRPr lang="en-US" altLang="ja-JP" sz="1400" dirty="0">
              <a:latin typeface="メイリオ" panose="020B0604030504040204" pitchFamily="50" charset="-128"/>
              <a:ea typeface="メイリオ" panose="020B0604030504040204" pitchFamily="50" charset="-128"/>
            </a:endParaRPr>
          </a:p>
          <a:p>
            <a:pPr>
              <a:lnSpc>
                <a:spcPct val="125000"/>
              </a:lnSpc>
            </a:pPr>
            <a:r>
              <a:rPr lang="ja-JP" altLang="en-US" sz="1400" dirty="0">
                <a:latin typeface="メイリオ" panose="020B0604030504040204" pitchFamily="50" charset="-128"/>
                <a:ea typeface="メイリオ" panose="020B0604030504040204" pitchFamily="50" charset="-128"/>
              </a:rPr>
              <a:t>特に</a:t>
            </a:r>
            <a:r>
              <a:rPr lang="ja-JP" altLang="en-US" sz="1400" b="1" u="sng" dirty="0">
                <a:latin typeface="メイリオ" panose="020B0604030504040204" pitchFamily="50" charset="-128"/>
                <a:ea typeface="メイリオ" panose="020B0604030504040204" pitchFamily="50" charset="-128"/>
              </a:rPr>
              <a:t>ご</a:t>
            </a:r>
            <a:r>
              <a:rPr lang="ja-JP" altLang="ja-JP" sz="1400" b="1" u="sng" dirty="0">
                <a:latin typeface="メイリオ" panose="020B0604030504040204" pitchFamily="50" charset="-128"/>
                <a:ea typeface="メイリオ" panose="020B0604030504040204" pitchFamily="50" charset="-128"/>
              </a:rPr>
              <a:t>高齢</a:t>
            </a:r>
            <a:r>
              <a:rPr lang="ja-JP" altLang="en-US" sz="1400" b="1" u="sng" dirty="0">
                <a:latin typeface="メイリオ" panose="020B0604030504040204" pitchFamily="50" charset="-128"/>
                <a:ea typeface="メイリオ" panose="020B0604030504040204" pitchFamily="50" charset="-128"/>
              </a:rPr>
              <a:t>の方</a:t>
            </a:r>
            <a:r>
              <a:rPr lang="ja-JP" altLang="ja-JP" sz="1400" b="1" u="sng" dirty="0">
                <a:latin typeface="メイリオ" panose="020B0604030504040204" pitchFamily="50" charset="-128"/>
                <a:ea typeface="メイリオ" panose="020B0604030504040204" pitchFamily="50" charset="-128"/>
              </a:rPr>
              <a:t>や基礎疾患のある方は重症化しやすい可能性</a:t>
            </a:r>
            <a:r>
              <a:rPr lang="ja-JP" altLang="ja-JP" sz="1400" dirty="0">
                <a:latin typeface="メイリオ" panose="020B0604030504040204" pitchFamily="50" charset="-128"/>
                <a:ea typeface="メイリオ" panose="020B0604030504040204" pitchFamily="50" charset="-128"/>
              </a:rPr>
              <a:t>が考えら</a:t>
            </a:r>
            <a:r>
              <a:rPr lang="ja-JP" altLang="en-US" sz="1400" dirty="0">
                <a:latin typeface="メイリオ" panose="020B0604030504040204" pitchFamily="50" charset="-128"/>
                <a:ea typeface="メイリオ" panose="020B0604030504040204" pitchFamily="50" charset="-128"/>
              </a:rPr>
              <a:t>れ</a:t>
            </a:r>
            <a:r>
              <a:rPr lang="ja-JP" altLang="ja-JP" sz="1400" dirty="0">
                <a:latin typeface="メイリオ" panose="020B0604030504040204" pitchFamily="50" charset="-128"/>
                <a:ea typeface="メイリオ" panose="020B0604030504040204" pitchFamily="50" charset="-128"/>
              </a:rPr>
              <a:t>ます。</a:t>
            </a:r>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01465" y="3807937"/>
            <a:ext cx="6337001" cy="712210"/>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新型コロナウイルスは</a:t>
            </a:r>
            <a:r>
              <a:rPr lang="ja-JP" altLang="ja-JP" sz="1400" b="1" u="sng" dirty="0">
                <a:latin typeface="メイリオ" panose="020B0604030504040204" pitchFamily="50" charset="-128"/>
                <a:ea typeface="メイリオ" panose="020B0604030504040204" pitchFamily="50" charset="-128"/>
              </a:rPr>
              <a:t>飛沫感染と接触感染により</a:t>
            </a:r>
            <a:r>
              <a:rPr lang="ja-JP" altLang="en-US" sz="1400" b="1" u="sng" dirty="0">
                <a:latin typeface="メイリオ" panose="020B0604030504040204" pitchFamily="50" charset="-128"/>
                <a:ea typeface="メイリオ" panose="020B0604030504040204" pitchFamily="50" charset="-128"/>
              </a:rPr>
              <a:t>感染</a:t>
            </a:r>
            <a:r>
              <a:rPr lang="ja-JP" altLang="en-US" sz="1400" dirty="0">
                <a:latin typeface="メイリオ" panose="020B0604030504040204" pitchFamily="50" charset="-128"/>
                <a:ea typeface="メイリオ" panose="020B0604030504040204" pitchFamily="50" charset="-128"/>
              </a:rPr>
              <a:t>し</a:t>
            </a:r>
            <a:r>
              <a:rPr lang="ja-JP" altLang="ja-JP" sz="1400" dirty="0">
                <a:latin typeface="メイリオ" panose="020B0604030504040204" pitchFamily="50" charset="-128"/>
                <a:ea typeface="メイリオ" panose="020B0604030504040204" pitchFamily="50" charset="-128"/>
              </a:rPr>
              <a:t>ます。</a:t>
            </a:r>
            <a:r>
              <a:rPr lang="ja-JP" altLang="en-US" sz="1400" dirty="0">
                <a:latin typeface="メイリオ" panose="020B0604030504040204" pitchFamily="50" charset="-128"/>
                <a:ea typeface="メイリオ" panose="020B0604030504040204" pitchFamily="50" charset="-128"/>
              </a:rPr>
              <a:t>空気感染は起きていないと考えられていますが、閉鎖した空間・近距離での多人数の会話等には注意が必要です。</a:t>
            </a:r>
            <a:endParaRPr lang="en-US" altLang="ja-JP" sz="4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493007" y="6608302"/>
            <a:ext cx="6626225" cy="32741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正方形/長方形 3"/>
          <p:cNvSpPr/>
          <p:nvPr/>
        </p:nvSpPr>
        <p:spPr>
          <a:xfrm>
            <a:off x="350837" y="737395"/>
            <a:ext cx="6858000" cy="86644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p:cNvSpPr txBox="1"/>
          <p:nvPr/>
        </p:nvSpPr>
        <p:spPr>
          <a:xfrm>
            <a:off x="350837" y="953419"/>
            <a:ext cx="6858000" cy="615553"/>
          </a:xfrm>
          <a:prstGeom prst="rect">
            <a:avLst/>
          </a:prstGeom>
          <a:noFill/>
        </p:spPr>
        <p:txBody>
          <a:bodyPr wrap="square" rtlCol="0">
            <a:spAutoFit/>
          </a:bodyPr>
          <a:lstStyle/>
          <a:p>
            <a:pPr algn="ctr"/>
            <a:r>
              <a:rPr lang="ja-JP" altLang="en-US" sz="3400" b="1">
                <a:solidFill>
                  <a:schemeClr val="bg1"/>
                </a:solidFill>
                <a:latin typeface="メイリオ" panose="020B0604030504040204" pitchFamily="50" charset="-128"/>
                <a:ea typeface="メイリオ" panose="020B0604030504040204" pitchFamily="50" charset="-128"/>
              </a:rPr>
              <a:t>新型コロナウイルス</a:t>
            </a:r>
            <a:r>
              <a:rPr lang="ja-JP" altLang="en-US" sz="3400" b="1" dirty="0">
                <a:solidFill>
                  <a:schemeClr val="bg1"/>
                </a:solidFill>
                <a:latin typeface="メイリオ" panose="020B0604030504040204" pitchFamily="50" charset="-128"/>
                <a:ea typeface="メイリオ" panose="020B0604030504040204" pitchFamily="50" charset="-128"/>
              </a:rPr>
              <a:t>を防ぐには</a:t>
            </a:r>
          </a:p>
        </p:txBody>
      </p:sp>
      <p:sp>
        <p:nvSpPr>
          <p:cNvPr id="8" name="正方形/長方形 7"/>
          <p:cNvSpPr/>
          <p:nvPr/>
        </p:nvSpPr>
        <p:spPr>
          <a:xfrm>
            <a:off x="466726" y="1831859"/>
            <a:ext cx="6626225" cy="45907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8"/>
          <p:cNvSpPr/>
          <p:nvPr/>
        </p:nvSpPr>
        <p:spPr>
          <a:xfrm>
            <a:off x="466725" y="1673498"/>
            <a:ext cx="381716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01466" y="2040496"/>
            <a:ext cx="6337001" cy="661338"/>
          </a:xfrm>
          <a:prstGeom prst="rect">
            <a:avLst/>
          </a:prstGeom>
          <a:noFill/>
        </p:spPr>
        <p:txBody>
          <a:bodyPr wrap="square" rtlCol="0">
            <a:spAutoFit/>
          </a:bodyPr>
          <a:lstStyle/>
          <a:p>
            <a:pPr>
              <a:lnSpc>
                <a:spcPct val="150000"/>
              </a:lnSpc>
            </a:pPr>
            <a:r>
              <a:rPr lang="ja-JP" altLang="en-US" sz="1400" b="1" u="sng" dirty="0">
                <a:latin typeface="メイリオ" panose="020B0604030504040204" pitchFamily="50" charset="-128"/>
                <a:ea typeface="メイリオ" panose="020B0604030504040204" pitchFamily="50" charset="-128"/>
              </a:rPr>
              <a:t>発熱やのどの痛み、咳が長引くこと（１週間前後）が多く、強いだるさ</a:t>
            </a:r>
            <a:endParaRPr lang="en-US" altLang="ja-JP" sz="1400" b="1" u="sng" dirty="0">
              <a:latin typeface="メイリオ" panose="020B0604030504040204" pitchFamily="50" charset="-128"/>
              <a:ea typeface="メイリオ" panose="020B0604030504040204" pitchFamily="50" charset="-128"/>
            </a:endParaRPr>
          </a:p>
          <a:p>
            <a:pPr>
              <a:lnSpc>
                <a:spcPct val="150000"/>
              </a:lnSpc>
            </a:pPr>
            <a:r>
              <a:rPr lang="ja-JP" altLang="en-US" sz="1400" b="1" u="sng" dirty="0">
                <a:latin typeface="メイリオ" panose="020B0604030504040204" pitchFamily="50" charset="-128"/>
                <a:ea typeface="メイリオ" panose="020B0604030504040204" pitchFamily="50" charset="-128"/>
              </a:rPr>
              <a:t>（倦怠感）を訴える方が多いことが特徴</a:t>
            </a:r>
            <a:r>
              <a:rPr lang="ja-JP" altLang="en-US" sz="1400" dirty="0">
                <a:latin typeface="メイリオ" panose="020B0604030504040204" pitchFamily="50" charset="-128"/>
                <a:ea typeface="メイリオ" panose="020B0604030504040204" pitchFamily="50" charset="-128"/>
              </a:rPr>
              <a:t>です</a:t>
            </a:r>
            <a:r>
              <a:rPr lang="ja-JP" altLang="ja-JP" sz="1400" dirty="0">
                <a:latin typeface="メイリオ" panose="020B0604030504040204" pitchFamily="50" charset="-128"/>
                <a:ea typeface="メイリオ" panose="020B0604030504040204" pitchFamily="50" charset="-128"/>
              </a:rPr>
              <a:t>。</a:t>
            </a:r>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611187" y="6967986"/>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まずは</a:t>
            </a:r>
            <a:r>
              <a:rPr lang="ja-JP" altLang="ja-JP" sz="1400" b="1" u="sng" dirty="0">
                <a:latin typeface="メイリオ" panose="020B0604030504040204" pitchFamily="50" charset="-128"/>
                <a:ea typeface="メイリオ" panose="020B0604030504040204" pitchFamily="50" charset="-128"/>
              </a:rPr>
              <a:t>手洗い</a:t>
            </a:r>
            <a:r>
              <a:rPr lang="ja-JP" altLang="ja-JP" sz="1400" dirty="0">
                <a:latin typeface="メイリオ" panose="020B0604030504040204" pitchFamily="50" charset="-128"/>
                <a:ea typeface="メイリオ" panose="020B0604030504040204" pitchFamily="50" charset="-128"/>
              </a:rPr>
              <a:t>が大切です。外出先からの帰宅時や調理の前後、食事前などにこまめに石けんやアルコール消毒液などで手を洗いましょう。</a:t>
            </a:r>
            <a:endParaRPr lang="en-US" altLang="ja-JP" sz="1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93007" y="1693051"/>
            <a:ext cx="3790887"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新型コロナウイルス感染症とは</a:t>
            </a:r>
          </a:p>
        </p:txBody>
      </p:sp>
      <p:sp>
        <p:nvSpPr>
          <p:cNvPr id="17" name="角丸四角形 16"/>
          <p:cNvSpPr/>
          <p:nvPr/>
        </p:nvSpPr>
        <p:spPr>
          <a:xfrm>
            <a:off x="493006" y="6494876"/>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18478" y="6517084"/>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日常生活で気を付けること</a:t>
            </a:r>
          </a:p>
        </p:txBody>
      </p:sp>
      <p:graphicFrame>
        <p:nvGraphicFramePr>
          <p:cNvPr id="22" name="表 21"/>
          <p:cNvGraphicFramePr>
            <a:graphicFrameLocks noGrp="1"/>
          </p:cNvGraphicFramePr>
          <p:nvPr>
            <p:extLst>
              <p:ext uri="{D42A27DB-BD31-4B8C-83A1-F6EECF244321}">
                <p14:modId xmlns:p14="http://schemas.microsoft.com/office/powerpoint/2010/main" val="3805737076"/>
              </p:ext>
            </p:extLst>
          </p:nvPr>
        </p:nvGraphicFramePr>
        <p:xfrm>
          <a:off x="875464" y="4663926"/>
          <a:ext cx="5976664" cy="811577"/>
        </p:xfrm>
        <a:graphic>
          <a:graphicData uri="http://schemas.openxmlformats.org/drawingml/2006/table">
            <a:tbl>
              <a:tblPr firstRow="1" bandRow="1">
                <a:tableStyleId>{21E4AEA4-8DFA-4A89-87EB-49C32662AFE0}</a:tableStyleId>
              </a:tblPr>
              <a:tblGrid>
                <a:gridCol w="600117">
                  <a:extLst>
                    <a:ext uri="{9D8B030D-6E8A-4147-A177-3AD203B41FA5}">
                      <a16:colId xmlns:a16="http://schemas.microsoft.com/office/drawing/2014/main" val="129502461"/>
                    </a:ext>
                  </a:extLst>
                </a:gridCol>
                <a:gridCol w="5376547">
                  <a:extLst>
                    <a:ext uri="{9D8B030D-6E8A-4147-A177-3AD203B41FA5}">
                      <a16:colId xmlns:a16="http://schemas.microsoft.com/office/drawing/2014/main" val="68040678"/>
                    </a:ext>
                  </a:extLst>
                </a:gridCol>
              </a:tblGrid>
              <a:tr h="811577">
                <a:tc>
                  <a:txBody>
                    <a:bodyPr/>
                    <a:lstStyle/>
                    <a:p>
                      <a:pPr marL="0" algn="ctr" defTabSz="1219170" rtl="0" eaLnBrk="1" latinLnBrk="0" hangingPunct="1"/>
                      <a:r>
                        <a:rPr lang="ja-JP" altLang="ja-JP" sz="1400" b="0" dirty="0" smtClean="0">
                          <a:solidFill>
                            <a:schemeClr val="accent1">
                              <a:lumMod val="75000"/>
                            </a:schemeClr>
                          </a:solidFill>
                          <a:latin typeface="メイリオ" panose="020B0604030504040204" pitchFamily="50" charset="-128"/>
                          <a:ea typeface="メイリオ" panose="020B0604030504040204" pitchFamily="50" charset="-128"/>
                        </a:rPr>
                        <a:t>飛沫感染</a:t>
                      </a:r>
                      <a:endParaRPr kumimoji="1" lang="ja-JP" altLang="en-US" sz="1400" b="0" kern="1200" dirty="0">
                        <a:solidFill>
                          <a:schemeClr val="accent1">
                            <a:lumMod val="75000"/>
                          </a:schemeClr>
                        </a:solidFill>
                        <a:latin typeface="+mn-lt"/>
                        <a:ea typeface="+mn-ea"/>
                        <a:cs typeface="+mn-cs"/>
                      </a:endParaRPr>
                    </a:p>
                  </a:txBody>
                  <a:tcPr marT="64800" anchor="ctr">
                    <a:solidFill>
                      <a:srgbClr val="D3DFEE"/>
                    </a:solidFill>
                  </a:tcPr>
                </a:tc>
                <a:tc>
                  <a:txBody>
                    <a:bodyPr/>
                    <a:lstStyle/>
                    <a:p>
                      <a:pPr marL="0" algn="l" defTabSz="1219170" rtl="0" eaLnBrk="1" latinLnBrk="0" hangingPunct="1">
                        <a:lnSpc>
                          <a:spcPct val="100000"/>
                        </a:lnSpc>
                      </a:pPr>
                      <a:endParaRPr kumimoji="1" lang="en-US" altLang="ja-JP" sz="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endParaRPr>
                    </a:p>
                    <a:p>
                      <a:pPr marL="0" algn="l" defTabSz="1219170" rtl="0" eaLnBrk="1" latinLnBrk="0" hangingPunct="1">
                        <a:lnSpc>
                          <a:spcPct val="100000"/>
                        </a:lnSpc>
                      </a:pP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感染者の飛沫（くしゃみ、咳、つばなど）と一緒にウイルスが放出され、他の方がそのウイルスを口や鼻などから吸い込んで感染します。</a:t>
                      </a: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2" name="テキスト ボックス 1"/>
          <p:cNvSpPr txBox="1"/>
          <p:nvPr/>
        </p:nvSpPr>
        <p:spPr>
          <a:xfrm>
            <a:off x="2440260" y="3742680"/>
            <a:ext cx="1296144" cy="184666"/>
          </a:xfrm>
          <a:prstGeom prst="rect">
            <a:avLst/>
          </a:prstGeom>
          <a:noFill/>
        </p:spPr>
        <p:txBody>
          <a:bodyPr wrap="square" rtlCol="0">
            <a:spAutoFit/>
          </a:bodyPr>
          <a:lstStyle/>
          <a:p>
            <a:r>
              <a:rPr lang="ja-JP" altLang="en-US" sz="600" dirty="0"/>
              <a:t>ひまつ</a:t>
            </a:r>
          </a:p>
        </p:txBody>
      </p:sp>
      <p:sp>
        <p:nvSpPr>
          <p:cNvPr id="16" name="テキスト ボックス 15"/>
          <p:cNvSpPr txBox="1"/>
          <p:nvPr/>
        </p:nvSpPr>
        <p:spPr>
          <a:xfrm>
            <a:off x="3569146" y="4602810"/>
            <a:ext cx="1296144" cy="178053"/>
          </a:xfrm>
          <a:prstGeom prst="rect">
            <a:avLst/>
          </a:prstGeom>
          <a:noFill/>
        </p:spPr>
        <p:txBody>
          <a:bodyPr wrap="square" rtlCol="0">
            <a:spAutoFit/>
          </a:bodyPr>
          <a:lstStyle/>
          <a:p>
            <a:r>
              <a:rPr lang="ja-JP" altLang="en-US" sz="800" dirty="0">
                <a:solidFill>
                  <a:schemeClr val="accent1">
                    <a:lumMod val="75000"/>
                  </a:schemeClr>
                </a:solidFill>
              </a:rPr>
              <a:t> せき</a:t>
            </a:r>
          </a:p>
        </p:txBody>
      </p:sp>
      <p:sp>
        <p:nvSpPr>
          <p:cNvPr id="19" name="テキスト ボックス 18"/>
          <p:cNvSpPr txBox="1"/>
          <p:nvPr/>
        </p:nvSpPr>
        <p:spPr>
          <a:xfrm>
            <a:off x="776036" y="2321441"/>
            <a:ext cx="1568334" cy="178053"/>
          </a:xfrm>
          <a:prstGeom prst="rect">
            <a:avLst/>
          </a:prstGeom>
          <a:noFill/>
        </p:spPr>
        <p:txBody>
          <a:bodyPr wrap="square" rtlCol="0">
            <a:spAutoFit/>
          </a:bodyPr>
          <a:lstStyle/>
          <a:p>
            <a:r>
              <a:rPr lang="ja-JP" altLang="en-US" sz="800" dirty="0"/>
              <a:t>けんたいかん</a:t>
            </a:r>
          </a:p>
        </p:txBody>
      </p:sp>
      <p:graphicFrame>
        <p:nvGraphicFramePr>
          <p:cNvPr id="21" name="表 20"/>
          <p:cNvGraphicFramePr>
            <a:graphicFrameLocks noGrp="1"/>
          </p:cNvGraphicFramePr>
          <p:nvPr>
            <p:extLst>
              <p:ext uri="{D42A27DB-BD31-4B8C-83A1-F6EECF244321}">
                <p14:modId xmlns:p14="http://schemas.microsoft.com/office/powerpoint/2010/main" val="409517293"/>
              </p:ext>
            </p:extLst>
          </p:nvPr>
        </p:nvGraphicFramePr>
        <p:xfrm>
          <a:off x="673770" y="8994694"/>
          <a:ext cx="6264696" cy="370840"/>
        </p:xfrm>
        <a:graphic>
          <a:graphicData uri="http://schemas.openxmlformats.org/drawingml/2006/table">
            <a:tbl>
              <a:tblPr firstRow="1" bandRow="1">
                <a:tableStyleId>{21E4AEA4-8DFA-4A89-87EB-49C32662AFE0}</a:tableStyleId>
              </a:tblPr>
              <a:tblGrid>
                <a:gridCol w="6264696">
                  <a:extLst>
                    <a:ext uri="{9D8B030D-6E8A-4147-A177-3AD203B41FA5}">
                      <a16:colId xmlns:a16="http://schemas.microsoft.com/office/drawing/2014/main" val="129502461"/>
                    </a:ext>
                  </a:extLst>
                </a:gridCol>
              </a:tblGrid>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1400" b="1" u="sng" dirty="0" smtClean="0">
                          <a:solidFill>
                            <a:schemeClr val="tx1"/>
                          </a:solidFill>
                          <a:latin typeface="メイリオ" panose="020B0604030504040204" pitchFamily="50" charset="-128"/>
                          <a:ea typeface="メイリオ" panose="020B0604030504040204" pitchFamily="50" charset="-128"/>
                        </a:rPr>
                        <a:t>発熱等の風邪の症状が見られるときは、学校や会社を休んでください。</a:t>
                      </a:r>
                      <a:endParaRPr lang="en-US" altLang="ja-JP" sz="1400" b="1" u="sng" dirty="0" smtClean="0">
                        <a:solidFill>
                          <a:schemeClr val="tx1"/>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25" name="テキスト ボックス 24"/>
          <p:cNvSpPr txBox="1"/>
          <p:nvPr/>
        </p:nvSpPr>
        <p:spPr>
          <a:xfrm>
            <a:off x="611188" y="8371720"/>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持病がある方、</a:t>
            </a:r>
            <a:r>
              <a:rPr lang="ja-JP" altLang="en-US" sz="1400" dirty="0">
                <a:latin typeface="メイリオ" panose="020B0604030504040204" pitchFamily="50" charset="-128"/>
                <a:ea typeface="メイリオ" panose="020B0604030504040204" pitchFamily="50" charset="-128"/>
              </a:rPr>
              <a:t>ご</a:t>
            </a:r>
            <a:r>
              <a:rPr lang="ja-JP" altLang="ja-JP" sz="1400" dirty="0">
                <a:latin typeface="メイリオ" panose="020B0604030504040204" pitchFamily="50" charset="-128"/>
                <a:ea typeface="メイリオ" panose="020B0604030504040204" pitchFamily="50" charset="-128"/>
              </a:rPr>
              <a:t>高齢</a:t>
            </a:r>
            <a:r>
              <a:rPr lang="ja-JP" altLang="en-US" sz="1400" dirty="0">
                <a:latin typeface="メイリオ" panose="020B0604030504040204" pitchFamily="50" charset="-128"/>
                <a:ea typeface="メイリオ" panose="020B0604030504040204" pitchFamily="50" charset="-128"/>
              </a:rPr>
              <a:t>の</a:t>
            </a:r>
            <a:r>
              <a:rPr lang="ja-JP" altLang="ja-JP" sz="1400" dirty="0">
                <a:latin typeface="メイリオ" panose="020B0604030504040204" pitchFamily="50" charset="-128"/>
                <a:ea typeface="メイリオ" panose="020B0604030504040204" pitchFamily="50" charset="-128"/>
              </a:rPr>
              <a:t>方は、できるだけ</a:t>
            </a:r>
            <a:r>
              <a:rPr lang="ja-JP" altLang="ja-JP" sz="1400" b="1" u="sng" dirty="0">
                <a:latin typeface="メイリオ" panose="020B0604030504040204" pitchFamily="50" charset="-128"/>
                <a:ea typeface="メイリオ" panose="020B0604030504040204" pitchFamily="50" charset="-128"/>
              </a:rPr>
              <a:t>人</a:t>
            </a:r>
            <a:r>
              <a:rPr lang="ja-JP" altLang="en-US" sz="1400" b="1" u="sng" dirty="0">
                <a:latin typeface="メイリオ" panose="020B0604030504040204" pitchFamily="50" charset="-128"/>
                <a:ea typeface="メイリオ" panose="020B0604030504040204" pitchFamily="50" charset="-128"/>
              </a:rPr>
              <a:t>込み</a:t>
            </a:r>
            <a:r>
              <a:rPr lang="ja-JP" altLang="ja-JP" sz="1400" b="1" u="sng" dirty="0">
                <a:latin typeface="メイリオ" panose="020B0604030504040204" pitchFamily="50" charset="-128"/>
                <a:ea typeface="メイリオ" panose="020B0604030504040204" pitchFamily="50" charset="-128"/>
              </a:rPr>
              <a:t>の多い場所を避ける</a:t>
            </a:r>
            <a:r>
              <a:rPr lang="ja-JP" altLang="ja-JP" sz="1400" dirty="0">
                <a:latin typeface="メイリオ" panose="020B0604030504040204" pitchFamily="50" charset="-128"/>
                <a:ea typeface="メイリオ" panose="020B0604030504040204" pitchFamily="50" charset="-128"/>
              </a:rPr>
              <a:t>など、より一層注意して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611188" y="7515371"/>
            <a:ext cx="6337001" cy="86177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咳などの症状がある方は、咳やくしゃみを手で押さえると、その手で触ったものにウイルスが付着し、ドアノブなどを介して他の方に病気をうつす可能性がありますので、</a:t>
            </a:r>
            <a:r>
              <a:rPr lang="ja-JP" altLang="ja-JP" sz="1400" b="1" u="sng" dirty="0">
                <a:latin typeface="メイリオ" panose="020B0604030504040204" pitchFamily="50" charset="-128"/>
                <a:ea typeface="メイリオ" panose="020B0604030504040204" pitchFamily="50" charset="-128"/>
              </a:rPr>
              <a:t>咳エチケット</a:t>
            </a:r>
            <a:r>
              <a:rPr lang="ja-JP" altLang="ja-JP" sz="1400" dirty="0">
                <a:latin typeface="メイリオ" panose="020B0604030504040204" pitchFamily="50" charset="-128"/>
                <a:ea typeface="メイリオ" panose="020B0604030504040204" pitchFamily="50" charset="-128"/>
              </a:rPr>
              <a:t>を行って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3443825515"/>
              </p:ext>
            </p:extLst>
          </p:nvPr>
        </p:nvGraphicFramePr>
        <p:xfrm>
          <a:off x="875464" y="5516781"/>
          <a:ext cx="5976664" cy="811577"/>
        </p:xfrm>
        <a:graphic>
          <a:graphicData uri="http://schemas.openxmlformats.org/drawingml/2006/table">
            <a:tbl>
              <a:tblPr firstRow="1" bandRow="1">
                <a:tableStyleId>{21E4AEA4-8DFA-4A89-87EB-49C32662AFE0}</a:tableStyleId>
              </a:tblPr>
              <a:tblGrid>
                <a:gridCol w="600117">
                  <a:extLst>
                    <a:ext uri="{9D8B030D-6E8A-4147-A177-3AD203B41FA5}">
                      <a16:colId xmlns:a16="http://schemas.microsoft.com/office/drawing/2014/main" val="129502461"/>
                    </a:ext>
                  </a:extLst>
                </a:gridCol>
                <a:gridCol w="5376547">
                  <a:extLst>
                    <a:ext uri="{9D8B030D-6E8A-4147-A177-3AD203B41FA5}">
                      <a16:colId xmlns:a16="http://schemas.microsoft.com/office/drawing/2014/main" val="68040678"/>
                    </a:ext>
                  </a:extLst>
                </a:gridCol>
              </a:tblGrid>
              <a:tr h="811577">
                <a:tc>
                  <a:txBody>
                    <a:bodyPr/>
                    <a:lstStyle/>
                    <a:p>
                      <a:pPr algn="ct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接触感染</a:t>
                      </a:r>
                      <a:endParaRPr kumimoji="1" lang="ja-JP" altLang="en-US" sz="1400" b="0" kern="1200" dirty="0">
                        <a:solidFill>
                          <a:schemeClr val="accent1">
                            <a:lumMod val="75000"/>
                          </a:schemeClr>
                        </a:solidFill>
                        <a:latin typeface="メイリオ" panose="020B0604030504040204" pitchFamily="50" charset="-128"/>
                        <a:ea typeface="メイリオ" panose="020B0604030504040204" pitchFamily="50" charset="-128"/>
                        <a:cs typeface="+mn-cs"/>
                      </a:endParaRPr>
                    </a:p>
                  </a:txBody>
                  <a:tcPr marT="64800" anchor="ctr">
                    <a:solidFill>
                      <a:srgbClr val="D3DFEE"/>
                    </a:solidFill>
                  </a:tcPr>
                </a:tc>
                <a:tc>
                  <a:txBody>
                    <a:bodyPr/>
                    <a:lstStyle/>
                    <a:p>
                      <a:pPr>
                        <a:lnSpc>
                          <a:spcPct val="100000"/>
                        </a:lnSpc>
                      </a:pP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感染者がくしゃみや咳を手で押さえた後、その手で周りの物に触れるとウイルスがつきます。他の方がそれを触るとウイルスが手に付着し、その手で口や鼻を触ると粘膜から感染します。</a:t>
                      </a:r>
                    </a:p>
                  </a:txBody>
                  <a:tcPr marL="90000" marR="90000" marT="90000" anchor="ctr">
                    <a:solidFill>
                      <a:srgbClr val="D3DFEE"/>
                    </a:solidFill>
                  </a:tcPr>
                </a:tc>
                <a:extLst>
                  <a:ext uri="{0D108BD9-81ED-4DB2-BD59-A6C34878D82A}">
                    <a16:rowId xmlns:a16="http://schemas.microsoft.com/office/drawing/2014/main" val="1015377776"/>
                  </a:ext>
                </a:extLst>
              </a:tr>
            </a:tbl>
          </a:graphicData>
        </a:graphic>
      </p:graphicFrame>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461" y="243916"/>
            <a:ext cx="1440160" cy="415181"/>
          </a:xfrm>
          <a:prstGeom prst="rect">
            <a:avLst/>
          </a:prstGeom>
        </p:spPr>
      </p:pic>
      <p:graphicFrame>
        <p:nvGraphicFramePr>
          <p:cNvPr id="29" name="表 28"/>
          <p:cNvGraphicFramePr>
            <a:graphicFrameLocks noGrp="1"/>
          </p:cNvGraphicFramePr>
          <p:nvPr>
            <p:extLst>
              <p:ext uri="{D42A27DB-BD31-4B8C-83A1-F6EECF244321}">
                <p14:modId xmlns:p14="http://schemas.microsoft.com/office/powerpoint/2010/main" val="2419999432"/>
              </p:ext>
            </p:extLst>
          </p:nvPr>
        </p:nvGraphicFramePr>
        <p:xfrm>
          <a:off x="673770" y="9393526"/>
          <a:ext cx="6264696" cy="370840"/>
        </p:xfrm>
        <a:graphic>
          <a:graphicData uri="http://schemas.openxmlformats.org/drawingml/2006/table">
            <a:tbl>
              <a:tblPr firstRow="1" bandRow="1">
                <a:tableStyleId>{21E4AEA4-8DFA-4A89-87EB-49C32662AFE0}</a:tableStyleId>
              </a:tblPr>
              <a:tblGrid>
                <a:gridCol w="6264696">
                  <a:extLst>
                    <a:ext uri="{9D8B030D-6E8A-4147-A177-3AD203B41FA5}">
                      <a16:colId xmlns:a16="http://schemas.microsoft.com/office/drawing/2014/main" val="129502461"/>
                    </a:ext>
                  </a:extLst>
                </a:gridCol>
              </a:tblGrid>
              <a:tr h="370840">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rPr>
                        <a:t>発熱等の風邪症状が見られたら、毎日、体温を測定して記録してください。</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015377776"/>
                  </a:ext>
                </a:extLst>
              </a:tr>
            </a:tbl>
          </a:graphicData>
        </a:graphic>
      </p:graphicFrame>
      <p:sp>
        <p:nvSpPr>
          <p:cNvPr id="3" name="テキスト ボックス 2"/>
          <p:cNvSpPr txBox="1"/>
          <p:nvPr/>
        </p:nvSpPr>
        <p:spPr>
          <a:xfrm>
            <a:off x="6240060" y="81477"/>
            <a:ext cx="1224136" cy="408253"/>
          </a:xfrm>
          <a:prstGeom prst="rect">
            <a:avLst/>
          </a:prstGeom>
          <a:noFill/>
          <a:ln>
            <a:solidFill>
              <a:schemeClr val="tx1"/>
            </a:solidFill>
          </a:ln>
        </p:spPr>
        <p:txBody>
          <a:bodyPr wrap="square" rtlCol="0">
            <a:spAutoFit/>
          </a:bodyPr>
          <a:lstStyle/>
          <a:p>
            <a:pPr algn="ctr"/>
            <a:r>
              <a:rPr kumimoji="1" lang="ja-JP" altLang="en-US" dirty="0" smtClean="0"/>
              <a:t>資料４</a:t>
            </a:r>
            <a:endParaRPr kumimoji="1" lang="ja-JP" altLang="en-US" dirty="0"/>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539547" y="1353250"/>
            <a:ext cx="6576038" cy="69333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角丸四角形 25"/>
          <p:cNvSpPr/>
          <p:nvPr/>
        </p:nvSpPr>
        <p:spPr>
          <a:xfrm>
            <a:off x="510700" y="418821"/>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27" name="正方形/長方形 26"/>
          <p:cNvSpPr/>
          <p:nvPr/>
        </p:nvSpPr>
        <p:spPr>
          <a:xfrm>
            <a:off x="493245" y="9049170"/>
            <a:ext cx="6549519" cy="121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8" name="テキスト ボックス 27"/>
          <p:cNvSpPr txBox="1"/>
          <p:nvPr/>
        </p:nvSpPr>
        <p:spPr>
          <a:xfrm>
            <a:off x="539782" y="9077598"/>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その他、ご自身の</a:t>
            </a:r>
            <a:r>
              <a:rPr lang="ja-JP" altLang="ja-JP" sz="1400" dirty="0">
                <a:latin typeface="メイリオ" panose="020B0604030504040204" pitchFamily="50" charset="-128"/>
                <a:ea typeface="メイリオ" panose="020B0604030504040204" pitchFamily="50" charset="-128"/>
              </a:rPr>
              <a:t>症状に不安がある</a:t>
            </a:r>
            <a:r>
              <a:rPr lang="ja-JP" altLang="en-US" sz="1400" dirty="0">
                <a:latin typeface="メイリオ" panose="020B0604030504040204" pitchFamily="50" charset="-128"/>
                <a:ea typeface="メイリオ" panose="020B0604030504040204" pitchFamily="50" charset="-128"/>
              </a:rPr>
              <a:t>場合など、一般的なお問い合わせについては、次の窓口にご相談ください。　</a:t>
            </a:r>
            <a:endParaRPr lang="ja-JP" altLang="ja-JP" sz="4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500385" y="384591"/>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こんな方はご注意ください</a:t>
            </a:r>
          </a:p>
        </p:txBody>
      </p:sp>
      <p:sp>
        <p:nvSpPr>
          <p:cNvPr id="30" name="角丸四角形 29"/>
          <p:cNvSpPr/>
          <p:nvPr/>
        </p:nvSpPr>
        <p:spPr>
          <a:xfrm>
            <a:off x="539304" y="8586834"/>
            <a:ext cx="433710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570669" y="8615262"/>
            <a:ext cx="4305743" cy="440121"/>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一般的なお問い合わせなどはこちら</a:t>
            </a:r>
          </a:p>
        </p:txBody>
      </p:sp>
      <p:sp>
        <p:nvSpPr>
          <p:cNvPr id="32" name="テキスト ボックス 31"/>
          <p:cNvSpPr txBox="1"/>
          <p:nvPr/>
        </p:nvSpPr>
        <p:spPr>
          <a:xfrm>
            <a:off x="555538" y="825946"/>
            <a:ext cx="6355252" cy="493200"/>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次</a:t>
            </a:r>
            <a:r>
              <a:rPr lang="ja-JP" altLang="en-US" sz="1400" dirty="0">
                <a:latin typeface="メイリオ" panose="020B0604030504040204" pitchFamily="50" charset="-128"/>
                <a:ea typeface="メイリオ" panose="020B0604030504040204" pitchFamily="50" charset="-128"/>
              </a:rPr>
              <a:t>の症状がある方</a:t>
            </a:r>
            <a:r>
              <a:rPr lang="ja-JP" altLang="en-US" sz="1400" dirty="0" smtClean="0">
                <a:latin typeface="メイリオ" panose="020B0604030504040204" pitchFamily="50" charset="-128"/>
                <a:ea typeface="メイリオ" panose="020B0604030504040204" pitchFamily="50" charset="-128"/>
              </a:rPr>
              <a:t>は、「新型コロナ受診相談センター（帰国者</a:t>
            </a:r>
            <a:r>
              <a:rPr lang="ja-JP" altLang="en-US" sz="1400" dirty="0">
                <a:latin typeface="メイリオ" panose="020B0604030504040204" pitchFamily="50" charset="-128"/>
                <a:ea typeface="メイリオ" panose="020B0604030504040204" pitchFamily="50" charset="-128"/>
              </a:rPr>
              <a:t>・接触者</a:t>
            </a:r>
            <a:r>
              <a:rPr lang="ja-JP" altLang="en-US" sz="1400" dirty="0" smtClean="0">
                <a:latin typeface="メイリオ" panose="020B0604030504040204" pitchFamily="50" charset="-128"/>
                <a:ea typeface="メイリオ" panose="020B0604030504040204" pitchFamily="50" charset="-128"/>
              </a:rPr>
              <a:t>相談　センター</a:t>
            </a:r>
            <a:r>
              <a:rPr lang="ja-JP" altLang="en-US" sz="1400" dirty="0">
                <a:latin typeface="メイリオ" panose="020B0604030504040204" pitchFamily="50" charset="-128"/>
                <a:ea typeface="メイリオ" panose="020B0604030504040204" pitchFamily="50" charset="-128"/>
              </a:rPr>
              <a:t>」にご相談</a:t>
            </a:r>
            <a:r>
              <a:rPr lang="ja-JP" altLang="en-US" sz="1400" dirty="0" smtClean="0">
                <a:latin typeface="メイリオ" panose="020B0604030504040204" pitchFamily="50" charset="-128"/>
                <a:ea typeface="メイリオ" panose="020B0604030504040204" pitchFamily="50" charset="-128"/>
              </a:rPr>
              <a:t>ください）。</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p>
        </p:txBody>
      </p:sp>
      <p:graphicFrame>
        <p:nvGraphicFramePr>
          <p:cNvPr id="33" name="表 32"/>
          <p:cNvGraphicFramePr>
            <a:graphicFrameLocks noGrp="1"/>
          </p:cNvGraphicFramePr>
          <p:nvPr>
            <p:extLst>
              <p:ext uri="{D42A27DB-BD31-4B8C-83A1-F6EECF244321}">
                <p14:modId xmlns:p14="http://schemas.microsoft.com/office/powerpoint/2010/main" val="2217040475"/>
              </p:ext>
            </p:extLst>
          </p:nvPr>
        </p:nvGraphicFramePr>
        <p:xfrm>
          <a:off x="718103" y="1814723"/>
          <a:ext cx="6192687" cy="1177320"/>
        </p:xfrm>
        <a:graphic>
          <a:graphicData uri="http://schemas.openxmlformats.org/drawingml/2006/table">
            <a:tbl>
              <a:tblPr firstRow="1" bandRow="1">
                <a:tableStyleId>{21E4AEA4-8DFA-4A89-87EB-49C32662AFE0}</a:tableStyleId>
              </a:tblPr>
              <a:tblGrid>
                <a:gridCol w="6192687">
                  <a:extLst>
                    <a:ext uri="{9D8B030D-6E8A-4147-A177-3AD203B41FA5}">
                      <a16:colId xmlns:a16="http://schemas.microsoft.com/office/drawing/2014/main" val="129502461"/>
                    </a:ext>
                  </a:extLst>
                </a:gridCol>
              </a:tblGrid>
              <a:tr h="104973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①息苦しさ（呼吸困難）、強いだるさ（倦怠感）、高熱等の</a:t>
                      </a:r>
                      <a:r>
                        <a:rPr kumimoji="1" lang="ja-JP" altLang="en-US" sz="1400" b="0" u="sng" dirty="0" smtClean="0">
                          <a:solidFill>
                            <a:schemeClr val="bg2">
                              <a:lumMod val="25000"/>
                            </a:schemeClr>
                          </a:solidFill>
                          <a:latin typeface="メイリオ" panose="020B0604030504040204" pitchFamily="50" charset="-128"/>
                          <a:ea typeface="メイリオ" panose="020B0604030504040204" pitchFamily="50" charset="-128"/>
                        </a:rPr>
                        <a:t>強い症状</a:t>
                      </a: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の</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　いずれかがある場合</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②高齢者、基礎疾患がある、透析を受けている、免疫抑制剤・抗がん剤を</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　使用している方で発熱、咳などの比較的軽い風邪症状がある場合</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③妊婦の方　比較的軽い風邪症状がある場合　</a:t>
                      </a:r>
                      <a:r>
                        <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念のため、早めに相談</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34" name="テキスト ボックス 33"/>
          <p:cNvSpPr txBox="1"/>
          <p:nvPr/>
        </p:nvSpPr>
        <p:spPr>
          <a:xfrm>
            <a:off x="447281" y="4127732"/>
            <a:ext cx="6641445" cy="84960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センターでご相談の結果、新型コロナウイルス感染の疑いのある場合には、</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専門の「</a:t>
            </a:r>
            <a:r>
              <a:rPr lang="ja-JP" altLang="ja-JP" sz="1400" dirty="0">
                <a:latin typeface="メイリオ" panose="020B0604030504040204" pitchFamily="50" charset="-128"/>
                <a:ea typeface="メイリオ" panose="020B0604030504040204" pitchFamily="50" charset="-128"/>
              </a:rPr>
              <a:t>帰国者・接触者外来</a:t>
            </a:r>
            <a:r>
              <a:rPr lang="ja-JP" altLang="en-US" sz="1400" dirty="0">
                <a:latin typeface="メイリオ" panose="020B0604030504040204" pitchFamily="50" charset="-128"/>
                <a:ea typeface="メイリオ" panose="020B0604030504040204" pitchFamily="50" charset="-128"/>
              </a:rPr>
              <a:t>」</a:t>
            </a:r>
            <a:r>
              <a:rPr lang="ja-JP" altLang="ja-JP" sz="1400" dirty="0">
                <a:latin typeface="メイリオ" panose="020B0604030504040204" pitchFamily="50" charset="-128"/>
                <a:ea typeface="メイリオ" panose="020B0604030504040204" pitchFamily="50" charset="-128"/>
              </a:rPr>
              <a:t>をご紹介しています。</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マスクを着用し、公共交通機関の利用を避けて受診してください。　</a:t>
            </a:r>
          </a:p>
        </p:txBody>
      </p:sp>
      <p:sp>
        <p:nvSpPr>
          <p:cNvPr id="36" name="テキスト ボックス 35"/>
          <p:cNvSpPr txBox="1"/>
          <p:nvPr/>
        </p:nvSpPr>
        <p:spPr>
          <a:xfrm>
            <a:off x="580593" y="9635488"/>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　府民向け</a:t>
            </a:r>
            <a:r>
              <a:rPr lang="ja-JP" altLang="ja-JP" sz="1400" dirty="0">
                <a:latin typeface="メイリオ" panose="020B0604030504040204" pitchFamily="50" charset="-128"/>
                <a:ea typeface="メイリオ" panose="020B0604030504040204" pitchFamily="50" charset="-128"/>
              </a:rPr>
              <a:t>相談窓口　電話番号</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06-6944-8197</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FAX</a:t>
            </a:r>
            <a:r>
              <a:rPr lang="ja-JP" altLang="en-US" sz="1400" dirty="0">
                <a:latin typeface="メイリオ" panose="020B0604030504040204" pitchFamily="50" charset="-128"/>
                <a:ea typeface="メイリオ" panose="020B0604030504040204" pitchFamily="50" charset="-128"/>
              </a:rPr>
              <a:t>番号：</a:t>
            </a:r>
            <a:r>
              <a:rPr lang="en-US" altLang="ja-JP" sz="1400" dirty="0">
                <a:latin typeface="メイリオ" panose="020B0604030504040204" pitchFamily="50" charset="-128"/>
                <a:ea typeface="メイリオ" panose="020B0604030504040204" pitchFamily="50" charset="-128"/>
              </a:rPr>
              <a:t>06-6944-7579</a:t>
            </a:r>
          </a:p>
          <a:p>
            <a:pPr>
              <a:lnSpc>
                <a:spcPts val="2000"/>
              </a:lnSpc>
            </a:pPr>
            <a:r>
              <a:rPr lang="ja-JP" altLang="en-US" sz="1400" dirty="0">
                <a:latin typeface="メイリオ" panose="020B0604030504040204" pitchFamily="50" charset="-128"/>
                <a:ea typeface="メイリオ" panose="020B0604030504040204" pitchFamily="50" charset="-128"/>
              </a:rPr>
              <a:t>　　　　　　　　　　受付時間　</a:t>
            </a:r>
            <a:r>
              <a:rPr lang="en-US" altLang="ja-JP" sz="1400" dirty="0">
                <a:latin typeface="メイリオ" panose="020B0604030504040204" pitchFamily="50" charset="-128"/>
                <a:ea typeface="メイリオ" panose="020B0604030504040204" pitchFamily="50" charset="-128"/>
              </a:rPr>
              <a:t>9:00</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18:00</a:t>
            </a:r>
            <a:r>
              <a:rPr lang="ja-JP" altLang="en-US" sz="1400" dirty="0">
                <a:latin typeface="メイリオ" panose="020B0604030504040204" pitchFamily="50" charset="-128"/>
                <a:ea typeface="メイリオ" panose="020B0604030504040204" pitchFamily="50" charset="-128"/>
              </a:rPr>
              <a:t>（土日・祝日も実施）　</a:t>
            </a:r>
            <a:endParaRPr lang="ja-JP" altLang="ja-JP" sz="400" dirty="0">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5569891" y="7987740"/>
            <a:ext cx="1622608" cy="348813"/>
          </a:xfrm>
          <a:prstGeom prst="rect">
            <a:avLst/>
          </a:prstGeom>
          <a:noFill/>
        </p:spPr>
        <p:txBody>
          <a:bodyPr wrap="square" rtlCol="0">
            <a:spAutoFit/>
          </a:bodyPr>
          <a:lstStyle/>
          <a:p>
            <a:pPr>
              <a:lnSpc>
                <a:spcPts val="2000"/>
              </a:lnSpc>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令和</a:t>
            </a:r>
            <a:r>
              <a:rPr lang="en-US" altLang="ja-JP" sz="900" dirty="0">
                <a:latin typeface="メイリオ" panose="020B0604030504040204" pitchFamily="50" charset="-128"/>
                <a:ea typeface="メイリオ" panose="020B0604030504040204" pitchFamily="50" charset="-128"/>
              </a:rPr>
              <a:t>2</a:t>
            </a:r>
            <a:r>
              <a:rPr lang="ja-JP" altLang="en-US" sz="900" dirty="0" smtClean="0">
                <a:latin typeface="メイリオ" panose="020B0604030504040204" pitchFamily="50" charset="-128"/>
                <a:ea typeface="メイリオ" panose="020B0604030504040204" pitchFamily="50" charset="-128"/>
              </a:rPr>
              <a:t>年</a:t>
            </a:r>
            <a:r>
              <a:rPr lang="en-US" altLang="ja-JP" sz="900" dirty="0" smtClean="0">
                <a:latin typeface="メイリオ" panose="020B0604030504040204" pitchFamily="50" charset="-128"/>
                <a:ea typeface="メイリオ" panose="020B0604030504040204" pitchFamily="50" charset="-128"/>
              </a:rPr>
              <a:t>5</a:t>
            </a:r>
            <a:r>
              <a:rPr lang="ja-JP" altLang="en-US" sz="900" dirty="0" smtClean="0">
                <a:latin typeface="メイリオ" panose="020B0604030504040204" pitchFamily="50" charset="-128"/>
                <a:ea typeface="メイリオ" panose="020B0604030504040204" pitchFamily="50" charset="-128"/>
              </a:rPr>
              <a:t>月</a:t>
            </a:r>
            <a:r>
              <a:rPr lang="en-US" altLang="ja-JP" sz="900" smtClean="0">
                <a:latin typeface="メイリオ" panose="020B0604030504040204" pitchFamily="50" charset="-128"/>
                <a:ea typeface="メイリオ" panose="020B0604030504040204" pitchFamily="50" charset="-128"/>
              </a:rPr>
              <a:t>11</a:t>
            </a:r>
            <a:r>
              <a:rPr lang="ja-JP" altLang="en-US" sz="900" smtClean="0">
                <a:latin typeface="メイリオ" panose="020B0604030504040204" pitchFamily="50" charset="-128"/>
                <a:ea typeface="メイリオ" panose="020B0604030504040204" pitchFamily="50" charset="-128"/>
              </a:rPr>
              <a:t>日</a:t>
            </a:r>
            <a:r>
              <a:rPr lang="ja-JP" altLang="en-US" sz="900" dirty="0" smtClean="0">
                <a:latin typeface="メイリオ" panose="020B0604030504040204" pitchFamily="50" charset="-128"/>
                <a:ea typeface="メイリオ" panose="020B0604030504040204" pitchFamily="50" charset="-128"/>
              </a:rPr>
              <a:t>時点</a:t>
            </a:r>
            <a:r>
              <a:rPr lang="ja-JP" altLang="en-US" sz="900" dirty="0">
                <a:latin typeface="メイリオ" panose="020B0604030504040204" pitchFamily="50" charset="-128"/>
                <a:ea typeface="メイリオ" panose="020B0604030504040204" pitchFamily="50" charset="-128"/>
              </a:rPr>
              <a:t>　</a:t>
            </a:r>
            <a:endParaRPr lang="ja-JP" altLang="ja-JP" sz="9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4787640" y="4954576"/>
            <a:ext cx="2364024" cy="357598"/>
          </a:xfrm>
          <a:prstGeom prst="rect">
            <a:avLst/>
          </a:prstGeom>
          <a:noFill/>
        </p:spPr>
        <p:txBody>
          <a:bodyPr wrap="square" rtlCol="0">
            <a:spAutoFit/>
          </a:bodyPr>
          <a:lstStyle/>
          <a:p>
            <a:pPr>
              <a:lnSpc>
                <a:spcPts val="2000"/>
              </a:lnSpc>
            </a:pP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土日祝を含めた終日つながります</a:t>
            </a:r>
            <a:r>
              <a:rPr lang="ja-JP" altLang="en-US" sz="1050" dirty="0">
                <a:latin typeface="メイリオ" panose="020B0604030504040204" pitchFamily="50" charset="-128"/>
                <a:ea typeface="メイリオ" panose="020B0604030504040204" pitchFamily="50" charset="-128"/>
              </a:rPr>
              <a:t>　</a:t>
            </a:r>
            <a:endParaRPr lang="ja-JP" altLang="ja-JP" sz="1050"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462633" y="4975969"/>
            <a:ext cx="4851983" cy="307777"/>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＜新型コロナ受診相談</a:t>
            </a:r>
            <a:r>
              <a:rPr lang="ja-JP" altLang="en-US" sz="1050" b="1" dirty="0" smtClean="0">
                <a:latin typeface="メイリオ" panose="020B0604030504040204" pitchFamily="50" charset="-128"/>
                <a:ea typeface="メイリオ" panose="020B0604030504040204" pitchFamily="50" charset="-128"/>
              </a:rPr>
              <a:t>センター（帰国者</a:t>
            </a:r>
            <a:r>
              <a:rPr lang="ja-JP" altLang="en-US" sz="1050" b="1" dirty="0">
                <a:latin typeface="メイリオ" panose="020B0604030504040204" pitchFamily="50" charset="-128"/>
                <a:ea typeface="メイリオ" panose="020B0604030504040204" pitchFamily="50" charset="-128"/>
              </a:rPr>
              <a:t>・接触者相談</a:t>
            </a:r>
            <a:r>
              <a:rPr lang="ja-JP" altLang="en-US" sz="1050" b="1" dirty="0" smtClean="0">
                <a:latin typeface="メイリオ" panose="020B0604030504040204" pitchFamily="50" charset="-128"/>
                <a:ea typeface="メイリオ" panose="020B0604030504040204" pitchFamily="50" charset="-128"/>
              </a:rPr>
              <a:t>センター）一覧</a:t>
            </a:r>
            <a:r>
              <a:rPr lang="ja-JP" altLang="en-US" sz="1050" b="1"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p>
        </p:txBody>
      </p:sp>
      <p:graphicFrame>
        <p:nvGraphicFramePr>
          <p:cNvPr id="41" name="表 40"/>
          <p:cNvGraphicFramePr>
            <a:graphicFrameLocks noGrp="1"/>
          </p:cNvGraphicFramePr>
          <p:nvPr>
            <p:extLst>
              <p:ext uri="{D42A27DB-BD31-4B8C-83A1-F6EECF244321}">
                <p14:modId xmlns:p14="http://schemas.microsoft.com/office/powerpoint/2010/main" val="3931276403"/>
              </p:ext>
            </p:extLst>
          </p:nvPr>
        </p:nvGraphicFramePr>
        <p:xfrm>
          <a:off x="718103" y="3400947"/>
          <a:ext cx="6220724" cy="642540"/>
        </p:xfrm>
        <a:graphic>
          <a:graphicData uri="http://schemas.openxmlformats.org/drawingml/2006/table">
            <a:tbl>
              <a:tblPr firstRow="1" bandRow="1">
                <a:tableStyleId>{21E4AEA4-8DFA-4A89-87EB-49C32662AFE0}</a:tableStyleId>
              </a:tblPr>
              <a:tblGrid>
                <a:gridCol w="6220724">
                  <a:extLst>
                    <a:ext uri="{9D8B030D-6E8A-4147-A177-3AD203B41FA5}">
                      <a16:colId xmlns:a16="http://schemas.microsoft.com/office/drawing/2014/main" val="129502461"/>
                    </a:ext>
                  </a:extLst>
                </a:gridCol>
              </a:tblGrid>
              <a:tr h="642540">
                <a:tc>
                  <a:txBody>
                    <a:bodyPr/>
                    <a:lstStyle/>
                    <a:p>
                      <a:pPr algn="l"/>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上記①～③以外の方で、発熱や咳など比較的軽い風邪症状が</a:t>
                      </a:r>
                      <a:r>
                        <a:rPr kumimoji="1" lang="ja-JP" altLang="en-US" sz="1400" b="0" u="sng" dirty="0" smtClean="0">
                          <a:solidFill>
                            <a:schemeClr val="bg2">
                              <a:lumMod val="25000"/>
                            </a:schemeClr>
                          </a:solidFill>
                          <a:latin typeface="メイリオ" panose="020B0604030504040204" pitchFamily="50" charset="-128"/>
                          <a:ea typeface="メイリオ" panose="020B0604030504040204" pitchFamily="50" charset="-128"/>
                        </a:rPr>
                        <a:t>４日以上続く</a:t>
                      </a:r>
                      <a:endParaRPr kumimoji="1" lang="en-US" altLang="ja-JP" sz="1400" b="0" u="sng" dirty="0" smtClean="0">
                        <a:solidFill>
                          <a:schemeClr val="bg2">
                            <a:lumMod val="25000"/>
                          </a:schemeClr>
                        </a:solidFill>
                        <a:latin typeface="メイリオ" panose="020B0604030504040204" pitchFamily="50" charset="-128"/>
                        <a:ea typeface="メイリオ" panose="020B0604030504040204" pitchFamily="50" charset="-128"/>
                      </a:endParaRPr>
                    </a:p>
                    <a:p>
                      <a:pPr algn="l"/>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場合　</a:t>
                      </a:r>
                      <a:r>
                        <a:rPr kumimoji="1" lang="ja-JP" altLang="en-US" sz="1200" b="0" dirty="0" smtClean="0">
                          <a:solidFill>
                            <a:schemeClr val="bg2">
                              <a:lumMod val="25000"/>
                            </a:schemeClr>
                          </a:solidFill>
                          <a:latin typeface="メイリオ" panose="020B0604030504040204" pitchFamily="50" charset="-128"/>
                          <a:ea typeface="メイリオ" panose="020B0604030504040204" pitchFamily="50" charset="-128"/>
                        </a:rPr>
                        <a:t>＊強い症状や解熱剤などを飲み続けている方はすぐに相談</a:t>
                      </a:r>
                      <a:endParaRPr kumimoji="1" lang="en-US" altLang="ja-JP" sz="1200" b="0" dirty="0" smtClean="0">
                        <a:solidFill>
                          <a:schemeClr val="bg2">
                            <a:lumMod val="25000"/>
                          </a:schemeClr>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015377776"/>
                  </a:ext>
                </a:extLst>
              </a:tr>
            </a:tbl>
          </a:graphicData>
        </a:graphic>
      </p:graphicFrame>
      <p:sp>
        <p:nvSpPr>
          <p:cNvPr id="3" name="角丸四角形 2"/>
          <p:cNvSpPr/>
          <p:nvPr/>
        </p:nvSpPr>
        <p:spPr>
          <a:xfrm>
            <a:off x="640366" y="1510129"/>
            <a:ext cx="1080120" cy="308946"/>
          </a:xfrm>
          <a:prstGeom prst="roundRect">
            <a:avLst/>
          </a:prstGeom>
          <a:solidFill>
            <a:schemeClr val="accent3">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accent1">
                    <a:lumMod val="75000"/>
                  </a:schemeClr>
                </a:solidFill>
              </a:rPr>
              <a:t>すぐに相談</a:t>
            </a:r>
            <a:endParaRPr kumimoji="1" lang="ja-JP" altLang="en-US" sz="1400" b="1" dirty="0">
              <a:solidFill>
                <a:schemeClr val="accent1">
                  <a:lumMod val="75000"/>
                </a:schemeClr>
              </a:solidFill>
            </a:endParaRPr>
          </a:p>
        </p:txBody>
      </p:sp>
      <p:sp>
        <p:nvSpPr>
          <p:cNvPr id="19" name="角丸四角形 18"/>
          <p:cNvSpPr/>
          <p:nvPr/>
        </p:nvSpPr>
        <p:spPr>
          <a:xfrm>
            <a:off x="640366" y="3073539"/>
            <a:ext cx="2919109" cy="308946"/>
          </a:xfrm>
          <a:prstGeom prst="roundRect">
            <a:avLst/>
          </a:prstGeom>
          <a:solidFill>
            <a:schemeClr val="accent3">
              <a:lumMod val="40000"/>
              <a:lumOff val="60000"/>
            </a:schemeClr>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accent1">
                    <a:lumMod val="75000"/>
                  </a:schemeClr>
                </a:solidFill>
              </a:rPr>
              <a:t>症状が４日以上続くときは必ず相談</a:t>
            </a:r>
            <a:endParaRPr kumimoji="1" lang="ja-JP" altLang="en-US" sz="1400" b="1" dirty="0">
              <a:solidFill>
                <a:schemeClr val="accent1">
                  <a:lumMod val="75000"/>
                </a:schemeClr>
              </a:solidFill>
            </a:endParaRPr>
          </a:p>
        </p:txBody>
      </p:sp>
      <p:grpSp>
        <p:nvGrpSpPr>
          <p:cNvPr id="4" name="Group 4"/>
          <p:cNvGrpSpPr>
            <a:grpSpLocks noChangeAspect="1"/>
          </p:cNvGrpSpPr>
          <p:nvPr/>
        </p:nvGrpSpPr>
        <p:grpSpPr bwMode="auto">
          <a:xfrm>
            <a:off x="631826" y="5272088"/>
            <a:ext cx="6515100" cy="2843213"/>
            <a:chOff x="398" y="3321"/>
            <a:chExt cx="4104" cy="1791"/>
          </a:xfrm>
        </p:grpSpPr>
        <p:sp>
          <p:nvSpPr>
            <p:cNvPr id="5" name="AutoShape 3"/>
            <p:cNvSpPr>
              <a:spLocks noChangeAspect="1" noChangeArrowheads="1" noTextEdit="1"/>
            </p:cNvSpPr>
            <p:nvPr/>
          </p:nvSpPr>
          <p:spPr bwMode="auto">
            <a:xfrm>
              <a:off x="403" y="3326"/>
              <a:ext cx="3998" cy="1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nvGrpSpPr>
            <p:cNvPr id="6" name="Group 205"/>
            <p:cNvGrpSpPr>
              <a:grpSpLocks/>
            </p:cNvGrpSpPr>
            <p:nvPr/>
          </p:nvGrpSpPr>
          <p:grpSpPr bwMode="auto">
            <a:xfrm>
              <a:off x="403" y="3321"/>
              <a:ext cx="4099" cy="1791"/>
              <a:chOff x="403" y="3321"/>
              <a:chExt cx="4099" cy="1791"/>
            </a:xfrm>
          </p:grpSpPr>
          <p:sp>
            <p:nvSpPr>
              <p:cNvPr id="92" name="Rectangle 5"/>
              <p:cNvSpPr>
                <a:spLocks noChangeArrowheads="1"/>
              </p:cNvSpPr>
              <p:nvPr/>
            </p:nvSpPr>
            <p:spPr bwMode="auto">
              <a:xfrm>
                <a:off x="403" y="3326"/>
                <a:ext cx="3998" cy="182"/>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3" name="Rectangle 6"/>
              <p:cNvSpPr>
                <a:spLocks noChangeArrowheads="1"/>
              </p:cNvSpPr>
              <p:nvPr/>
            </p:nvSpPr>
            <p:spPr bwMode="auto">
              <a:xfrm>
                <a:off x="1237" y="335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電</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94" name="Rectangle 7"/>
              <p:cNvSpPr>
                <a:spLocks noChangeArrowheads="1"/>
              </p:cNvSpPr>
              <p:nvPr/>
            </p:nvSpPr>
            <p:spPr bwMode="auto">
              <a:xfrm>
                <a:off x="1369" y="335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話</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95" name="Rectangle 8"/>
              <p:cNvSpPr>
                <a:spLocks noChangeArrowheads="1"/>
              </p:cNvSpPr>
              <p:nvPr/>
            </p:nvSpPr>
            <p:spPr bwMode="auto">
              <a:xfrm>
                <a:off x="1507" y="335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96" name="Rectangle 9"/>
              <p:cNvSpPr>
                <a:spLocks noChangeArrowheads="1"/>
              </p:cNvSpPr>
              <p:nvPr/>
            </p:nvSpPr>
            <p:spPr bwMode="auto">
              <a:xfrm>
                <a:off x="1640" y="335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号</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97" name="Rectangle 10"/>
              <p:cNvSpPr>
                <a:spLocks noChangeArrowheads="1"/>
              </p:cNvSpPr>
              <p:nvPr/>
            </p:nvSpPr>
            <p:spPr bwMode="auto">
              <a:xfrm>
                <a:off x="2017" y="3353"/>
                <a:ext cx="24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FAX</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98" name="Rectangle 11"/>
              <p:cNvSpPr>
                <a:spLocks noChangeArrowheads="1"/>
              </p:cNvSpPr>
              <p:nvPr/>
            </p:nvSpPr>
            <p:spPr bwMode="auto">
              <a:xfrm>
                <a:off x="3233" y="335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電</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99" name="Rectangle 12"/>
              <p:cNvSpPr>
                <a:spLocks noChangeArrowheads="1"/>
              </p:cNvSpPr>
              <p:nvPr/>
            </p:nvSpPr>
            <p:spPr bwMode="auto">
              <a:xfrm>
                <a:off x="3366" y="335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話</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0" name="Rectangle 13"/>
              <p:cNvSpPr>
                <a:spLocks noChangeArrowheads="1"/>
              </p:cNvSpPr>
              <p:nvPr/>
            </p:nvSpPr>
            <p:spPr bwMode="auto">
              <a:xfrm>
                <a:off x="3504" y="335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1" name="Rectangle 14"/>
              <p:cNvSpPr>
                <a:spLocks noChangeArrowheads="1"/>
              </p:cNvSpPr>
              <p:nvPr/>
            </p:nvSpPr>
            <p:spPr bwMode="auto">
              <a:xfrm>
                <a:off x="3636" y="335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号</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2" name="Rectangle 15"/>
              <p:cNvSpPr>
                <a:spLocks noChangeArrowheads="1"/>
              </p:cNvSpPr>
              <p:nvPr/>
            </p:nvSpPr>
            <p:spPr bwMode="auto">
              <a:xfrm>
                <a:off x="4013" y="3353"/>
                <a:ext cx="244"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FAX</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3" name="Rectangle 16"/>
              <p:cNvSpPr>
                <a:spLocks noChangeArrowheads="1"/>
              </p:cNvSpPr>
              <p:nvPr/>
            </p:nvSpPr>
            <p:spPr bwMode="auto">
              <a:xfrm>
                <a:off x="3201" y="3530"/>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06-6647-0641</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04" name="Rectangle 17"/>
              <p:cNvSpPr>
                <a:spLocks noChangeArrowheads="1"/>
              </p:cNvSpPr>
              <p:nvPr/>
            </p:nvSpPr>
            <p:spPr bwMode="auto">
              <a:xfrm>
                <a:off x="3817" y="3530"/>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06-6647-1029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5" name="Rectangle 18"/>
              <p:cNvSpPr>
                <a:spLocks noChangeArrowheads="1"/>
              </p:cNvSpPr>
              <p:nvPr/>
            </p:nvSpPr>
            <p:spPr bwMode="auto">
              <a:xfrm>
                <a:off x="3201" y="3707"/>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072-228-0239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6" name="Rectangle 19"/>
              <p:cNvSpPr>
                <a:spLocks noChangeArrowheads="1"/>
              </p:cNvSpPr>
              <p:nvPr/>
            </p:nvSpPr>
            <p:spPr bwMode="auto">
              <a:xfrm>
                <a:off x="3801" y="3707"/>
                <a:ext cx="239"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7" name="Rectangle 20"/>
              <p:cNvSpPr>
                <a:spLocks noChangeArrowheads="1"/>
              </p:cNvSpPr>
              <p:nvPr/>
            </p:nvSpPr>
            <p:spPr bwMode="auto">
              <a:xfrm>
                <a:off x="3955" y="3707"/>
                <a:ext cx="117"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8" name="Rectangle 21"/>
              <p:cNvSpPr>
                <a:spLocks noChangeArrowheads="1"/>
              </p:cNvSpPr>
              <p:nvPr/>
            </p:nvSpPr>
            <p:spPr bwMode="auto">
              <a:xfrm>
                <a:off x="4008" y="3707"/>
                <a:ext cx="488"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222-9876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09" name="Rectangle 22"/>
              <p:cNvSpPr>
                <a:spLocks noChangeArrowheads="1"/>
              </p:cNvSpPr>
              <p:nvPr/>
            </p:nvSpPr>
            <p:spPr bwMode="auto">
              <a:xfrm>
                <a:off x="3201" y="3884"/>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072-661-9335</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10" name="Rectangle 23"/>
              <p:cNvSpPr>
                <a:spLocks noChangeArrowheads="1"/>
              </p:cNvSpPr>
              <p:nvPr/>
            </p:nvSpPr>
            <p:spPr bwMode="auto">
              <a:xfrm>
                <a:off x="3801" y="3884"/>
                <a:ext cx="239"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1" name="Rectangle 24"/>
              <p:cNvSpPr>
                <a:spLocks noChangeArrowheads="1"/>
              </p:cNvSpPr>
              <p:nvPr/>
            </p:nvSpPr>
            <p:spPr bwMode="auto">
              <a:xfrm>
                <a:off x="3955" y="3884"/>
                <a:ext cx="117"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2" name="Rectangle 25"/>
              <p:cNvSpPr>
                <a:spLocks noChangeArrowheads="1"/>
              </p:cNvSpPr>
              <p:nvPr/>
            </p:nvSpPr>
            <p:spPr bwMode="auto">
              <a:xfrm>
                <a:off x="4008" y="3884"/>
                <a:ext cx="488"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661-1800</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3" name="Rectangle 26"/>
              <p:cNvSpPr>
                <a:spLocks noChangeArrowheads="1"/>
              </p:cNvSpPr>
              <p:nvPr/>
            </p:nvSpPr>
            <p:spPr bwMode="auto">
              <a:xfrm>
                <a:off x="3201" y="4061"/>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072-963-9393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4" name="Rectangle 27"/>
              <p:cNvSpPr>
                <a:spLocks noChangeArrowheads="1"/>
              </p:cNvSpPr>
              <p:nvPr/>
            </p:nvSpPr>
            <p:spPr bwMode="auto">
              <a:xfrm>
                <a:off x="3817" y="4061"/>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072-960-3809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5" name="Rectangle 28"/>
              <p:cNvSpPr>
                <a:spLocks noChangeArrowheads="1"/>
              </p:cNvSpPr>
              <p:nvPr/>
            </p:nvSpPr>
            <p:spPr bwMode="auto">
              <a:xfrm>
                <a:off x="3201" y="4238"/>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06-6151-2603</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6" name="Rectangle 29"/>
              <p:cNvSpPr>
                <a:spLocks noChangeArrowheads="1"/>
              </p:cNvSpPr>
              <p:nvPr/>
            </p:nvSpPr>
            <p:spPr bwMode="auto">
              <a:xfrm>
                <a:off x="3817" y="4238"/>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06-6152-7328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7" name="Rectangle 30"/>
              <p:cNvSpPr>
                <a:spLocks noChangeArrowheads="1"/>
              </p:cNvSpPr>
              <p:nvPr/>
            </p:nvSpPr>
            <p:spPr bwMode="auto">
              <a:xfrm>
                <a:off x="3201" y="4415"/>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072-841-1326</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18" name="Rectangle 31"/>
              <p:cNvSpPr>
                <a:spLocks noChangeArrowheads="1"/>
              </p:cNvSpPr>
              <p:nvPr/>
            </p:nvSpPr>
            <p:spPr bwMode="auto">
              <a:xfrm>
                <a:off x="3817" y="4415"/>
                <a:ext cx="57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072-841-</a:t>
                </a:r>
                <a:r>
                  <a:rPr kumimoji="0" lang="en-US"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5711</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19" name="Rectangle 32"/>
              <p:cNvSpPr>
                <a:spLocks noChangeArrowheads="1"/>
              </p:cNvSpPr>
              <p:nvPr/>
            </p:nvSpPr>
            <p:spPr bwMode="auto">
              <a:xfrm>
                <a:off x="3201" y="4592"/>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072-994-0668</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0" name="Rectangle 33"/>
              <p:cNvSpPr>
                <a:spLocks noChangeArrowheads="1"/>
              </p:cNvSpPr>
              <p:nvPr/>
            </p:nvSpPr>
            <p:spPr bwMode="auto">
              <a:xfrm>
                <a:off x="3817" y="4592"/>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072-922-4965</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1" name="Rectangle 34"/>
              <p:cNvSpPr>
                <a:spLocks noChangeArrowheads="1"/>
              </p:cNvSpPr>
              <p:nvPr/>
            </p:nvSpPr>
            <p:spPr bwMode="auto">
              <a:xfrm>
                <a:off x="3201" y="4769"/>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072-829-8455</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2" name="Rectangle 35"/>
              <p:cNvSpPr>
                <a:spLocks noChangeArrowheads="1"/>
              </p:cNvSpPr>
              <p:nvPr/>
            </p:nvSpPr>
            <p:spPr bwMode="auto">
              <a:xfrm>
                <a:off x="3817" y="4769"/>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072-838-1152</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3" name="Rectangle 36"/>
              <p:cNvSpPr>
                <a:spLocks noChangeArrowheads="1"/>
              </p:cNvSpPr>
              <p:nvPr/>
            </p:nvSpPr>
            <p:spPr bwMode="auto">
              <a:xfrm>
                <a:off x="3201" y="4946"/>
                <a:ext cx="57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06-</a:t>
                </a:r>
                <a:r>
                  <a:rPr kumimoji="0" lang="en-US"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7178</a:t>
                </a:r>
                <a:r>
                  <a:rPr kumimoji="0" lang="ja-JP"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a:t>
                </a:r>
                <a:r>
                  <a:rPr kumimoji="0" lang="en-US"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1370</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24" name="Rectangle 37"/>
              <p:cNvSpPr>
                <a:spLocks noChangeArrowheads="1"/>
              </p:cNvSpPr>
              <p:nvPr/>
            </p:nvSpPr>
            <p:spPr bwMode="auto">
              <a:xfrm>
                <a:off x="3817" y="4946"/>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smtClean="0">
                    <a:ln>
                      <a:noFill/>
                    </a:ln>
                    <a:solidFill>
                      <a:srgbClr val="000000"/>
                    </a:solidFill>
                    <a:effectLst/>
                    <a:latin typeface="メイリオ" panose="020B0604030504040204" pitchFamily="50" charset="-128"/>
                    <a:ea typeface="メイリオ" panose="020B0604030504040204" pitchFamily="50" charset="-128"/>
                  </a:rPr>
                  <a:t>06-6339-2058</a:t>
                </a:r>
                <a:endParaRPr kumimoji="0" lang="ja-JP" altLang="ja-JP" sz="1800" b="0" i="0" u="none" strike="noStrike" cap="none" normalizeH="0" baseline="0" dirty="0" smtClean="0">
                  <a:ln>
                    <a:noFill/>
                  </a:ln>
                  <a:solidFill>
                    <a:schemeClr val="tx1"/>
                  </a:solidFill>
                  <a:effectLst/>
                  <a:latin typeface="Arial" panose="020B0604020202020204" pitchFamily="34" charset="0"/>
                </a:endParaRPr>
              </a:p>
            </p:txBody>
          </p:sp>
          <p:sp>
            <p:nvSpPr>
              <p:cNvPr id="125" name="Rectangle 38"/>
              <p:cNvSpPr>
                <a:spLocks noChangeArrowheads="1"/>
              </p:cNvSpPr>
              <p:nvPr/>
            </p:nvSpPr>
            <p:spPr bwMode="auto">
              <a:xfrm>
                <a:off x="2452"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吹</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6" name="Rectangle 39"/>
              <p:cNvSpPr>
                <a:spLocks noChangeArrowheads="1"/>
              </p:cNvSpPr>
              <p:nvPr/>
            </p:nvSpPr>
            <p:spPr bwMode="auto">
              <a:xfrm>
                <a:off x="2569"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7" name="Rectangle 40"/>
              <p:cNvSpPr>
                <a:spLocks noChangeArrowheads="1"/>
              </p:cNvSpPr>
              <p:nvPr/>
            </p:nvSpPr>
            <p:spPr bwMode="auto">
              <a:xfrm>
                <a:off x="2686"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8" name="Rectangle 41"/>
              <p:cNvSpPr>
                <a:spLocks noChangeArrowheads="1"/>
              </p:cNvSpPr>
              <p:nvPr/>
            </p:nvSpPr>
            <p:spPr bwMode="auto">
              <a:xfrm>
                <a:off x="2803"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29" name="Rectangle 42"/>
              <p:cNvSpPr>
                <a:spLocks noChangeArrowheads="1"/>
              </p:cNvSpPr>
              <p:nvPr/>
            </p:nvSpPr>
            <p:spPr bwMode="auto">
              <a:xfrm>
                <a:off x="2920"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0" name="Rectangle 43"/>
              <p:cNvSpPr>
                <a:spLocks noChangeArrowheads="1"/>
              </p:cNvSpPr>
              <p:nvPr/>
            </p:nvSpPr>
            <p:spPr bwMode="auto">
              <a:xfrm>
                <a:off x="3036"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1" name="Rectangle 44"/>
              <p:cNvSpPr>
                <a:spLocks noChangeArrowheads="1"/>
              </p:cNvSpPr>
              <p:nvPr/>
            </p:nvSpPr>
            <p:spPr bwMode="auto">
              <a:xfrm>
                <a:off x="1205" y="4233"/>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06-7166-9911</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2" name="Rectangle 45"/>
              <p:cNvSpPr>
                <a:spLocks noChangeArrowheads="1"/>
              </p:cNvSpPr>
              <p:nvPr/>
            </p:nvSpPr>
            <p:spPr bwMode="auto">
              <a:xfrm>
                <a:off x="1815" y="4233"/>
                <a:ext cx="68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06-6944-7579</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3" name="Rectangle 46"/>
              <p:cNvSpPr>
                <a:spLocks noChangeArrowheads="1"/>
              </p:cNvSpPr>
              <p:nvPr/>
            </p:nvSpPr>
            <p:spPr bwMode="auto">
              <a:xfrm>
                <a:off x="2474"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セ</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4" name="Rectangle 47"/>
              <p:cNvSpPr>
                <a:spLocks noChangeArrowheads="1"/>
              </p:cNvSpPr>
              <p:nvPr/>
            </p:nvSpPr>
            <p:spPr bwMode="auto">
              <a:xfrm>
                <a:off x="2612"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ン</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5" name="Rectangle 48"/>
              <p:cNvSpPr>
                <a:spLocks noChangeArrowheads="1"/>
              </p:cNvSpPr>
              <p:nvPr/>
            </p:nvSpPr>
            <p:spPr bwMode="auto">
              <a:xfrm>
                <a:off x="2744"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タ</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6" name="Rectangle 49"/>
              <p:cNvSpPr>
                <a:spLocks noChangeArrowheads="1"/>
              </p:cNvSpPr>
              <p:nvPr/>
            </p:nvSpPr>
            <p:spPr bwMode="auto">
              <a:xfrm>
                <a:off x="2883"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ー</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7" name="Rectangle 50"/>
              <p:cNvSpPr>
                <a:spLocks noChangeArrowheads="1"/>
              </p:cNvSpPr>
              <p:nvPr/>
            </p:nvSpPr>
            <p:spPr bwMode="auto">
              <a:xfrm>
                <a:off x="3015"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8" name="Rectangle 51"/>
              <p:cNvSpPr>
                <a:spLocks noChangeArrowheads="1"/>
              </p:cNvSpPr>
              <p:nvPr/>
            </p:nvSpPr>
            <p:spPr bwMode="auto">
              <a:xfrm>
                <a:off x="2484"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豊</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39" name="Rectangle 52"/>
              <p:cNvSpPr>
                <a:spLocks noChangeArrowheads="1"/>
              </p:cNvSpPr>
              <p:nvPr/>
            </p:nvSpPr>
            <p:spPr bwMode="auto">
              <a:xfrm>
                <a:off x="2590"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中</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0" name="Rectangle 53"/>
              <p:cNvSpPr>
                <a:spLocks noChangeArrowheads="1"/>
              </p:cNvSpPr>
              <p:nvPr/>
            </p:nvSpPr>
            <p:spPr bwMode="auto">
              <a:xfrm>
                <a:off x="2697"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1" name="Rectangle 54"/>
              <p:cNvSpPr>
                <a:spLocks noChangeArrowheads="1"/>
              </p:cNvSpPr>
              <p:nvPr/>
            </p:nvSpPr>
            <p:spPr bwMode="auto">
              <a:xfrm>
                <a:off x="2798"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2" name="Rectangle 55"/>
              <p:cNvSpPr>
                <a:spLocks noChangeArrowheads="1"/>
              </p:cNvSpPr>
              <p:nvPr/>
            </p:nvSpPr>
            <p:spPr bwMode="auto">
              <a:xfrm>
                <a:off x="2904"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3" name="Rectangle 56"/>
              <p:cNvSpPr>
                <a:spLocks noChangeArrowheads="1"/>
              </p:cNvSpPr>
              <p:nvPr/>
            </p:nvSpPr>
            <p:spPr bwMode="auto">
              <a:xfrm>
                <a:off x="3005"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4" name="Rectangle 57"/>
              <p:cNvSpPr>
                <a:spLocks noChangeArrowheads="1"/>
              </p:cNvSpPr>
              <p:nvPr/>
            </p:nvSpPr>
            <p:spPr bwMode="auto">
              <a:xfrm>
                <a:off x="2484"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枚</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5" name="Rectangle 58"/>
              <p:cNvSpPr>
                <a:spLocks noChangeArrowheads="1"/>
              </p:cNvSpPr>
              <p:nvPr/>
            </p:nvSpPr>
            <p:spPr bwMode="auto">
              <a:xfrm>
                <a:off x="2590"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方</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6" name="Rectangle 59"/>
              <p:cNvSpPr>
                <a:spLocks noChangeArrowheads="1"/>
              </p:cNvSpPr>
              <p:nvPr/>
            </p:nvSpPr>
            <p:spPr bwMode="auto">
              <a:xfrm>
                <a:off x="2697"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7" name="Rectangle 60"/>
              <p:cNvSpPr>
                <a:spLocks noChangeArrowheads="1"/>
              </p:cNvSpPr>
              <p:nvPr/>
            </p:nvSpPr>
            <p:spPr bwMode="auto">
              <a:xfrm>
                <a:off x="2798"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8" name="Rectangle 61"/>
              <p:cNvSpPr>
                <a:spLocks noChangeArrowheads="1"/>
              </p:cNvSpPr>
              <p:nvPr/>
            </p:nvSpPr>
            <p:spPr bwMode="auto">
              <a:xfrm>
                <a:off x="2904"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康</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49" name="Rectangle 62"/>
              <p:cNvSpPr>
                <a:spLocks noChangeArrowheads="1"/>
              </p:cNvSpPr>
              <p:nvPr/>
            </p:nvSpPr>
            <p:spPr bwMode="auto">
              <a:xfrm>
                <a:off x="3005"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部</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0" name="Rectangle 63"/>
              <p:cNvSpPr>
                <a:spLocks noChangeArrowheads="1"/>
              </p:cNvSpPr>
              <p:nvPr/>
            </p:nvSpPr>
            <p:spPr bwMode="auto">
              <a:xfrm>
                <a:off x="2484"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八</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1" name="Rectangle 64"/>
              <p:cNvSpPr>
                <a:spLocks noChangeArrowheads="1"/>
              </p:cNvSpPr>
              <p:nvPr/>
            </p:nvSpPr>
            <p:spPr bwMode="auto">
              <a:xfrm>
                <a:off x="2590"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尾</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2" name="Rectangle 65"/>
              <p:cNvSpPr>
                <a:spLocks noChangeArrowheads="1"/>
              </p:cNvSpPr>
              <p:nvPr/>
            </p:nvSpPr>
            <p:spPr bwMode="auto">
              <a:xfrm>
                <a:off x="2697"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3" name="Rectangle 66"/>
              <p:cNvSpPr>
                <a:spLocks noChangeArrowheads="1"/>
              </p:cNvSpPr>
              <p:nvPr/>
            </p:nvSpPr>
            <p:spPr bwMode="auto">
              <a:xfrm>
                <a:off x="2798"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4" name="Rectangle 67"/>
              <p:cNvSpPr>
                <a:spLocks noChangeArrowheads="1"/>
              </p:cNvSpPr>
              <p:nvPr/>
            </p:nvSpPr>
            <p:spPr bwMode="auto">
              <a:xfrm>
                <a:off x="2904"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5" name="Rectangle 68"/>
              <p:cNvSpPr>
                <a:spLocks noChangeArrowheads="1"/>
              </p:cNvSpPr>
              <p:nvPr/>
            </p:nvSpPr>
            <p:spPr bwMode="auto">
              <a:xfrm>
                <a:off x="3005"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6" name="Rectangle 69"/>
              <p:cNvSpPr>
                <a:spLocks noChangeArrowheads="1"/>
              </p:cNvSpPr>
              <p:nvPr/>
            </p:nvSpPr>
            <p:spPr bwMode="auto">
              <a:xfrm>
                <a:off x="2484"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7" name="Rectangle 70"/>
              <p:cNvSpPr>
                <a:spLocks noChangeArrowheads="1"/>
              </p:cNvSpPr>
              <p:nvPr/>
            </p:nvSpPr>
            <p:spPr bwMode="auto">
              <a:xfrm>
                <a:off x="2569"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屋</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8" name="Rectangle 71"/>
              <p:cNvSpPr>
                <a:spLocks noChangeArrowheads="1"/>
              </p:cNvSpPr>
              <p:nvPr/>
            </p:nvSpPr>
            <p:spPr bwMode="auto">
              <a:xfrm>
                <a:off x="2654"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59" name="Rectangle 72"/>
              <p:cNvSpPr>
                <a:spLocks noChangeArrowheads="1"/>
              </p:cNvSpPr>
              <p:nvPr/>
            </p:nvSpPr>
            <p:spPr bwMode="auto">
              <a:xfrm>
                <a:off x="2744"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0" name="Rectangle 73"/>
              <p:cNvSpPr>
                <a:spLocks noChangeArrowheads="1"/>
              </p:cNvSpPr>
              <p:nvPr/>
            </p:nvSpPr>
            <p:spPr bwMode="auto">
              <a:xfrm>
                <a:off x="2829"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1" name="Rectangle 74"/>
              <p:cNvSpPr>
                <a:spLocks noChangeArrowheads="1"/>
              </p:cNvSpPr>
              <p:nvPr/>
            </p:nvSpPr>
            <p:spPr bwMode="auto">
              <a:xfrm>
                <a:off x="2920"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2" name="Rectangle 75"/>
              <p:cNvSpPr>
                <a:spLocks noChangeArrowheads="1"/>
              </p:cNvSpPr>
              <p:nvPr/>
            </p:nvSpPr>
            <p:spPr bwMode="auto">
              <a:xfrm>
                <a:off x="3005"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3" name="Rectangle 76"/>
              <p:cNvSpPr>
                <a:spLocks noChangeArrowheads="1"/>
              </p:cNvSpPr>
              <p:nvPr/>
            </p:nvSpPr>
            <p:spPr bwMode="auto">
              <a:xfrm>
                <a:off x="424"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4" name="Rectangle 77"/>
              <p:cNvSpPr>
                <a:spLocks noChangeArrowheads="1"/>
              </p:cNvSpPr>
              <p:nvPr/>
            </p:nvSpPr>
            <p:spPr bwMode="auto">
              <a:xfrm>
                <a:off x="504"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5" name="Rectangle 78"/>
              <p:cNvSpPr>
                <a:spLocks noChangeArrowheads="1"/>
              </p:cNvSpPr>
              <p:nvPr/>
            </p:nvSpPr>
            <p:spPr bwMode="auto">
              <a:xfrm>
                <a:off x="584"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6" name="Rectangle 79"/>
              <p:cNvSpPr>
                <a:spLocks noChangeArrowheads="1"/>
              </p:cNvSpPr>
              <p:nvPr/>
            </p:nvSpPr>
            <p:spPr bwMode="auto">
              <a:xfrm>
                <a:off x="663"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岸</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7" name="Rectangle 80"/>
              <p:cNvSpPr>
                <a:spLocks noChangeArrowheads="1"/>
              </p:cNvSpPr>
              <p:nvPr/>
            </p:nvSpPr>
            <p:spPr bwMode="auto">
              <a:xfrm>
                <a:off x="743"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和</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8" name="Rectangle 81"/>
              <p:cNvSpPr>
                <a:spLocks noChangeArrowheads="1"/>
              </p:cNvSpPr>
              <p:nvPr/>
            </p:nvSpPr>
            <p:spPr bwMode="auto">
              <a:xfrm>
                <a:off x="828"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69" name="Rectangle 82"/>
              <p:cNvSpPr>
                <a:spLocks noChangeArrowheads="1"/>
              </p:cNvSpPr>
              <p:nvPr/>
            </p:nvSpPr>
            <p:spPr bwMode="auto">
              <a:xfrm>
                <a:off x="907"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0" name="Rectangle 83"/>
              <p:cNvSpPr>
                <a:spLocks noChangeArrowheads="1"/>
              </p:cNvSpPr>
              <p:nvPr/>
            </p:nvSpPr>
            <p:spPr bwMode="auto">
              <a:xfrm>
                <a:off x="992"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1" name="Rectangle 84"/>
              <p:cNvSpPr>
                <a:spLocks noChangeArrowheads="1"/>
              </p:cNvSpPr>
              <p:nvPr/>
            </p:nvSpPr>
            <p:spPr bwMode="auto">
              <a:xfrm>
                <a:off x="1072" y="4764"/>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2" name="Rectangle 85"/>
              <p:cNvSpPr>
                <a:spLocks noChangeArrowheads="1"/>
              </p:cNvSpPr>
              <p:nvPr/>
            </p:nvSpPr>
            <p:spPr bwMode="auto">
              <a:xfrm>
                <a:off x="424"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3" name="Rectangle 86"/>
              <p:cNvSpPr>
                <a:spLocks noChangeArrowheads="1"/>
              </p:cNvSpPr>
              <p:nvPr/>
            </p:nvSpPr>
            <p:spPr bwMode="auto">
              <a:xfrm>
                <a:off x="504"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4" name="Rectangle 87"/>
              <p:cNvSpPr>
                <a:spLocks noChangeArrowheads="1"/>
              </p:cNvSpPr>
              <p:nvPr/>
            </p:nvSpPr>
            <p:spPr bwMode="auto">
              <a:xfrm>
                <a:off x="584"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5" name="Rectangle 88"/>
              <p:cNvSpPr>
                <a:spLocks noChangeArrowheads="1"/>
              </p:cNvSpPr>
              <p:nvPr/>
            </p:nvSpPr>
            <p:spPr bwMode="auto">
              <a:xfrm>
                <a:off x="663"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6" name="Rectangle 89"/>
              <p:cNvSpPr>
                <a:spLocks noChangeArrowheads="1"/>
              </p:cNvSpPr>
              <p:nvPr/>
            </p:nvSpPr>
            <p:spPr bwMode="auto">
              <a:xfrm>
                <a:off x="743"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佐</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7" name="Rectangle 90"/>
              <p:cNvSpPr>
                <a:spLocks noChangeArrowheads="1"/>
              </p:cNvSpPr>
              <p:nvPr/>
            </p:nvSpPr>
            <p:spPr bwMode="auto">
              <a:xfrm>
                <a:off x="828"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野</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8" name="Rectangle 91"/>
              <p:cNvSpPr>
                <a:spLocks noChangeArrowheads="1"/>
              </p:cNvSpPr>
              <p:nvPr/>
            </p:nvSpPr>
            <p:spPr bwMode="auto">
              <a:xfrm>
                <a:off x="907"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79" name="Rectangle 92"/>
              <p:cNvSpPr>
                <a:spLocks noChangeArrowheads="1"/>
              </p:cNvSpPr>
              <p:nvPr/>
            </p:nvSpPr>
            <p:spPr bwMode="auto">
              <a:xfrm>
                <a:off x="992"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0" name="Rectangle 93"/>
              <p:cNvSpPr>
                <a:spLocks noChangeArrowheads="1"/>
              </p:cNvSpPr>
              <p:nvPr/>
            </p:nvSpPr>
            <p:spPr bwMode="auto">
              <a:xfrm>
                <a:off x="1072" y="4941"/>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1" name="Rectangle 94"/>
              <p:cNvSpPr>
                <a:spLocks noChangeArrowheads="1"/>
              </p:cNvSpPr>
              <p:nvPr/>
            </p:nvSpPr>
            <p:spPr bwMode="auto">
              <a:xfrm>
                <a:off x="430"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2" name="Rectangle 95"/>
              <p:cNvSpPr>
                <a:spLocks noChangeArrowheads="1"/>
              </p:cNvSpPr>
              <p:nvPr/>
            </p:nvSpPr>
            <p:spPr bwMode="auto">
              <a:xfrm>
                <a:off x="520"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3" name="Rectangle 96"/>
              <p:cNvSpPr>
                <a:spLocks noChangeArrowheads="1"/>
              </p:cNvSpPr>
              <p:nvPr/>
            </p:nvSpPr>
            <p:spPr bwMode="auto">
              <a:xfrm>
                <a:off x="610"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4" name="Rectangle 97"/>
              <p:cNvSpPr>
                <a:spLocks noChangeArrowheads="1"/>
              </p:cNvSpPr>
              <p:nvPr/>
            </p:nvSpPr>
            <p:spPr bwMode="auto">
              <a:xfrm>
                <a:off x="700"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茨</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5" name="Rectangle 98"/>
              <p:cNvSpPr>
                <a:spLocks noChangeArrowheads="1"/>
              </p:cNvSpPr>
              <p:nvPr/>
            </p:nvSpPr>
            <p:spPr bwMode="auto">
              <a:xfrm>
                <a:off x="791"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木</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6" name="Rectangle 99"/>
              <p:cNvSpPr>
                <a:spLocks noChangeArrowheads="1"/>
              </p:cNvSpPr>
              <p:nvPr/>
            </p:nvSpPr>
            <p:spPr bwMode="auto">
              <a:xfrm>
                <a:off x="881"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7" name="Rectangle 100"/>
              <p:cNvSpPr>
                <a:spLocks noChangeArrowheads="1"/>
              </p:cNvSpPr>
              <p:nvPr/>
            </p:nvSpPr>
            <p:spPr bwMode="auto">
              <a:xfrm>
                <a:off x="976"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8" name="Rectangle 101"/>
              <p:cNvSpPr>
                <a:spLocks noChangeArrowheads="1"/>
              </p:cNvSpPr>
              <p:nvPr/>
            </p:nvSpPr>
            <p:spPr bwMode="auto">
              <a:xfrm>
                <a:off x="1067"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89" name="Rectangle 102"/>
              <p:cNvSpPr>
                <a:spLocks noChangeArrowheads="1"/>
              </p:cNvSpPr>
              <p:nvPr/>
            </p:nvSpPr>
            <p:spPr bwMode="auto">
              <a:xfrm>
                <a:off x="2484"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0" name="Rectangle 103"/>
              <p:cNvSpPr>
                <a:spLocks noChangeArrowheads="1"/>
              </p:cNvSpPr>
              <p:nvPr/>
            </p:nvSpPr>
            <p:spPr bwMode="auto">
              <a:xfrm>
                <a:off x="2590"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1" name="Rectangle 104"/>
              <p:cNvSpPr>
                <a:spLocks noChangeArrowheads="1"/>
              </p:cNvSpPr>
              <p:nvPr/>
            </p:nvSpPr>
            <p:spPr bwMode="auto">
              <a:xfrm>
                <a:off x="2697"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2" name="Rectangle 105"/>
              <p:cNvSpPr>
                <a:spLocks noChangeArrowheads="1"/>
              </p:cNvSpPr>
              <p:nvPr/>
            </p:nvSpPr>
            <p:spPr bwMode="auto">
              <a:xfrm>
                <a:off x="2798"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3" name="Rectangle 106"/>
              <p:cNvSpPr>
                <a:spLocks noChangeArrowheads="1"/>
              </p:cNvSpPr>
              <p:nvPr/>
            </p:nvSpPr>
            <p:spPr bwMode="auto">
              <a:xfrm>
                <a:off x="2904"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4" name="Rectangle 107"/>
              <p:cNvSpPr>
                <a:spLocks noChangeArrowheads="1"/>
              </p:cNvSpPr>
              <p:nvPr/>
            </p:nvSpPr>
            <p:spPr bwMode="auto">
              <a:xfrm>
                <a:off x="3005"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5" name="Rectangle 108"/>
              <p:cNvSpPr>
                <a:spLocks noChangeArrowheads="1"/>
              </p:cNvSpPr>
              <p:nvPr/>
            </p:nvSpPr>
            <p:spPr bwMode="auto">
              <a:xfrm>
                <a:off x="2484"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堺</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6" name="Rectangle 109"/>
              <p:cNvSpPr>
                <a:spLocks noChangeArrowheads="1"/>
              </p:cNvSpPr>
              <p:nvPr/>
            </p:nvSpPr>
            <p:spPr bwMode="auto">
              <a:xfrm>
                <a:off x="2617"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7" name="Rectangle 110"/>
              <p:cNvSpPr>
                <a:spLocks noChangeArrowheads="1"/>
              </p:cNvSpPr>
              <p:nvPr/>
            </p:nvSpPr>
            <p:spPr bwMode="auto">
              <a:xfrm>
                <a:off x="2744"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8" name="Rectangle 111"/>
              <p:cNvSpPr>
                <a:spLocks noChangeArrowheads="1"/>
              </p:cNvSpPr>
              <p:nvPr/>
            </p:nvSpPr>
            <p:spPr bwMode="auto">
              <a:xfrm>
                <a:off x="2877"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199" name="Rectangle 112"/>
              <p:cNvSpPr>
                <a:spLocks noChangeArrowheads="1"/>
              </p:cNvSpPr>
              <p:nvPr/>
            </p:nvSpPr>
            <p:spPr bwMode="auto">
              <a:xfrm>
                <a:off x="3005" y="3702"/>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0" name="Rectangle 113"/>
              <p:cNvSpPr>
                <a:spLocks noChangeArrowheads="1"/>
              </p:cNvSpPr>
              <p:nvPr/>
            </p:nvSpPr>
            <p:spPr bwMode="auto">
              <a:xfrm>
                <a:off x="2484"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高</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1" name="Rectangle 114"/>
              <p:cNvSpPr>
                <a:spLocks noChangeArrowheads="1"/>
              </p:cNvSpPr>
              <p:nvPr/>
            </p:nvSpPr>
            <p:spPr bwMode="auto">
              <a:xfrm>
                <a:off x="2590"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槻</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2" name="Rectangle 115"/>
              <p:cNvSpPr>
                <a:spLocks noChangeArrowheads="1"/>
              </p:cNvSpPr>
              <p:nvPr/>
            </p:nvSpPr>
            <p:spPr bwMode="auto">
              <a:xfrm>
                <a:off x="2697"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3" name="Rectangle 116"/>
              <p:cNvSpPr>
                <a:spLocks noChangeArrowheads="1"/>
              </p:cNvSpPr>
              <p:nvPr/>
            </p:nvSpPr>
            <p:spPr bwMode="auto">
              <a:xfrm>
                <a:off x="2798"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4" name="Rectangle 117"/>
              <p:cNvSpPr>
                <a:spLocks noChangeArrowheads="1"/>
              </p:cNvSpPr>
              <p:nvPr/>
            </p:nvSpPr>
            <p:spPr bwMode="auto">
              <a:xfrm>
                <a:off x="2904"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5" name="Rectangle 118"/>
              <p:cNvSpPr>
                <a:spLocks noChangeArrowheads="1"/>
              </p:cNvSpPr>
              <p:nvPr/>
            </p:nvSpPr>
            <p:spPr bwMode="auto">
              <a:xfrm>
                <a:off x="3005"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6" name="Rectangle 119"/>
              <p:cNvSpPr>
                <a:spLocks noChangeArrowheads="1"/>
              </p:cNvSpPr>
              <p:nvPr/>
            </p:nvSpPr>
            <p:spPr bwMode="auto">
              <a:xfrm>
                <a:off x="2484"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東</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7" name="Rectangle 120"/>
              <p:cNvSpPr>
                <a:spLocks noChangeArrowheads="1"/>
              </p:cNvSpPr>
              <p:nvPr/>
            </p:nvSpPr>
            <p:spPr bwMode="auto">
              <a:xfrm>
                <a:off x="2569"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8" name="Rectangle 121"/>
              <p:cNvSpPr>
                <a:spLocks noChangeArrowheads="1"/>
              </p:cNvSpPr>
              <p:nvPr/>
            </p:nvSpPr>
            <p:spPr bwMode="auto">
              <a:xfrm>
                <a:off x="2654"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09" name="Rectangle 122"/>
              <p:cNvSpPr>
                <a:spLocks noChangeArrowheads="1"/>
              </p:cNvSpPr>
              <p:nvPr/>
            </p:nvSpPr>
            <p:spPr bwMode="auto">
              <a:xfrm>
                <a:off x="2744"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市</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0" name="Rectangle 123"/>
              <p:cNvSpPr>
                <a:spLocks noChangeArrowheads="1"/>
              </p:cNvSpPr>
              <p:nvPr/>
            </p:nvSpPr>
            <p:spPr bwMode="auto">
              <a:xfrm>
                <a:off x="2829"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1" name="Rectangle 124"/>
              <p:cNvSpPr>
                <a:spLocks noChangeArrowheads="1"/>
              </p:cNvSpPr>
              <p:nvPr/>
            </p:nvSpPr>
            <p:spPr bwMode="auto">
              <a:xfrm>
                <a:off x="2920"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2" name="Rectangle 125"/>
              <p:cNvSpPr>
                <a:spLocks noChangeArrowheads="1"/>
              </p:cNvSpPr>
              <p:nvPr/>
            </p:nvSpPr>
            <p:spPr bwMode="auto">
              <a:xfrm>
                <a:off x="3005"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3" name="Rectangle 126"/>
              <p:cNvSpPr>
                <a:spLocks noChangeArrowheads="1"/>
              </p:cNvSpPr>
              <p:nvPr/>
            </p:nvSpPr>
            <p:spPr bwMode="auto">
              <a:xfrm>
                <a:off x="477"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セ</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4" name="Rectangle 127"/>
              <p:cNvSpPr>
                <a:spLocks noChangeArrowheads="1"/>
              </p:cNvSpPr>
              <p:nvPr/>
            </p:nvSpPr>
            <p:spPr bwMode="auto">
              <a:xfrm>
                <a:off x="615"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ン</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5" name="Rectangle 128"/>
              <p:cNvSpPr>
                <a:spLocks noChangeArrowheads="1"/>
              </p:cNvSpPr>
              <p:nvPr/>
            </p:nvSpPr>
            <p:spPr bwMode="auto">
              <a:xfrm>
                <a:off x="748"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タ</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6" name="Rectangle 129"/>
              <p:cNvSpPr>
                <a:spLocks noChangeArrowheads="1"/>
              </p:cNvSpPr>
              <p:nvPr/>
            </p:nvSpPr>
            <p:spPr bwMode="auto">
              <a:xfrm>
                <a:off x="886"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ー</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7" name="Rectangle 130"/>
              <p:cNvSpPr>
                <a:spLocks noChangeArrowheads="1"/>
              </p:cNvSpPr>
              <p:nvPr/>
            </p:nvSpPr>
            <p:spPr bwMode="auto">
              <a:xfrm>
                <a:off x="1019" y="334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名</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8" name="Rectangle 131"/>
              <p:cNvSpPr>
                <a:spLocks noChangeArrowheads="1"/>
              </p:cNvSpPr>
              <p:nvPr/>
            </p:nvSpPr>
            <p:spPr bwMode="auto">
              <a:xfrm>
                <a:off x="430"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19" name="Rectangle 132"/>
              <p:cNvSpPr>
                <a:spLocks noChangeArrowheads="1"/>
              </p:cNvSpPr>
              <p:nvPr/>
            </p:nvSpPr>
            <p:spPr bwMode="auto">
              <a:xfrm>
                <a:off x="520"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0" name="Rectangle 133"/>
              <p:cNvSpPr>
                <a:spLocks noChangeArrowheads="1"/>
              </p:cNvSpPr>
              <p:nvPr/>
            </p:nvSpPr>
            <p:spPr bwMode="auto">
              <a:xfrm>
                <a:off x="610"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1" name="Rectangle 134"/>
              <p:cNvSpPr>
                <a:spLocks noChangeArrowheads="1"/>
              </p:cNvSpPr>
              <p:nvPr/>
            </p:nvSpPr>
            <p:spPr bwMode="auto">
              <a:xfrm>
                <a:off x="700"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池</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2" name="Rectangle 135"/>
              <p:cNvSpPr>
                <a:spLocks noChangeArrowheads="1"/>
              </p:cNvSpPr>
              <p:nvPr/>
            </p:nvSpPr>
            <p:spPr bwMode="auto">
              <a:xfrm>
                <a:off x="791"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3" name="Rectangle 136"/>
              <p:cNvSpPr>
                <a:spLocks noChangeArrowheads="1"/>
              </p:cNvSpPr>
              <p:nvPr/>
            </p:nvSpPr>
            <p:spPr bwMode="auto">
              <a:xfrm>
                <a:off x="881"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4" name="Rectangle 137"/>
              <p:cNvSpPr>
                <a:spLocks noChangeArrowheads="1"/>
              </p:cNvSpPr>
              <p:nvPr/>
            </p:nvSpPr>
            <p:spPr bwMode="auto">
              <a:xfrm>
                <a:off x="976"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5" name="Rectangle 138"/>
              <p:cNvSpPr>
                <a:spLocks noChangeArrowheads="1"/>
              </p:cNvSpPr>
              <p:nvPr/>
            </p:nvSpPr>
            <p:spPr bwMode="auto">
              <a:xfrm>
                <a:off x="1067" y="3525"/>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6" name="Rectangle 139"/>
              <p:cNvSpPr>
                <a:spLocks noChangeArrowheads="1"/>
              </p:cNvSpPr>
              <p:nvPr/>
            </p:nvSpPr>
            <p:spPr bwMode="auto">
              <a:xfrm>
                <a:off x="430"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7" name="Rectangle 140"/>
              <p:cNvSpPr>
                <a:spLocks noChangeArrowheads="1"/>
              </p:cNvSpPr>
              <p:nvPr/>
            </p:nvSpPr>
            <p:spPr bwMode="auto">
              <a:xfrm>
                <a:off x="520"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8" name="Rectangle 141"/>
              <p:cNvSpPr>
                <a:spLocks noChangeArrowheads="1"/>
              </p:cNvSpPr>
              <p:nvPr/>
            </p:nvSpPr>
            <p:spPr bwMode="auto">
              <a:xfrm>
                <a:off x="610"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29" name="Rectangle 142"/>
              <p:cNvSpPr>
                <a:spLocks noChangeArrowheads="1"/>
              </p:cNvSpPr>
              <p:nvPr/>
            </p:nvSpPr>
            <p:spPr bwMode="auto">
              <a:xfrm>
                <a:off x="700"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守</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0" name="Rectangle 143"/>
              <p:cNvSpPr>
                <a:spLocks noChangeArrowheads="1"/>
              </p:cNvSpPr>
              <p:nvPr/>
            </p:nvSpPr>
            <p:spPr bwMode="auto">
              <a:xfrm>
                <a:off x="791"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口</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1" name="Rectangle 144"/>
              <p:cNvSpPr>
                <a:spLocks noChangeArrowheads="1"/>
              </p:cNvSpPr>
              <p:nvPr/>
            </p:nvSpPr>
            <p:spPr bwMode="auto">
              <a:xfrm>
                <a:off x="881"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2" name="Rectangle 145"/>
              <p:cNvSpPr>
                <a:spLocks noChangeArrowheads="1"/>
              </p:cNvSpPr>
              <p:nvPr/>
            </p:nvSpPr>
            <p:spPr bwMode="auto">
              <a:xfrm>
                <a:off x="976"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3" name="Rectangle 146"/>
              <p:cNvSpPr>
                <a:spLocks noChangeArrowheads="1"/>
              </p:cNvSpPr>
              <p:nvPr/>
            </p:nvSpPr>
            <p:spPr bwMode="auto">
              <a:xfrm>
                <a:off x="1067" y="3879"/>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4" name="Rectangle 147"/>
              <p:cNvSpPr>
                <a:spLocks noChangeArrowheads="1"/>
              </p:cNvSpPr>
              <p:nvPr/>
            </p:nvSpPr>
            <p:spPr bwMode="auto">
              <a:xfrm>
                <a:off x="424"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5" name="Rectangle 148"/>
              <p:cNvSpPr>
                <a:spLocks noChangeArrowheads="1"/>
              </p:cNvSpPr>
              <p:nvPr/>
            </p:nvSpPr>
            <p:spPr bwMode="auto">
              <a:xfrm>
                <a:off x="504"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6" name="Rectangle 149"/>
              <p:cNvSpPr>
                <a:spLocks noChangeArrowheads="1"/>
              </p:cNvSpPr>
              <p:nvPr/>
            </p:nvSpPr>
            <p:spPr bwMode="auto">
              <a:xfrm>
                <a:off x="584"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7" name="Rectangle 150"/>
              <p:cNvSpPr>
                <a:spLocks noChangeArrowheads="1"/>
              </p:cNvSpPr>
              <p:nvPr/>
            </p:nvSpPr>
            <p:spPr bwMode="auto">
              <a:xfrm>
                <a:off x="663"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四</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8" name="Rectangle 151"/>
              <p:cNvSpPr>
                <a:spLocks noChangeArrowheads="1"/>
              </p:cNvSpPr>
              <p:nvPr/>
            </p:nvSpPr>
            <p:spPr bwMode="auto">
              <a:xfrm>
                <a:off x="743"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39" name="Rectangle 152"/>
              <p:cNvSpPr>
                <a:spLocks noChangeArrowheads="1"/>
              </p:cNvSpPr>
              <p:nvPr/>
            </p:nvSpPr>
            <p:spPr bwMode="auto">
              <a:xfrm>
                <a:off x="828"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畷</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0" name="Rectangle 153"/>
              <p:cNvSpPr>
                <a:spLocks noChangeArrowheads="1"/>
              </p:cNvSpPr>
              <p:nvPr/>
            </p:nvSpPr>
            <p:spPr bwMode="auto">
              <a:xfrm>
                <a:off x="907"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1" name="Rectangle 154"/>
              <p:cNvSpPr>
                <a:spLocks noChangeArrowheads="1"/>
              </p:cNvSpPr>
              <p:nvPr/>
            </p:nvSpPr>
            <p:spPr bwMode="auto">
              <a:xfrm>
                <a:off x="992"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2" name="Rectangle 155"/>
              <p:cNvSpPr>
                <a:spLocks noChangeArrowheads="1"/>
              </p:cNvSpPr>
              <p:nvPr/>
            </p:nvSpPr>
            <p:spPr bwMode="auto">
              <a:xfrm>
                <a:off x="1072" y="4056"/>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3" name="Rectangle 156"/>
              <p:cNvSpPr>
                <a:spLocks noChangeArrowheads="1"/>
              </p:cNvSpPr>
              <p:nvPr/>
            </p:nvSpPr>
            <p:spPr bwMode="auto">
              <a:xfrm>
                <a:off x="424"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4" name="Rectangle 157"/>
              <p:cNvSpPr>
                <a:spLocks noChangeArrowheads="1"/>
              </p:cNvSpPr>
              <p:nvPr/>
            </p:nvSpPr>
            <p:spPr bwMode="auto">
              <a:xfrm>
                <a:off x="504"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5" name="Rectangle 158"/>
              <p:cNvSpPr>
                <a:spLocks noChangeArrowheads="1"/>
              </p:cNvSpPr>
              <p:nvPr/>
            </p:nvSpPr>
            <p:spPr bwMode="auto">
              <a:xfrm>
                <a:off x="584"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6" name="Rectangle 159"/>
              <p:cNvSpPr>
                <a:spLocks noChangeArrowheads="1"/>
              </p:cNvSpPr>
              <p:nvPr/>
            </p:nvSpPr>
            <p:spPr bwMode="auto">
              <a:xfrm>
                <a:off x="663"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藤</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7" name="Rectangle 160"/>
              <p:cNvSpPr>
                <a:spLocks noChangeArrowheads="1"/>
              </p:cNvSpPr>
              <p:nvPr/>
            </p:nvSpPr>
            <p:spPr bwMode="auto">
              <a:xfrm>
                <a:off x="743"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井</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8" name="Rectangle 161"/>
              <p:cNvSpPr>
                <a:spLocks noChangeArrowheads="1"/>
              </p:cNvSpPr>
              <p:nvPr/>
            </p:nvSpPr>
            <p:spPr bwMode="auto">
              <a:xfrm>
                <a:off x="828"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寺</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49" name="Rectangle 162"/>
              <p:cNvSpPr>
                <a:spLocks noChangeArrowheads="1"/>
              </p:cNvSpPr>
              <p:nvPr/>
            </p:nvSpPr>
            <p:spPr bwMode="auto">
              <a:xfrm>
                <a:off x="907"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0" name="Rectangle 163"/>
              <p:cNvSpPr>
                <a:spLocks noChangeArrowheads="1"/>
              </p:cNvSpPr>
              <p:nvPr/>
            </p:nvSpPr>
            <p:spPr bwMode="auto">
              <a:xfrm>
                <a:off x="992"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1" name="Rectangle 164"/>
              <p:cNvSpPr>
                <a:spLocks noChangeArrowheads="1"/>
              </p:cNvSpPr>
              <p:nvPr/>
            </p:nvSpPr>
            <p:spPr bwMode="auto">
              <a:xfrm>
                <a:off x="1072" y="4233"/>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2" name="Rectangle 165"/>
              <p:cNvSpPr>
                <a:spLocks noChangeArrowheads="1"/>
              </p:cNvSpPr>
              <p:nvPr/>
            </p:nvSpPr>
            <p:spPr bwMode="auto">
              <a:xfrm>
                <a:off x="424"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3" name="Rectangle 166"/>
              <p:cNvSpPr>
                <a:spLocks noChangeArrowheads="1"/>
              </p:cNvSpPr>
              <p:nvPr/>
            </p:nvSpPr>
            <p:spPr bwMode="auto">
              <a:xfrm>
                <a:off x="504"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4" name="Rectangle 167"/>
              <p:cNvSpPr>
                <a:spLocks noChangeArrowheads="1"/>
              </p:cNvSpPr>
              <p:nvPr/>
            </p:nvSpPr>
            <p:spPr bwMode="auto">
              <a:xfrm>
                <a:off x="584"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5" name="Rectangle 168"/>
              <p:cNvSpPr>
                <a:spLocks noChangeArrowheads="1"/>
              </p:cNvSpPr>
              <p:nvPr/>
            </p:nvSpPr>
            <p:spPr bwMode="auto">
              <a:xfrm>
                <a:off x="663"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富</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6" name="Rectangle 169"/>
              <p:cNvSpPr>
                <a:spLocks noChangeArrowheads="1"/>
              </p:cNvSpPr>
              <p:nvPr/>
            </p:nvSpPr>
            <p:spPr bwMode="auto">
              <a:xfrm>
                <a:off x="743"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田</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7" name="Rectangle 170"/>
              <p:cNvSpPr>
                <a:spLocks noChangeArrowheads="1"/>
              </p:cNvSpPr>
              <p:nvPr/>
            </p:nvSpPr>
            <p:spPr bwMode="auto">
              <a:xfrm>
                <a:off x="828"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林</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8" name="Rectangle 171"/>
              <p:cNvSpPr>
                <a:spLocks noChangeArrowheads="1"/>
              </p:cNvSpPr>
              <p:nvPr/>
            </p:nvSpPr>
            <p:spPr bwMode="auto">
              <a:xfrm>
                <a:off x="907"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59" name="Rectangle 172"/>
              <p:cNvSpPr>
                <a:spLocks noChangeArrowheads="1"/>
              </p:cNvSpPr>
              <p:nvPr/>
            </p:nvSpPr>
            <p:spPr bwMode="auto">
              <a:xfrm>
                <a:off x="992"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0" name="Rectangle 173"/>
              <p:cNvSpPr>
                <a:spLocks noChangeArrowheads="1"/>
              </p:cNvSpPr>
              <p:nvPr/>
            </p:nvSpPr>
            <p:spPr bwMode="auto">
              <a:xfrm>
                <a:off x="1072" y="4410"/>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1" name="Rectangle 174"/>
              <p:cNvSpPr>
                <a:spLocks noChangeArrowheads="1"/>
              </p:cNvSpPr>
              <p:nvPr/>
            </p:nvSpPr>
            <p:spPr bwMode="auto">
              <a:xfrm>
                <a:off x="430"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大</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2" name="Rectangle 175"/>
              <p:cNvSpPr>
                <a:spLocks noChangeArrowheads="1"/>
              </p:cNvSpPr>
              <p:nvPr/>
            </p:nvSpPr>
            <p:spPr bwMode="auto">
              <a:xfrm>
                <a:off x="520"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阪</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3" name="Rectangle 176"/>
              <p:cNvSpPr>
                <a:spLocks noChangeArrowheads="1"/>
              </p:cNvSpPr>
              <p:nvPr/>
            </p:nvSpPr>
            <p:spPr bwMode="auto">
              <a:xfrm>
                <a:off x="610"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府</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4" name="Rectangle 177"/>
              <p:cNvSpPr>
                <a:spLocks noChangeArrowheads="1"/>
              </p:cNvSpPr>
              <p:nvPr/>
            </p:nvSpPr>
            <p:spPr bwMode="auto">
              <a:xfrm>
                <a:off x="700"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和</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5" name="Rectangle 178"/>
              <p:cNvSpPr>
                <a:spLocks noChangeArrowheads="1"/>
              </p:cNvSpPr>
              <p:nvPr/>
            </p:nvSpPr>
            <p:spPr bwMode="auto">
              <a:xfrm>
                <a:off x="791"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泉</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6" name="Rectangle 179"/>
              <p:cNvSpPr>
                <a:spLocks noChangeArrowheads="1"/>
              </p:cNvSpPr>
              <p:nvPr/>
            </p:nvSpPr>
            <p:spPr bwMode="auto">
              <a:xfrm>
                <a:off x="881"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保</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7" name="Rectangle 180"/>
              <p:cNvSpPr>
                <a:spLocks noChangeArrowheads="1"/>
              </p:cNvSpPr>
              <p:nvPr/>
            </p:nvSpPr>
            <p:spPr bwMode="auto">
              <a:xfrm>
                <a:off x="976"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健</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8" name="Rectangle 181"/>
              <p:cNvSpPr>
                <a:spLocks noChangeArrowheads="1"/>
              </p:cNvSpPr>
              <p:nvPr/>
            </p:nvSpPr>
            <p:spPr bwMode="auto">
              <a:xfrm>
                <a:off x="1067" y="4587"/>
                <a:ext cx="165" cy="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smtClean="0">
                    <a:ln>
                      <a:noFill/>
                    </a:ln>
                    <a:solidFill>
                      <a:srgbClr val="000000"/>
                    </a:solidFill>
                    <a:effectLst/>
                    <a:latin typeface="メイリオ" panose="020B0604030504040204" pitchFamily="50" charset="-128"/>
                    <a:ea typeface="メイリオ" panose="020B0604030504040204" pitchFamily="50" charset="-128"/>
                  </a:rPr>
                  <a:t>所</a:t>
                </a: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269" name="Line 182"/>
              <p:cNvSpPr>
                <a:spLocks noChangeShapeType="1"/>
              </p:cNvSpPr>
              <p:nvPr/>
            </p:nvSpPr>
            <p:spPr bwMode="auto">
              <a:xfrm flipV="1">
                <a:off x="403" y="3326"/>
                <a:ext cx="1" cy="1"/>
              </a:xfrm>
              <a:prstGeom prst="line">
                <a:avLst/>
              </a:prstGeom>
              <a:noFill/>
              <a:ln w="0">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0" name="Rectangle 183"/>
              <p:cNvSpPr>
                <a:spLocks noChangeArrowheads="1"/>
              </p:cNvSpPr>
              <p:nvPr/>
            </p:nvSpPr>
            <p:spPr bwMode="auto">
              <a:xfrm>
                <a:off x="403" y="3321"/>
                <a:ext cx="5" cy="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1" name="Rectangle 184"/>
              <p:cNvSpPr>
                <a:spLocks noChangeArrowheads="1"/>
              </p:cNvSpPr>
              <p:nvPr/>
            </p:nvSpPr>
            <p:spPr bwMode="auto">
              <a:xfrm>
                <a:off x="408" y="3321"/>
                <a:ext cx="3993"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2" name="Line 185"/>
              <p:cNvSpPr>
                <a:spLocks noChangeShapeType="1"/>
              </p:cNvSpPr>
              <p:nvPr/>
            </p:nvSpPr>
            <p:spPr bwMode="auto">
              <a:xfrm>
                <a:off x="1168" y="3331"/>
                <a:ext cx="0" cy="1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3" name="Rectangle 186"/>
              <p:cNvSpPr>
                <a:spLocks noChangeArrowheads="1"/>
              </p:cNvSpPr>
              <p:nvPr/>
            </p:nvSpPr>
            <p:spPr bwMode="auto">
              <a:xfrm>
                <a:off x="1168" y="3331"/>
                <a:ext cx="5"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4" name="Line 187"/>
              <p:cNvSpPr>
                <a:spLocks noChangeShapeType="1"/>
              </p:cNvSpPr>
              <p:nvPr/>
            </p:nvSpPr>
            <p:spPr bwMode="auto">
              <a:xfrm>
                <a:off x="1783" y="3331"/>
                <a:ext cx="0" cy="1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5" name="Rectangle 188"/>
              <p:cNvSpPr>
                <a:spLocks noChangeArrowheads="1"/>
              </p:cNvSpPr>
              <p:nvPr/>
            </p:nvSpPr>
            <p:spPr bwMode="auto">
              <a:xfrm>
                <a:off x="1783" y="3331"/>
                <a:ext cx="6"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6" name="Line 189"/>
              <p:cNvSpPr>
                <a:spLocks noChangeShapeType="1"/>
              </p:cNvSpPr>
              <p:nvPr/>
            </p:nvSpPr>
            <p:spPr bwMode="auto">
              <a:xfrm>
                <a:off x="3164" y="3331"/>
                <a:ext cx="0" cy="1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7" name="Rectangle 190"/>
              <p:cNvSpPr>
                <a:spLocks noChangeArrowheads="1"/>
              </p:cNvSpPr>
              <p:nvPr/>
            </p:nvSpPr>
            <p:spPr bwMode="auto">
              <a:xfrm>
                <a:off x="3164" y="3331"/>
                <a:ext cx="5"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8" name="Line 191"/>
              <p:cNvSpPr>
                <a:spLocks noChangeShapeType="1"/>
              </p:cNvSpPr>
              <p:nvPr/>
            </p:nvSpPr>
            <p:spPr bwMode="auto">
              <a:xfrm>
                <a:off x="3780" y="3331"/>
                <a:ext cx="0" cy="16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9" name="Rectangle 192"/>
              <p:cNvSpPr>
                <a:spLocks noChangeArrowheads="1"/>
              </p:cNvSpPr>
              <p:nvPr/>
            </p:nvSpPr>
            <p:spPr bwMode="auto">
              <a:xfrm>
                <a:off x="3780" y="3331"/>
                <a:ext cx="5" cy="1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0" name="Rectangle 193"/>
              <p:cNvSpPr>
                <a:spLocks noChangeArrowheads="1"/>
              </p:cNvSpPr>
              <p:nvPr/>
            </p:nvSpPr>
            <p:spPr bwMode="auto">
              <a:xfrm>
                <a:off x="408" y="3498"/>
                <a:ext cx="3993"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1" name="Line 194"/>
              <p:cNvSpPr>
                <a:spLocks noChangeShapeType="1"/>
              </p:cNvSpPr>
              <p:nvPr/>
            </p:nvSpPr>
            <p:spPr bwMode="auto">
              <a:xfrm>
                <a:off x="408" y="3680"/>
                <a:ext cx="76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2" name="Rectangle 195"/>
              <p:cNvSpPr>
                <a:spLocks noChangeArrowheads="1"/>
              </p:cNvSpPr>
              <p:nvPr/>
            </p:nvSpPr>
            <p:spPr bwMode="auto">
              <a:xfrm>
                <a:off x="408" y="3680"/>
                <a:ext cx="76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3" name="Line 196"/>
              <p:cNvSpPr>
                <a:spLocks noChangeShapeType="1"/>
              </p:cNvSpPr>
              <p:nvPr/>
            </p:nvSpPr>
            <p:spPr bwMode="auto">
              <a:xfrm>
                <a:off x="2405" y="3680"/>
                <a:ext cx="1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4" name="Rectangle 197"/>
              <p:cNvSpPr>
                <a:spLocks noChangeArrowheads="1"/>
              </p:cNvSpPr>
              <p:nvPr/>
            </p:nvSpPr>
            <p:spPr bwMode="auto">
              <a:xfrm>
                <a:off x="2405" y="3680"/>
                <a:ext cx="198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5" name="Line 198"/>
              <p:cNvSpPr>
                <a:spLocks noChangeShapeType="1"/>
              </p:cNvSpPr>
              <p:nvPr/>
            </p:nvSpPr>
            <p:spPr bwMode="auto">
              <a:xfrm>
                <a:off x="408" y="3857"/>
                <a:ext cx="76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6" name="Rectangle 199"/>
              <p:cNvSpPr>
                <a:spLocks noChangeArrowheads="1"/>
              </p:cNvSpPr>
              <p:nvPr/>
            </p:nvSpPr>
            <p:spPr bwMode="auto">
              <a:xfrm>
                <a:off x="408" y="3857"/>
                <a:ext cx="76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7" name="Line 200"/>
              <p:cNvSpPr>
                <a:spLocks noChangeShapeType="1"/>
              </p:cNvSpPr>
              <p:nvPr/>
            </p:nvSpPr>
            <p:spPr bwMode="auto">
              <a:xfrm>
                <a:off x="2405" y="3857"/>
                <a:ext cx="1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8" name="Rectangle 201"/>
              <p:cNvSpPr>
                <a:spLocks noChangeArrowheads="1"/>
              </p:cNvSpPr>
              <p:nvPr/>
            </p:nvSpPr>
            <p:spPr bwMode="auto">
              <a:xfrm>
                <a:off x="2405" y="3857"/>
                <a:ext cx="198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9" name="Line 202"/>
              <p:cNvSpPr>
                <a:spLocks noChangeShapeType="1"/>
              </p:cNvSpPr>
              <p:nvPr/>
            </p:nvSpPr>
            <p:spPr bwMode="auto">
              <a:xfrm>
                <a:off x="408" y="4034"/>
                <a:ext cx="76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0" name="Rectangle 203"/>
              <p:cNvSpPr>
                <a:spLocks noChangeArrowheads="1"/>
              </p:cNvSpPr>
              <p:nvPr/>
            </p:nvSpPr>
            <p:spPr bwMode="auto">
              <a:xfrm>
                <a:off x="408" y="4034"/>
                <a:ext cx="76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91" name="Line 204"/>
              <p:cNvSpPr>
                <a:spLocks noChangeShapeType="1"/>
              </p:cNvSpPr>
              <p:nvPr/>
            </p:nvSpPr>
            <p:spPr bwMode="auto">
              <a:xfrm>
                <a:off x="2405" y="4034"/>
                <a:ext cx="1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grpSp>
        <p:sp>
          <p:nvSpPr>
            <p:cNvPr id="7" name="Rectangle 206"/>
            <p:cNvSpPr>
              <a:spLocks noChangeArrowheads="1"/>
            </p:cNvSpPr>
            <p:nvPr/>
          </p:nvSpPr>
          <p:spPr bwMode="auto">
            <a:xfrm>
              <a:off x="2405" y="4034"/>
              <a:ext cx="198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 name="Line 207"/>
            <p:cNvSpPr>
              <a:spLocks noChangeShapeType="1"/>
            </p:cNvSpPr>
            <p:nvPr/>
          </p:nvSpPr>
          <p:spPr bwMode="auto">
            <a:xfrm>
              <a:off x="408" y="4211"/>
              <a:ext cx="76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 name="Rectangle 208"/>
            <p:cNvSpPr>
              <a:spLocks noChangeArrowheads="1"/>
            </p:cNvSpPr>
            <p:nvPr/>
          </p:nvSpPr>
          <p:spPr bwMode="auto">
            <a:xfrm>
              <a:off x="408" y="4211"/>
              <a:ext cx="76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Line 209"/>
            <p:cNvSpPr>
              <a:spLocks noChangeShapeType="1"/>
            </p:cNvSpPr>
            <p:nvPr/>
          </p:nvSpPr>
          <p:spPr bwMode="auto">
            <a:xfrm>
              <a:off x="2405" y="4211"/>
              <a:ext cx="1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Rectangle 210"/>
            <p:cNvSpPr>
              <a:spLocks noChangeArrowheads="1"/>
            </p:cNvSpPr>
            <p:nvPr/>
          </p:nvSpPr>
          <p:spPr bwMode="auto">
            <a:xfrm>
              <a:off x="2405" y="4211"/>
              <a:ext cx="198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Line 211"/>
            <p:cNvSpPr>
              <a:spLocks noChangeShapeType="1"/>
            </p:cNvSpPr>
            <p:nvPr/>
          </p:nvSpPr>
          <p:spPr bwMode="auto">
            <a:xfrm>
              <a:off x="408" y="4388"/>
              <a:ext cx="76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Rectangle 212"/>
            <p:cNvSpPr>
              <a:spLocks noChangeArrowheads="1"/>
            </p:cNvSpPr>
            <p:nvPr/>
          </p:nvSpPr>
          <p:spPr bwMode="auto">
            <a:xfrm>
              <a:off x="408" y="4388"/>
              <a:ext cx="76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4" name="Line 213"/>
            <p:cNvSpPr>
              <a:spLocks noChangeShapeType="1"/>
            </p:cNvSpPr>
            <p:nvPr/>
          </p:nvSpPr>
          <p:spPr bwMode="auto">
            <a:xfrm>
              <a:off x="2405" y="4388"/>
              <a:ext cx="1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Rectangle 214"/>
            <p:cNvSpPr>
              <a:spLocks noChangeArrowheads="1"/>
            </p:cNvSpPr>
            <p:nvPr/>
          </p:nvSpPr>
          <p:spPr bwMode="auto">
            <a:xfrm>
              <a:off x="2405" y="4388"/>
              <a:ext cx="198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Line 215"/>
            <p:cNvSpPr>
              <a:spLocks noChangeShapeType="1"/>
            </p:cNvSpPr>
            <p:nvPr/>
          </p:nvSpPr>
          <p:spPr bwMode="auto">
            <a:xfrm>
              <a:off x="408" y="4565"/>
              <a:ext cx="76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Rectangle 216"/>
            <p:cNvSpPr>
              <a:spLocks noChangeArrowheads="1"/>
            </p:cNvSpPr>
            <p:nvPr/>
          </p:nvSpPr>
          <p:spPr bwMode="auto">
            <a:xfrm>
              <a:off x="408" y="4565"/>
              <a:ext cx="76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Line 217"/>
            <p:cNvSpPr>
              <a:spLocks noChangeShapeType="1"/>
            </p:cNvSpPr>
            <p:nvPr/>
          </p:nvSpPr>
          <p:spPr bwMode="auto">
            <a:xfrm>
              <a:off x="2405" y="4565"/>
              <a:ext cx="1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Rectangle 218"/>
            <p:cNvSpPr>
              <a:spLocks noChangeArrowheads="1"/>
            </p:cNvSpPr>
            <p:nvPr/>
          </p:nvSpPr>
          <p:spPr bwMode="auto">
            <a:xfrm>
              <a:off x="2405" y="4565"/>
              <a:ext cx="1985"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Line 219"/>
            <p:cNvSpPr>
              <a:spLocks noChangeShapeType="1"/>
            </p:cNvSpPr>
            <p:nvPr/>
          </p:nvSpPr>
          <p:spPr bwMode="auto">
            <a:xfrm>
              <a:off x="408" y="4743"/>
              <a:ext cx="76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Rectangle 220"/>
            <p:cNvSpPr>
              <a:spLocks noChangeArrowheads="1"/>
            </p:cNvSpPr>
            <p:nvPr/>
          </p:nvSpPr>
          <p:spPr bwMode="auto">
            <a:xfrm>
              <a:off x="408" y="4743"/>
              <a:ext cx="765"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Line 221"/>
            <p:cNvSpPr>
              <a:spLocks noChangeShapeType="1"/>
            </p:cNvSpPr>
            <p:nvPr/>
          </p:nvSpPr>
          <p:spPr bwMode="auto">
            <a:xfrm>
              <a:off x="2405" y="4743"/>
              <a:ext cx="1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Rectangle 222"/>
            <p:cNvSpPr>
              <a:spLocks noChangeArrowheads="1"/>
            </p:cNvSpPr>
            <p:nvPr/>
          </p:nvSpPr>
          <p:spPr bwMode="auto">
            <a:xfrm>
              <a:off x="2405" y="4743"/>
              <a:ext cx="1985"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Line 223"/>
            <p:cNvSpPr>
              <a:spLocks noChangeShapeType="1"/>
            </p:cNvSpPr>
            <p:nvPr/>
          </p:nvSpPr>
          <p:spPr bwMode="auto">
            <a:xfrm>
              <a:off x="408" y="4920"/>
              <a:ext cx="76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224"/>
            <p:cNvSpPr>
              <a:spLocks noChangeArrowheads="1"/>
            </p:cNvSpPr>
            <p:nvPr/>
          </p:nvSpPr>
          <p:spPr bwMode="auto">
            <a:xfrm>
              <a:off x="408" y="4920"/>
              <a:ext cx="765"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Line 225"/>
            <p:cNvSpPr>
              <a:spLocks noChangeShapeType="1"/>
            </p:cNvSpPr>
            <p:nvPr/>
          </p:nvSpPr>
          <p:spPr bwMode="auto">
            <a:xfrm>
              <a:off x="2405" y="4920"/>
              <a:ext cx="198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Rectangle 226"/>
            <p:cNvSpPr>
              <a:spLocks noChangeArrowheads="1"/>
            </p:cNvSpPr>
            <p:nvPr/>
          </p:nvSpPr>
          <p:spPr bwMode="auto">
            <a:xfrm>
              <a:off x="2405" y="4920"/>
              <a:ext cx="1985"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227"/>
            <p:cNvSpPr>
              <a:spLocks noChangeArrowheads="1"/>
            </p:cNvSpPr>
            <p:nvPr/>
          </p:nvSpPr>
          <p:spPr bwMode="auto">
            <a:xfrm>
              <a:off x="398" y="3321"/>
              <a:ext cx="10" cy="178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Line 228"/>
            <p:cNvSpPr>
              <a:spLocks noChangeShapeType="1"/>
            </p:cNvSpPr>
            <p:nvPr/>
          </p:nvSpPr>
          <p:spPr bwMode="auto">
            <a:xfrm>
              <a:off x="1168" y="3508"/>
              <a:ext cx="0" cy="15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6" name="Rectangle 229"/>
            <p:cNvSpPr>
              <a:spLocks noChangeArrowheads="1"/>
            </p:cNvSpPr>
            <p:nvPr/>
          </p:nvSpPr>
          <p:spPr bwMode="auto">
            <a:xfrm>
              <a:off x="1168" y="3508"/>
              <a:ext cx="5" cy="15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7" name="Line 230"/>
            <p:cNvSpPr>
              <a:spLocks noChangeShapeType="1"/>
            </p:cNvSpPr>
            <p:nvPr/>
          </p:nvSpPr>
          <p:spPr bwMode="auto">
            <a:xfrm>
              <a:off x="1783" y="3508"/>
              <a:ext cx="0" cy="15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8" name="Rectangle 231"/>
            <p:cNvSpPr>
              <a:spLocks noChangeArrowheads="1"/>
            </p:cNvSpPr>
            <p:nvPr/>
          </p:nvSpPr>
          <p:spPr bwMode="auto">
            <a:xfrm>
              <a:off x="1783" y="3508"/>
              <a:ext cx="6" cy="15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9" name="Rectangle 232"/>
            <p:cNvSpPr>
              <a:spLocks noChangeArrowheads="1"/>
            </p:cNvSpPr>
            <p:nvPr/>
          </p:nvSpPr>
          <p:spPr bwMode="auto">
            <a:xfrm>
              <a:off x="2394" y="3331"/>
              <a:ext cx="11" cy="17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0" name="Line 233"/>
            <p:cNvSpPr>
              <a:spLocks noChangeShapeType="1"/>
            </p:cNvSpPr>
            <p:nvPr/>
          </p:nvSpPr>
          <p:spPr bwMode="auto">
            <a:xfrm>
              <a:off x="3164" y="3508"/>
              <a:ext cx="0" cy="15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Rectangle 234"/>
            <p:cNvSpPr>
              <a:spLocks noChangeArrowheads="1"/>
            </p:cNvSpPr>
            <p:nvPr/>
          </p:nvSpPr>
          <p:spPr bwMode="auto">
            <a:xfrm>
              <a:off x="3164" y="3508"/>
              <a:ext cx="5" cy="15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2" name="Line 235"/>
            <p:cNvSpPr>
              <a:spLocks noChangeShapeType="1"/>
            </p:cNvSpPr>
            <p:nvPr/>
          </p:nvSpPr>
          <p:spPr bwMode="auto">
            <a:xfrm>
              <a:off x="3780" y="3508"/>
              <a:ext cx="0" cy="158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3" name="Rectangle 236"/>
            <p:cNvSpPr>
              <a:spLocks noChangeArrowheads="1"/>
            </p:cNvSpPr>
            <p:nvPr/>
          </p:nvSpPr>
          <p:spPr bwMode="auto">
            <a:xfrm>
              <a:off x="3780" y="3508"/>
              <a:ext cx="5" cy="158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4" name="Rectangle 237"/>
            <p:cNvSpPr>
              <a:spLocks noChangeArrowheads="1"/>
            </p:cNvSpPr>
            <p:nvPr/>
          </p:nvSpPr>
          <p:spPr bwMode="auto">
            <a:xfrm>
              <a:off x="408" y="5091"/>
              <a:ext cx="399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5" name="Rectangle 238"/>
            <p:cNvSpPr>
              <a:spLocks noChangeArrowheads="1"/>
            </p:cNvSpPr>
            <p:nvPr/>
          </p:nvSpPr>
          <p:spPr bwMode="auto">
            <a:xfrm>
              <a:off x="4390" y="3331"/>
              <a:ext cx="11" cy="177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6" name="Line 239"/>
            <p:cNvSpPr>
              <a:spLocks noChangeShapeType="1"/>
            </p:cNvSpPr>
            <p:nvPr/>
          </p:nvSpPr>
          <p:spPr bwMode="auto">
            <a:xfrm>
              <a:off x="403" y="51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7" name="Rectangle 240"/>
            <p:cNvSpPr>
              <a:spLocks noChangeArrowheads="1"/>
            </p:cNvSpPr>
            <p:nvPr/>
          </p:nvSpPr>
          <p:spPr bwMode="auto">
            <a:xfrm>
              <a:off x="403" y="5102"/>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Line 241"/>
            <p:cNvSpPr>
              <a:spLocks noChangeShapeType="1"/>
            </p:cNvSpPr>
            <p:nvPr/>
          </p:nvSpPr>
          <p:spPr bwMode="auto">
            <a:xfrm>
              <a:off x="1168" y="51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9" name="Rectangle 242"/>
            <p:cNvSpPr>
              <a:spLocks noChangeArrowheads="1"/>
            </p:cNvSpPr>
            <p:nvPr/>
          </p:nvSpPr>
          <p:spPr bwMode="auto">
            <a:xfrm>
              <a:off x="1168" y="5102"/>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0" name="Line 243"/>
            <p:cNvSpPr>
              <a:spLocks noChangeShapeType="1"/>
            </p:cNvSpPr>
            <p:nvPr/>
          </p:nvSpPr>
          <p:spPr bwMode="auto">
            <a:xfrm>
              <a:off x="1783" y="51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Rectangle 244"/>
            <p:cNvSpPr>
              <a:spLocks noChangeArrowheads="1"/>
            </p:cNvSpPr>
            <p:nvPr/>
          </p:nvSpPr>
          <p:spPr bwMode="auto">
            <a:xfrm>
              <a:off x="1783" y="5102"/>
              <a:ext cx="6"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Line 245"/>
            <p:cNvSpPr>
              <a:spLocks noChangeShapeType="1"/>
            </p:cNvSpPr>
            <p:nvPr/>
          </p:nvSpPr>
          <p:spPr bwMode="auto">
            <a:xfrm>
              <a:off x="2399" y="51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246"/>
            <p:cNvSpPr>
              <a:spLocks noChangeArrowheads="1"/>
            </p:cNvSpPr>
            <p:nvPr/>
          </p:nvSpPr>
          <p:spPr bwMode="auto">
            <a:xfrm>
              <a:off x="2399" y="5102"/>
              <a:ext cx="6"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4" name="Line 247"/>
            <p:cNvSpPr>
              <a:spLocks noChangeShapeType="1"/>
            </p:cNvSpPr>
            <p:nvPr/>
          </p:nvSpPr>
          <p:spPr bwMode="auto">
            <a:xfrm>
              <a:off x="3164" y="51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5" name="Rectangle 248"/>
            <p:cNvSpPr>
              <a:spLocks noChangeArrowheads="1"/>
            </p:cNvSpPr>
            <p:nvPr/>
          </p:nvSpPr>
          <p:spPr bwMode="auto">
            <a:xfrm>
              <a:off x="3164" y="5102"/>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Line 249"/>
            <p:cNvSpPr>
              <a:spLocks noChangeShapeType="1"/>
            </p:cNvSpPr>
            <p:nvPr/>
          </p:nvSpPr>
          <p:spPr bwMode="auto">
            <a:xfrm>
              <a:off x="3780" y="51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Rectangle 250"/>
            <p:cNvSpPr>
              <a:spLocks noChangeArrowheads="1"/>
            </p:cNvSpPr>
            <p:nvPr/>
          </p:nvSpPr>
          <p:spPr bwMode="auto">
            <a:xfrm>
              <a:off x="3780" y="5102"/>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8" name="Line 251"/>
            <p:cNvSpPr>
              <a:spLocks noChangeShapeType="1"/>
            </p:cNvSpPr>
            <p:nvPr/>
          </p:nvSpPr>
          <p:spPr bwMode="auto">
            <a:xfrm>
              <a:off x="4396" y="5102"/>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252"/>
            <p:cNvSpPr>
              <a:spLocks noChangeArrowheads="1"/>
            </p:cNvSpPr>
            <p:nvPr/>
          </p:nvSpPr>
          <p:spPr bwMode="auto">
            <a:xfrm>
              <a:off x="4396" y="5102"/>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0" name="Line 253"/>
            <p:cNvSpPr>
              <a:spLocks noChangeShapeType="1"/>
            </p:cNvSpPr>
            <p:nvPr/>
          </p:nvSpPr>
          <p:spPr bwMode="auto">
            <a:xfrm>
              <a:off x="4401" y="3326"/>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1" name="Rectangle 254"/>
            <p:cNvSpPr>
              <a:spLocks noChangeArrowheads="1"/>
            </p:cNvSpPr>
            <p:nvPr/>
          </p:nvSpPr>
          <p:spPr bwMode="auto">
            <a:xfrm>
              <a:off x="4401" y="3326"/>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2" name="Line 255"/>
            <p:cNvSpPr>
              <a:spLocks noChangeShapeType="1"/>
            </p:cNvSpPr>
            <p:nvPr/>
          </p:nvSpPr>
          <p:spPr bwMode="auto">
            <a:xfrm>
              <a:off x="4401" y="350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3" name="Rectangle 256"/>
            <p:cNvSpPr>
              <a:spLocks noChangeArrowheads="1"/>
            </p:cNvSpPr>
            <p:nvPr/>
          </p:nvSpPr>
          <p:spPr bwMode="auto">
            <a:xfrm>
              <a:off x="4401" y="3503"/>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4" name="Line 257"/>
            <p:cNvSpPr>
              <a:spLocks noChangeShapeType="1"/>
            </p:cNvSpPr>
            <p:nvPr/>
          </p:nvSpPr>
          <p:spPr bwMode="auto">
            <a:xfrm>
              <a:off x="4401" y="368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5" name="Rectangle 258"/>
            <p:cNvSpPr>
              <a:spLocks noChangeArrowheads="1"/>
            </p:cNvSpPr>
            <p:nvPr/>
          </p:nvSpPr>
          <p:spPr bwMode="auto">
            <a:xfrm>
              <a:off x="4401" y="3680"/>
              <a:ext cx="5"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6" name="Line 259"/>
            <p:cNvSpPr>
              <a:spLocks noChangeShapeType="1"/>
            </p:cNvSpPr>
            <p:nvPr/>
          </p:nvSpPr>
          <p:spPr bwMode="auto">
            <a:xfrm>
              <a:off x="4401" y="385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7" name="Rectangle 260"/>
            <p:cNvSpPr>
              <a:spLocks noChangeArrowheads="1"/>
            </p:cNvSpPr>
            <p:nvPr/>
          </p:nvSpPr>
          <p:spPr bwMode="auto">
            <a:xfrm>
              <a:off x="4401" y="3857"/>
              <a:ext cx="5"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78" name="Line 261"/>
            <p:cNvSpPr>
              <a:spLocks noChangeShapeType="1"/>
            </p:cNvSpPr>
            <p:nvPr/>
          </p:nvSpPr>
          <p:spPr bwMode="auto">
            <a:xfrm>
              <a:off x="4401" y="4034"/>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79" name="Rectangle 262"/>
            <p:cNvSpPr>
              <a:spLocks noChangeArrowheads="1"/>
            </p:cNvSpPr>
            <p:nvPr/>
          </p:nvSpPr>
          <p:spPr bwMode="auto">
            <a:xfrm>
              <a:off x="4401" y="4034"/>
              <a:ext cx="5"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0" name="Line 263"/>
            <p:cNvSpPr>
              <a:spLocks noChangeShapeType="1"/>
            </p:cNvSpPr>
            <p:nvPr/>
          </p:nvSpPr>
          <p:spPr bwMode="auto">
            <a:xfrm>
              <a:off x="4401" y="4211"/>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1" name="Rectangle 264"/>
            <p:cNvSpPr>
              <a:spLocks noChangeArrowheads="1"/>
            </p:cNvSpPr>
            <p:nvPr/>
          </p:nvSpPr>
          <p:spPr bwMode="auto">
            <a:xfrm>
              <a:off x="4401" y="4211"/>
              <a:ext cx="5"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2" name="Line 265"/>
            <p:cNvSpPr>
              <a:spLocks noChangeShapeType="1"/>
            </p:cNvSpPr>
            <p:nvPr/>
          </p:nvSpPr>
          <p:spPr bwMode="auto">
            <a:xfrm>
              <a:off x="4401" y="4388"/>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3" name="Rectangle 266"/>
            <p:cNvSpPr>
              <a:spLocks noChangeArrowheads="1"/>
            </p:cNvSpPr>
            <p:nvPr/>
          </p:nvSpPr>
          <p:spPr bwMode="auto">
            <a:xfrm>
              <a:off x="4401" y="4388"/>
              <a:ext cx="5"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4" name="Line 267"/>
            <p:cNvSpPr>
              <a:spLocks noChangeShapeType="1"/>
            </p:cNvSpPr>
            <p:nvPr/>
          </p:nvSpPr>
          <p:spPr bwMode="auto">
            <a:xfrm>
              <a:off x="4401" y="4565"/>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5" name="Rectangle 268"/>
            <p:cNvSpPr>
              <a:spLocks noChangeArrowheads="1"/>
            </p:cNvSpPr>
            <p:nvPr/>
          </p:nvSpPr>
          <p:spPr bwMode="auto">
            <a:xfrm>
              <a:off x="4401" y="4565"/>
              <a:ext cx="5" cy="6"/>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6" name="Line 269"/>
            <p:cNvSpPr>
              <a:spLocks noChangeShapeType="1"/>
            </p:cNvSpPr>
            <p:nvPr/>
          </p:nvSpPr>
          <p:spPr bwMode="auto">
            <a:xfrm>
              <a:off x="4401" y="4743"/>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7" name="Rectangle 270"/>
            <p:cNvSpPr>
              <a:spLocks noChangeArrowheads="1"/>
            </p:cNvSpPr>
            <p:nvPr/>
          </p:nvSpPr>
          <p:spPr bwMode="auto">
            <a:xfrm>
              <a:off x="4401" y="4743"/>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88" name="Line 271"/>
            <p:cNvSpPr>
              <a:spLocks noChangeShapeType="1"/>
            </p:cNvSpPr>
            <p:nvPr/>
          </p:nvSpPr>
          <p:spPr bwMode="auto">
            <a:xfrm>
              <a:off x="4401" y="4920"/>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9" name="Rectangle 272"/>
            <p:cNvSpPr>
              <a:spLocks noChangeArrowheads="1"/>
            </p:cNvSpPr>
            <p:nvPr/>
          </p:nvSpPr>
          <p:spPr bwMode="auto">
            <a:xfrm>
              <a:off x="4401" y="4920"/>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90" name="Line 273"/>
            <p:cNvSpPr>
              <a:spLocks noChangeShapeType="1"/>
            </p:cNvSpPr>
            <p:nvPr/>
          </p:nvSpPr>
          <p:spPr bwMode="auto">
            <a:xfrm>
              <a:off x="4401" y="5097"/>
              <a:ext cx="1" cy="1"/>
            </a:xfrm>
            <a:prstGeom prst="line">
              <a:avLst/>
            </a:prstGeom>
            <a:noFill/>
            <a:ln w="0">
              <a:solidFill>
                <a:srgbClr val="D4D4D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1" name="Rectangle 274"/>
            <p:cNvSpPr>
              <a:spLocks noChangeArrowheads="1"/>
            </p:cNvSpPr>
            <p:nvPr/>
          </p:nvSpPr>
          <p:spPr bwMode="auto">
            <a:xfrm>
              <a:off x="4401" y="5097"/>
              <a:ext cx="5" cy="5"/>
            </a:xfrm>
            <a:prstGeom prst="rect">
              <a:avLst/>
            </a:prstGeom>
            <a:solidFill>
              <a:srgbClr val="D4D4D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grpSp>
    </p:spTree>
    <p:extLst>
      <p:ext uri="{BB962C8B-B14F-4D97-AF65-F5344CB8AC3E}">
        <p14:creationId xmlns:p14="http://schemas.microsoft.com/office/powerpoint/2010/main" val="2900060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750</TotalTime>
  <Words>715</Words>
  <PresentationFormat>ユーザー設定</PresentationFormat>
  <Paragraphs>226</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2020-05-11T04:50:41Z</cp:lastPrinted>
  <dcterms:created xsi:type="dcterms:W3CDTF">2020-02-14T05:30:06Z</dcterms:created>
  <dcterms:modified xsi:type="dcterms:W3CDTF">2020-05-14T03:49:25Z</dcterms:modified>
</cp:coreProperties>
</file>