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72" r:id="rId2"/>
    <p:sldId id="276" r:id="rId3"/>
    <p:sldId id="273"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FF99"/>
    <a:srgbClr val="99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11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EC33EE-B15F-4C18-A747-B8455AFA96F3}" type="datetimeFigureOut">
              <a:rPr kumimoji="1" lang="ja-JP" altLang="en-US" smtClean="0"/>
              <a:t>2020/5/14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BA49C75-D5B9-4C2B-8214-651AF7460F8E}" type="slidenum">
              <a:rPr kumimoji="1" lang="ja-JP" altLang="en-US" smtClean="0"/>
              <a:t>‹#›</a:t>
            </a:fld>
            <a:endParaRPr kumimoji="1" lang="ja-JP" altLang="en-US"/>
          </a:p>
        </p:txBody>
      </p:sp>
    </p:spTree>
    <p:extLst>
      <p:ext uri="{BB962C8B-B14F-4D97-AF65-F5344CB8AC3E}">
        <p14:creationId xmlns:p14="http://schemas.microsoft.com/office/powerpoint/2010/main" val="962930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27C765-928E-4675-AE56-075D2791C90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35854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C578FB9-FA80-47DB-80C5-29E87AC47F19}"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16228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0CB127-5247-4366-ABCE-3B1D7342902E}"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61167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6E0712-07A3-41AD-A578-7A0C9FC8F99A}"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0482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EB11B07-2FEF-4AD2-88F4-9AF84C9E24E2}"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81456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355376-94BD-4446-87F7-243C82CDE5E5}"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77815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57D0FDA-EED9-4537-B3F1-1EE40A8836CC}" type="datetime1">
              <a:rPr kumimoji="1" lang="ja-JP" altLang="en-US" smtClean="0"/>
              <a:t>2020/5/14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885264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5477541-B417-4BD0-9662-88B52F4979F7}" type="datetime1">
              <a:rPr kumimoji="1" lang="ja-JP" altLang="en-US" smtClean="0"/>
              <a:t>2020/5/14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75478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1199BB3-A98C-48A0-B574-AD6288A9B2D3}" type="datetime1">
              <a:rPr kumimoji="1" lang="ja-JP" altLang="en-US" smtClean="0"/>
              <a:t>2020/5/14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939502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BCE1D-5552-4605-B498-35780BDD5277}" type="datetime1">
              <a:rPr kumimoji="1" lang="ja-JP" altLang="en-US" smtClean="0"/>
              <a:t>2020/5/14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06519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AB169B6-5487-4704-BFC1-3DFBD735F466}" type="datetime1">
              <a:rPr kumimoji="1" lang="ja-JP" altLang="en-US" smtClean="0"/>
              <a:t>2020/5/14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20858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DDBC94-52E1-45B9-8DD4-B3ACFB775535}" type="datetime1">
              <a:rPr kumimoji="1" lang="ja-JP" altLang="en-US" smtClean="0"/>
              <a:t>2020/5/14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17981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AFEF0-307A-43FB-B5AF-AC6DB657226C}" type="datetime1">
              <a:rPr kumimoji="1" lang="ja-JP" altLang="en-US" smtClean="0"/>
              <a:t>2020/5/14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461507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24379" y="61445"/>
            <a:ext cx="9396746" cy="392415"/>
          </a:xfrm>
          <a:prstGeom prst="rect">
            <a:avLst/>
          </a:prstGeom>
          <a:noFill/>
          <a:ln w="19050">
            <a:solidFill>
              <a:schemeClr val="tx1"/>
            </a:solidFill>
          </a:ln>
        </p:spPr>
        <p:txBody>
          <a:bodyPr wrap="square" rtlCol="0">
            <a:spAutoFit/>
          </a:bodyPr>
          <a:lstStyle/>
          <a:p>
            <a:pPr algn="ctr"/>
            <a:r>
              <a:rPr lang="ja-JP" altLang="en-US" sz="1950" b="1" dirty="0"/>
              <a:t>感染</a:t>
            </a:r>
            <a:r>
              <a:rPr lang="ja-JP" altLang="en-US" sz="1950" b="1" dirty="0" smtClean="0"/>
              <a:t>拡大</a:t>
            </a:r>
            <a:r>
              <a:rPr lang="ja-JP" altLang="en-US" sz="1950" b="1" dirty="0"/>
              <a:t>抑制</a:t>
            </a:r>
            <a:r>
              <a:rPr lang="ja-JP" altLang="en-US" sz="1950" b="1" dirty="0" smtClean="0"/>
              <a:t>と</a:t>
            </a:r>
            <a:r>
              <a:rPr lang="ja-JP" altLang="en-US" sz="1950" b="1" dirty="0"/>
              <a:t>社会経済活動</a:t>
            </a:r>
            <a:r>
              <a:rPr lang="ja-JP" altLang="en-US" sz="1950" b="1" dirty="0" smtClean="0"/>
              <a:t>の再開・維持に向けた戦略</a:t>
            </a:r>
            <a:endParaRPr lang="ja-JP" altLang="en-US" sz="1950" b="1" dirty="0"/>
          </a:p>
        </p:txBody>
      </p:sp>
      <p:sp>
        <p:nvSpPr>
          <p:cNvPr id="2" name="スライド番号プレースホルダー 1"/>
          <p:cNvSpPr>
            <a:spLocks noGrp="1"/>
          </p:cNvSpPr>
          <p:nvPr>
            <p:ph type="sldNum" sz="quarter" idx="12"/>
          </p:nvPr>
        </p:nvSpPr>
        <p:spPr>
          <a:xfrm>
            <a:off x="7677150" y="6542531"/>
            <a:ext cx="2228850" cy="296664"/>
          </a:xfrm>
        </p:spPr>
        <p:txBody>
          <a:bodyPr/>
          <a:lstStyle/>
          <a:p>
            <a:fld id="{38329C25-BD09-4AEE-90D6-E5269A43C3B5}" type="slidenum">
              <a:rPr lang="ja-JP" altLang="en-US" sz="1600">
                <a:solidFill>
                  <a:schemeClr val="tx1"/>
                </a:solidFill>
              </a:rPr>
              <a:t>1</a:t>
            </a:fld>
            <a:endParaRPr lang="ja-JP" altLang="en-US" sz="1600" dirty="0">
              <a:solidFill>
                <a:schemeClr val="tx1"/>
              </a:solidFill>
            </a:endParaRPr>
          </a:p>
        </p:txBody>
      </p:sp>
      <p:sp>
        <p:nvSpPr>
          <p:cNvPr id="4" name="ホームベース 3"/>
          <p:cNvSpPr/>
          <p:nvPr/>
        </p:nvSpPr>
        <p:spPr>
          <a:xfrm>
            <a:off x="2360194" y="3424416"/>
            <a:ext cx="2207959" cy="370012"/>
          </a:xfrm>
          <a:prstGeom prst="homePlate">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グリーン</a:t>
            </a:r>
            <a:r>
              <a:rPr lang="ja-JP" altLang="en-US" sz="1400" b="1" dirty="0">
                <a:solidFill>
                  <a:schemeClr val="tx1"/>
                </a:solidFill>
              </a:rPr>
              <a:t>ステージ</a:t>
            </a:r>
            <a:r>
              <a:rPr kumimoji="1" lang="ja-JP" altLang="en-US" sz="1400" b="1" dirty="0" smtClean="0">
                <a:solidFill>
                  <a:schemeClr val="tx1"/>
                </a:solidFill>
              </a:rPr>
              <a:t>１</a:t>
            </a:r>
            <a:endParaRPr kumimoji="1" lang="ja-JP" altLang="en-US" sz="1400" b="1" dirty="0">
              <a:solidFill>
                <a:schemeClr val="tx1"/>
              </a:solidFill>
            </a:endParaRPr>
          </a:p>
        </p:txBody>
      </p:sp>
      <p:sp>
        <p:nvSpPr>
          <p:cNvPr id="8" name="テキスト ボックス 7"/>
          <p:cNvSpPr txBox="1"/>
          <p:nvPr/>
        </p:nvSpPr>
        <p:spPr>
          <a:xfrm>
            <a:off x="245902" y="4086537"/>
            <a:ext cx="9553699" cy="954107"/>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新規感染者の発生が限定的な局面</a:t>
            </a:r>
            <a:r>
              <a:rPr lang="ja-JP" altLang="en-US" dirty="0" smtClean="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pPr>
              <a:lnSpc>
                <a:spcPts val="21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　感染拡大の抑制を図りながら、社会</a:t>
            </a:r>
            <a:r>
              <a:rPr lang="ja-JP" altLang="en-US" b="1" dirty="0">
                <a:latin typeface="Meiryo UI" panose="020B0604030504040204" pitchFamily="50" charset="-128"/>
                <a:ea typeface="Meiryo UI" panose="020B0604030504040204" pitchFamily="50" charset="-128"/>
              </a:rPr>
              <a:t>経済活動</a:t>
            </a:r>
            <a:r>
              <a:rPr lang="ja-JP" altLang="en-US" b="1" dirty="0" smtClean="0">
                <a:latin typeface="Meiryo UI" panose="020B0604030504040204" pitchFamily="50" charset="-128"/>
                <a:ea typeface="Meiryo UI" panose="020B0604030504040204" pitchFamily="50" charset="-128"/>
              </a:rPr>
              <a:t>の再開</a:t>
            </a:r>
            <a:r>
              <a:rPr lang="ja-JP" altLang="en-US" b="1" dirty="0">
                <a:latin typeface="Meiryo UI" panose="020B0604030504040204" pitchFamily="50" charset="-128"/>
                <a:ea typeface="Meiryo UI" panose="020B0604030504040204" pitchFamily="50" charset="-128"/>
              </a:rPr>
              <a:t>・維持に向け、府民や</a:t>
            </a:r>
            <a:r>
              <a:rPr lang="ja-JP" altLang="en-US" b="1" dirty="0" smtClean="0">
                <a:latin typeface="Meiryo UI" panose="020B0604030504040204" pitchFamily="50" charset="-128"/>
                <a:ea typeface="Meiryo UI" panose="020B0604030504040204" pitchFamily="50" charset="-128"/>
              </a:rPr>
              <a:t>事業者に対する</a:t>
            </a:r>
            <a:endParaRPr lang="en-US" altLang="ja-JP" b="1" dirty="0" smtClean="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自粛</a:t>
            </a:r>
            <a:r>
              <a:rPr lang="ja-JP" altLang="en-US" b="1" dirty="0">
                <a:latin typeface="Meiryo UI" panose="020B0604030504040204" pitchFamily="50" charset="-128"/>
                <a:ea typeface="Meiryo UI" panose="020B0604030504040204" pitchFamily="50" charset="-128"/>
              </a:rPr>
              <a:t>要請を</a:t>
            </a:r>
            <a:r>
              <a:rPr lang="ja-JP" altLang="en-US" b="1" dirty="0" smtClean="0">
                <a:latin typeface="Meiryo UI" panose="020B0604030504040204" pitchFamily="50" charset="-128"/>
                <a:ea typeface="Meiryo UI" panose="020B0604030504040204" pitchFamily="50" charset="-128"/>
              </a:rPr>
              <a:t>段階的に</a:t>
            </a:r>
            <a:r>
              <a:rPr lang="ja-JP" altLang="en-US" b="1" dirty="0">
                <a:latin typeface="Meiryo UI" panose="020B0604030504040204" pitchFamily="50" charset="-128"/>
                <a:ea typeface="Meiryo UI" panose="020B0604030504040204" pitchFamily="50" charset="-128"/>
              </a:rPr>
              <a:t>解除</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00562" y="5951352"/>
            <a:ext cx="9553699" cy="861774"/>
          </a:xfrm>
          <a:prstGeom prst="rect">
            <a:avLst/>
          </a:prstGeom>
          <a:noFill/>
        </p:spPr>
        <p:txBody>
          <a:bodyPr wrap="square" rtlCol="0">
            <a:spAutoFit/>
          </a:bodyPr>
          <a:lstStyle/>
          <a:p>
            <a:pPr>
              <a:lnSpc>
                <a:spcPts val="2000"/>
              </a:lnSpc>
            </a:pPr>
            <a:r>
              <a:rPr lang="ja-JP" altLang="en-US" sz="2000"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新規</a:t>
            </a:r>
            <a:r>
              <a:rPr lang="ja-JP" altLang="en-US" b="1" dirty="0">
                <a:latin typeface="Meiryo UI" panose="020B0604030504040204" pitchFamily="50" charset="-128"/>
                <a:ea typeface="Meiryo UI" panose="020B0604030504040204" pitchFamily="50" charset="-128"/>
              </a:rPr>
              <a:t>感染者</a:t>
            </a:r>
            <a:r>
              <a:rPr lang="ja-JP" altLang="en-US" b="1" dirty="0" smtClean="0">
                <a:latin typeface="Meiryo UI" panose="020B0604030504040204" pitchFamily="50" charset="-128"/>
                <a:ea typeface="Meiryo UI" panose="020B0604030504040204" pitchFamily="50" charset="-128"/>
              </a:rPr>
              <a:t>が増加傾向</a:t>
            </a:r>
            <a:r>
              <a:rPr lang="ja-JP" altLang="en-US" b="1" dirty="0">
                <a:latin typeface="Meiryo UI" panose="020B0604030504040204" pitchFamily="50" charset="-128"/>
                <a:ea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rPr>
              <a:t>局面</a:t>
            </a:r>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pPr>
              <a:lnSpc>
                <a:spcPts val="2000"/>
              </a:lnSpc>
            </a:pPr>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　</a:t>
            </a:r>
            <a:r>
              <a:rPr lang="ja-JP" altLang="en-US" b="1" dirty="0" smtClean="0">
                <a:latin typeface="Meiryo UI" panose="020B0604030504040204" pitchFamily="50" charset="-128"/>
                <a:ea typeface="Meiryo UI" panose="020B0604030504040204" pitchFamily="50" charset="-128"/>
              </a:rPr>
              <a:t>爆発的な感染拡大の抑制や市中でのまん延防止そして医療崩壊防止に向け、</a:t>
            </a:r>
            <a:endParaRPr lang="en-US" altLang="ja-JP" b="1" dirty="0" smtClean="0">
              <a:latin typeface="Meiryo UI" panose="020B0604030504040204" pitchFamily="50" charset="-128"/>
              <a:ea typeface="Meiryo UI" panose="020B0604030504040204" pitchFamily="50" charset="-128"/>
            </a:endParaRPr>
          </a:p>
          <a:p>
            <a:pPr>
              <a:lnSpc>
                <a:spcPts val="2000"/>
              </a:lnSpc>
            </a:pPr>
            <a:r>
              <a:rPr lang="en-US" altLang="ja-JP"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府民</a:t>
            </a:r>
            <a:r>
              <a:rPr lang="ja-JP" altLang="en-US" b="1" dirty="0">
                <a:latin typeface="Meiryo UI" panose="020B0604030504040204" pitchFamily="50" charset="-128"/>
                <a:ea typeface="Meiryo UI" panose="020B0604030504040204" pitchFamily="50" charset="-128"/>
              </a:rPr>
              <a:t>や事業者</a:t>
            </a:r>
            <a:r>
              <a:rPr lang="ja-JP" altLang="en-US" b="1" dirty="0" smtClean="0">
                <a:latin typeface="Meiryo UI" panose="020B0604030504040204" pitchFamily="50" charset="-128"/>
                <a:ea typeface="Meiryo UI" panose="020B0604030504040204" pitchFamily="50" charset="-128"/>
              </a:rPr>
              <a:t>に対する自粛要請等の対策を段階的に実施</a:t>
            </a:r>
            <a:r>
              <a:rPr lang="ja-JP" altLang="en-US" dirty="0" smtClean="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00562" y="1823020"/>
            <a:ext cx="9619297" cy="1246495"/>
          </a:xfrm>
          <a:prstGeom prst="rect">
            <a:avLst/>
          </a:prstGeom>
          <a:solidFill>
            <a:schemeClr val="accent1">
              <a:lumMod val="40000"/>
              <a:lumOff val="60000"/>
            </a:schemeClr>
          </a:solidFill>
        </p:spPr>
        <p:txBody>
          <a:bodyPr wrap="square" rtlCol="0">
            <a:spAutoFit/>
          </a:bodyPr>
          <a:lstStyle/>
          <a:p>
            <a:pPr>
              <a:lnSpc>
                <a:spcPts val="2300"/>
              </a:lnSpc>
            </a:pPr>
            <a:r>
              <a:rPr lang="ja-JP" altLang="en-US" sz="1600" dirty="0" smtClean="0">
                <a:latin typeface="Meiryo UI" panose="020B0604030504040204" pitchFamily="50" charset="-128"/>
                <a:ea typeface="Meiryo UI" panose="020B0604030504040204" pitchFamily="50" charset="-128"/>
              </a:rPr>
              <a:t>「感染爆発の兆候」と「感染の収束状況」を判断する４つの指標</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設定し</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自粛</a:t>
            </a:r>
            <a:r>
              <a:rPr lang="ja-JP" altLang="en-US" sz="1600" b="1" dirty="0">
                <a:latin typeface="Meiryo UI" panose="020B0604030504040204" pitchFamily="50" charset="-128"/>
                <a:ea typeface="Meiryo UI" panose="020B0604030504040204" pitchFamily="50" charset="-128"/>
              </a:rPr>
              <a:t>要請・解除などの対策を段階的に実施する「大阪モデル</a:t>
            </a:r>
            <a:r>
              <a:rPr lang="ja-JP" altLang="en-US" sz="1600" b="1" dirty="0" smtClean="0">
                <a:latin typeface="Meiryo UI" panose="020B0604030504040204" pitchFamily="50" charset="-128"/>
                <a:ea typeface="Meiryo UI" panose="020B0604030504040204" pitchFamily="50" charset="-128"/>
              </a:rPr>
              <a:t>」を策定。</a:t>
            </a:r>
            <a:r>
              <a:rPr kumimoji="1" lang="ja-JP" altLang="en-US" sz="1600" b="1" dirty="0" smtClean="0">
                <a:latin typeface="Meiryo UI" panose="020B0604030504040204" pitchFamily="50" charset="-128"/>
                <a:ea typeface="Meiryo UI" panose="020B0604030504040204" pitchFamily="50" charset="-128"/>
              </a:rPr>
              <a:t>モニタリング指標と警戒基準に基づき、出口戦略・入口戦略を実行。</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４つのモニタリング指標：　①感染経路不明者の前週増加比、②感染経路不明者数、</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③確定診断検査における陽性率、</a:t>
            </a:r>
            <a:r>
              <a:rPr kumimoji="1" lang="ja-JP" altLang="en-US" sz="1400" dirty="0" smtClean="0">
                <a:latin typeface="Meiryo UI" panose="020B0604030504040204" pitchFamily="50" charset="-128"/>
                <a:ea typeface="Meiryo UI" panose="020B0604030504040204" pitchFamily="50" charset="-128"/>
              </a:rPr>
              <a:t>④患者受入重症病床利用率</a:t>
            </a:r>
            <a:endParaRPr kumimoji="1" lang="ja-JP" altLang="en-US" sz="1400" dirty="0"/>
          </a:p>
        </p:txBody>
      </p:sp>
      <p:sp>
        <p:nvSpPr>
          <p:cNvPr id="3" name="角丸四角形 2"/>
          <p:cNvSpPr/>
          <p:nvPr/>
        </p:nvSpPr>
        <p:spPr>
          <a:xfrm>
            <a:off x="279040" y="1528447"/>
            <a:ext cx="1903666" cy="37088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「大阪モデル」</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9" name="ホームベース 18"/>
          <p:cNvSpPr/>
          <p:nvPr/>
        </p:nvSpPr>
        <p:spPr>
          <a:xfrm>
            <a:off x="4867674" y="3435470"/>
            <a:ext cx="2207959" cy="370012"/>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グリーンステージ</a:t>
            </a:r>
            <a:r>
              <a:rPr lang="ja-JP" altLang="en-US" sz="1400" b="1" dirty="0">
                <a:solidFill>
                  <a:schemeClr val="tx1"/>
                </a:solidFill>
              </a:rPr>
              <a:t>２</a:t>
            </a:r>
            <a:endParaRPr kumimoji="1" lang="ja-JP" altLang="en-US" sz="1400" b="1" dirty="0">
              <a:solidFill>
                <a:schemeClr val="tx1"/>
              </a:solidFill>
            </a:endParaRPr>
          </a:p>
        </p:txBody>
      </p:sp>
      <p:sp>
        <p:nvSpPr>
          <p:cNvPr id="20" name="ホームベース 19"/>
          <p:cNvSpPr/>
          <p:nvPr/>
        </p:nvSpPr>
        <p:spPr>
          <a:xfrm>
            <a:off x="7344956" y="3424416"/>
            <a:ext cx="2207959" cy="370012"/>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グリーンステージ</a:t>
            </a:r>
            <a:r>
              <a:rPr lang="ja-JP" altLang="en-US" sz="1400" b="1" dirty="0">
                <a:solidFill>
                  <a:schemeClr val="tx1"/>
                </a:solidFill>
              </a:rPr>
              <a:t>３</a:t>
            </a:r>
            <a:endParaRPr kumimoji="1" lang="ja-JP" altLang="en-US" sz="1400" b="1" dirty="0">
              <a:solidFill>
                <a:schemeClr val="tx1"/>
              </a:solidFill>
            </a:endParaRPr>
          </a:p>
        </p:txBody>
      </p:sp>
      <p:sp>
        <p:nvSpPr>
          <p:cNvPr id="21" name="ホームベース 20"/>
          <p:cNvSpPr/>
          <p:nvPr/>
        </p:nvSpPr>
        <p:spPr>
          <a:xfrm>
            <a:off x="2379148" y="5214535"/>
            <a:ext cx="2207959" cy="370012"/>
          </a:xfrm>
          <a:prstGeom prst="homePlat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イエロー</a:t>
            </a:r>
            <a:r>
              <a:rPr lang="ja-JP" altLang="en-US" sz="1400" b="1" dirty="0">
                <a:solidFill>
                  <a:schemeClr val="tx1"/>
                </a:solidFill>
              </a:rPr>
              <a:t>ステージ</a:t>
            </a:r>
            <a:endParaRPr kumimoji="1" lang="ja-JP" altLang="en-US" sz="1400" b="1" dirty="0">
              <a:solidFill>
                <a:schemeClr val="tx1"/>
              </a:solidFill>
            </a:endParaRPr>
          </a:p>
        </p:txBody>
      </p:sp>
      <p:sp>
        <p:nvSpPr>
          <p:cNvPr id="22" name="ホームベース 21"/>
          <p:cNvSpPr/>
          <p:nvPr/>
        </p:nvSpPr>
        <p:spPr>
          <a:xfrm>
            <a:off x="5148583" y="5210500"/>
            <a:ext cx="2207959" cy="370012"/>
          </a:xfrm>
          <a:prstGeom prst="homePlate">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レッドステージ１</a:t>
            </a:r>
            <a:endParaRPr kumimoji="1" lang="ja-JP" altLang="en-US" sz="1400" b="1" dirty="0">
              <a:solidFill>
                <a:schemeClr val="tx1"/>
              </a:solidFill>
            </a:endParaRPr>
          </a:p>
        </p:txBody>
      </p:sp>
      <p:sp>
        <p:nvSpPr>
          <p:cNvPr id="23" name="ホームベース 22"/>
          <p:cNvSpPr/>
          <p:nvPr/>
        </p:nvSpPr>
        <p:spPr>
          <a:xfrm>
            <a:off x="7356542" y="5199527"/>
            <a:ext cx="2207959" cy="370012"/>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レッドステージ２</a:t>
            </a:r>
            <a:endParaRPr kumimoji="1" lang="ja-JP" altLang="en-US" sz="1400" b="1" dirty="0">
              <a:solidFill>
                <a:schemeClr val="tx1"/>
              </a:solidFill>
            </a:endParaRPr>
          </a:p>
        </p:txBody>
      </p:sp>
      <p:sp>
        <p:nvSpPr>
          <p:cNvPr id="16" name="正方形/長方形 15"/>
          <p:cNvSpPr/>
          <p:nvPr/>
        </p:nvSpPr>
        <p:spPr>
          <a:xfrm>
            <a:off x="161926" y="503200"/>
            <a:ext cx="9657934" cy="9813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spc="-100" dirty="0">
                <a:solidFill>
                  <a:schemeClr val="tx1"/>
                </a:solidFill>
                <a:latin typeface="Meiryo UI" panose="020B0604030504040204" pitchFamily="50" charset="-128"/>
                <a:ea typeface="Meiryo UI" panose="020B0604030504040204" pitchFamily="50" charset="-128"/>
              </a:rPr>
              <a:t>未だこの感染症に対するワクチン</a:t>
            </a:r>
            <a:r>
              <a:rPr lang="ja-JP" altLang="en-US" sz="1600" spc="-100" dirty="0" smtClean="0">
                <a:solidFill>
                  <a:schemeClr val="tx1"/>
                </a:solidFill>
                <a:latin typeface="Meiryo UI" panose="020B0604030504040204" pitchFamily="50" charset="-128"/>
                <a:ea typeface="Meiryo UI" panose="020B0604030504040204" pitchFamily="50" charset="-128"/>
              </a:rPr>
              <a:t>や</a:t>
            </a:r>
            <a:r>
              <a:rPr lang="ja-JP" altLang="en-US" sz="1600" spc="-100" dirty="0">
                <a:solidFill>
                  <a:schemeClr val="tx1"/>
                </a:solidFill>
                <a:latin typeface="Meiryo UI" panose="020B0604030504040204" pitchFamily="50" charset="-128"/>
                <a:ea typeface="Meiryo UI" panose="020B0604030504040204" pitchFamily="50" charset="-128"/>
              </a:rPr>
              <a:t>十分</a:t>
            </a:r>
            <a:r>
              <a:rPr lang="ja-JP" altLang="en-US" sz="1600" spc="-100" dirty="0" smtClean="0">
                <a:solidFill>
                  <a:schemeClr val="tx1"/>
                </a:solidFill>
                <a:latin typeface="Meiryo UI" panose="020B0604030504040204" pitchFamily="50" charset="-128"/>
                <a:ea typeface="Meiryo UI" panose="020B0604030504040204" pitchFamily="50" charset="-128"/>
              </a:rPr>
              <a:t>な治療</a:t>
            </a:r>
            <a:r>
              <a:rPr lang="ja-JP" altLang="en-US" sz="1600" spc="-100" dirty="0">
                <a:solidFill>
                  <a:schemeClr val="tx1"/>
                </a:solidFill>
                <a:latin typeface="Meiryo UI" panose="020B0604030504040204" pitchFamily="50" charset="-128"/>
                <a:ea typeface="Meiryo UI" panose="020B0604030504040204" pitchFamily="50" charset="-128"/>
              </a:rPr>
              <a:t>薬がない中</a:t>
            </a:r>
            <a:r>
              <a:rPr lang="ja-JP" altLang="en-US" sz="1600" spc="-100" dirty="0" smtClean="0">
                <a:solidFill>
                  <a:schemeClr val="tx1"/>
                </a:solidFill>
                <a:latin typeface="Meiryo UI" panose="020B0604030504040204" pitchFamily="50" charset="-128"/>
                <a:ea typeface="Meiryo UI" panose="020B0604030504040204" pitchFamily="50" charset="-128"/>
              </a:rPr>
              <a:t>、</a:t>
            </a:r>
            <a:r>
              <a:rPr lang="ja-JP" altLang="en-US" sz="1600" b="1" u="sng" spc="-100" dirty="0" smtClean="0">
                <a:solidFill>
                  <a:schemeClr val="tx1"/>
                </a:solidFill>
                <a:latin typeface="Meiryo UI" panose="020B0604030504040204" pitchFamily="50" charset="-128"/>
                <a:ea typeface="Meiryo UI" panose="020B0604030504040204" pitchFamily="50" charset="-128"/>
              </a:rPr>
              <a:t>新型コロナウイルス対応は長期化</a:t>
            </a:r>
            <a:r>
              <a:rPr lang="ja-JP" altLang="en-US" sz="1600" spc="-100" dirty="0">
                <a:solidFill>
                  <a:schemeClr val="tx1"/>
                </a:solidFill>
                <a:latin typeface="Meiryo UI" panose="020B0604030504040204" pitchFamily="50" charset="-128"/>
                <a:ea typeface="Meiryo UI" panose="020B0604030504040204" pitchFamily="50" charset="-128"/>
              </a:rPr>
              <a:t>することが</a:t>
            </a:r>
            <a:r>
              <a:rPr lang="ja-JP" altLang="en-US" sz="1600" spc="-100" dirty="0" smtClean="0">
                <a:solidFill>
                  <a:schemeClr val="tx1"/>
                </a:solidFill>
                <a:latin typeface="Meiryo UI" panose="020B0604030504040204" pitchFamily="50" charset="-128"/>
                <a:ea typeface="Meiryo UI" panose="020B0604030504040204" pitchFamily="50" charset="-128"/>
              </a:rPr>
              <a:t>予想</a:t>
            </a:r>
            <a:endParaRPr lang="en-US" altLang="ja-JP" sz="1600" spc="-100" dirty="0" smtClean="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　今後</a:t>
            </a:r>
            <a:r>
              <a:rPr lang="ja-JP" altLang="en-US" sz="1600" dirty="0">
                <a:solidFill>
                  <a:schemeClr val="tx1"/>
                </a:solidFill>
                <a:latin typeface="Meiryo UI" panose="020B0604030504040204" pitchFamily="50" charset="-128"/>
                <a:ea typeface="Meiryo UI" panose="020B0604030504040204" pitchFamily="50" charset="-128"/>
              </a:rPr>
              <a:t>は、</a:t>
            </a:r>
            <a:r>
              <a:rPr lang="ja-JP" altLang="en-US" sz="1600" b="1" u="sng" dirty="0">
                <a:solidFill>
                  <a:schemeClr val="tx1"/>
                </a:solidFill>
                <a:latin typeface="Meiryo UI" panose="020B0604030504040204" pitchFamily="50" charset="-128"/>
                <a:ea typeface="Meiryo UI" panose="020B0604030504040204" pitchFamily="50" charset="-128"/>
              </a:rPr>
              <a:t>「ウイルスとの共存」を前提</a:t>
            </a:r>
            <a:r>
              <a:rPr lang="ja-JP" altLang="en-US" sz="1600" dirty="0">
                <a:solidFill>
                  <a:schemeClr val="tx1"/>
                </a:solidFill>
                <a:latin typeface="Meiryo UI" panose="020B0604030504040204" pitchFamily="50" charset="-128"/>
                <a:ea typeface="Meiryo UI" panose="020B0604030504040204" pitchFamily="50" charset="-128"/>
              </a:rPr>
              <a:t>とし、</a:t>
            </a:r>
            <a:r>
              <a:rPr lang="ja-JP" altLang="en-US" sz="1600" b="1" u="sng" dirty="0">
                <a:solidFill>
                  <a:schemeClr val="tx1"/>
                </a:solidFill>
                <a:latin typeface="Meiryo UI" panose="020B0604030504040204" pitchFamily="50" charset="-128"/>
                <a:ea typeface="Meiryo UI" panose="020B0604030504040204" pitchFamily="50" charset="-128"/>
              </a:rPr>
              <a:t>医療</a:t>
            </a:r>
            <a:r>
              <a:rPr lang="ja-JP" altLang="en-US" sz="1600" b="1" u="sng" dirty="0" smtClean="0">
                <a:solidFill>
                  <a:schemeClr val="tx1"/>
                </a:solidFill>
                <a:latin typeface="Meiryo UI" panose="020B0604030504040204" pitchFamily="50" charset="-128"/>
                <a:ea typeface="Meiryo UI" panose="020B0604030504040204" pitchFamily="50" charset="-128"/>
              </a:rPr>
              <a:t>・経済</a:t>
            </a:r>
            <a:r>
              <a:rPr lang="ja-JP" altLang="en-US" sz="1600" b="1" u="sng" dirty="0">
                <a:solidFill>
                  <a:schemeClr val="tx1"/>
                </a:solidFill>
                <a:latin typeface="Meiryo UI" panose="020B0604030504040204" pitchFamily="50" charset="-128"/>
                <a:ea typeface="Meiryo UI" panose="020B0604030504040204" pitchFamily="50" charset="-128"/>
              </a:rPr>
              <a:t>の両面から「府民</a:t>
            </a:r>
            <a:r>
              <a:rPr lang="ja-JP" altLang="en-US" sz="1600" b="1" u="sng" dirty="0" smtClean="0">
                <a:solidFill>
                  <a:schemeClr val="tx1"/>
                </a:solidFill>
                <a:latin typeface="Meiryo UI" panose="020B0604030504040204" pitchFamily="50" charset="-128"/>
                <a:ea typeface="Meiryo UI" panose="020B0604030504040204" pitchFamily="50" charset="-128"/>
              </a:rPr>
              <a:t>の命</a:t>
            </a:r>
            <a:r>
              <a:rPr lang="ja-JP" altLang="en-US" sz="1600" b="1" u="sng" dirty="0">
                <a:solidFill>
                  <a:schemeClr val="tx1"/>
                </a:solidFill>
                <a:latin typeface="Meiryo UI" panose="020B0604030504040204" pitchFamily="50" charset="-128"/>
                <a:ea typeface="Meiryo UI" panose="020B0604030504040204" pitchFamily="50" charset="-128"/>
              </a:rPr>
              <a:t>を守る」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spc="-70" dirty="0">
                <a:solidFill>
                  <a:schemeClr val="tx1"/>
                </a:solidFill>
                <a:latin typeface="Meiryo UI" panose="020B0604030504040204" pitchFamily="50" charset="-128"/>
                <a:ea typeface="Meiryo UI" panose="020B0604030504040204" pitchFamily="50" charset="-128"/>
              </a:rPr>
              <a:t>●</a:t>
            </a:r>
            <a:r>
              <a:rPr lang="ja-JP" altLang="en-US" sz="1600" spc="-70" dirty="0" smtClean="0">
                <a:solidFill>
                  <a:schemeClr val="tx1"/>
                </a:solidFill>
                <a:latin typeface="Meiryo UI" panose="020B0604030504040204" pitchFamily="50" charset="-128"/>
                <a:ea typeface="Meiryo UI" panose="020B0604030504040204" pitchFamily="50" charset="-128"/>
              </a:rPr>
              <a:t>　その</a:t>
            </a:r>
            <a:r>
              <a:rPr lang="ja-JP" altLang="en-US" sz="1600" spc="-70" dirty="0">
                <a:solidFill>
                  <a:schemeClr val="tx1"/>
                </a:solidFill>
                <a:latin typeface="Meiryo UI" panose="020B0604030504040204" pitchFamily="50" charset="-128"/>
                <a:ea typeface="Meiryo UI" panose="020B0604030504040204" pitchFamily="50" charset="-128"/>
              </a:rPr>
              <a:t>ためには、</a:t>
            </a:r>
            <a:r>
              <a:rPr lang="ja-JP" altLang="en-US" sz="1600" b="1" u="sng" spc="-70" dirty="0">
                <a:solidFill>
                  <a:schemeClr val="tx1"/>
                </a:solidFill>
                <a:latin typeface="Meiryo UI" panose="020B0604030504040204" pitchFamily="50" charset="-128"/>
                <a:ea typeface="Meiryo UI" panose="020B0604030504040204" pitchFamily="50" charset="-128"/>
              </a:rPr>
              <a:t>「感染拡大</a:t>
            </a:r>
            <a:r>
              <a:rPr lang="ja-JP" altLang="en-US" sz="1600" b="1" u="sng" spc="-70" dirty="0" smtClean="0">
                <a:solidFill>
                  <a:schemeClr val="tx1"/>
                </a:solidFill>
                <a:latin typeface="Meiryo UI" panose="020B0604030504040204" pitchFamily="50" charset="-128"/>
                <a:ea typeface="Meiryo UI" panose="020B0604030504040204" pitchFamily="50" charset="-128"/>
              </a:rPr>
              <a:t>の</a:t>
            </a:r>
            <a:r>
              <a:rPr lang="ja-JP" altLang="en-US" sz="1600" b="1" u="sng" spc="-70" dirty="0">
                <a:solidFill>
                  <a:schemeClr val="tx1"/>
                </a:solidFill>
                <a:latin typeface="Meiryo UI" panose="020B0604030504040204" pitchFamily="50" charset="-128"/>
                <a:ea typeface="Meiryo UI" panose="020B0604030504040204" pitchFamily="50" charset="-128"/>
              </a:rPr>
              <a:t>抑制</a:t>
            </a:r>
            <a:r>
              <a:rPr lang="ja-JP" altLang="en-US" sz="1600" b="1" u="sng" spc="-70" dirty="0" smtClean="0">
                <a:solidFill>
                  <a:schemeClr val="tx1"/>
                </a:solidFill>
                <a:latin typeface="Meiryo UI" panose="020B0604030504040204" pitchFamily="50" charset="-128"/>
                <a:ea typeface="Meiryo UI" panose="020B0604030504040204" pitchFamily="50" charset="-128"/>
              </a:rPr>
              <a:t>と</a:t>
            </a:r>
            <a:r>
              <a:rPr lang="ja-JP" altLang="en-US" sz="1600" b="1" u="sng" spc="-70" dirty="0">
                <a:solidFill>
                  <a:schemeClr val="tx1"/>
                </a:solidFill>
                <a:latin typeface="Meiryo UI" panose="020B0604030504040204" pitchFamily="50" charset="-128"/>
                <a:ea typeface="Meiryo UI" panose="020B0604030504040204" pitchFamily="50" charset="-128"/>
              </a:rPr>
              <a:t>社会経済活動の再開・維持との両立</a:t>
            </a:r>
            <a:r>
              <a:rPr lang="ja-JP" altLang="en-US" sz="1600" b="1" u="sng" spc="-70" dirty="0" smtClean="0">
                <a:solidFill>
                  <a:schemeClr val="tx1"/>
                </a:solidFill>
                <a:latin typeface="Meiryo UI" panose="020B0604030504040204" pitchFamily="50" charset="-128"/>
                <a:ea typeface="Meiryo UI" panose="020B0604030504040204" pitchFamily="50" charset="-128"/>
              </a:rPr>
              <a:t>を図る</a:t>
            </a:r>
            <a:r>
              <a:rPr lang="ja-JP" altLang="en-US" sz="1600" b="1" u="sng" spc="-70" dirty="0">
                <a:solidFill>
                  <a:schemeClr val="tx1"/>
                </a:solidFill>
                <a:latin typeface="Meiryo UI" panose="020B0604030504040204" pitchFamily="50" charset="-128"/>
                <a:ea typeface="Meiryo UI" panose="020B0604030504040204" pitchFamily="50" charset="-128"/>
              </a:rPr>
              <a:t>」ための戦略に移行</a:t>
            </a:r>
            <a:r>
              <a:rPr lang="ja-JP" altLang="en-US" sz="1600" spc="-70" dirty="0" smtClean="0">
                <a:solidFill>
                  <a:schemeClr val="tx1"/>
                </a:solidFill>
                <a:latin typeface="Meiryo UI" panose="020B0604030504040204" pitchFamily="50" charset="-128"/>
                <a:ea typeface="Meiryo UI" panose="020B0604030504040204" pitchFamily="50" charset="-128"/>
              </a:rPr>
              <a:t>していく</a:t>
            </a:r>
            <a:r>
              <a:rPr lang="ja-JP" altLang="en-US" sz="1600" spc="-70" dirty="0">
                <a:solidFill>
                  <a:schemeClr val="tx1"/>
                </a:solidFill>
                <a:latin typeface="Meiryo UI" panose="020B0604030504040204" pitchFamily="50" charset="-128"/>
                <a:ea typeface="Meiryo UI" panose="020B0604030504040204" pitchFamily="50" charset="-128"/>
              </a:rPr>
              <a:t>ことが必要。</a:t>
            </a:r>
            <a:endParaRPr lang="en-US" altLang="ja-JP" sz="1600" spc="-7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29564591"/>
              </p:ext>
            </p:extLst>
          </p:nvPr>
        </p:nvGraphicFramePr>
        <p:xfrm>
          <a:off x="235435" y="5624087"/>
          <a:ext cx="9317479" cy="370840"/>
        </p:xfrm>
        <a:graphic>
          <a:graphicData uri="http://schemas.openxmlformats.org/drawingml/2006/table">
            <a:tbl>
              <a:tblPr firstRow="1" bandRow="1">
                <a:tableStyleId>{5C22544A-7EE6-4342-B048-85BDC9FD1C3A}</a:tableStyleId>
              </a:tblPr>
              <a:tblGrid>
                <a:gridCol w="1219878">
                  <a:extLst>
                    <a:ext uri="{9D8B030D-6E8A-4147-A177-3AD203B41FA5}">
                      <a16:colId xmlns:a16="http://schemas.microsoft.com/office/drawing/2014/main" val="1811232065"/>
                    </a:ext>
                  </a:extLst>
                </a:gridCol>
                <a:gridCol w="3825025">
                  <a:extLst>
                    <a:ext uri="{9D8B030D-6E8A-4147-A177-3AD203B41FA5}">
                      <a16:colId xmlns:a16="http://schemas.microsoft.com/office/drawing/2014/main" val="624466303"/>
                    </a:ext>
                  </a:extLst>
                </a:gridCol>
                <a:gridCol w="4272576">
                  <a:extLst>
                    <a:ext uri="{9D8B030D-6E8A-4147-A177-3AD203B41FA5}">
                      <a16:colId xmlns:a16="http://schemas.microsoft.com/office/drawing/2014/main" val="3310942876"/>
                    </a:ext>
                  </a:extLst>
                </a:gridCol>
              </a:tblGrid>
              <a:tr h="370840">
                <a:tc>
                  <a:txBody>
                    <a:bodyPr/>
                    <a:lstStyle/>
                    <a:p>
                      <a:pPr algn="ctr"/>
                      <a:r>
                        <a:rPr kumimoji="1" lang="ja-JP" altLang="en-US" sz="1600" b="1" dirty="0" smtClean="0">
                          <a:solidFill>
                            <a:schemeClr val="tx1"/>
                          </a:solidFill>
                          <a:latin typeface="+mn-ea"/>
                          <a:ea typeface="+mn-ea"/>
                        </a:rPr>
                        <a:t>大阪モデル</a:t>
                      </a:r>
                      <a:endParaRPr kumimoji="1" lang="ja-JP" altLang="en-US" sz="1600" b="1" dirty="0">
                        <a:solidFill>
                          <a:schemeClr val="tx1"/>
                        </a:solidFill>
                        <a:latin typeface="+mn-ea"/>
                        <a:ea typeface="+mn-ea"/>
                      </a:endParaRPr>
                    </a:p>
                  </a:txBody>
                  <a:tcPr>
                    <a:solidFill>
                      <a:schemeClr val="accent1">
                        <a:lumMod val="40000"/>
                        <a:lumOff val="60000"/>
                      </a:schemeClr>
                    </a:solidFill>
                  </a:tcPr>
                </a:tc>
                <a:tc>
                  <a:txBody>
                    <a:bodyPr/>
                    <a:lstStyle/>
                    <a:p>
                      <a:pPr algn="ctr"/>
                      <a:r>
                        <a:rPr kumimoji="1" lang="ja-JP" altLang="en-US" sz="1600" b="1" spc="0" baseline="0" dirty="0" smtClean="0">
                          <a:solidFill>
                            <a:schemeClr val="tx1"/>
                          </a:solidFill>
                          <a:latin typeface="+mn-ea"/>
                          <a:ea typeface="+mn-ea"/>
                        </a:rPr>
                        <a:t>指標</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①</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③</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の１つ</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２つ）が基準満たす</a:t>
                      </a:r>
                      <a:endParaRPr kumimoji="1" lang="ja-JP" altLang="en-US" sz="1600" b="1" spc="0" baseline="0" dirty="0">
                        <a:solidFill>
                          <a:schemeClr val="tx1"/>
                        </a:solidFill>
                        <a:latin typeface="+mn-ea"/>
                        <a:ea typeface="+mn-ea"/>
                      </a:endParaRPr>
                    </a:p>
                  </a:txBody>
                  <a:tcPr>
                    <a:solidFill>
                      <a:schemeClr val="accent1">
                        <a:lumMod val="40000"/>
                        <a:lumOff val="60000"/>
                      </a:schemeClr>
                    </a:solidFill>
                  </a:tcPr>
                </a:tc>
                <a:tc>
                  <a:txBody>
                    <a:bodyPr/>
                    <a:lstStyle/>
                    <a:p>
                      <a:pPr algn="ctr"/>
                      <a:r>
                        <a:rPr kumimoji="1" lang="ja-JP" altLang="en-US" sz="1600" b="1" spc="0" baseline="0" dirty="0" smtClean="0">
                          <a:solidFill>
                            <a:schemeClr val="tx1"/>
                          </a:solidFill>
                          <a:latin typeface="+mn-ea"/>
                          <a:ea typeface="+mn-ea"/>
                        </a:rPr>
                        <a:t>指標（①</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③）全てが基準満たす</a:t>
                      </a:r>
                      <a:endParaRPr kumimoji="1" lang="ja-JP" altLang="en-US" sz="1600" b="1" spc="0" baseline="0" dirty="0">
                        <a:solidFill>
                          <a:schemeClr val="tx1"/>
                        </a:solidFill>
                        <a:latin typeface="+mn-ea"/>
                        <a:ea typeface="+mn-ea"/>
                      </a:endParaRPr>
                    </a:p>
                  </a:txBody>
                  <a:tcPr>
                    <a:solidFill>
                      <a:schemeClr val="accent1">
                        <a:lumMod val="40000"/>
                        <a:lumOff val="60000"/>
                      </a:schemeClr>
                    </a:solidFill>
                  </a:tcPr>
                </a:tc>
                <a:extLst>
                  <a:ext uri="{0D108BD9-81ED-4DB2-BD59-A6C34878D82A}">
                    <a16:rowId xmlns:a16="http://schemas.microsoft.com/office/drawing/2014/main" val="386207419"/>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673884060"/>
              </p:ext>
            </p:extLst>
          </p:nvPr>
        </p:nvGraphicFramePr>
        <p:xfrm>
          <a:off x="200561" y="3795821"/>
          <a:ext cx="9520563" cy="370840"/>
        </p:xfrm>
        <a:graphic>
          <a:graphicData uri="http://schemas.openxmlformats.org/drawingml/2006/table">
            <a:tbl>
              <a:tblPr firstRow="1" bandRow="1">
                <a:tableStyleId>{5C22544A-7EE6-4342-B048-85BDC9FD1C3A}</a:tableStyleId>
              </a:tblPr>
              <a:tblGrid>
                <a:gridCol w="1752633">
                  <a:extLst>
                    <a:ext uri="{9D8B030D-6E8A-4147-A177-3AD203B41FA5}">
                      <a16:colId xmlns:a16="http://schemas.microsoft.com/office/drawing/2014/main" val="1811232065"/>
                    </a:ext>
                  </a:extLst>
                </a:gridCol>
                <a:gridCol w="7767930">
                  <a:extLst>
                    <a:ext uri="{9D8B030D-6E8A-4147-A177-3AD203B41FA5}">
                      <a16:colId xmlns:a16="http://schemas.microsoft.com/office/drawing/2014/main" val="624466303"/>
                    </a:ext>
                  </a:extLst>
                </a:gridCol>
              </a:tblGrid>
              <a:tr h="370840">
                <a:tc>
                  <a:txBody>
                    <a:bodyPr/>
                    <a:lstStyle/>
                    <a:p>
                      <a:pPr algn="ctr"/>
                      <a:r>
                        <a:rPr kumimoji="1" lang="ja-JP" altLang="en-US" sz="1600" dirty="0" smtClean="0">
                          <a:solidFill>
                            <a:schemeClr val="tx1"/>
                          </a:solidFill>
                        </a:rPr>
                        <a:t>大阪モデル</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1">
                        <a:lumMod val="40000"/>
                        <a:lumOff val="60000"/>
                      </a:schemeClr>
                    </a:solidFill>
                  </a:tcPr>
                </a:tc>
                <a:tc>
                  <a:txBody>
                    <a:bodyPr/>
                    <a:lstStyle/>
                    <a:p>
                      <a:pPr algn="ctr"/>
                      <a:r>
                        <a:rPr kumimoji="1" lang="ja-JP" altLang="en-US" dirty="0" smtClean="0">
                          <a:solidFill>
                            <a:schemeClr val="tx1"/>
                          </a:solidFill>
                        </a:rPr>
                        <a:t>指標（②</a:t>
                      </a:r>
                      <a:r>
                        <a:rPr kumimoji="1" lang="en-US" altLang="ja-JP" dirty="0" smtClean="0">
                          <a:solidFill>
                            <a:schemeClr val="tx1"/>
                          </a:solidFill>
                        </a:rPr>
                        <a:t>~</a:t>
                      </a:r>
                      <a:r>
                        <a:rPr kumimoji="1" lang="ja-JP" altLang="en-US" dirty="0" smtClean="0">
                          <a:solidFill>
                            <a:schemeClr val="tx1"/>
                          </a:solidFill>
                        </a:rPr>
                        <a:t>④）の全てが原則７日間連続クリア後</a:t>
                      </a:r>
                      <a:endParaRPr kumimoji="1" lang="ja-JP" altLang="en-US" b="1" dirty="0">
                        <a:solidFill>
                          <a:schemeClr val="tx1"/>
                        </a:solidFill>
                        <a:latin typeface="Meiryo UI" panose="020B0604030504040204" pitchFamily="50" charset="-128"/>
                        <a:ea typeface="Meiryo UI" panose="020B0604030504040204" pitchFamily="50" charset="-128"/>
                      </a:endParaRPr>
                    </a:p>
                  </a:txBody>
                  <a:tcPr>
                    <a:solidFill>
                      <a:schemeClr val="accent1">
                        <a:lumMod val="40000"/>
                        <a:lumOff val="60000"/>
                      </a:schemeClr>
                    </a:solidFill>
                  </a:tcPr>
                </a:tc>
                <a:extLst>
                  <a:ext uri="{0D108BD9-81ED-4DB2-BD59-A6C34878D82A}">
                    <a16:rowId xmlns:a16="http://schemas.microsoft.com/office/drawing/2014/main" val="386207419"/>
                  </a:ext>
                </a:extLst>
              </a:tr>
            </a:tbl>
          </a:graphicData>
        </a:graphic>
      </p:graphicFrame>
      <p:sp>
        <p:nvSpPr>
          <p:cNvPr id="9" name="テキスト ボックス 8"/>
          <p:cNvSpPr txBox="1"/>
          <p:nvPr/>
        </p:nvSpPr>
        <p:spPr>
          <a:xfrm>
            <a:off x="129225" y="5290180"/>
            <a:ext cx="2323697"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（感染爆発兆候期）</a:t>
            </a:r>
            <a:endParaRPr kumimoji="1" lang="ja-JP" altLang="en-US" sz="1600" b="1" dirty="0">
              <a:latin typeface="Meiryo UI" panose="020B0604030504040204" pitchFamily="50" charset="-128"/>
              <a:ea typeface="Meiryo UI" panose="020B0604030504040204" pitchFamily="50" charset="-128"/>
            </a:endParaRPr>
          </a:p>
        </p:txBody>
      </p:sp>
      <p:sp>
        <p:nvSpPr>
          <p:cNvPr id="10" name="角丸四角形 9"/>
          <p:cNvSpPr/>
          <p:nvPr/>
        </p:nvSpPr>
        <p:spPr>
          <a:xfrm>
            <a:off x="133934" y="3377839"/>
            <a:ext cx="9713918" cy="1646012"/>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79040" y="3087126"/>
            <a:ext cx="1562638" cy="37456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「出口戦略」</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40128" y="3435470"/>
            <a:ext cx="1661374"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（感染収束期）</a:t>
            </a:r>
            <a:endParaRPr kumimoji="1" lang="ja-JP" altLang="en-US" sz="1600" b="1" dirty="0">
              <a:latin typeface="Meiryo UI" panose="020B0604030504040204" pitchFamily="50" charset="-128"/>
              <a:ea typeface="Meiryo UI" panose="020B0604030504040204" pitchFamily="50" charset="-128"/>
            </a:endParaRPr>
          </a:p>
        </p:txBody>
      </p:sp>
      <p:sp>
        <p:nvSpPr>
          <p:cNvPr id="27" name="角丸四角形 26"/>
          <p:cNvSpPr/>
          <p:nvPr/>
        </p:nvSpPr>
        <p:spPr>
          <a:xfrm>
            <a:off x="81816" y="5133515"/>
            <a:ext cx="9713918" cy="16360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11402" y="5020058"/>
            <a:ext cx="1562638" cy="3406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入口</a:t>
            </a:r>
            <a:r>
              <a:rPr kumimoji="1" lang="ja-JP" altLang="en-US" sz="2000" b="1" dirty="0" smtClean="0">
                <a:solidFill>
                  <a:schemeClr val="bg1"/>
                </a:solidFill>
                <a:latin typeface="Meiryo UI" panose="020B0604030504040204" pitchFamily="50" charset="-128"/>
                <a:ea typeface="Meiryo UI" panose="020B0604030504040204" pitchFamily="50" charset="-128"/>
              </a:rPr>
              <a:t>戦略」</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8615965" y="61445"/>
            <a:ext cx="1138295" cy="3924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資料３</a:t>
            </a:r>
            <a:endParaRPr kumimoji="1" lang="ja-JP" altLang="en-US" dirty="0">
              <a:solidFill>
                <a:schemeClr val="tx1"/>
              </a:solidFill>
            </a:endParaRPr>
          </a:p>
        </p:txBody>
      </p:sp>
    </p:spTree>
    <p:extLst>
      <p:ext uri="{BB962C8B-B14F-4D97-AF65-F5344CB8AC3E}">
        <p14:creationId xmlns:p14="http://schemas.microsoft.com/office/powerpoint/2010/main" val="3949570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785491" y="894157"/>
            <a:ext cx="1560325" cy="2130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7" name="正方形/長方形 66"/>
          <p:cNvSpPr/>
          <p:nvPr/>
        </p:nvSpPr>
        <p:spPr>
          <a:xfrm>
            <a:off x="8645357" y="842562"/>
            <a:ext cx="1073475" cy="220025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0" name="直線矢印コネクタ 39"/>
          <p:cNvCxnSpPr/>
          <p:nvPr/>
        </p:nvCxnSpPr>
        <p:spPr>
          <a:xfrm flipH="1" flipV="1">
            <a:off x="513121" y="595213"/>
            <a:ext cx="3845" cy="246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524200" y="3063853"/>
            <a:ext cx="9283019" cy="16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81109" y="1056175"/>
            <a:ext cx="359778" cy="1412726"/>
          </a:xfrm>
          <a:prstGeom prst="rect">
            <a:avLst/>
          </a:prstGeom>
          <a:noFill/>
        </p:spPr>
        <p:txBody>
          <a:bodyPr vert="eaVert"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新規感染者数</a:t>
            </a:r>
            <a:endParaRPr kumimoji="1" lang="en-US" altLang="ja-JP" sz="113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テキスト ボックス 44"/>
          <p:cNvSpPr txBox="1"/>
          <p:nvPr/>
        </p:nvSpPr>
        <p:spPr>
          <a:xfrm>
            <a:off x="9238444" y="3125154"/>
            <a:ext cx="588991" cy="267446"/>
          </a:xfrm>
          <a:prstGeom prst="rect">
            <a:avLst/>
          </a:prstGeom>
          <a:solidFill>
            <a:schemeClr val="bg1"/>
          </a:solid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a:t>
            </a:r>
          </a:p>
        </p:txBody>
      </p:sp>
      <p:sp>
        <p:nvSpPr>
          <p:cNvPr id="46" name="正方形/長方形 45"/>
          <p:cNvSpPr/>
          <p:nvPr/>
        </p:nvSpPr>
        <p:spPr>
          <a:xfrm>
            <a:off x="770417" y="554914"/>
            <a:ext cx="1553592" cy="351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感染の状況が</a:t>
            </a:r>
            <a:endParaRPr kumimoji="1" lang="en-US" altLang="ja-JP" sz="97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厳しい時期</a:t>
            </a:r>
          </a:p>
        </p:txBody>
      </p:sp>
      <p:sp>
        <p:nvSpPr>
          <p:cNvPr id="47" name="正方形/長方形 46"/>
          <p:cNvSpPr/>
          <p:nvPr/>
        </p:nvSpPr>
        <p:spPr>
          <a:xfrm>
            <a:off x="6621273" y="553250"/>
            <a:ext cx="1965684" cy="351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感染の状況が厳しい時期</a:t>
            </a:r>
          </a:p>
        </p:txBody>
      </p:sp>
      <p:sp>
        <p:nvSpPr>
          <p:cNvPr id="48" name="正方形/長方形 47"/>
          <p:cNvSpPr/>
          <p:nvPr/>
        </p:nvSpPr>
        <p:spPr>
          <a:xfrm>
            <a:off x="2331730" y="549882"/>
            <a:ext cx="4282741" cy="351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新規感染者数が限定的となった時期</a:t>
            </a:r>
          </a:p>
        </p:txBody>
      </p:sp>
      <p:sp>
        <p:nvSpPr>
          <p:cNvPr id="50" name="正方形/長方形 49"/>
          <p:cNvSpPr/>
          <p:nvPr/>
        </p:nvSpPr>
        <p:spPr>
          <a:xfrm>
            <a:off x="8596703" y="560001"/>
            <a:ext cx="1142035" cy="351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10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新規感染者数</a:t>
            </a:r>
            <a:r>
              <a:rPr kumimoji="1" lang="ja-JP" altLang="en-US" sz="975" b="1" i="0" u="none" strike="noStrike" kern="1200" cap="none" spc="-10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rPr>
              <a:t>が</a:t>
            </a:r>
            <a:endParaRPr kumimoji="1" lang="en-US" altLang="ja-JP" sz="975" b="1" i="0" u="none" strike="noStrike" kern="1200" cap="none" spc="-10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10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rPr>
              <a:t>限定的</a:t>
            </a:r>
            <a:r>
              <a:rPr kumimoji="1" lang="ja-JP" altLang="en-US" sz="975" b="1" i="0" u="none" strike="noStrike" kern="1200" cap="none" spc="-10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となった時期</a:t>
            </a:r>
          </a:p>
        </p:txBody>
      </p:sp>
      <p:cxnSp>
        <p:nvCxnSpPr>
          <p:cNvPr id="52" name="直線コネクタ 51"/>
          <p:cNvCxnSpPr/>
          <p:nvPr/>
        </p:nvCxnSpPr>
        <p:spPr>
          <a:xfrm flipH="1">
            <a:off x="2324009" y="931289"/>
            <a:ext cx="2483" cy="2132564"/>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8591669" y="908918"/>
            <a:ext cx="33515" cy="2115985"/>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9721838" y="897411"/>
            <a:ext cx="16900" cy="2150894"/>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H="1">
            <a:off x="770417" y="913551"/>
            <a:ext cx="7353" cy="2125074"/>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59" name="角丸四角形吹き出し 58"/>
          <p:cNvSpPr/>
          <p:nvPr/>
        </p:nvSpPr>
        <p:spPr>
          <a:xfrm>
            <a:off x="797396" y="2164774"/>
            <a:ext cx="1065396" cy="679329"/>
          </a:xfrm>
          <a:prstGeom prst="wedgeRoundRectCallout">
            <a:avLst>
              <a:gd name="adj1" fmla="val -34667"/>
              <a:gd name="adj2" fmla="val -118726"/>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緊急事態宣言</a:t>
            </a:r>
            <a:r>
              <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4/7</a:t>
            </a: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自粛要請等</a:t>
            </a:r>
            <a:endPar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69" name="角丸四角形吹き出し 68"/>
          <p:cNvSpPr/>
          <p:nvPr/>
        </p:nvSpPr>
        <p:spPr>
          <a:xfrm>
            <a:off x="8653696" y="1416817"/>
            <a:ext cx="1153523" cy="1144186"/>
          </a:xfrm>
          <a:prstGeom prst="wedgeRoundRectCallout">
            <a:avLst>
              <a:gd name="adj1" fmla="val -48163"/>
              <a:gd name="adj2" fmla="val 64241"/>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300" noProof="0" dirty="0" smtClean="0">
                <a:solidFill>
                  <a:prstClr val="black"/>
                </a:solidFill>
                <a:latin typeface="HGP創英角ｺﾞｼｯｸUB" panose="020B0900000000000000" pitchFamily="50" charset="-128"/>
                <a:ea typeface="HGP創英角ｺﾞｼｯｸUB" panose="020B0900000000000000" pitchFamily="50" charset="-128"/>
              </a:rPr>
              <a:t>緑信号点灯</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自粛解除</a:t>
            </a:r>
          </a:p>
        </p:txBody>
      </p:sp>
      <p:sp>
        <p:nvSpPr>
          <p:cNvPr id="51" name="テキスト ボックス 50"/>
          <p:cNvSpPr txBox="1"/>
          <p:nvPr/>
        </p:nvSpPr>
        <p:spPr>
          <a:xfrm>
            <a:off x="241785" y="83097"/>
            <a:ext cx="9439768" cy="39241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950" b="1" dirty="0">
                <a:solidFill>
                  <a:prstClr val="black"/>
                </a:solidFill>
                <a:latin typeface="Calibri" panose="020F0502020204030204"/>
                <a:ea typeface="游ゴシック" panose="020B0400000000000000" pitchFamily="50" charset="-128"/>
              </a:rPr>
              <a:t>戦略</a:t>
            </a:r>
            <a:r>
              <a:rPr lang="ja-JP" altLang="en-US" sz="1950" b="1" dirty="0" smtClean="0">
                <a:solidFill>
                  <a:prstClr val="black"/>
                </a:solidFill>
                <a:latin typeface="Calibri" panose="020F0502020204030204"/>
                <a:ea typeface="游ゴシック" panose="020B0400000000000000" pitchFamily="50" charset="-128"/>
              </a:rPr>
              <a:t>のロードマップ</a:t>
            </a:r>
            <a:endParaRPr kumimoji="1" lang="ja-JP" altLang="en-US" sz="195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0" name="左右矢印 59"/>
          <p:cNvSpPr/>
          <p:nvPr/>
        </p:nvSpPr>
        <p:spPr>
          <a:xfrm>
            <a:off x="745520" y="2961845"/>
            <a:ext cx="1477590" cy="712476"/>
          </a:xfrm>
          <a:prstGeom prst="leftRightArrow">
            <a:avLst>
              <a:gd name="adj1" fmla="val 50000"/>
              <a:gd name="adj2" fmla="val 3612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テキスト ボックス 60"/>
          <p:cNvSpPr txBox="1"/>
          <p:nvPr/>
        </p:nvSpPr>
        <p:spPr>
          <a:xfrm>
            <a:off x="831961" y="3123474"/>
            <a:ext cx="1364646" cy="442557"/>
          </a:xfrm>
          <a:prstGeom prst="rect">
            <a:avLst/>
          </a:prstGeom>
          <a:noFill/>
        </p:spPr>
        <p:txBody>
          <a:bodyPr wrap="square" rtlCol="0">
            <a:spAutoFit/>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厳しい自粛要請</a:t>
            </a:r>
            <a:endParaRPr kumimoji="1" lang="en-US" altLang="ja-JP" sz="1138"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（現在）</a:t>
            </a:r>
          </a:p>
        </p:txBody>
      </p:sp>
      <p:sp>
        <p:nvSpPr>
          <p:cNvPr id="58" name="スライド番号プレースホルダー 1"/>
          <p:cNvSpPr>
            <a:spLocks noGrp="1"/>
          </p:cNvSpPr>
          <p:nvPr>
            <p:ph type="sldNum" sz="quarter" idx="12"/>
          </p:nvPr>
        </p:nvSpPr>
        <p:spPr>
          <a:xfrm>
            <a:off x="7677150" y="6542531"/>
            <a:ext cx="2228850" cy="29666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16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136185804"/>
              </p:ext>
            </p:extLst>
          </p:nvPr>
        </p:nvGraphicFramePr>
        <p:xfrm>
          <a:off x="123599" y="3922811"/>
          <a:ext cx="8643752" cy="2921000"/>
        </p:xfrm>
        <a:graphic>
          <a:graphicData uri="http://schemas.openxmlformats.org/drawingml/2006/table">
            <a:tbl>
              <a:tblPr firstRow="1" bandRow="1">
                <a:tableStyleId>{5940675A-B579-460E-94D1-54222C63F5DA}</a:tableStyleId>
              </a:tblPr>
              <a:tblGrid>
                <a:gridCol w="639928">
                  <a:extLst>
                    <a:ext uri="{9D8B030D-6E8A-4147-A177-3AD203B41FA5}">
                      <a16:colId xmlns:a16="http://schemas.microsoft.com/office/drawing/2014/main" val="3684197404"/>
                    </a:ext>
                  </a:extLst>
                </a:gridCol>
                <a:gridCol w="1441767">
                  <a:extLst>
                    <a:ext uri="{9D8B030D-6E8A-4147-A177-3AD203B41FA5}">
                      <a16:colId xmlns:a16="http://schemas.microsoft.com/office/drawing/2014/main" val="3763071972"/>
                    </a:ext>
                  </a:extLst>
                </a:gridCol>
                <a:gridCol w="1606416">
                  <a:extLst>
                    <a:ext uri="{9D8B030D-6E8A-4147-A177-3AD203B41FA5}">
                      <a16:colId xmlns:a16="http://schemas.microsoft.com/office/drawing/2014/main" val="1335710318"/>
                    </a:ext>
                  </a:extLst>
                </a:gridCol>
                <a:gridCol w="1104411">
                  <a:extLst>
                    <a:ext uri="{9D8B030D-6E8A-4147-A177-3AD203B41FA5}">
                      <a16:colId xmlns:a16="http://schemas.microsoft.com/office/drawing/2014/main" val="1123256760"/>
                    </a:ext>
                  </a:extLst>
                </a:gridCol>
                <a:gridCol w="1091861">
                  <a:extLst>
                    <a:ext uri="{9D8B030D-6E8A-4147-A177-3AD203B41FA5}">
                      <a16:colId xmlns:a16="http://schemas.microsoft.com/office/drawing/2014/main" val="2804470967"/>
                    </a:ext>
                  </a:extLst>
                </a:gridCol>
                <a:gridCol w="586001">
                  <a:extLst>
                    <a:ext uri="{9D8B030D-6E8A-4147-A177-3AD203B41FA5}">
                      <a16:colId xmlns:a16="http://schemas.microsoft.com/office/drawing/2014/main" val="2850618492"/>
                    </a:ext>
                  </a:extLst>
                </a:gridCol>
                <a:gridCol w="965916">
                  <a:extLst>
                    <a:ext uri="{9D8B030D-6E8A-4147-A177-3AD203B41FA5}">
                      <a16:colId xmlns:a16="http://schemas.microsoft.com/office/drawing/2014/main" val="595438544"/>
                    </a:ext>
                  </a:extLst>
                </a:gridCol>
                <a:gridCol w="1207452">
                  <a:extLst>
                    <a:ext uri="{9D8B030D-6E8A-4147-A177-3AD203B41FA5}">
                      <a16:colId xmlns:a16="http://schemas.microsoft.com/office/drawing/2014/main" val="3707919052"/>
                    </a:ext>
                  </a:extLst>
                </a:gridCol>
              </a:tblGrid>
              <a:tr h="179365">
                <a:tc>
                  <a:txBody>
                    <a:bodyPr/>
                    <a:lstStyle/>
                    <a:p>
                      <a:pPr algn="l"/>
                      <a:r>
                        <a:rPr kumimoji="1" lang="ja-JP" altLang="en-US" sz="1100" b="1" dirty="0" smtClean="0">
                          <a:latin typeface="Meiryo UI" panose="020B0604030504040204" pitchFamily="50" charset="-128"/>
                          <a:ea typeface="Meiryo UI" panose="020B0604030504040204" pitchFamily="50" charset="-128"/>
                        </a:rPr>
                        <a:t>信号</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rgbClr val="FFFF00"/>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600" b="1" dirty="0">
                        <a:solidFill>
                          <a:srgbClr val="00B050"/>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600" b="1"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600" b="1" dirty="0">
                        <a:latin typeface="Meiryo UI" panose="020B0604030504040204" pitchFamily="50" charset="-128"/>
                        <a:ea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algn="ct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187827062"/>
                  </a:ext>
                </a:extLst>
              </a:tr>
              <a:tr h="273050">
                <a:tc>
                  <a:txBody>
                    <a:bodyPr/>
                    <a:lstStyle/>
                    <a:p>
                      <a:pPr algn="l"/>
                      <a:r>
                        <a:rPr kumimoji="1" lang="ja-JP" altLang="en-US" sz="1100" b="1" dirty="0" smtClean="0">
                          <a:latin typeface="Meiryo UI" panose="020B0604030504040204" pitchFamily="50" charset="-128"/>
                          <a:ea typeface="Meiryo UI" panose="020B0604030504040204" pitchFamily="50" charset="-128"/>
                        </a:rPr>
                        <a:t>外出</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dirty="0" smtClean="0">
                          <a:latin typeface="Meiryo UI" panose="020B0604030504040204" pitchFamily="50" charset="-128"/>
                          <a:ea typeface="Meiryo UI" panose="020B0604030504040204" pitchFamily="50" charset="-128"/>
                        </a:rPr>
                        <a:t>不要不急の外出自粛</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（生活の維持に必要な場合を除き自粛）</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30" baseline="0" dirty="0" smtClean="0">
                          <a:latin typeface="Meiryo UI" panose="020B0604030504040204" pitchFamily="50" charset="-128"/>
                          <a:ea typeface="Meiryo UI" panose="020B0604030504040204" pitchFamily="50" charset="-128"/>
                        </a:rPr>
                        <a:t>８割程度の接触機会の低減を目指す</a:t>
                      </a:r>
                      <a:r>
                        <a:rPr kumimoji="1" lang="en-US" altLang="ja-JP" sz="1100" spc="-30" baseline="0" dirty="0" smtClean="0">
                          <a:latin typeface="Meiryo UI" panose="020B0604030504040204" pitchFamily="50" charset="-128"/>
                          <a:ea typeface="Meiryo UI" panose="020B0604030504040204" pitchFamily="50" charset="-128"/>
                        </a:rPr>
                        <a:t>(</a:t>
                      </a:r>
                      <a:r>
                        <a:rPr kumimoji="1" lang="ja-JP" altLang="en-US" sz="1100" spc="-30" baseline="0" dirty="0" smtClean="0">
                          <a:latin typeface="Meiryo UI" panose="020B0604030504040204" pitchFamily="50" charset="-128"/>
                          <a:ea typeface="Meiryo UI" panose="020B0604030504040204" pitchFamily="50" charset="-128"/>
                        </a:rPr>
                        <a:t>府県間移動、夜間の繁華街、三つの密を自粛　等</a:t>
                      </a:r>
                      <a:r>
                        <a:rPr kumimoji="1" lang="en-US" altLang="ja-JP" sz="1100" spc="-30" baseline="0" dirty="0" smtClean="0">
                          <a:latin typeface="Meiryo UI" panose="020B0604030504040204" pitchFamily="50" charset="-128"/>
                          <a:ea typeface="Meiryo UI" panose="020B0604030504040204" pitchFamily="50" charset="-128"/>
                        </a:rPr>
                        <a:t>)</a:t>
                      </a:r>
                      <a:endParaRPr kumimoji="1" lang="ja-JP" altLang="en-US" sz="1100" spc="-30" baseline="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dirty="0" smtClean="0">
                          <a:latin typeface="Meiryo UI" panose="020B0604030504040204" pitchFamily="50" charset="-128"/>
                          <a:ea typeface="Meiryo UI" panose="020B0604030504040204" pitchFamily="50" charset="-128"/>
                        </a:rPr>
                        <a:t>府県間移動、夜間の繁華街等を自粛</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l"/>
                      <a:r>
                        <a:rPr kumimoji="1" lang="ja-JP" altLang="en-US" sz="1100" spc="-60" baseline="0" dirty="0" smtClean="0">
                          <a:latin typeface="Meiryo UI" panose="020B0604030504040204" pitchFamily="50" charset="-128"/>
                          <a:ea typeface="Meiryo UI" panose="020B0604030504040204" pitchFamily="50" charset="-128"/>
                        </a:rPr>
                        <a:t>原則、自粛要請を解除</a:t>
                      </a:r>
                      <a:endParaRPr kumimoji="1" lang="ja-JP" altLang="en-US" sz="1100" spc="-60" baseline="0" dirty="0">
                        <a:latin typeface="Meiryo UI" panose="020B0604030504040204" pitchFamily="50" charset="-128"/>
                        <a:ea typeface="Meiryo UI" panose="020B0604030504040204" pitchFamily="50" charset="-128"/>
                      </a:endParaRPr>
                    </a:p>
                  </a:txBody>
                  <a:tcPr/>
                </a:tc>
                <a:tc rowSpan="3">
                  <a:txBody>
                    <a:bodyPr/>
                    <a:lstStyle/>
                    <a:p>
                      <a:pPr algn="ctr"/>
                      <a:r>
                        <a:rPr kumimoji="1" lang="ja-JP" altLang="en-US" sz="1100" spc="0" baseline="0" dirty="0" smtClean="0">
                          <a:latin typeface="Meiryo UI" panose="020B0604030504040204" pitchFamily="50" charset="-128"/>
                          <a:ea typeface="Meiryo UI" panose="020B0604030504040204" pitchFamily="50" charset="-128"/>
                        </a:rPr>
                        <a:t>注意</a:t>
                      </a:r>
                      <a:endParaRPr kumimoji="1" lang="en-US" altLang="ja-JP" sz="1100" spc="0" baseline="0" dirty="0" smtClean="0">
                        <a:latin typeface="Meiryo UI" panose="020B0604030504040204" pitchFamily="50" charset="-128"/>
                        <a:ea typeface="Meiryo UI" panose="020B0604030504040204" pitchFamily="50" charset="-128"/>
                      </a:endParaRPr>
                    </a:p>
                    <a:p>
                      <a:pPr algn="ctr"/>
                      <a:r>
                        <a:rPr kumimoji="1" lang="ja-JP" altLang="en-US" sz="1100" spc="0" baseline="0" dirty="0" smtClean="0">
                          <a:latin typeface="Meiryo UI" panose="020B0604030504040204" pitchFamily="50" charset="-128"/>
                          <a:ea typeface="Meiryo UI" panose="020B0604030504040204" pitchFamily="50" charset="-128"/>
                        </a:rPr>
                        <a:t>喚起</a:t>
                      </a:r>
                      <a:endParaRPr kumimoji="1" lang="ja-JP" altLang="en-US" sz="1100" spc="0" baseline="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spc="-70" baseline="0" dirty="0" smtClean="0">
                          <a:latin typeface="Meiryo UI" panose="020B0604030504040204" pitchFamily="50" charset="-128"/>
                          <a:ea typeface="Meiryo UI" panose="020B0604030504040204" pitchFamily="50" charset="-128"/>
                        </a:rPr>
                        <a:t>府県間移動、夜間の繁華街、週末の外出自粛等</a:t>
                      </a:r>
                      <a:endParaRPr kumimoji="1" lang="en-US" altLang="ja-JP" sz="1100" spc="-70" baseline="0" dirty="0" smtClean="0">
                        <a:latin typeface="Meiryo UI" panose="020B0604030504040204" pitchFamily="50" charset="-128"/>
                        <a:ea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algn="l">
                        <a:lnSpc>
                          <a:spcPts val="1200"/>
                        </a:lnSpc>
                      </a:pPr>
                      <a:r>
                        <a:rPr kumimoji="1" lang="ja-JP" altLang="en-US" sz="1100" dirty="0" smtClean="0">
                          <a:latin typeface="Meiryo UI" panose="020B0604030504040204" pitchFamily="50" charset="-128"/>
                          <a:ea typeface="Meiryo UI" panose="020B0604030504040204" pitchFamily="50" charset="-128"/>
                        </a:rPr>
                        <a:t>不要不急の外出自粛（生活の維持に必要な場合を除き自粛）</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570305653"/>
                  </a:ext>
                </a:extLst>
              </a:tr>
              <a:tr h="180340">
                <a:tc>
                  <a:txBody>
                    <a:bodyPr/>
                    <a:lstStyle/>
                    <a:p>
                      <a:pPr algn="l"/>
                      <a:r>
                        <a:rPr kumimoji="1" lang="ja-JP" altLang="en-US" sz="1100" b="1" dirty="0" smtClean="0">
                          <a:latin typeface="Meiryo UI" panose="020B0604030504040204" pitchFamily="50" charset="-128"/>
                          <a:ea typeface="Meiryo UI" panose="020B0604030504040204" pitchFamily="50" charset="-128"/>
                        </a:rPr>
                        <a:t>イベント</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全イベント自粛</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全イベント自粛</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100" baseline="0" dirty="0" smtClean="0">
                          <a:latin typeface="Meiryo UI" panose="020B0604030504040204" pitchFamily="50" charset="-128"/>
                          <a:ea typeface="Meiryo UI" panose="020B0604030504040204" pitchFamily="50" charset="-128"/>
                        </a:rPr>
                        <a:t>少人数のイベントの制限解除</a:t>
                      </a:r>
                      <a:endParaRPr kumimoji="1" lang="ja-JP" altLang="en-US" sz="1100" spc="-100" baseline="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100" baseline="0" dirty="0" smtClean="0">
                          <a:latin typeface="Meiryo UI" panose="020B0604030504040204" pitchFamily="50" charset="-128"/>
                          <a:ea typeface="Meiryo UI" panose="020B0604030504040204" pitchFamily="50" charset="-128"/>
                        </a:rPr>
                        <a:t>原則、自粛要請を解除</a:t>
                      </a:r>
                      <a:endParaRPr kumimoji="1" lang="ja-JP" altLang="en-US" sz="1100" spc="-100" baseline="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0" baseline="0" dirty="0" smtClean="0">
                          <a:latin typeface="Meiryo UI" panose="020B0604030504040204" pitchFamily="50" charset="-128"/>
                          <a:ea typeface="Meiryo UI" panose="020B0604030504040204" pitchFamily="50" charset="-128"/>
                        </a:rPr>
                        <a:t>大規模イベント自粛</a:t>
                      </a:r>
                      <a:endParaRPr kumimoji="1" lang="ja-JP" altLang="en-US" sz="1100" spc="0" baseline="0" dirty="0">
                        <a:latin typeface="Meiryo UI" panose="020B0604030504040204" pitchFamily="50" charset="-128"/>
                        <a:ea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全イベント自粛</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72565275"/>
                  </a:ext>
                </a:extLst>
              </a:tr>
              <a:tr h="0">
                <a:tc>
                  <a:txBody>
                    <a:bodyPr/>
                    <a:lstStyle/>
                    <a:p>
                      <a:pPr algn="l"/>
                      <a:r>
                        <a:rPr kumimoji="1" lang="ja-JP" altLang="en-US" sz="1100" b="1" dirty="0" smtClean="0">
                          <a:latin typeface="Meiryo UI" panose="020B0604030504040204" pitchFamily="50" charset="-128"/>
                          <a:ea typeface="Meiryo UI" panose="020B0604030504040204" pitchFamily="50" charset="-128"/>
                        </a:rPr>
                        <a:t>施設</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・社会生活維持に</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必要な施設等以外は幅広く休止</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・食事提供施設の</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営業時間の制限</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100"/>
                        </a:lnSpc>
                      </a:pPr>
                      <a:r>
                        <a:rPr kumimoji="1" lang="ja-JP" altLang="en-US" sz="1100" spc="-100" baseline="0" dirty="0" smtClean="0">
                          <a:latin typeface="Meiryo UI" panose="020B0604030504040204" pitchFamily="50" charset="-128"/>
                          <a:ea typeface="Meiryo UI" panose="020B0604030504040204" pitchFamily="50" charset="-128"/>
                        </a:rPr>
                        <a:t>・①</a:t>
                      </a:r>
                      <a:r>
                        <a:rPr kumimoji="1" lang="en-US" altLang="ja-JP" sz="1100" spc="-100" baseline="0" dirty="0" smtClean="0">
                          <a:latin typeface="Meiryo UI" panose="020B0604030504040204" pitchFamily="50" charset="-128"/>
                          <a:ea typeface="Meiryo UI" panose="020B0604030504040204" pitchFamily="50" charset="-128"/>
                        </a:rPr>
                        <a:t>~</a:t>
                      </a:r>
                      <a:r>
                        <a:rPr kumimoji="1" lang="ja-JP" altLang="en-US" sz="1100" spc="-100" baseline="0" dirty="0" smtClean="0">
                          <a:latin typeface="Meiryo UI" panose="020B0604030504040204" pitchFamily="50" charset="-128"/>
                          <a:ea typeface="Meiryo UI" panose="020B0604030504040204" pitchFamily="50" charset="-128"/>
                        </a:rPr>
                        <a:t>③以外は休止解除</a:t>
                      </a:r>
                      <a:endParaRPr kumimoji="1" lang="en-US" altLang="ja-JP" sz="1100" spc="-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①クラスター発生施設</a:t>
                      </a:r>
                      <a:endParaRPr kumimoji="1" lang="en-US" altLang="ja-JP" sz="1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及びその類似施設</a:t>
                      </a:r>
                      <a:endParaRPr kumimoji="1" lang="en-US" altLang="ja-JP" sz="1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②クラスター発生施設</a:t>
                      </a:r>
                      <a:endParaRPr kumimoji="1" lang="en-US" altLang="ja-JP" sz="1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区分のうち</a:t>
                      </a:r>
                      <a:r>
                        <a:rPr kumimoji="1" lang="en-US" altLang="ja-JP" sz="1100" baseline="0" dirty="0" smtClean="0">
                          <a:latin typeface="Meiryo UI" panose="020B0604030504040204" pitchFamily="50" charset="-128"/>
                          <a:ea typeface="Meiryo UI" panose="020B0604030504040204" pitchFamily="50" charset="-128"/>
                        </a:rPr>
                        <a:t>1000</a:t>
                      </a:r>
                      <a:r>
                        <a:rPr kumimoji="1" lang="ja-JP" altLang="en-US" sz="1100" baseline="0" dirty="0" smtClean="0">
                          <a:latin typeface="Meiryo UI" panose="020B0604030504040204" pitchFamily="50" charset="-128"/>
                          <a:ea typeface="Meiryo UI" panose="020B0604030504040204" pitchFamily="50" charset="-128"/>
                        </a:rPr>
                        <a:t>㎡超の大規模施設</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遊興施設、運動・遊技施設</a:t>
                      </a:r>
                      <a:r>
                        <a:rPr kumimoji="1" lang="en-US" altLang="ja-JP" sz="1100" dirty="0" smtClean="0">
                          <a:latin typeface="Meiryo UI" panose="020B0604030504040204" pitchFamily="50" charset="-128"/>
                          <a:ea typeface="Meiryo UI" panose="020B0604030504040204" pitchFamily="50" charset="-128"/>
                        </a:rPr>
                        <a:t>)</a:t>
                      </a:r>
                    </a:p>
                    <a:p>
                      <a:pPr algn="l">
                        <a:lnSpc>
                          <a:spcPts val="1100"/>
                        </a:lnSpc>
                      </a:pPr>
                      <a:r>
                        <a:rPr kumimoji="1" lang="ja-JP" altLang="en-US" sz="1100" dirty="0" smtClean="0">
                          <a:latin typeface="Meiryo UI" panose="020B0604030504040204" pitchFamily="50" charset="-128"/>
                          <a:ea typeface="Meiryo UI" panose="020B0604030504040204" pitchFamily="50" charset="-128"/>
                        </a:rPr>
                        <a:t>③集会・展示施設</a:t>
                      </a:r>
                      <a:endParaRPr kumimoji="1" lang="en-US" altLang="ja-JP" sz="110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dirty="0" smtClean="0">
                          <a:latin typeface="Meiryo UI" panose="020B0604030504040204" pitchFamily="50" charset="-128"/>
                          <a:ea typeface="Meiryo UI" panose="020B0604030504040204" pitchFamily="50" charset="-128"/>
                        </a:rPr>
                        <a:t>・食事提供施設の</a:t>
                      </a:r>
                      <a:endParaRPr kumimoji="1" lang="en-US" altLang="ja-JP" sz="110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dirty="0" smtClean="0">
                          <a:latin typeface="Meiryo UI" panose="020B0604030504040204" pitchFamily="50" charset="-128"/>
                          <a:ea typeface="Meiryo UI" panose="020B0604030504040204" pitchFamily="50" charset="-128"/>
                        </a:rPr>
                        <a:t>営業時間制限の緩和</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spc="-70" baseline="0" dirty="0" smtClean="0">
                          <a:latin typeface="Meiryo UI" panose="020B0604030504040204" pitchFamily="50" charset="-128"/>
                          <a:ea typeface="Meiryo UI" panose="020B0604030504040204" pitchFamily="50" charset="-128"/>
                        </a:rPr>
                        <a:t>グリーンステージ１</a:t>
                      </a:r>
                      <a:r>
                        <a:rPr kumimoji="1" lang="ja-JP" altLang="en-US" sz="1100" dirty="0" smtClean="0">
                          <a:latin typeface="Meiryo UI" panose="020B0604030504040204" pitchFamily="50" charset="-128"/>
                          <a:ea typeface="Meiryo UI" panose="020B0604030504040204" pitchFamily="50" charset="-128"/>
                        </a:rPr>
                        <a:t>の状況を見極め、①施設の解除を判断（②③は解除）</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・食事提供施設の営業時間規制の緩和継続</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原則、全ての施設の休止要請を解除</a:t>
                      </a: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直近にクラスターが発生した施設は休止</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過去のクラスター発生施設の休止を</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判断）</a:t>
                      </a:r>
                    </a:p>
                  </a:txBody>
                  <a:tcPr>
                    <a:lnR w="12700" cap="flat" cmpd="sng" algn="ctr">
                      <a:solidFill>
                        <a:schemeClr val="tx1"/>
                      </a:solidFill>
                      <a:prstDash val="dash"/>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a:t>
                      </a:r>
                      <a:r>
                        <a:rPr kumimoji="1" lang="ja-JP" altLang="en-US" sz="1100" spc="-70" baseline="0" dirty="0" smtClean="0">
                          <a:latin typeface="Meiryo UI" panose="020B0604030504040204" pitchFamily="50" charset="-128"/>
                          <a:ea typeface="Meiryo UI" panose="020B0604030504040204" pitchFamily="50" charset="-128"/>
                        </a:rPr>
                        <a:t>社会生活維持に必要な施設等以外は幅広く休止</a:t>
                      </a:r>
                      <a:endParaRPr kumimoji="1" lang="en-US" altLang="ja-JP" sz="1100" spc="-70" baseline="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a:t>
                      </a:r>
                      <a:r>
                        <a:rPr kumimoji="1" lang="ja-JP" altLang="en-US" sz="1100" spc="-70" baseline="0" dirty="0" smtClean="0">
                          <a:latin typeface="Meiryo UI" panose="020B0604030504040204" pitchFamily="50" charset="-128"/>
                          <a:ea typeface="Meiryo UI" panose="020B0604030504040204" pitchFamily="50" charset="-128"/>
                        </a:rPr>
                        <a:t>食事提供施設の営業時間の制限</a:t>
                      </a:r>
                    </a:p>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969747913"/>
                  </a:ext>
                </a:extLst>
              </a:tr>
            </a:tbl>
          </a:graphicData>
        </a:graphic>
      </p:graphicFrame>
      <p:sp>
        <p:nvSpPr>
          <p:cNvPr id="83" name="右矢印 82"/>
          <p:cNvSpPr/>
          <p:nvPr/>
        </p:nvSpPr>
        <p:spPr>
          <a:xfrm>
            <a:off x="6671188" y="2986171"/>
            <a:ext cx="938468" cy="790490"/>
          </a:xfrm>
          <a:prstGeom prst="rightArrow">
            <a:avLst/>
          </a:prstGeom>
          <a:solidFill>
            <a:srgbClr val="FF99F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6" name="楕円 55"/>
          <p:cNvSpPr/>
          <p:nvPr/>
        </p:nvSpPr>
        <p:spPr>
          <a:xfrm>
            <a:off x="2936278" y="4027432"/>
            <a:ext cx="193700" cy="169573"/>
          </a:xfrm>
          <a:prstGeom prst="ellipse">
            <a:avLst/>
          </a:prstGeom>
          <a:solidFill>
            <a:srgbClr val="00B050"/>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7" name="楕円 56"/>
          <p:cNvSpPr/>
          <p:nvPr/>
        </p:nvSpPr>
        <p:spPr>
          <a:xfrm>
            <a:off x="4235480" y="3987200"/>
            <a:ext cx="231965" cy="219925"/>
          </a:xfrm>
          <a:prstGeom prst="ellipse">
            <a:avLst/>
          </a:prstGeom>
          <a:solidFill>
            <a:srgbClr val="00B050"/>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楕円 61"/>
          <p:cNvSpPr/>
          <p:nvPr/>
        </p:nvSpPr>
        <p:spPr>
          <a:xfrm>
            <a:off x="5291213" y="3952978"/>
            <a:ext cx="299187" cy="267215"/>
          </a:xfrm>
          <a:prstGeom prst="ellipse">
            <a:avLst/>
          </a:prstGeom>
          <a:solidFill>
            <a:srgbClr val="00B050"/>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2" name="右矢印 71"/>
          <p:cNvSpPr/>
          <p:nvPr/>
        </p:nvSpPr>
        <p:spPr>
          <a:xfrm>
            <a:off x="7409081" y="2998108"/>
            <a:ext cx="1195960" cy="790490"/>
          </a:xfrm>
          <a:prstGeom prst="rightArrow">
            <a:avLst/>
          </a:prstGeom>
          <a:solidFill>
            <a:srgbClr val="FF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テキスト ボックス 62"/>
          <p:cNvSpPr txBox="1"/>
          <p:nvPr/>
        </p:nvSpPr>
        <p:spPr>
          <a:xfrm>
            <a:off x="7644624" y="3191486"/>
            <a:ext cx="969225"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レッド</a:t>
            </a:r>
            <a:endParaRPr kumimoji="1" lang="en-US" altLang="ja-JP"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ステージ２</a:t>
            </a:r>
            <a:endParaRPr kumimoji="1" lang="en-US" altLang="ja-JP"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 name="乗算 1"/>
          <p:cNvSpPr/>
          <p:nvPr/>
        </p:nvSpPr>
        <p:spPr>
          <a:xfrm>
            <a:off x="843181" y="3863855"/>
            <a:ext cx="450395" cy="43339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3" name="乗算 72"/>
          <p:cNvSpPr/>
          <p:nvPr/>
        </p:nvSpPr>
        <p:spPr>
          <a:xfrm>
            <a:off x="6870348" y="3844940"/>
            <a:ext cx="450395" cy="47904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乗算 74"/>
          <p:cNvSpPr/>
          <p:nvPr/>
        </p:nvSpPr>
        <p:spPr>
          <a:xfrm>
            <a:off x="7641114" y="3869606"/>
            <a:ext cx="450395" cy="45438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6" name="正方形/長方形 65"/>
          <p:cNvSpPr/>
          <p:nvPr/>
        </p:nvSpPr>
        <p:spPr>
          <a:xfrm>
            <a:off x="2372664" y="915761"/>
            <a:ext cx="4236774" cy="212286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角丸四角形吹き出し 4"/>
          <p:cNvSpPr/>
          <p:nvPr/>
        </p:nvSpPr>
        <p:spPr>
          <a:xfrm>
            <a:off x="2473862" y="1512324"/>
            <a:ext cx="1756639" cy="1028012"/>
          </a:xfrm>
          <a:prstGeom prst="wedgeRoundRectCallout">
            <a:avLst>
              <a:gd name="adj1" fmla="val -58310"/>
              <a:gd name="adj2" fmla="val 50592"/>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300" noProof="0" dirty="0" smtClean="0">
                <a:solidFill>
                  <a:prstClr val="black"/>
                </a:solidFill>
                <a:latin typeface="HGP創英角ｺﾞｼｯｸUB" panose="020B0900000000000000" pitchFamily="50" charset="-128"/>
                <a:ea typeface="HGP創英角ｺﾞｼｯｸUB" panose="020B0900000000000000" pitchFamily="50" charset="-128"/>
              </a:rPr>
              <a:t>緑信号点灯</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自粛解除</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4" name="角丸四角形吹き出し 23"/>
          <p:cNvSpPr/>
          <p:nvPr/>
        </p:nvSpPr>
        <p:spPr>
          <a:xfrm>
            <a:off x="4909144" y="1408135"/>
            <a:ext cx="1465519" cy="978627"/>
          </a:xfrm>
          <a:prstGeom prst="wedgeRoundRectCallout">
            <a:avLst>
              <a:gd name="adj1" fmla="val 61145"/>
              <a:gd name="adj2" fmla="val 85356"/>
              <a:gd name="adj3" fmla="val 16667"/>
            </a:avLst>
          </a:prstGeom>
          <a:solidFill>
            <a:schemeClr val="tx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300" dirty="0">
                <a:solidFill>
                  <a:prstClr val="white"/>
                </a:solidFill>
                <a:latin typeface="HGP創英角ｺﾞｼｯｸUB" panose="020B0900000000000000" pitchFamily="50" charset="-128"/>
                <a:ea typeface="HGP創英角ｺﾞｼｯｸUB" panose="020B0900000000000000" pitchFamily="50" charset="-128"/>
              </a:rPr>
              <a:t>赤</a:t>
            </a:r>
            <a:r>
              <a:rPr kumimoji="1" lang="ja-JP" altLang="en-US" sz="1300" b="0" i="0" u="none" strike="noStrike" kern="1200" cap="none" spc="0" normalizeH="0" baseline="0" noProof="0" dirty="0" smtClean="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信号</a:t>
            </a:r>
            <a:r>
              <a:rPr kumimoji="1" lang="ja-JP" altLang="en-US"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点灯</a:t>
            </a:r>
            <a:endParaRPr kumimoji="1" lang="en-US" altLang="ja-JP"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自粛要請等</a:t>
            </a:r>
            <a:endParaRPr kumimoji="1" lang="en-US" altLang="ja-JP"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4" name="テキスト ボックス 13"/>
          <p:cNvSpPr txBox="1"/>
          <p:nvPr/>
        </p:nvSpPr>
        <p:spPr>
          <a:xfrm>
            <a:off x="2497820" y="2617062"/>
            <a:ext cx="4116651" cy="276999"/>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新しい生活</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様式</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の継続と適切な感染防止対策を実施→</a:t>
            </a:r>
            <a:endPar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1" name="角丸四角形 70"/>
          <p:cNvSpPr/>
          <p:nvPr/>
        </p:nvSpPr>
        <p:spPr>
          <a:xfrm>
            <a:off x="24361" y="3299161"/>
            <a:ext cx="808915" cy="54575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大阪</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モデル</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右矢印 12"/>
          <p:cNvSpPr/>
          <p:nvPr/>
        </p:nvSpPr>
        <p:spPr>
          <a:xfrm>
            <a:off x="2279145" y="2973819"/>
            <a:ext cx="1642283" cy="790490"/>
          </a:xfrm>
          <a:prstGeom prst="rightArrow">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0" name="テキスト ボックス 109"/>
          <p:cNvSpPr txBox="1"/>
          <p:nvPr/>
        </p:nvSpPr>
        <p:spPr>
          <a:xfrm>
            <a:off x="2182437" y="3176837"/>
            <a:ext cx="1701381" cy="442557"/>
          </a:xfrm>
          <a:prstGeom prst="rect">
            <a:avLst/>
          </a:prstGeom>
          <a:noFill/>
        </p:spPr>
        <p:txBody>
          <a:bodyPr wrap="square" rtlCol="0">
            <a:spAutoFit/>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グリーン</a:t>
            </a:r>
            <a:r>
              <a:rPr kumimoji="1" lang="ja-JP" altLang="en-US"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ステージ</a:t>
            </a: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１</a:t>
            </a:r>
            <a:endParaRPr kumimoji="1" lang="en-US" altLang="ja-JP"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en-US" altLang="ja-JP"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5/16</a:t>
            </a:r>
            <a:r>
              <a:rPr kumimoji="1" lang="ja-JP" altLang="en-US"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endParaRPr kumimoji="1" lang="en-US" altLang="ja-JP"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1167068" y="3542186"/>
            <a:ext cx="90658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特定警戒</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6" name="テキスト ボックス 75"/>
          <p:cNvSpPr txBox="1"/>
          <p:nvPr/>
        </p:nvSpPr>
        <p:spPr>
          <a:xfrm>
            <a:off x="2629826" y="3557969"/>
            <a:ext cx="90658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特定警戒</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0" name="右矢印 79"/>
          <p:cNvSpPr/>
          <p:nvPr/>
        </p:nvSpPr>
        <p:spPr>
          <a:xfrm>
            <a:off x="3934419" y="2994109"/>
            <a:ext cx="1051993" cy="790490"/>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63"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　</a:t>
            </a:r>
            <a:endParaRPr kumimoji="1" lang="ja-JP" altLang="en-US" sz="1463"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8" name="テキスト ボックス 77"/>
          <p:cNvSpPr txBox="1"/>
          <p:nvPr/>
        </p:nvSpPr>
        <p:spPr>
          <a:xfrm>
            <a:off x="3964133" y="3166744"/>
            <a:ext cx="1453182"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cs typeface="+mn-cs"/>
              </a:rPr>
              <a:t>グリーン</a:t>
            </a:r>
            <a:endParaRPr kumimoji="1" lang="en-US" altLang="ja-JP" sz="1138"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cs typeface="+mn-cs"/>
              </a:rPr>
              <a:t>ステージ２</a:t>
            </a:r>
            <a:endParaRPr kumimoji="1" lang="en-US" altLang="ja-JP" sz="1138" b="1" i="0" u="none" strike="noStrike" kern="1200" cap="none" spc="-10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81" name="右矢印 80"/>
          <p:cNvSpPr/>
          <p:nvPr/>
        </p:nvSpPr>
        <p:spPr>
          <a:xfrm>
            <a:off x="4978885" y="3002125"/>
            <a:ext cx="1048118" cy="79049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2" name="テキスト ボックス 81"/>
          <p:cNvSpPr txBox="1"/>
          <p:nvPr/>
        </p:nvSpPr>
        <p:spPr>
          <a:xfrm>
            <a:off x="5003887" y="3191486"/>
            <a:ext cx="843352"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rPr>
              <a:t>グリーン</a:t>
            </a:r>
            <a:endParaRPr kumimoji="1" lang="en-US" altLang="ja-JP"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rPr>
              <a:t>ステージ３</a:t>
            </a:r>
            <a:endParaRPr kumimoji="1" lang="en-US" altLang="ja-JP"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79" name="テキスト ボックス 78"/>
          <p:cNvSpPr txBox="1"/>
          <p:nvPr/>
        </p:nvSpPr>
        <p:spPr>
          <a:xfrm>
            <a:off x="4965171" y="3575586"/>
            <a:ext cx="109962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宣言</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区域</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解除</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7" name="テキスト ボックス 76"/>
          <p:cNvSpPr txBox="1"/>
          <p:nvPr/>
        </p:nvSpPr>
        <p:spPr>
          <a:xfrm>
            <a:off x="3879085" y="3546344"/>
            <a:ext cx="117652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特定警戒解除</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spc="-80" dirty="0" smtClean="0">
                <a:solidFill>
                  <a:prstClr val="black"/>
                </a:solidFill>
                <a:latin typeface="Meiryo UI" panose="020B0604030504040204" pitchFamily="50" charset="-128"/>
                <a:ea typeface="Meiryo UI" panose="020B0604030504040204" pitchFamily="50" charset="-128"/>
              </a:rPr>
              <a:t>又は２週間後</a:t>
            </a:r>
            <a:r>
              <a:rPr lang="en-US" altLang="ja-JP" sz="1200" spc="-80" dirty="0" smtClean="0">
                <a:solidFill>
                  <a:prstClr val="black"/>
                </a:solidFill>
                <a:latin typeface="Meiryo UI" panose="020B0604030504040204" pitchFamily="50" charset="-128"/>
                <a:ea typeface="Meiryo UI" panose="020B0604030504040204" pitchFamily="50" charset="-128"/>
              </a:rPr>
              <a:t>)</a:t>
            </a:r>
            <a:endParaRPr kumimoji="1" lang="ja-JP" altLang="en-US" sz="1200" b="0" i="0" u="none" strike="noStrike" kern="1200" cap="none" spc="-80" normalizeH="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二等辺三角形 16"/>
          <p:cNvSpPr/>
          <p:nvPr/>
        </p:nvSpPr>
        <p:spPr>
          <a:xfrm>
            <a:off x="1798624" y="4008009"/>
            <a:ext cx="212532" cy="196530"/>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5" name="二等辺三角形 84"/>
          <p:cNvSpPr/>
          <p:nvPr/>
        </p:nvSpPr>
        <p:spPr>
          <a:xfrm>
            <a:off x="6162720" y="3930725"/>
            <a:ext cx="344380" cy="289322"/>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6" name="右矢印 85"/>
          <p:cNvSpPr/>
          <p:nvPr/>
        </p:nvSpPr>
        <p:spPr>
          <a:xfrm>
            <a:off x="6001164" y="2970843"/>
            <a:ext cx="682885" cy="79049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7" name="テキスト ボックス 86"/>
          <p:cNvSpPr txBox="1"/>
          <p:nvPr/>
        </p:nvSpPr>
        <p:spPr>
          <a:xfrm>
            <a:off x="5939759" y="3151381"/>
            <a:ext cx="720648"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a:t>
            </a:r>
            <a:endParaRPr kumimoji="1" lang="en-US" altLang="ja-JP" sz="1138" b="1" i="0" u="none" strike="noStrike" kern="1200" cap="none" spc="-15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ステージ</a:t>
            </a:r>
            <a:endParaRPr kumimoji="1" lang="en-US" altLang="ja-JP" sz="1138" b="1" i="0" u="none" strike="noStrike" kern="1200" cap="none" spc="-15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5" name="正方形/長方形 64"/>
          <p:cNvSpPr/>
          <p:nvPr/>
        </p:nvSpPr>
        <p:spPr>
          <a:xfrm>
            <a:off x="6629487" y="929772"/>
            <a:ext cx="1947390" cy="21088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5" name="フリーフォーム 34"/>
          <p:cNvSpPr/>
          <p:nvPr/>
        </p:nvSpPr>
        <p:spPr>
          <a:xfrm>
            <a:off x="516966" y="1016841"/>
            <a:ext cx="1777284" cy="1519781"/>
          </a:xfrm>
          <a:custGeom>
            <a:avLst/>
            <a:gdLst>
              <a:gd name="connsiteX0" fmla="*/ 0 w 1777284"/>
              <a:gd name="connsiteY0" fmla="*/ 1519781 h 1519781"/>
              <a:gd name="connsiteX1" fmla="*/ 875763 w 1777284"/>
              <a:gd name="connsiteY1" fmla="*/ 74 h 1519781"/>
              <a:gd name="connsiteX2" fmla="*/ 1777284 w 1777284"/>
              <a:gd name="connsiteY2" fmla="*/ 1468266 h 1519781"/>
            </a:gdLst>
            <a:ahLst/>
            <a:cxnLst>
              <a:cxn ang="0">
                <a:pos x="connsiteX0" y="connsiteY0"/>
              </a:cxn>
              <a:cxn ang="0">
                <a:pos x="connsiteX1" y="connsiteY1"/>
              </a:cxn>
              <a:cxn ang="0">
                <a:pos x="connsiteX2" y="connsiteY2"/>
              </a:cxn>
            </a:cxnLst>
            <a:rect l="l" t="t" r="r" b="b"/>
            <a:pathLst>
              <a:path w="1777284" h="1519781">
                <a:moveTo>
                  <a:pt x="0" y="1519781"/>
                </a:moveTo>
                <a:cubicBezTo>
                  <a:pt x="289774" y="764220"/>
                  <a:pt x="579549" y="8660"/>
                  <a:pt x="875763" y="74"/>
                </a:cubicBezTo>
                <a:cubicBezTo>
                  <a:pt x="1171977" y="-8512"/>
                  <a:pt x="1474630" y="729877"/>
                  <a:pt x="1777284" y="1468266"/>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9" name="フリーフォーム 38"/>
          <p:cNvSpPr/>
          <p:nvPr/>
        </p:nvSpPr>
        <p:spPr>
          <a:xfrm>
            <a:off x="2306980" y="2511905"/>
            <a:ext cx="2125014" cy="461914"/>
          </a:xfrm>
          <a:custGeom>
            <a:avLst/>
            <a:gdLst>
              <a:gd name="connsiteX0" fmla="*/ 0 w 1185095"/>
              <a:gd name="connsiteY0" fmla="*/ 0 h 461914"/>
              <a:gd name="connsiteX1" fmla="*/ 218941 w 1185095"/>
              <a:gd name="connsiteY1" fmla="*/ 334851 h 461914"/>
              <a:gd name="connsiteX2" fmla="*/ 1107583 w 1185095"/>
              <a:gd name="connsiteY2" fmla="*/ 450761 h 461914"/>
              <a:gd name="connsiteX3" fmla="*/ 1081826 w 1185095"/>
              <a:gd name="connsiteY3" fmla="*/ 450761 h 461914"/>
            </a:gdLst>
            <a:ahLst/>
            <a:cxnLst>
              <a:cxn ang="0">
                <a:pos x="connsiteX0" y="connsiteY0"/>
              </a:cxn>
              <a:cxn ang="0">
                <a:pos x="connsiteX1" y="connsiteY1"/>
              </a:cxn>
              <a:cxn ang="0">
                <a:pos x="connsiteX2" y="connsiteY2"/>
              </a:cxn>
              <a:cxn ang="0">
                <a:pos x="connsiteX3" y="connsiteY3"/>
              </a:cxn>
            </a:cxnLst>
            <a:rect l="l" t="t" r="r" b="b"/>
            <a:pathLst>
              <a:path w="1185095" h="461914">
                <a:moveTo>
                  <a:pt x="0" y="0"/>
                </a:moveTo>
                <a:cubicBezTo>
                  <a:pt x="17172" y="129862"/>
                  <a:pt x="34344" y="259724"/>
                  <a:pt x="218941" y="334851"/>
                </a:cubicBezTo>
                <a:cubicBezTo>
                  <a:pt x="403538" y="409978"/>
                  <a:pt x="963769" y="431443"/>
                  <a:pt x="1107583" y="450761"/>
                </a:cubicBezTo>
                <a:cubicBezTo>
                  <a:pt x="1251397" y="470079"/>
                  <a:pt x="1166611" y="460420"/>
                  <a:pt x="1081826" y="450761"/>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フリーフォーム 48"/>
          <p:cNvSpPr/>
          <p:nvPr/>
        </p:nvSpPr>
        <p:spPr>
          <a:xfrm>
            <a:off x="4444066" y="1465154"/>
            <a:ext cx="5383369" cy="1534814"/>
          </a:xfrm>
          <a:custGeom>
            <a:avLst/>
            <a:gdLst>
              <a:gd name="connsiteX0" fmla="*/ 0 w 5383369"/>
              <a:gd name="connsiteY0" fmla="*/ 1499793 h 1534814"/>
              <a:gd name="connsiteX1" fmla="*/ 2099256 w 5383369"/>
              <a:gd name="connsiteY1" fmla="*/ 1461156 h 1534814"/>
              <a:gd name="connsiteX2" fmla="*/ 2730321 w 5383369"/>
              <a:gd name="connsiteY2" fmla="*/ 842970 h 1534814"/>
              <a:gd name="connsiteX3" fmla="*/ 3361385 w 5383369"/>
              <a:gd name="connsiteY3" fmla="*/ 5843 h 1534814"/>
              <a:gd name="connsiteX4" fmla="*/ 4198512 w 5383369"/>
              <a:gd name="connsiteY4" fmla="*/ 1293731 h 1534814"/>
              <a:gd name="connsiteX5" fmla="*/ 5383369 w 5383369"/>
              <a:gd name="connsiteY5" fmla="*/ 1486914 h 1534814"/>
              <a:gd name="connsiteX6" fmla="*/ 5383369 w 5383369"/>
              <a:gd name="connsiteY6" fmla="*/ 1486914 h 153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3369" h="1534814">
                <a:moveTo>
                  <a:pt x="0" y="1499793"/>
                </a:moveTo>
                <a:cubicBezTo>
                  <a:pt x="822101" y="1535210"/>
                  <a:pt x="1644202" y="1570627"/>
                  <a:pt x="2099256" y="1461156"/>
                </a:cubicBezTo>
                <a:cubicBezTo>
                  <a:pt x="2554310" y="1351685"/>
                  <a:pt x="2519966" y="1085522"/>
                  <a:pt x="2730321" y="842970"/>
                </a:cubicBezTo>
                <a:cubicBezTo>
                  <a:pt x="2940676" y="600418"/>
                  <a:pt x="3116687" y="-69284"/>
                  <a:pt x="3361385" y="5843"/>
                </a:cubicBezTo>
                <a:cubicBezTo>
                  <a:pt x="3606083" y="80970"/>
                  <a:pt x="3861515" y="1046886"/>
                  <a:pt x="4198512" y="1293731"/>
                </a:cubicBezTo>
                <a:cubicBezTo>
                  <a:pt x="4535509" y="1540576"/>
                  <a:pt x="5383369" y="1486914"/>
                  <a:pt x="5383369" y="1486914"/>
                </a:cubicBezTo>
                <a:lnTo>
                  <a:pt x="5383369" y="1486914"/>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53" name="直線コネクタ 52"/>
          <p:cNvCxnSpPr/>
          <p:nvPr/>
        </p:nvCxnSpPr>
        <p:spPr>
          <a:xfrm flipH="1">
            <a:off x="6604708" y="912860"/>
            <a:ext cx="4729" cy="1984066"/>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6" name="楕円 5"/>
          <p:cNvSpPr/>
          <p:nvPr/>
        </p:nvSpPr>
        <p:spPr>
          <a:xfrm>
            <a:off x="2172207" y="2511905"/>
            <a:ext cx="305269" cy="277970"/>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4" name="楕円 43"/>
          <p:cNvSpPr/>
          <p:nvPr/>
        </p:nvSpPr>
        <p:spPr>
          <a:xfrm>
            <a:off x="8509760" y="2662233"/>
            <a:ext cx="257591" cy="247065"/>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太陽 22"/>
          <p:cNvSpPr/>
          <p:nvPr/>
        </p:nvSpPr>
        <p:spPr>
          <a:xfrm>
            <a:off x="6478789" y="2630702"/>
            <a:ext cx="362131" cy="391515"/>
          </a:xfrm>
          <a:prstGeom prst="sun">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4" name="テキスト ボックス 73"/>
          <p:cNvSpPr txBox="1"/>
          <p:nvPr/>
        </p:nvSpPr>
        <p:spPr>
          <a:xfrm>
            <a:off x="6743429" y="3619962"/>
            <a:ext cx="1766331" cy="27651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latin typeface="Meiryo UI" panose="020B0604030504040204" pitchFamily="50" charset="-128"/>
                <a:ea typeface="Meiryo UI" panose="020B0604030504040204" pitchFamily="50" charset="-128"/>
              </a:rPr>
              <a:t>宣言区域指定</a:t>
            </a:r>
            <a:r>
              <a:rPr lang="en-US" altLang="ja-JP" sz="1200" dirty="0" smtClean="0">
                <a:solidFill>
                  <a:prstClr val="black"/>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8" name="テキスト ボックス 87"/>
          <p:cNvSpPr txBox="1"/>
          <p:nvPr/>
        </p:nvSpPr>
        <p:spPr>
          <a:xfrm>
            <a:off x="8770144" y="3554165"/>
            <a:ext cx="1093381"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spc="-70" dirty="0" smtClean="0">
                <a:solidFill>
                  <a:prstClr val="black"/>
                </a:solidFill>
                <a:latin typeface="Meiryo UI" panose="020B0604030504040204" pitchFamily="50" charset="-128"/>
                <a:ea typeface="Meiryo UI" panose="020B0604030504040204" pitchFamily="50" charset="-128"/>
              </a:rPr>
              <a:t>※</a:t>
            </a:r>
            <a:r>
              <a:rPr lang="ja-JP" altLang="en-US" sz="1200" spc="-70" dirty="0" smtClean="0">
                <a:solidFill>
                  <a:prstClr val="black"/>
                </a:solidFill>
                <a:latin typeface="Meiryo UI" panose="020B0604030504040204" pitchFamily="50" charset="-128"/>
                <a:ea typeface="Meiryo UI" panose="020B0604030504040204" pitchFamily="50" charset="-128"/>
              </a:rPr>
              <a:t>レッドステージ１から２の移行は</a:t>
            </a:r>
            <a:r>
              <a:rPr lang="ja-JP" altLang="en-US" sz="1200" spc="-70" dirty="0">
                <a:solidFill>
                  <a:prstClr val="black"/>
                </a:solidFill>
                <a:latin typeface="Meiryo UI" panose="020B0604030504040204" pitchFamily="50" charset="-128"/>
                <a:ea typeface="Meiryo UI" panose="020B0604030504040204" pitchFamily="50" charset="-128"/>
              </a:rPr>
              <a:t>、</a:t>
            </a:r>
            <a:r>
              <a:rPr lang="ja-JP" altLang="en-US" sz="1200" spc="-70" dirty="0" smtClean="0">
                <a:solidFill>
                  <a:prstClr val="black"/>
                </a:solidFill>
                <a:latin typeface="Meiryo UI" panose="020B0604030504040204" pitchFamily="50" charset="-128"/>
                <a:ea typeface="Meiryo UI" panose="020B0604030504040204" pitchFamily="50" charset="-128"/>
              </a:rPr>
              <a:t>感染症・</a:t>
            </a:r>
            <a:endParaRPr lang="en-US" altLang="ja-JP" sz="1200" spc="-70" dirty="0" smtClean="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70" dirty="0" smtClean="0">
                <a:solidFill>
                  <a:prstClr val="black"/>
                </a:solidFill>
                <a:latin typeface="Meiryo UI" panose="020B0604030504040204" pitchFamily="50" charset="-128"/>
                <a:ea typeface="Meiryo UI" panose="020B0604030504040204" pitchFamily="50" charset="-128"/>
              </a:rPr>
              <a:t>数理分析の専門家</a:t>
            </a:r>
            <a:r>
              <a:rPr lang="ja-JP" altLang="en-US" sz="1200" spc="-70" dirty="0">
                <a:solidFill>
                  <a:prstClr val="black"/>
                </a:solidFill>
                <a:latin typeface="Meiryo UI" panose="020B0604030504040204" pitchFamily="50" charset="-128"/>
                <a:ea typeface="Meiryo UI" panose="020B0604030504040204" pitchFamily="50" charset="-128"/>
              </a:rPr>
              <a:t>の</a:t>
            </a:r>
            <a:r>
              <a:rPr lang="ja-JP" altLang="en-US" sz="1200" spc="-70" dirty="0" smtClean="0">
                <a:solidFill>
                  <a:prstClr val="black"/>
                </a:solidFill>
                <a:latin typeface="Meiryo UI" panose="020B0604030504040204" pitchFamily="50" charset="-128"/>
                <a:ea typeface="Meiryo UI" panose="020B0604030504040204" pitchFamily="50" charset="-128"/>
              </a:rPr>
              <a:t>意見などを踏まえ判断</a:t>
            </a:r>
            <a:endParaRPr kumimoji="1" lang="ja-JP" altLang="en-US" sz="1200" b="0" i="0" u="none" strike="noStrike" kern="1200" cap="none" spc="-70" normalizeH="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90" name="二等辺三角形 89"/>
          <p:cNvSpPr/>
          <p:nvPr/>
        </p:nvSpPr>
        <p:spPr>
          <a:xfrm>
            <a:off x="8403494" y="3977121"/>
            <a:ext cx="212532" cy="196530"/>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4" name="テキスト ボックス 83"/>
          <p:cNvSpPr txBox="1"/>
          <p:nvPr/>
        </p:nvSpPr>
        <p:spPr>
          <a:xfrm>
            <a:off x="6665576" y="3177405"/>
            <a:ext cx="859938"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rPr>
              <a:t>レッド</a:t>
            </a:r>
            <a:endParaRPr kumimoji="1" lang="en-US" altLang="ja-JP"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50" normalizeH="0" noProof="0" dirty="0">
                <a:ln>
                  <a:noFill/>
                </a:ln>
                <a:effectLst/>
                <a:uLnTx/>
                <a:uFillTx/>
                <a:latin typeface="游ゴシック" panose="020F0502020204030204"/>
                <a:ea typeface="游ゴシック" panose="020B0400000000000000" pitchFamily="50" charset="-128"/>
                <a:cs typeface="+mn-cs"/>
              </a:rPr>
              <a:t>ステージ</a:t>
            </a:r>
            <a:r>
              <a:rPr kumimoji="1" lang="ja-JP" altLang="en-US"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rPr>
              <a:t>１</a:t>
            </a:r>
            <a:endParaRPr kumimoji="1" lang="en-US" altLang="ja-JP"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41105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ホームベース 17"/>
          <p:cNvSpPr/>
          <p:nvPr/>
        </p:nvSpPr>
        <p:spPr>
          <a:xfrm>
            <a:off x="90150" y="4703280"/>
            <a:ext cx="2207959" cy="219008"/>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レッドステージ</a:t>
            </a:r>
            <a:endParaRPr kumimoji="1" lang="ja-JP" altLang="en-US" sz="1400" b="1" dirty="0"/>
          </a:p>
        </p:txBody>
      </p:sp>
      <p:sp>
        <p:nvSpPr>
          <p:cNvPr id="6" name="テキスト ボックス 5"/>
          <p:cNvSpPr txBox="1"/>
          <p:nvPr/>
        </p:nvSpPr>
        <p:spPr>
          <a:xfrm>
            <a:off x="324379" y="25397"/>
            <a:ext cx="9396746" cy="363113"/>
          </a:xfrm>
          <a:prstGeom prst="rect">
            <a:avLst/>
          </a:prstGeom>
          <a:noFill/>
          <a:ln w="19050">
            <a:solidFill>
              <a:schemeClr val="tx1"/>
            </a:solidFill>
          </a:ln>
        </p:spPr>
        <p:txBody>
          <a:bodyPr wrap="square" rtlCol="0">
            <a:spAutoFit/>
          </a:bodyPr>
          <a:lstStyle/>
          <a:p>
            <a:pPr algn="ctr">
              <a:lnSpc>
                <a:spcPts val="2100"/>
              </a:lnSpc>
            </a:pPr>
            <a:r>
              <a:rPr lang="ja-JP" altLang="en-US" sz="1950" b="1" dirty="0" smtClean="0"/>
              <a:t>ステージごとの内容</a:t>
            </a:r>
            <a:endParaRPr lang="en-US" altLang="ja-JP" sz="1950" b="1" dirty="0" smtClean="0"/>
          </a:p>
        </p:txBody>
      </p:sp>
      <p:sp>
        <p:nvSpPr>
          <p:cNvPr id="2" name="スライド番号プレースホルダー 1"/>
          <p:cNvSpPr>
            <a:spLocks noGrp="1"/>
          </p:cNvSpPr>
          <p:nvPr>
            <p:ph type="sldNum" sz="quarter" idx="12"/>
          </p:nvPr>
        </p:nvSpPr>
        <p:spPr>
          <a:xfrm>
            <a:off x="7677150" y="6542531"/>
            <a:ext cx="2228850" cy="296664"/>
          </a:xfrm>
        </p:spPr>
        <p:txBody>
          <a:bodyPr/>
          <a:lstStyle/>
          <a:p>
            <a:fld id="{38329C25-BD09-4AEE-90D6-E5269A43C3B5}" type="slidenum">
              <a:rPr lang="ja-JP" altLang="en-US" sz="1600">
                <a:solidFill>
                  <a:schemeClr val="tx1"/>
                </a:solidFill>
              </a:rPr>
              <a:t>3</a:t>
            </a:fld>
            <a:endParaRPr lang="ja-JP" altLang="en-US" sz="1600" dirty="0">
              <a:solidFill>
                <a:schemeClr val="tx1"/>
              </a:solidFill>
            </a:endParaRPr>
          </a:p>
        </p:txBody>
      </p:sp>
      <p:sp>
        <p:nvSpPr>
          <p:cNvPr id="37" name="ホームベース 36"/>
          <p:cNvSpPr/>
          <p:nvPr/>
        </p:nvSpPr>
        <p:spPr>
          <a:xfrm>
            <a:off x="90150" y="409820"/>
            <a:ext cx="2207959" cy="229663"/>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smtClean="0">
                <a:solidFill>
                  <a:schemeClr val="bg1"/>
                </a:solidFill>
              </a:rPr>
              <a:t>グリーンステージ</a:t>
            </a:r>
            <a:endParaRPr kumimoji="1" lang="ja-JP" altLang="en-US" sz="1400" b="1" dirty="0">
              <a:solidFill>
                <a:schemeClr val="bg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078902110"/>
              </p:ext>
            </p:extLst>
          </p:nvPr>
        </p:nvGraphicFramePr>
        <p:xfrm>
          <a:off x="90150" y="642100"/>
          <a:ext cx="9723550" cy="2137153"/>
        </p:xfrm>
        <a:graphic>
          <a:graphicData uri="http://schemas.openxmlformats.org/drawingml/2006/table">
            <a:tbl>
              <a:tblPr firstRow="1" bandRow="1">
                <a:tableStyleId>{5940675A-B579-460E-94D1-54222C63F5DA}</a:tableStyleId>
              </a:tblPr>
              <a:tblGrid>
                <a:gridCol w="329337">
                  <a:extLst>
                    <a:ext uri="{9D8B030D-6E8A-4147-A177-3AD203B41FA5}">
                      <a16:colId xmlns:a16="http://schemas.microsoft.com/office/drawing/2014/main" val="1840571101"/>
                    </a:ext>
                  </a:extLst>
                </a:gridCol>
                <a:gridCol w="837108">
                  <a:extLst>
                    <a:ext uri="{9D8B030D-6E8A-4147-A177-3AD203B41FA5}">
                      <a16:colId xmlns:a16="http://schemas.microsoft.com/office/drawing/2014/main" val="1003170137"/>
                    </a:ext>
                  </a:extLst>
                </a:gridCol>
                <a:gridCol w="8557105">
                  <a:extLst>
                    <a:ext uri="{9D8B030D-6E8A-4147-A177-3AD203B41FA5}">
                      <a16:colId xmlns:a16="http://schemas.microsoft.com/office/drawing/2014/main" val="2135290068"/>
                    </a:ext>
                  </a:extLst>
                </a:gridCol>
              </a:tblGrid>
              <a:tr h="396163">
                <a:tc rowSpan="3">
                  <a:txBody>
                    <a:bodyPr/>
                    <a:lstStyle/>
                    <a:p>
                      <a:pPr algn="ctr"/>
                      <a:r>
                        <a:rPr kumimoji="1" lang="ja-JP" altLang="en-US" sz="1600" b="1" dirty="0" smtClean="0">
                          <a:latin typeface="Meiryo UI" panose="020B0604030504040204" pitchFamily="50" charset="-128"/>
                          <a:ea typeface="Meiryo UI" panose="020B0604030504040204" pitchFamily="50" charset="-128"/>
                        </a:rPr>
                        <a:t>１</a:t>
                      </a:r>
                      <a:endParaRPr kumimoji="1" lang="en-US" altLang="ja-JP" sz="1600" b="1" dirty="0" smtClean="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外出</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「最低７割、極力８割程度の接触機会の低減」を目指して、自粛</a:t>
                      </a:r>
                      <a:endParaRPr lang="en-US" altLang="ja-JP" sz="1200" b="1" u="none" spc="0" baseline="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u="none" spc="0" baseline="0" dirty="0" smtClean="0">
                          <a:latin typeface="Meiryo UI" panose="020B0604030504040204" pitchFamily="50" charset="-128"/>
                          <a:ea typeface="Meiryo UI" panose="020B0604030504040204" pitchFamily="50" charset="-128"/>
                        </a:rPr>
                        <a:t>　　「府県をまたいだ移動」、「夜間の繁華街への外出」、「三つの密」を避け、新しい生活様式を徹底</a:t>
                      </a:r>
                      <a:endParaRPr lang="en-US" altLang="ja-JP" sz="1200" b="0"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r h="185511">
                <a:tc vMerge="1">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solidFill>
                      <a:srgbClr val="99FF66"/>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イベント</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1" u="none" spc="-100" dirty="0" smtClean="0">
                          <a:latin typeface="Meiryo UI" panose="020B0604030504040204" pitchFamily="50" charset="-128"/>
                          <a:ea typeface="Meiryo UI" panose="020B0604030504040204" pitchFamily="50" charset="-128"/>
                        </a:rPr>
                        <a:t>引き続き、全てのイベントの開催自粛</a:t>
                      </a:r>
                      <a:endParaRPr lang="en-US" altLang="ja-JP" sz="1200" b="1" u="none" spc="-1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1441193">
                <a:tc vMerge="1">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solidFill>
                      <a:srgbClr val="99FF66"/>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施設</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a:lnSpc>
                          <a:spcPts val="1500"/>
                        </a:lnSpc>
                      </a:pPr>
                      <a:r>
                        <a:rPr lang="ja-JP" altLang="en-US" sz="1200" b="1" u="none" dirty="0" smtClean="0">
                          <a:latin typeface="Meiryo UI" panose="020B0604030504040204" pitchFamily="50" charset="-128"/>
                          <a:ea typeface="Meiryo UI" panose="020B0604030504040204" pitchFamily="50" charset="-128"/>
                        </a:rPr>
                        <a:t>・</a:t>
                      </a:r>
                      <a:r>
                        <a:rPr lang="en-US" altLang="ja-JP" sz="1200" b="1" u="none" dirty="0" smtClean="0">
                          <a:latin typeface="Meiryo UI" panose="020B0604030504040204" pitchFamily="50" charset="-128"/>
                          <a:ea typeface="Meiryo UI" panose="020B0604030504040204" pitchFamily="50" charset="-128"/>
                        </a:rPr>
                        <a:t>【</a:t>
                      </a:r>
                      <a:r>
                        <a:rPr lang="ja-JP" altLang="en-US" sz="1200" b="1" u="none" dirty="0" smtClean="0">
                          <a:latin typeface="Meiryo UI" panose="020B0604030504040204" pitchFamily="50" charset="-128"/>
                          <a:ea typeface="Meiryo UI" panose="020B0604030504040204" pitchFamily="50" charset="-128"/>
                        </a:rPr>
                        <a:t>引き続き休止要請</a:t>
                      </a:r>
                      <a:r>
                        <a:rPr lang="en-US" altLang="ja-JP" sz="1200" b="1" u="none" dirty="0" smtClean="0">
                          <a:latin typeface="Meiryo UI" panose="020B0604030504040204" pitchFamily="50" charset="-128"/>
                          <a:ea typeface="Meiryo UI" panose="020B0604030504040204" pitchFamily="50" charset="-128"/>
                        </a:rPr>
                        <a:t>】</a:t>
                      </a:r>
                    </a:p>
                    <a:p>
                      <a:pPr>
                        <a:lnSpc>
                          <a:spcPts val="1500"/>
                        </a:lnSpc>
                      </a:pPr>
                      <a:r>
                        <a:rPr lang="ja-JP" altLang="en-US" sz="1200" b="1" u="none" dirty="0" smtClean="0">
                          <a:latin typeface="Meiryo UI" panose="020B0604030504040204" pitchFamily="50" charset="-128"/>
                          <a:ea typeface="Meiryo UI" panose="020B0604030504040204" pitchFamily="50" charset="-128"/>
                        </a:rPr>
                        <a:t>　</a:t>
                      </a:r>
                      <a:r>
                        <a:rPr lang="ja-JP" altLang="en-US" sz="1200" b="1" u="none" spc="0" dirty="0" smtClean="0">
                          <a:latin typeface="Meiryo UI" panose="020B0604030504040204" pitchFamily="50" charset="-128"/>
                          <a:ea typeface="Meiryo UI" panose="020B0604030504040204" pitchFamily="50" charset="-128"/>
                        </a:rPr>
                        <a:t>①全国でクラスターが発生した施設及びその類似施設</a:t>
                      </a:r>
                      <a:endParaRPr lang="en-US" altLang="ja-JP" sz="1200" b="1" u="none" spc="0" dirty="0" smtClean="0">
                        <a:latin typeface="Meiryo UI" panose="020B0604030504040204" pitchFamily="50" charset="-128"/>
                        <a:ea typeface="Meiryo UI" panose="020B0604030504040204" pitchFamily="50" charset="-128"/>
                      </a:endParaRPr>
                    </a:p>
                    <a:p>
                      <a:pPr>
                        <a:lnSpc>
                          <a:spcPts val="1500"/>
                        </a:lnSpc>
                      </a:pPr>
                      <a:r>
                        <a:rPr lang="ja-JP" altLang="en-US" sz="1200" b="1" u="none" spc="0" dirty="0" smtClean="0">
                          <a:latin typeface="Meiryo UI" panose="020B0604030504040204" pitchFamily="50" charset="-128"/>
                          <a:ea typeface="Meiryo UI" panose="020B0604030504040204" pitchFamily="50" charset="-128"/>
                        </a:rPr>
                        <a:t>　②</a:t>
                      </a:r>
                      <a:r>
                        <a:rPr lang="ja-JP" altLang="en-US" sz="1200" b="1" u="none" spc="0" baseline="0" dirty="0" smtClean="0">
                          <a:latin typeface="Meiryo UI" panose="020B0604030504040204" pitchFamily="50" charset="-128"/>
                          <a:ea typeface="Meiryo UI" panose="020B0604030504040204" pitchFamily="50" charset="-128"/>
                        </a:rPr>
                        <a:t>クラスター発生施設区分（遊興施設、運動・遊技施設）のうち床面積合計</a:t>
                      </a:r>
                      <a:r>
                        <a:rPr lang="en-US" altLang="ja-JP" sz="1200" b="1" u="none" spc="0" baseline="0" dirty="0" smtClean="0">
                          <a:latin typeface="Meiryo UI" panose="020B0604030504040204" pitchFamily="50" charset="-128"/>
                          <a:ea typeface="Meiryo UI" panose="020B0604030504040204" pitchFamily="50" charset="-128"/>
                        </a:rPr>
                        <a:t>1000</a:t>
                      </a:r>
                      <a:r>
                        <a:rPr lang="ja-JP" altLang="en-US" sz="1200" b="1" u="none" spc="0" baseline="0" dirty="0" smtClean="0">
                          <a:latin typeface="Meiryo UI" panose="020B0604030504040204" pitchFamily="50" charset="-128"/>
                          <a:ea typeface="Meiryo UI" panose="020B0604030504040204" pitchFamily="50" charset="-128"/>
                        </a:rPr>
                        <a:t>㎡超の大規模施設</a:t>
                      </a:r>
                      <a:endParaRPr lang="en-US" altLang="ja-JP" sz="1200" u="none" spc="0" baseline="0" dirty="0" smtClean="0">
                        <a:latin typeface="Meiryo UI" panose="020B0604030504040204" pitchFamily="50" charset="-128"/>
                        <a:ea typeface="Meiryo UI" panose="020B0604030504040204" pitchFamily="50" charset="-128"/>
                      </a:endParaRPr>
                    </a:p>
                    <a:p>
                      <a:pPr>
                        <a:lnSpc>
                          <a:spcPts val="1500"/>
                        </a:lnSpc>
                      </a:pPr>
                      <a:r>
                        <a:rPr lang="ja-JP" altLang="en-US" sz="1200" b="1" u="none" spc="0" dirty="0" smtClean="0">
                          <a:latin typeface="Meiryo UI" panose="020B0604030504040204" pitchFamily="50" charset="-128"/>
                          <a:ea typeface="Meiryo UI" panose="020B0604030504040204" pitchFamily="50" charset="-128"/>
                        </a:rPr>
                        <a:t>　③集会・展示施設（イベント開催自粛要請の継続を求める観点から）</a:t>
                      </a:r>
                      <a:endParaRPr lang="en-US" altLang="ja-JP" sz="1200" u="none" spc="0" dirty="0" smtClean="0">
                        <a:latin typeface="Meiryo UI" panose="020B0604030504040204" pitchFamily="50" charset="-128"/>
                        <a:ea typeface="Meiryo UI" panose="020B0604030504040204" pitchFamily="50" charset="-128"/>
                      </a:endParaRPr>
                    </a:p>
                    <a:p>
                      <a:pPr>
                        <a:lnSpc>
                          <a:spcPts val="1500"/>
                        </a:lnSpc>
                      </a:pPr>
                      <a:r>
                        <a:rPr lang="ja-JP" altLang="en-US" sz="1200" b="1" u="none" spc="0" dirty="0" smtClean="0">
                          <a:latin typeface="Meiryo UI" panose="020B0604030504040204" pitchFamily="50" charset="-128"/>
                          <a:ea typeface="Meiryo UI" panose="020B0604030504040204" pitchFamily="50" charset="-128"/>
                        </a:rPr>
                        <a:t>・</a:t>
                      </a:r>
                      <a:r>
                        <a:rPr lang="ja-JP" altLang="en-US" sz="1200" b="1" u="none" spc="0" baseline="0" dirty="0" smtClean="0">
                          <a:latin typeface="Meiryo UI" panose="020B0604030504040204" pitchFamily="50" charset="-128"/>
                          <a:ea typeface="Meiryo UI" panose="020B0604030504040204" pitchFamily="50" charset="-128"/>
                        </a:rPr>
                        <a:t>食事提供施設の営業時間を２時間緩和　</a:t>
                      </a:r>
                      <a:r>
                        <a:rPr lang="en-US" altLang="ja-JP" sz="1200" b="1" u="none" spc="0" baseline="0" dirty="0" smtClean="0">
                          <a:latin typeface="Meiryo UI" panose="020B0604030504040204" pitchFamily="50" charset="-128"/>
                          <a:ea typeface="Meiryo UI" panose="020B0604030504040204" pitchFamily="50" charset="-128"/>
                        </a:rPr>
                        <a:t>(</a:t>
                      </a:r>
                      <a:r>
                        <a:rPr lang="ja-JP" altLang="en-US" sz="1200" b="1" u="none" spc="0" baseline="0" dirty="0" smtClean="0">
                          <a:latin typeface="Meiryo UI" panose="020B0604030504040204" pitchFamily="50" charset="-128"/>
                          <a:ea typeface="Meiryo UI" panose="020B0604030504040204" pitchFamily="50" charset="-128"/>
                        </a:rPr>
                        <a:t>営業は午後</a:t>
                      </a:r>
                      <a:r>
                        <a:rPr lang="en-US" altLang="ja-JP" sz="1200" b="1" u="none" spc="0" baseline="0" dirty="0" smtClean="0">
                          <a:latin typeface="Meiryo UI" panose="020B0604030504040204" pitchFamily="50" charset="-128"/>
                          <a:ea typeface="Meiryo UI" panose="020B0604030504040204" pitchFamily="50" charset="-128"/>
                        </a:rPr>
                        <a:t>10</a:t>
                      </a:r>
                      <a:r>
                        <a:rPr lang="ja-JP" altLang="en-US" sz="1200" b="1" u="none" spc="0" baseline="0" dirty="0" smtClean="0">
                          <a:latin typeface="Meiryo UI" panose="020B0604030504040204" pitchFamily="50" charset="-128"/>
                          <a:ea typeface="Meiryo UI" panose="020B0604030504040204" pitchFamily="50" charset="-128"/>
                        </a:rPr>
                        <a:t>時まで、ただし酒類の提供は午後９時まで</a:t>
                      </a:r>
                      <a:r>
                        <a:rPr lang="en-US" altLang="ja-JP" sz="1200" b="1" u="none" spc="0" baseline="0" dirty="0" smtClean="0">
                          <a:latin typeface="Meiryo UI" panose="020B0604030504040204" pitchFamily="50" charset="-128"/>
                          <a:ea typeface="Meiryo UI" panose="020B0604030504040204" pitchFamily="50" charset="-128"/>
                        </a:rPr>
                        <a:t>)</a:t>
                      </a:r>
                    </a:p>
                    <a:p>
                      <a:pPr>
                        <a:lnSpc>
                          <a:spcPts val="1500"/>
                        </a:lnSpc>
                      </a:pPr>
                      <a:r>
                        <a:rPr lang="ja-JP" altLang="en-US" sz="1200" b="1" u="none" dirty="0" smtClean="0">
                          <a:latin typeface="Meiryo UI" panose="020B0604030504040204" pitchFamily="50" charset="-128"/>
                          <a:ea typeface="Meiryo UI" panose="020B0604030504040204" pitchFamily="50" charset="-128"/>
                        </a:rPr>
                        <a:t>・</a:t>
                      </a:r>
                      <a:r>
                        <a:rPr lang="en-US" altLang="ja-JP" sz="1200" b="1" u="none" dirty="0" smtClean="0">
                          <a:latin typeface="Meiryo UI" panose="020B0604030504040204" pitchFamily="50" charset="-128"/>
                          <a:ea typeface="Meiryo UI" panose="020B0604030504040204" pitchFamily="50" charset="-128"/>
                        </a:rPr>
                        <a:t>【</a:t>
                      </a:r>
                      <a:r>
                        <a:rPr lang="ja-JP" altLang="en-US" sz="1200" b="1" u="none" dirty="0" smtClean="0">
                          <a:latin typeface="Meiryo UI" panose="020B0604030504040204" pitchFamily="50" charset="-128"/>
                          <a:ea typeface="Meiryo UI" panose="020B0604030504040204" pitchFamily="50" charset="-128"/>
                        </a:rPr>
                        <a:t>休止要請を解除</a:t>
                      </a:r>
                      <a:r>
                        <a:rPr lang="en-US" altLang="ja-JP" sz="1200" b="1" u="none" dirty="0" smtClean="0">
                          <a:latin typeface="Meiryo UI" panose="020B0604030504040204" pitchFamily="50" charset="-128"/>
                          <a:ea typeface="Meiryo UI" panose="020B0604030504040204" pitchFamily="50" charset="-128"/>
                        </a:rPr>
                        <a:t>】</a:t>
                      </a:r>
                    </a:p>
                    <a:p>
                      <a:pPr>
                        <a:lnSpc>
                          <a:spcPts val="1500"/>
                        </a:lnSpc>
                      </a:pPr>
                      <a:r>
                        <a:rPr lang="ja-JP" altLang="en-US" sz="1200" b="1" u="none" dirty="0" smtClean="0">
                          <a:latin typeface="Meiryo UI" panose="020B0604030504040204" pitchFamily="50" charset="-128"/>
                          <a:ea typeface="Meiryo UI" panose="020B0604030504040204" pitchFamily="50" charset="-128"/>
                        </a:rPr>
                        <a:t>　①～③以外の施設　⇒</a:t>
                      </a:r>
                      <a:endParaRPr lang="en-US" altLang="ja-JP" sz="1200" b="1" u="none"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56636085"/>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3332219679"/>
              </p:ext>
            </p:extLst>
          </p:nvPr>
        </p:nvGraphicFramePr>
        <p:xfrm>
          <a:off x="90150" y="2810300"/>
          <a:ext cx="9723550" cy="939800"/>
        </p:xfrm>
        <a:graphic>
          <a:graphicData uri="http://schemas.openxmlformats.org/drawingml/2006/table">
            <a:tbl>
              <a:tblPr firstRow="1" bandRow="1">
                <a:tableStyleId>{5940675A-B579-460E-94D1-54222C63F5DA}</a:tableStyleId>
              </a:tblPr>
              <a:tblGrid>
                <a:gridCol w="333920">
                  <a:extLst>
                    <a:ext uri="{9D8B030D-6E8A-4147-A177-3AD203B41FA5}">
                      <a16:colId xmlns:a16="http://schemas.microsoft.com/office/drawing/2014/main" val="2867504955"/>
                    </a:ext>
                  </a:extLst>
                </a:gridCol>
                <a:gridCol w="834887">
                  <a:extLst>
                    <a:ext uri="{9D8B030D-6E8A-4147-A177-3AD203B41FA5}">
                      <a16:colId xmlns:a16="http://schemas.microsoft.com/office/drawing/2014/main" val="3271441157"/>
                    </a:ext>
                  </a:extLst>
                </a:gridCol>
                <a:gridCol w="8554743">
                  <a:extLst>
                    <a:ext uri="{9D8B030D-6E8A-4147-A177-3AD203B41FA5}">
                      <a16:colId xmlns:a16="http://schemas.microsoft.com/office/drawing/2014/main" val="2135290068"/>
                    </a:ext>
                  </a:extLst>
                </a:gridCol>
              </a:tblGrid>
              <a:tr h="253245">
                <a:tc rowSpan="3">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２</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100" dirty="0" smtClean="0">
                          <a:latin typeface="Meiryo UI" panose="020B0604030504040204" pitchFamily="50" charset="-128"/>
                          <a:ea typeface="Meiryo UI" panose="020B0604030504040204" pitchFamily="50" charset="-128"/>
                        </a:rPr>
                        <a:t>「府県をまたいだ移動」、「夜間の繁華街への外出」、「三つの密」を避け、新しい生活様式を徹底</a:t>
                      </a:r>
                      <a:endParaRPr lang="en-US" altLang="ja-JP" sz="1200" b="1" u="none" spc="-1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r h="261804">
                <a:tc vMerge="1">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イベント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200" b="1" u="none" dirty="0" smtClean="0">
                          <a:latin typeface="Meiryo UI" panose="020B0604030504040204" pitchFamily="50" charset="-128"/>
                          <a:ea typeface="Meiryo UI" panose="020B0604030504040204" pitchFamily="50" charset="-128"/>
                        </a:rPr>
                        <a:t>大規模イベント等は自粛要請。比較的少人数</a:t>
                      </a:r>
                      <a:r>
                        <a:rPr lang="en-US" altLang="ja-JP" sz="1200" b="1" u="none" dirty="0" smtClean="0">
                          <a:latin typeface="Meiryo UI" panose="020B0604030504040204" pitchFamily="50" charset="-128"/>
                          <a:ea typeface="Meiryo UI" panose="020B0604030504040204" pitchFamily="50" charset="-128"/>
                        </a:rPr>
                        <a:t>(</a:t>
                      </a:r>
                      <a:r>
                        <a:rPr lang="ja-JP" altLang="en-US" sz="1200" b="1" u="none" dirty="0" smtClean="0">
                          <a:latin typeface="Meiryo UI" panose="020B0604030504040204" pitchFamily="50" charset="-128"/>
                          <a:ea typeface="Meiryo UI" panose="020B0604030504040204" pitchFamily="50" charset="-128"/>
                        </a:rPr>
                        <a:t>最大でも</a:t>
                      </a:r>
                      <a:r>
                        <a:rPr lang="en-US" altLang="ja-JP" sz="1200" b="1" u="none" dirty="0" smtClean="0">
                          <a:latin typeface="Meiryo UI" panose="020B0604030504040204" pitchFamily="50" charset="-128"/>
                          <a:ea typeface="Meiryo UI" panose="020B0604030504040204" pitchFamily="50" charset="-128"/>
                        </a:rPr>
                        <a:t>50</a:t>
                      </a:r>
                      <a:r>
                        <a:rPr lang="ja-JP" altLang="en-US" sz="1200" b="1" u="none" dirty="0" smtClean="0">
                          <a:latin typeface="Meiryo UI" panose="020B0604030504040204" pitchFamily="50" charset="-128"/>
                          <a:ea typeface="Meiryo UI" panose="020B0604030504040204" pitchFamily="50" charset="-128"/>
                        </a:rPr>
                        <a:t>名まで）のイベントは感染防止対策を講じた上で開催可能</a:t>
                      </a:r>
                      <a:endParaRPr lang="en-US" altLang="ja-JP" sz="1200" b="1" u="none"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296977">
                <a:tc vMerge="1">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200" b="1" u="none" spc="-90" baseline="0" dirty="0" smtClean="0">
                          <a:latin typeface="Meiryo UI" panose="020B0604030504040204" pitchFamily="50" charset="-128"/>
                          <a:ea typeface="Meiryo UI" panose="020B0604030504040204" pitchFamily="50" charset="-128"/>
                        </a:rPr>
                        <a:t>上記②③の施設は、休止要請を解除。①の施設は、グリーンステージ１の状況を見極めた上で解除を判断。食事提供施設の営業時間の緩和継続</a:t>
                      </a:r>
                      <a:endParaRPr lang="en-US" altLang="ja-JP" sz="1200" b="1" u="none" spc="-9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56636085"/>
                  </a:ext>
                </a:extLst>
              </a:tr>
            </a:tbl>
          </a:graphicData>
        </a:graphic>
      </p:graphicFrame>
      <p:sp>
        <p:nvSpPr>
          <p:cNvPr id="42" name="テキスト ボックス 41"/>
          <p:cNvSpPr txBox="1"/>
          <p:nvPr/>
        </p:nvSpPr>
        <p:spPr>
          <a:xfrm>
            <a:off x="2344397" y="379313"/>
            <a:ext cx="7423014"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１　特定警戒指定　⇒　２　特定警戒解除</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又は２週間後）　⇒　３　緊急事態宣言区域の解除</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1002826999"/>
              </p:ext>
            </p:extLst>
          </p:nvPr>
        </p:nvGraphicFramePr>
        <p:xfrm>
          <a:off x="90150" y="3787332"/>
          <a:ext cx="9723551" cy="304800"/>
        </p:xfrm>
        <a:graphic>
          <a:graphicData uri="http://schemas.openxmlformats.org/drawingml/2006/table">
            <a:tbl>
              <a:tblPr firstRow="1" bandRow="1">
                <a:tableStyleId>{5940675A-B579-460E-94D1-54222C63F5DA}</a:tableStyleId>
              </a:tblPr>
              <a:tblGrid>
                <a:gridCol w="321973">
                  <a:extLst>
                    <a:ext uri="{9D8B030D-6E8A-4147-A177-3AD203B41FA5}">
                      <a16:colId xmlns:a16="http://schemas.microsoft.com/office/drawing/2014/main" val="945868332"/>
                    </a:ext>
                  </a:extLst>
                </a:gridCol>
                <a:gridCol w="1918953">
                  <a:extLst>
                    <a:ext uri="{9D8B030D-6E8A-4147-A177-3AD203B41FA5}">
                      <a16:colId xmlns:a16="http://schemas.microsoft.com/office/drawing/2014/main" val="1259642780"/>
                    </a:ext>
                  </a:extLst>
                </a:gridCol>
                <a:gridCol w="7482625">
                  <a:extLst>
                    <a:ext uri="{9D8B030D-6E8A-4147-A177-3AD203B41FA5}">
                      <a16:colId xmlns:a16="http://schemas.microsoft.com/office/drawing/2014/main" val="2135290068"/>
                    </a:ext>
                  </a:extLst>
                </a:gridCol>
              </a:tblGrid>
              <a:tr h="160414">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３</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外出・イベント・施設</a:t>
                      </a:r>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適切な感染防止対策を条件に、原則、全ての要請を解除。新しい生活様式の継続</a:t>
                      </a:r>
                      <a:endParaRPr lang="en-US" altLang="ja-JP" sz="1200" b="1"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bl>
          </a:graphicData>
        </a:graphic>
      </p:graphicFrame>
      <p:sp>
        <p:nvSpPr>
          <p:cNvPr id="4" name="テキスト ボックス 3"/>
          <p:cNvSpPr txBox="1"/>
          <p:nvPr/>
        </p:nvSpPr>
        <p:spPr>
          <a:xfrm>
            <a:off x="2897267" y="2470082"/>
            <a:ext cx="8062653" cy="276742"/>
          </a:xfrm>
          <a:prstGeom prst="rect">
            <a:avLst/>
          </a:prstGeom>
          <a:noFill/>
        </p:spPr>
        <p:txBody>
          <a:bodyPr wrap="square" rtlCol="0">
            <a:spAutoFit/>
          </a:bodyPr>
          <a:lstStyle/>
          <a:p>
            <a:pPr lvl="0">
              <a:lnSpc>
                <a:spcPts val="1600"/>
              </a:lnSpc>
            </a:pPr>
            <a:r>
              <a:rPr lang="ja-JP" altLang="en-US" sz="1200" b="1" spc="-50" dirty="0">
                <a:solidFill>
                  <a:prstClr val="black"/>
                </a:solidFill>
                <a:latin typeface="Meiryo UI" panose="020B0604030504040204" pitchFamily="50" charset="-128"/>
                <a:ea typeface="Meiryo UI" panose="020B0604030504040204" pitchFamily="50" charset="-128"/>
              </a:rPr>
              <a:t>・</a:t>
            </a:r>
            <a:r>
              <a:rPr lang="ja-JP" altLang="en-US" sz="1200" spc="-150" dirty="0">
                <a:solidFill>
                  <a:prstClr val="black"/>
                </a:solidFill>
                <a:latin typeface="Meiryo UI" panose="020B0604030504040204" pitchFamily="50" charset="-128"/>
                <a:ea typeface="Meiryo UI" panose="020B0604030504040204" pitchFamily="50" charset="-128"/>
              </a:rPr>
              <a:t>府（業界団体）の感染予防のガイドライン</a:t>
            </a:r>
            <a:r>
              <a:rPr lang="ja-JP" altLang="en-US" sz="1200" spc="-150" dirty="0" smtClean="0">
                <a:solidFill>
                  <a:prstClr val="black"/>
                </a:solidFill>
                <a:latin typeface="Meiryo UI" panose="020B0604030504040204" pitchFamily="50" charset="-128"/>
                <a:ea typeface="Meiryo UI" panose="020B0604030504040204" pitchFamily="50" charset="-128"/>
              </a:rPr>
              <a:t>等遵守</a:t>
            </a:r>
            <a:r>
              <a:rPr lang="ja-JP" altLang="en-US" sz="1200" spc="-150" dirty="0">
                <a:solidFill>
                  <a:prstClr val="black"/>
                </a:solidFill>
                <a:latin typeface="Meiryo UI" panose="020B0604030504040204" pitchFamily="50" charset="-128"/>
                <a:ea typeface="Meiryo UI" panose="020B0604030504040204" pitchFamily="50" charset="-128"/>
              </a:rPr>
              <a:t>を</a:t>
            </a:r>
            <a:r>
              <a:rPr lang="ja-JP" altLang="en-US" sz="1200" spc="-150" dirty="0" smtClean="0">
                <a:solidFill>
                  <a:prstClr val="black"/>
                </a:solidFill>
                <a:latin typeface="Meiryo UI" panose="020B0604030504040204" pitchFamily="50" charset="-128"/>
                <a:ea typeface="Meiryo UI" panose="020B0604030504040204" pitchFamily="50" charset="-128"/>
              </a:rPr>
              <a:t>条件</a:t>
            </a:r>
            <a:r>
              <a:rPr lang="ja-JP" altLang="en-US" sz="1200" spc="-150" dirty="0">
                <a:solidFill>
                  <a:prstClr val="black"/>
                </a:solidFill>
                <a:latin typeface="Meiryo UI" panose="020B0604030504040204" pitchFamily="50" charset="-128"/>
                <a:ea typeface="Meiryo UI" panose="020B0604030504040204" pitchFamily="50" charset="-128"/>
              </a:rPr>
              <a:t>　</a:t>
            </a:r>
            <a:r>
              <a:rPr lang="ja-JP" altLang="en-US" sz="1200" spc="-150" dirty="0" smtClean="0">
                <a:solidFill>
                  <a:prstClr val="black"/>
                </a:solidFill>
                <a:latin typeface="Meiryo UI" panose="020B0604030504040204" pitchFamily="50" charset="-128"/>
                <a:ea typeface="Meiryo UI" panose="020B0604030504040204" pitchFamily="50" charset="-128"/>
              </a:rPr>
              <a:t>　・「</a:t>
            </a:r>
            <a:r>
              <a:rPr lang="ja-JP" altLang="en-US" sz="1200" spc="-150" dirty="0">
                <a:solidFill>
                  <a:prstClr val="black"/>
                </a:solidFill>
                <a:latin typeface="Meiryo UI" panose="020B0604030504040204" pitchFamily="50" charset="-128"/>
                <a:ea typeface="Meiryo UI" panose="020B0604030504040204" pitchFamily="50" charset="-128"/>
              </a:rPr>
              <a:t>大阪コロナ追跡システム（５月</a:t>
            </a:r>
            <a:r>
              <a:rPr lang="ja-JP" altLang="en-US" sz="1200" spc="-150" dirty="0" smtClean="0">
                <a:solidFill>
                  <a:prstClr val="black"/>
                </a:solidFill>
                <a:latin typeface="Meiryo UI" panose="020B0604030504040204" pitchFamily="50" charset="-128"/>
                <a:ea typeface="Meiryo UI" panose="020B0604030504040204" pitchFamily="50" charset="-128"/>
              </a:rPr>
              <a:t>下旬構築</a:t>
            </a:r>
            <a:r>
              <a:rPr lang="ja-JP" altLang="en-US" sz="1200" spc="-150" dirty="0">
                <a:solidFill>
                  <a:prstClr val="black"/>
                </a:solidFill>
                <a:latin typeface="Meiryo UI" panose="020B0604030504040204" pitchFamily="50" charset="-128"/>
                <a:ea typeface="Meiryo UI" panose="020B0604030504040204" pitchFamily="50" charset="-128"/>
              </a:rPr>
              <a:t>予定）</a:t>
            </a:r>
            <a:r>
              <a:rPr lang="ja-JP" altLang="en-US" sz="1200" spc="-150" dirty="0" smtClean="0">
                <a:solidFill>
                  <a:prstClr val="black"/>
                </a:solidFill>
                <a:latin typeface="Meiryo UI" panose="020B0604030504040204" pitchFamily="50" charset="-128"/>
                <a:ea typeface="Meiryo UI" panose="020B0604030504040204" pitchFamily="50" charset="-128"/>
              </a:rPr>
              <a:t>」の</a:t>
            </a:r>
            <a:r>
              <a:rPr lang="ja-JP" altLang="en-US" sz="1200" spc="-150" dirty="0">
                <a:solidFill>
                  <a:prstClr val="black"/>
                </a:solidFill>
                <a:latin typeface="Meiryo UI" panose="020B0604030504040204" pitchFamily="50" charset="-128"/>
                <a:ea typeface="Meiryo UI" panose="020B0604030504040204" pitchFamily="50" charset="-128"/>
              </a:rPr>
              <a:t>導入を</a:t>
            </a:r>
            <a:r>
              <a:rPr lang="ja-JP" altLang="en-US" sz="1200" spc="-150" dirty="0" smtClean="0">
                <a:solidFill>
                  <a:prstClr val="black"/>
                </a:solidFill>
                <a:latin typeface="Meiryo UI" panose="020B0604030504040204" pitchFamily="50" charset="-128"/>
                <a:ea typeface="Meiryo UI" panose="020B0604030504040204" pitchFamily="50" charset="-128"/>
              </a:rPr>
              <a:t>要請</a:t>
            </a:r>
            <a:endParaRPr lang="ja-JP" altLang="en-US" sz="1200" spc="-150" dirty="0">
              <a:solidFill>
                <a:prstClr val="black"/>
              </a:solidFill>
              <a:latin typeface="Meiryo UI" panose="020B0604030504040204" pitchFamily="50" charset="-128"/>
              <a:ea typeface="Meiryo UI" panose="020B0604030504040204" pitchFamily="50" charset="-128"/>
            </a:endParaRPr>
          </a:p>
        </p:txBody>
      </p:sp>
      <p:sp>
        <p:nvSpPr>
          <p:cNvPr id="15" name="ホームベース 14"/>
          <p:cNvSpPr/>
          <p:nvPr/>
        </p:nvSpPr>
        <p:spPr>
          <a:xfrm>
            <a:off x="90150" y="4130711"/>
            <a:ext cx="2207959" cy="201310"/>
          </a:xfrm>
          <a:prstGeom prst="homePlat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イエロー</a:t>
            </a:r>
            <a:r>
              <a:rPr lang="ja-JP" altLang="en-US" sz="1400" b="1" dirty="0">
                <a:solidFill>
                  <a:schemeClr val="tx1"/>
                </a:solidFill>
              </a:rPr>
              <a:t>ステージ</a:t>
            </a:r>
            <a:endParaRPr kumimoji="1" lang="ja-JP" altLang="en-US" sz="1400" b="1" dirty="0">
              <a:solidFill>
                <a:schemeClr val="tx1"/>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761829870"/>
              </p:ext>
            </p:extLst>
          </p:nvPr>
        </p:nvGraphicFramePr>
        <p:xfrm>
          <a:off x="90150" y="4340632"/>
          <a:ext cx="9723550" cy="274320"/>
        </p:xfrm>
        <a:graphic>
          <a:graphicData uri="http://schemas.openxmlformats.org/drawingml/2006/table">
            <a:tbl>
              <a:tblPr firstRow="1" bandRow="1">
                <a:tableStyleId>{5940675A-B579-460E-94D1-54222C63F5DA}</a:tableStyleId>
              </a:tblPr>
              <a:tblGrid>
                <a:gridCol w="2100106">
                  <a:extLst>
                    <a:ext uri="{9D8B030D-6E8A-4147-A177-3AD203B41FA5}">
                      <a16:colId xmlns:a16="http://schemas.microsoft.com/office/drawing/2014/main" val="945868332"/>
                    </a:ext>
                  </a:extLst>
                </a:gridCol>
                <a:gridCol w="7623444">
                  <a:extLst>
                    <a:ext uri="{9D8B030D-6E8A-4147-A177-3AD203B41FA5}">
                      <a16:colId xmlns:a16="http://schemas.microsoft.com/office/drawing/2014/main" val="2135290068"/>
                    </a:ext>
                  </a:extLst>
                </a:gridCol>
              </a:tblGrid>
              <a:tr h="258794">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外出・イベント・施設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府民や事業者に対する注意喚起</a:t>
                      </a:r>
                      <a:endParaRPr lang="en-US" altLang="ja-JP" sz="1200" b="1"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2764072094"/>
              </p:ext>
            </p:extLst>
          </p:nvPr>
        </p:nvGraphicFramePr>
        <p:xfrm>
          <a:off x="90150" y="4922287"/>
          <a:ext cx="9723550" cy="864312"/>
        </p:xfrm>
        <a:graphic>
          <a:graphicData uri="http://schemas.openxmlformats.org/drawingml/2006/table">
            <a:tbl>
              <a:tblPr firstRow="1" bandRow="1">
                <a:tableStyleId>{5940675A-B579-460E-94D1-54222C63F5DA}</a:tableStyleId>
              </a:tblPr>
              <a:tblGrid>
                <a:gridCol w="321974">
                  <a:extLst>
                    <a:ext uri="{9D8B030D-6E8A-4147-A177-3AD203B41FA5}">
                      <a16:colId xmlns:a16="http://schemas.microsoft.com/office/drawing/2014/main" val="3725925965"/>
                    </a:ext>
                  </a:extLst>
                </a:gridCol>
                <a:gridCol w="837127">
                  <a:extLst>
                    <a:ext uri="{9D8B030D-6E8A-4147-A177-3AD203B41FA5}">
                      <a16:colId xmlns:a16="http://schemas.microsoft.com/office/drawing/2014/main" val="945868332"/>
                    </a:ext>
                  </a:extLst>
                </a:gridCol>
                <a:gridCol w="8564449">
                  <a:extLst>
                    <a:ext uri="{9D8B030D-6E8A-4147-A177-3AD203B41FA5}">
                      <a16:colId xmlns:a16="http://schemas.microsoft.com/office/drawing/2014/main" val="2135290068"/>
                    </a:ext>
                  </a:extLst>
                </a:gridCol>
              </a:tblGrid>
              <a:tr h="308052">
                <a:tc rowSpan="3">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１</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「府県をまたいだ移動」、「夜間の繁華街への外出」、「週末の外出」、「三つの密」を避け、新しい生活様式を徹底</a:t>
                      </a:r>
                    </a:p>
                  </a:txBody>
                  <a:tcPr/>
                </a:tc>
                <a:extLst>
                  <a:ext uri="{0D108BD9-81ED-4DB2-BD59-A6C34878D82A}">
                    <a16:rowId xmlns:a16="http://schemas.microsoft.com/office/drawing/2014/main" val="1692245612"/>
                  </a:ext>
                </a:extLst>
              </a:tr>
              <a:tr h="212035">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イベント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大規模イベント開催自粛</a:t>
                      </a:r>
                      <a:endParaRPr lang="en-US" altLang="ja-JP" sz="1200" b="1"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274159">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i="0" u="none" strike="noStrike" kern="1200" cap="none" spc="-1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直近のイエローステージ中にクラスターが発生した施設は休止　</a:t>
                      </a:r>
                      <a:r>
                        <a:rPr kumimoji="1" lang="en-US" altLang="ja-JP" sz="1200" b="1" i="0" u="none" strike="noStrike" kern="1200" cap="none" spc="-1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1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過去にクラスターが発生した施設については、感染状況等を踏まえ休止を判断）</a:t>
                      </a:r>
                    </a:p>
                  </a:txBody>
                  <a:tcPr/>
                </a:tc>
                <a:extLst>
                  <a:ext uri="{0D108BD9-81ED-4DB2-BD59-A6C34878D82A}">
                    <a16:rowId xmlns:a16="http://schemas.microsoft.com/office/drawing/2014/main" val="556636085"/>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556238607"/>
              </p:ext>
            </p:extLst>
          </p:nvPr>
        </p:nvGraphicFramePr>
        <p:xfrm>
          <a:off x="90150" y="5821960"/>
          <a:ext cx="9478853" cy="902412"/>
        </p:xfrm>
        <a:graphic>
          <a:graphicData uri="http://schemas.openxmlformats.org/drawingml/2006/table">
            <a:tbl>
              <a:tblPr firstRow="1" bandRow="1">
                <a:tableStyleId>{5940675A-B579-460E-94D1-54222C63F5DA}</a:tableStyleId>
              </a:tblPr>
              <a:tblGrid>
                <a:gridCol w="301317">
                  <a:extLst>
                    <a:ext uri="{9D8B030D-6E8A-4147-A177-3AD203B41FA5}">
                      <a16:colId xmlns:a16="http://schemas.microsoft.com/office/drawing/2014/main" val="3725925965"/>
                    </a:ext>
                  </a:extLst>
                </a:gridCol>
                <a:gridCol w="857784">
                  <a:extLst>
                    <a:ext uri="{9D8B030D-6E8A-4147-A177-3AD203B41FA5}">
                      <a16:colId xmlns:a16="http://schemas.microsoft.com/office/drawing/2014/main" val="945868332"/>
                    </a:ext>
                  </a:extLst>
                </a:gridCol>
                <a:gridCol w="8319752">
                  <a:extLst>
                    <a:ext uri="{9D8B030D-6E8A-4147-A177-3AD203B41FA5}">
                      <a16:colId xmlns:a16="http://schemas.microsoft.com/office/drawing/2014/main" val="2135290068"/>
                    </a:ext>
                  </a:extLst>
                </a:gridCol>
              </a:tblGrid>
              <a:tr h="308052">
                <a:tc rowSpan="3">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２</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不要不急の外出自粛</a:t>
                      </a:r>
                      <a:r>
                        <a:rPr kumimoji="1" lang="ja-JP" altLang="en-US" sz="1200" b="1" dirty="0" smtClean="0">
                          <a:latin typeface="Meiryo UI" panose="020B0604030504040204" pitchFamily="50" charset="-128"/>
                          <a:ea typeface="Meiryo UI" panose="020B0604030504040204" pitchFamily="50" charset="-128"/>
                        </a:rPr>
                        <a:t>（生活の維持に必要な場合を除き自粛）</a:t>
                      </a:r>
                    </a:p>
                  </a:txBody>
                  <a:tcPr/>
                </a:tc>
                <a:extLst>
                  <a:ext uri="{0D108BD9-81ED-4DB2-BD59-A6C34878D82A}">
                    <a16:rowId xmlns:a16="http://schemas.microsoft.com/office/drawing/2014/main" val="1692245612"/>
                  </a:ext>
                </a:extLst>
              </a:tr>
              <a:tr h="212035">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イベント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全てのイベントの開催自粛</a:t>
                      </a:r>
                      <a:endParaRPr lang="en-US" altLang="ja-JP" sz="1200" b="1" u="sng"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274159">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・社会生活維持に必要な施設等以外は、幅広く休止　　　　　・食事提供施設の営業時間の制限</a:t>
                      </a:r>
                      <a:endPar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556636085"/>
                  </a:ext>
                </a:extLst>
              </a:tr>
            </a:tbl>
          </a:graphicData>
        </a:graphic>
      </p:graphicFrame>
    </p:spTree>
    <p:extLst>
      <p:ext uri="{BB962C8B-B14F-4D97-AF65-F5344CB8AC3E}">
        <p14:creationId xmlns:p14="http://schemas.microsoft.com/office/powerpoint/2010/main" val="3323619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3406</TotalTime>
  <Words>915</Words>
  <PresentationFormat>A4 210 x 297 mm</PresentationFormat>
  <Paragraphs>167</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2020-05-14T10:22:11Z</cp:lastPrinted>
  <dcterms:created xsi:type="dcterms:W3CDTF">2020-04-06T02:06:27Z</dcterms:created>
  <dcterms:modified xsi:type="dcterms:W3CDTF">2020-05-14T10:22:53Z</dcterms:modified>
</cp:coreProperties>
</file>