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11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644F6-B0CB-4F10-8E4D-8917A02A65E8}" type="datetimeFigureOut">
              <a:rPr kumimoji="1" lang="ja-JP" altLang="en-US" smtClean="0"/>
              <a:t>2020/5/14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63705-B824-4FD0-B228-E7AD161596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8955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644F6-B0CB-4F10-8E4D-8917A02A65E8}" type="datetimeFigureOut">
              <a:rPr kumimoji="1" lang="ja-JP" altLang="en-US" smtClean="0"/>
              <a:t>2020/5/14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63705-B824-4FD0-B228-E7AD161596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663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644F6-B0CB-4F10-8E4D-8917A02A65E8}" type="datetimeFigureOut">
              <a:rPr kumimoji="1" lang="ja-JP" altLang="en-US" smtClean="0"/>
              <a:t>2020/5/14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63705-B824-4FD0-B228-E7AD161596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1126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644F6-B0CB-4F10-8E4D-8917A02A65E8}" type="datetimeFigureOut">
              <a:rPr kumimoji="1" lang="ja-JP" altLang="en-US" smtClean="0"/>
              <a:t>2020/5/14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63705-B824-4FD0-B228-E7AD161596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7327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644F6-B0CB-4F10-8E4D-8917A02A65E8}" type="datetimeFigureOut">
              <a:rPr kumimoji="1" lang="ja-JP" altLang="en-US" smtClean="0"/>
              <a:t>2020/5/14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63705-B824-4FD0-B228-E7AD161596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603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644F6-B0CB-4F10-8E4D-8917A02A65E8}" type="datetimeFigureOut">
              <a:rPr kumimoji="1" lang="ja-JP" altLang="en-US" smtClean="0"/>
              <a:t>2020/5/14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63705-B824-4FD0-B228-E7AD161596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257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644F6-B0CB-4F10-8E4D-8917A02A65E8}" type="datetimeFigureOut">
              <a:rPr kumimoji="1" lang="ja-JP" altLang="en-US" smtClean="0"/>
              <a:t>2020/5/14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63705-B824-4FD0-B228-E7AD161596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3877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644F6-B0CB-4F10-8E4D-8917A02A65E8}" type="datetimeFigureOut">
              <a:rPr kumimoji="1" lang="ja-JP" altLang="en-US" smtClean="0"/>
              <a:t>2020/5/14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63705-B824-4FD0-B228-E7AD161596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4406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644F6-B0CB-4F10-8E4D-8917A02A65E8}" type="datetimeFigureOut">
              <a:rPr kumimoji="1" lang="ja-JP" altLang="en-US" smtClean="0"/>
              <a:t>2020/5/14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63705-B824-4FD0-B228-E7AD161596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4871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644F6-B0CB-4F10-8E4D-8917A02A65E8}" type="datetimeFigureOut">
              <a:rPr kumimoji="1" lang="ja-JP" altLang="en-US" smtClean="0"/>
              <a:t>2020/5/14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63705-B824-4FD0-B228-E7AD161596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0727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644F6-B0CB-4F10-8E4D-8917A02A65E8}" type="datetimeFigureOut">
              <a:rPr kumimoji="1" lang="ja-JP" altLang="en-US" smtClean="0"/>
              <a:t>2020/5/14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63705-B824-4FD0-B228-E7AD161596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5584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6644F6-B0CB-4F10-8E4D-8917A02A65E8}" type="datetimeFigureOut">
              <a:rPr kumimoji="1" lang="ja-JP" altLang="en-US" smtClean="0"/>
              <a:t>2020/5/14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763705-B824-4FD0-B228-E7AD161596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6671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12880"/>
            <a:ext cx="9906000" cy="34621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国</a:t>
            </a:r>
            <a:r>
              <a:rPr kumimoji="1" lang="ja-JP" altLang="en-US" sz="28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の解除</a:t>
            </a:r>
            <a:r>
              <a:rPr kumimoji="1" lang="ja-JP" altLang="en-US" sz="28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基準における府の現状</a:t>
            </a:r>
            <a:endParaRPr kumimoji="1" lang="ja-JP" altLang="en-US" sz="28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5705003"/>
              </p:ext>
            </p:extLst>
          </p:nvPr>
        </p:nvGraphicFramePr>
        <p:xfrm>
          <a:off x="0" y="377755"/>
          <a:ext cx="9908011" cy="59241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3021">
                  <a:extLst>
                    <a:ext uri="{9D8B030D-6E8A-4147-A177-3AD203B41FA5}">
                      <a16:colId xmlns:a16="http://schemas.microsoft.com/office/drawing/2014/main" val="3000241798"/>
                    </a:ext>
                  </a:extLst>
                </a:gridCol>
                <a:gridCol w="3891249">
                  <a:extLst>
                    <a:ext uri="{9D8B030D-6E8A-4147-A177-3AD203B41FA5}">
                      <a16:colId xmlns:a16="http://schemas.microsoft.com/office/drawing/2014/main" val="679301468"/>
                    </a:ext>
                  </a:extLst>
                </a:gridCol>
                <a:gridCol w="2228045">
                  <a:extLst>
                    <a:ext uri="{9D8B030D-6E8A-4147-A177-3AD203B41FA5}">
                      <a16:colId xmlns:a16="http://schemas.microsoft.com/office/drawing/2014/main" val="424474180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545692627"/>
                    </a:ext>
                  </a:extLst>
                </a:gridCol>
                <a:gridCol w="1030310">
                  <a:extLst>
                    <a:ext uri="{9D8B030D-6E8A-4147-A177-3AD203B41FA5}">
                      <a16:colId xmlns:a16="http://schemas.microsoft.com/office/drawing/2014/main" val="1309284973"/>
                    </a:ext>
                  </a:extLst>
                </a:gridCol>
                <a:gridCol w="825329">
                  <a:extLst>
                    <a:ext uri="{9D8B030D-6E8A-4147-A177-3AD203B41FA5}">
                      <a16:colId xmlns:a16="http://schemas.microsoft.com/office/drawing/2014/main" val="2397043753"/>
                    </a:ext>
                  </a:extLst>
                </a:gridCol>
                <a:gridCol w="116840">
                  <a:extLst>
                    <a:ext uri="{9D8B030D-6E8A-4147-A177-3AD203B41FA5}">
                      <a16:colId xmlns:a16="http://schemas.microsoft.com/office/drawing/2014/main" val="3806926493"/>
                    </a:ext>
                  </a:extLst>
                </a:gridCol>
                <a:gridCol w="568817">
                  <a:extLst>
                    <a:ext uri="{9D8B030D-6E8A-4147-A177-3AD203B41FA5}">
                      <a16:colId xmlns:a16="http://schemas.microsoft.com/office/drawing/2014/main" val="1208472454"/>
                    </a:ext>
                  </a:extLst>
                </a:gridCol>
              </a:tblGrid>
              <a:tr h="33513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国の解除基準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府の現状</a:t>
                      </a:r>
                      <a:endParaRPr kumimoji="1" lang="ja-JP" altLang="en-US" sz="1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600" b="0" dirty="0" smtClean="0"/>
                        <a:t>評価</a:t>
                      </a:r>
                      <a:endParaRPr kumimoji="1" lang="ja-JP" altLang="en-US" sz="16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9025640"/>
                  </a:ext>
                </a:extLst>
              </a:tr>
              <a:tr h="328165">
                <a:tc gridSpan="8"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</a:pPr>
                      <a:r>
                        <a:rPr kumimoji="1" lang="ja-JP" altLang="en-US" sz="16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（１）感染状況</a:t>
                      </a:r>
                      <a:r>
                        <a:rPr kumimoji="1" lang="en-US" altLang="ja-JP" sz="16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6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疫学的状況</a:t>
                      </a:r>
                      <a:r>
                        <a:rPr kumimoji="1" lang="en-US" altLang="ja-JP" sz="16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8321945"/>
                  </a:ext>
                </a:extLst>
              </a:tr>
              <a:tr h="566147">
                <a:tc rowSpan="2"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</a:pPr>
                      <a:endParaRPr kumimoji="1" lang="en-US" altLang="ja-JP" sz="18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</a:pP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①直近１週間の新規感染者数がその前週の数</a:t>
                      </a: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より</a:t>
                      </a:r>
                      <a:endParaRPr kumimoji="1" lang="en-US" altLang="ja-JP" sz="14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>
                        <a:lnSpc>
                          <a:spcPts val="1900"/>
                        </a:lnSpc>
                      </a:pP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ja-JP" altLang="en-US" sz="1400" b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減少</a:t>
                      </a: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傾向にあること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日～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　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81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日～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　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59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達成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4361821"/>
                  </a:ext>
                </a:extLst>
              </a:tr>
              <a:tr h="586493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8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②直近１週間の</a:t>
                      </a:r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万人あたり累積新規</a:t>
                      </a: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感染者数</a:t>
                      </a:r>
                      <a:endParaRPr kumimoji="1" lang="en-US" altLang="ja-JP" sz="14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 </a:t>
                      </a: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が</a:t>
                      </a:r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0.5</a:t>
                      </a: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人未満程度</a:t>
                      </a: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0.67</a:t>
                      </a: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人（</a:t>
                      </a:r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5/14</a:t>
                      </a: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時点）</a:t>
                      </a: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未達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3090766"/>
                  </a:ext>
                </a:extLst>
              </a:tr>
              <a:tr h="328165"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（２）医療提供体制</a:t>
                      </a:r>
                      <a:r>
                        <a:rPr kumimoji="1" lang="en-US" altLang="ja-JP" sz="16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6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医療状況</a:t>
                      </a:r>
                      <a:r>
                        <a:rPr kumimoji="1" lang="en-US" altLang="ja-JP" sz="16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endParaRPr kumimoji="1" lang="ja-JP" altLang="en-US" sz="16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1596896"/>
                  </a:ext>
                </a:extLst>
              </a:tr>
              <a:tr h="360731">
                <a:tc rowSpan="7"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</a:pPr>
                      <a:endParaRPr kumimoji="1" lang="ja-JP" altLang="en-US" sz="18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7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①重症者数が減少傾向で医療提供体制が逼迫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 していないこと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②患者急増に対応可能な体制が確保されている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 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こと</a:t>
                      </a: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4/27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5/6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5/14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9284919"/>
                  </a:ext>
                </a:extLst>
              </a:tr>
              <a:tr h="33513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重症者数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59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61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43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達成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1113381"/>
                  </a:ext>
                </a:extLst>
              </a:tr>
              <a:tr h="37616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重症病床確保数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床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170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188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188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5909319"/>
                  </a:ext>
                </a:extLst>
              </a:tr>
              <a:tr h="53491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軽症中等症入院患者数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390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(4/28)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達成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8507349"/>
                  </a:ext>
                </a:extLst>
              </a:tr>
              <a:tr h="53491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軽症中等症病床確保数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床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813</a:t>
                      </a:r>
                    </a:p>
                    <a:p>
                      <a:pPr algn="ctr"/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(4/28)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944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3666710"/>
                  </a:ext>
                </a:extLst>
              </a:tr>
              <a:tr h="37616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宿泊療養者数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達成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1292557"/>
                  </a:ext>
                </a:extLst>
              </a:tr>
              <a:tr h="37642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宿泊療養客室数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室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1,504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1,504</a:t>
                      </a:r>
                      <a:r>
                        <a:rPr kumimoji="1" lang="en-US" altLang="ja-JP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注）</a:t>
                      </a:r>
                      <a:endParaRPr kumimoji="1"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1,504</a:t>
                      </a:r>
                      <a:r>
                        <a:rPr kumimoji="1" lang="en-US" altLang="ja-JP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注）</a:t>
                      </a:r>
                      <a:endParaRPr kumimoji="1" lang="en-US" altLang="ja-JP" sz="11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0387658"/>
                  </a:ext>
                </a:extLst>
              </a:tr>
              <a:tr h="328165">
                <a:tc gridSpan="8"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</a:pPr>
                      <a:r>
                        <a:rPr kumimoji="1" lang="ja-JP" altLang="en-US" sz="16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（３）検査体制の構築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3359211"/>
                  </a:ext>
                </a:extLst>
              </a:tr>
              <a:tr h="530637"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</a:pPr>
                      <a:endParaRPr kumimoji="1" lang="ja-JP" altLang="en-US" sz="18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①ＰＣＲ等検査件数の動向</a:t>
                      </a: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検査可能体制　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890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検体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/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陽性率　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9.5%(4/27)</a:t>
                      </a:r>
                      <a:r>
                        <a:rPr kumimoji="1" lang="ja-JP" altLang="en-US" sz="14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4.0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(5/6)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0.6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(5/14)</a:t>
                      </a: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達成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980853"/>
                  </a:ext>
                </a:extLst>
              </a:tr>
            </a:tbl>
          </a:graphicData>
        </a:graphic>
      </p:graphicFrame>
      <p:sp>
        <p:nvSpPr>
          <p:cNvPr id="2" name="テキスト ボックス 1"/>
          <p:cNvSpPr txBox="1"/>
          <p:nvPr/>
        </p:nvSpPr>
        <p:spPr>
          <a:xfrm>
            <a:off x="8390770" y="44915"/>
            <a:ext cx="1340665" cy="3693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資料１－３</a:t>
            </a:r>
            <a:endParaRPr kumimoji="1" lang="ja-JP" altLang="en-US" dirty="0"/>
          </a:p>
        </p:txBody>
      </p:sp>
      <p:sp>
        <p:nvSpPr>
          <p:cNvPr id="3" name="正方形/長方形 2"/>
          <p:cNvSpPr/>
          <p:nvPr/>
        </p:nvSpPr>
        <p:spPr>
          <a:xfrm>
            <a:off x="423602" y="6294007"/>
            <a:ext cx="9223047" cy="7869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大阪モデルは「グリーンステージ１」に移行する際の判断基準であり、国</a:t>
            </a:r>
            <a:r>
              <a:rPr kumimoji="1"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の解除</a:t>
            </a:r>
            <a:r>
              <a:rPr kumimoji="1"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基準による修正は</a:t>
            </a:r>
            <a:r>
              <a:rPr kumimoji="1"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</a:rPr>
              <a:t>行</a:t>
            </a:r>
            <a:r>
              <a:rPr kumimoji="1"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わない。</a:t>
            </a:r>
            <a:endParaRPr kumimoji="1" lang="ja-JP" altLang="en-US" sz="15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5396246" y="6208829"/>
            <a:ext cx="4990183" cy="4165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基準を満たした場合、国が総合的に判断し、緊急事態措置を解除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右矢印 6"/>
          <p:cNvSpPr/>
          <p:nvPr/>
        </p:nvSpPr>
        <p:spPr>
          <a:xfrm>
            <a:off x="50114" y="6526213"/>
            <a:ext cx="373488" cy="32253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440860" y="5421877"/>
            <a:ext cx="324048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（注）医療従事者用</a:t>
            </a:r>
            <a:r>
              <a:rPr kumimoji="1"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192</a:t>
            </a:r>
            <a:r>
              <a:rPr kumimoji="1"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を含む</a:t>
            </a:r>
            <a:endParaRPr kumimoji="1" lang="ja-JP" altLang="en-US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88575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309</TotalTime>
  <Words>239</Words>
  <Application>Microsoft Office PowerPoint</Application>
  <PresentationFormat>A4 210 x 297 mm</PresentationFormat>
  <Paragraphs>61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小原　朋子</dc:creator>
  <cp:lastModifiedBy>國本　由衣</cp:lastModifiedBy>
  <cp:revision>47</cp:revision>
  <cp:lastPrinted>2020-05-14T08:25:57Z</cp:lastPrinted>
  <dcterms:created xsi:type="dcterms:W3CDTF">2020-05-05T00:05:16Z</dcterms:created>
  <dcterms:modified xsi:type="dcterms:W3CDTF">2020-05-14T10:33:58Z</dcterms:modified>
</cp:coreProperties>
</file>