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80" r:id="rId2"/>
    <p:sldId id="290" r:id="rId3"/>
    <p:sldId id="284" r:id="rId4"/>
    <p:sldId id="292" r:id="rId5"/>
    <p:sldId id="288" r:id="rId6"/>
    <p:sldId id="289" r:id="rId7"/>
    <p:sldId id="294" r:id="rId8"/>
    <p:sldId id="291" r:id="rId9"/>
    <p:sldId id="295" r:id="rId10"/>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DC7F779-EFF5-43C9-87A6-C67220768686}">
          <p14:sldIdLst>
            <p14:sldId id="280"/>
            <p14:sldId id="290"/>
            <p14:sldId id="284"/>
            <p14:sldId id="292"/>
            <p14:sldId id="288"/>
            <p14:sldId id="289"/>
            <p14:sldId id="294"/>
            <p14:sldId id="291"/>
            <p14:sldId id="29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4B1B"/>
    <a:srgbClr val="FF6699"/>
    <a:srgbClr val="FFFF99"/>
    <a:srgbClr val="5DFC24"/>
    <a:srgbClr val="FFFF66"/>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70" d="100"/>
          <a:sy n="70" d="100"/>
        </p:scale>
        <p:origin x="144" y="4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6" rIns="91433" bIns="45716" rtlCol="0"/>
          <a:lstStyle>
            <a:lvl1pPr algn="r">
              <a:defRPr sz="1200"/>
            </a:lvl1pPr>
          </a:lstStyle>
          <a:p>
            <a:fld id="{0CC79B56-3F93-49B8-BF5B-E2942DFEBC41}" type="datetimeFigureOut">
              <a:rPr kumimoji="1" lang="ja-JP" altLang="en-US" smtClean="0"/>
              <a:t>2020/5/5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3" tIns="45716" rIns="91433" bIns="45716" rtlCol="0" anchor="b"/>
          <a:lstStyle>
            <a:lvl1pPr algn="r">
              <a:defRPr sz="1200"/>
            </a:lvl1pPr>
          </a:lstStyle>
          <a:p>
            <a:fld id="{5BFB98CA-D6EC-4BA5-A9B2-86EEAB6615F3}" type="slidenum">
              <a:rPr kumimoji="1" lang="ja-JP" altLang="en-US" smtClean="0"/>
              <a:t>‹#›</a:t>
            </a:fld>
            <a:endParaRPr kumimoji="1" lang="ja-JP" altLang="en-US"/>
          </a:p>
        </p:txBody>
      </p:sp>
    </p:spTree>
    <p:extLst>
      <p:ext uri="{BB962C8B-B14F-4D97-AF65-F5344CB8AC3E}">
        <p14:creationId xmlns:p14="http://schemas.microsoft.com/office/powerpoint/2010/main" val="12395190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27C765-928E-4675-AE56-075D2791C904}" type="slidenum">
              <a:rPr kumimoji="1" lang="ja-JP" altLang="en-US" smtClean="0"/>
              <a:t>2</a:t>
            </a:fld>
            <a:endParaRPr kumimoji="1" lang="ja-JP" altLang="en-US"/>
          </a:p>
        </p:txBody>
      </p:sp>
    </p:spTree>
    <p:extLst>
      <p:ext uri="{BB962C8B-B14F-4D97-AF65-F5344CB8AC3E}">
        <p14:creationId xmlns:p14="http://schemas.microsoft.com/office/powerpoint/2010/main" val="3297954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27C765-928E-4675-AE56-075D2791C904}" type="slidenum">
              <a:rPr kumimoji="1" lang="ja-JP" altLang="en-US" smtClean="0"/>
              <a:t>3</a:t>
            </a:fld>
            <a:endParaRPr kumimoji="1" lang="ja-JP" altLang="en-US"/>
          </a:p>
        </p:txBody>
      </p:sp>
    </p:spTree>
    <p:extLst>
      <p:ext uri="{BB962C8B-B14F-4D97-AF65-F5344CB8AC3E}">
        <p14:creationId xmlns:p14="http://schemas.microsoft.com/office/powerpoint/2010/main" val="4264116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BFB98CA-D6EC-4BA5-A9B2-86EEAB6615F3}" type="slidenum">
              <a:rPr kumimoji="1" lang="ja-JP" altLang="en-US" smtClean="0"/>
              <a:t>4</a:t>
            </a:fld>
            <a:endParaRPr kumimoji="1" lang="ja-JP" altLang="en-US"/>
          </a:p>
        </p:txBody>
      </p:sp>
    </p:spTree>
    <p:extLst>
      <p:ext uri="{BB962C8B-B14F-4D97-AF65-F5344CB8AC3E}">
        <p14:creationId xmlns:p14="http://schemas.microsoft.com/office/powerpoint/2010/main" val="107292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268587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741764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532088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169515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2020/5/5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662566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152E4AF-155F-49D0-A19A-79C25145625E}" type="datetimeFigureOut">
              <a:rPr kumimoji="1" lang="ja-JP" altLang="en-US" smtClean="0"/>
              <a:t>2020/5/5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883752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152E4AF-155F-49D0-A19A-79C25145625E}" type="datetimeFigureOut">
              <a:rPr kumimoji="1" lang="ja-JP" altLang="en-US" smtClean="0"/>
              <a:t>2020/5/5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089656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152E4AF-155F-49D0-A19A-79C25145625E}" type="datetimeFigureOut">
              <a:rPr kumimoji="1" lang="ja-JP" altLang="en-US" smtClean="0"/>
              <a:t>2020/5/5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77566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152E4AF-155F-49D0-A19A-79C25145625E}" type="datetimeFigureOut">
              <a:rPr kumimoji="1" lang="ja-JP" altLang="en-US" smtClean="0"/>
              <a:t>2020/5/5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889477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152E4AF-155F-49D0-A19A-79C25145625E}" type="datetimeFigureOut">
              <a:rPr kumimoji="1" lang="ja-JP" altLang="en-US" smtClean="0"/>
              <a:t>2020/5/5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239326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152E4AF-155F-49D0-A19A-79C25145625E}" type="datetimeFigureOut">
              <a:rPr kumimoji="1" lang="ja-JP" altLang="en-US" smtClean="0"/>
              <a:t>2020/5/5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812753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52E4AF-155F-49D0-A19A-79C25145625E}" type="datetimeFigureOut">
              <a:rPr kumimoji="1" lang="ja-JP" altLang="en-US" smtClean="0"/>
              <a:t>2020/5/5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18583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5536" y="1279984"/>
            <a:ext cx="11914495" cy="3446562"/>
          </a:xfrm>
        </p:spPr>
        <p:txBody>
          <a:bodyPr>
            <a:normAutofit/>
          </a:bodyPr>
          <a:lstStyle/>
          <a:p>
            <a:r>
              <a:rPr lang="ja-JP" altLang="en-US" dirty="0">
                <a:latin typeface="+mj-ea"/>
              </a:rPr>
              <a:t>府独自の基準に基づく自粛要請</a:t>
            </a:r>
            <a:r>
              <a:rPr lang="ja-JP" altLang="en-US" dirty="0" smtClean="0">
                <a:latin typeface="+mj-ea"/>
              </a:rPr>
              <a:t>・</a:t>
            </a:r>
            <a:r>
              <a:rPr lang="ja-JP" altLang="en-US" dirty="0">
                <a:latin typeface="+mj-ea"/>
              </a:rPr>
              <a:t>解除</a:t>
            </a:r>
            <a:r>
              <a:rPr lang="ja-JP" altLang="en-US" dirty="0" smtClean="0">
                <a:latin typeface="+mj-ea"/>
              </a:rPr>
              <a:t>の</a:t>
            </a:r>
            <a:r>
              <a:rPr lang="ja-JP" altLang="en-US" dirty="0">
                <a:latin typeface="+mj-ea"/>
              </a:rPr>
              <a:t>基本的な考え方（案）</a:t>
            </a:r>
            <a:r>
              <a:rPr lang="en-US" altLang="ja-JP" dirty="0">
                <a:latin typeface="+mj-ea"/>
              </a:rPr>
              <a:t/>
            </a:r>
            <a:br>
              <a:rPr lang="en-US" altLang="ja-JP" dirty="0">
                <a:latin typeface="+mj-ea"/>
              </a:rPr>
            </a:br>
            <a:r>
              <a:rPr lang="en-US" altLang="ja-JP" dirty="0"/>
              <a:t/>
            </a:r>
            <a:br>
              <a:rPr lang="en-US" altLang="ja-JP" dirty="0"/>
            </a:br>
            <a:r>
              <a:rPr lang="en-US" altLang="ja-JP" dirty="0"/>
              <a:t>【</a:t>
            </a:r>
            <a:r>
              <a:rPr lang="ja-JP" altLang="en-US" dirty="0"/>
              <a:t>大阪モデル</a:t>
            </a:r>
            <a:r>
              <a:rPr lang="en-US" altLang="ja-JP" dirty="0"/>
              <a:t>】</a:t>
            </a:r>
            <a:endParaRPr kumimoji="1" lang="ja-JP" altLang="en-US" dirty="0"/>
          </a:p>
        </p:txBody>
      </p:sp>
      <p:sp>
        <p:nvSpPr>
          <p:cNvPr id="4" name="サブタイトル 3"/>
          <p:cNvSpPr>
            <a:spLocks noGrp="1"/>
          </p:cNvSpPr>
          <p:nvPr>
            <p:ph type="subTitle" idx="1"/>
          </p:nvPr>
        </p:nvSpPr>
        <p:spPr>
          <a:xfrm>
            <a:off x="1487510" y="5701295"/>
            <a:ext cx="9144000" cy="1655762"/>
          </a:xfrm>
        </p:spPr>
        <p:txBody>
          <a:bodyPr>
            <a:normAutofit/>
          </a:bodyPr>
          <a:lstStyle/>
          <a:p>
            <a:r>
              <a:rPr lang="ja-JP" altLang="en-US" sz="3200" dirty="0" smtClean="0"/>
              <a:t>５月５日　健康医療部</a:t>
            </a:r>
            <a:endParaRPr kumimoji="1" lang="ja-JP" altLang="en-US" sz="3200" dirty="0"/>
          </a:p>
        </p:txBody>
      </p:sp>
      <p:sp>
        <p:nvSpPr>
          <p:cNvPr id="3" name="テキスト ボックス 2"/>
          <p:cNvSpPr txBox="1"/>
          <p:nvPr/>
        </p:nvSpPr>
        <p:spPr>
          <a:xfrm>
            <a:off x="9749307" y="321972"/>
            <a:ext cx="1764406" cy="369332"/>
          </a:xfrm>
          <a:prstGeom prst="rect">
            <a:avLst/>
          </a:prstGeom>
          <a:noFill/>
          <a:ln>
            <a:solidFill>
              <a:schemeClr val="tx1"/>
            </a:solidFill>
          </a:ln>
        </p:spPr>
        <p:txBody>
          <a:bodyPr wrap="square" rtlCol="0">
            <a:spAutoFit/>
          </a:bodyPr>
          <a:lstStyle/>
          <a:p>
            <a:pPr algn="ctr"/>
            <a:r>
              <a:rPr kumimoji="1" lang="ja-JP" altLang="en-US" dirty="0" smtClean="0">
                <a:latin typeface="ＭＳ ゴシック" panose="020B0609070205080204" pitchFamily="49" charset="-128"/>
                <a:ea typeface="ＭＳ ゴシック" panose="020B0609070205080204" pitchFamily="49" charset="-128"/>
              </a:rPr>
              <a:t>資料３－１</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58684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正方形/長方形 65"/>
          <p:cNvSpPr/>
          <p:nvPr/>
        </p:nvSpPr>
        <p:spPr>
          <a:xfrm>
            <a:off x="3369786" y="2296657"/>
            <a:ext cx="4390412" cy="395911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5" name="正方形/長方形 64"/>
          <p:cNvSpPr/>
          <p:nvPr/>
        </p:nvSpPr>
        <p:spPr>
          <a:xfrm>
            <a:off x="7760633" y="2296656"/>
            <a:ext cx="1025106" cy="400390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4" name="正方形/長方形 63"/>
          <p:cNvSpPr/>
          <p:nvPr/>
        </p:nvSpPr>
        <p:spPr>
          <a:xfrm>
            <a:off x="1825391" y="2296657"/>
            <a:ext cx="1526400" cy="395911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7" name="正方形/長方形 66"/>
          <p:cNvSpPr/>
          <p:nvPr/>
        </p:nvSpPr>
        <p:spPr>
          <a:xfrm>
            <a:off x="8803980" y="2296657"/>
            <a:ext cx="1759016" cy="397677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7" name="円弧 36"/>
          <p:cNvSpPr/>
          <p:nvPr/>
        </p:nvSpPr>
        <p:spPr>
          <a:xfrm rot="922845" flipH="1">
            <a:off x="1544572" y="2064360"/>
            <a:ext cx="1590827" cy="7922586"/>
          </a:xfrm>
          <a:prstGeom prst="arc">
            <a:avLst>
              <a:gd name="adj1" fmla="val 16374635"/>
              <a:gd name="adj2" fmla="val 17244704"/>
            </a:avLst>
          </a:prstGeom>
          <a:ln w="41275">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p>
        </p:txBody>
      </p:sp>
      <p:sp>
        <p:nvSpPr>
          <p:cNvPr id="19" name="テキスト ボックス 18"/>
          <p:cNvSpPr txBox="1"/>
          <p:nvPr/>
        </p:nvSpPr>
        <p:spPr>
          <a:xfrm>
            <a:off x="1852687" y="6624734"/>
            <a:ext cx="9032542" cy="461665"/>
          </a:xfrm>
          <a:prstGeom prst="rect">
            <a:avLst/>
          </a:prstGeom>
          <a:noFill/>
          <a:ln w="19050">
            <a:noFill/>
          </a:ln>
        </p:spPr>
        <p:txBody>
          <a:bodyPr wrap="square" rtlCol="0">
            <a:spAutoFit/>
          </a:bodyPr>
          <a:lstStyle/>
          <a:p>
            <a:pPr algn="r"/>
            <a:r>
              <a:rPr lang="ja-JP" altLang="en-US" sz="1200" b="1" dirty="0">
                <a:latin typeface="Meiryo UI" panose="020B0604030504040204" pitchFamily="50" charset="-128"/>
                <a:ea typeface="Meiryo UI" panose="020B0604030504040204" pitchFamily="50" charset="-128"/>
              </a:rPr>
              <a:t>新型コロナウイルス感染症対策専門家会議「新型コロナウイルス感染症対策の状況分析・提言」（</a:t>
            </a:r>
            <a:r>
              <a:rPr lang="en-US" altLang="ja-JP" sz="1200" b="1" dirty="0">
                <a:latin typeface="Meiryo UI" panose="020B0604030504040204" pitchFamily="50" charset="-128"/>
                <a:ea typeface="Meiryo UI" panose="020B0604030504040204" pitchFamily="50" charset="-128"/>
              </a:rPr>
              <a:t>2020</a:t>
            </a:r>
            <a:r>
              <a:rPr lang="ja-JP" altLang="en-US" sz="1200" b="1" dirty="0">
                <a:latin typeface="Meiryo UI" panose="020B0604030504040204" pitchFamily="50" charset="-128"/>
                <a:ea typeface="Meiryo UI" panose="020B0604030504040204" pitchFamily="50" charset="-128"/>
              </a:rPr>
              <a:t>年５月１日）より抜粋・一部改変</a:t>
            </a:r>
          </a:p>
          <a:p>
            <a:pPr algn="r"/>
            <a:r>
              <a:rPr lang="ja-JP" altLang="en-US" sz="1200" b="1"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p:txBody>
      </p:sp>
      <p:sp>
        <p:nvSpPr>
          <p:cNvPr id="5" name="角丸四角形吹き出し 4"/>
          <p:cNvSpPr/>
          <p:nvPr/>
        </p:nvSpPr>
        <p:spPr>
          <a:xfrm>
            <a:off x="3694329" y="4323259"/>
            <a:ext cx="1734881" cy="1265245"/>
          </a:xfrm>
          <a:prstGeom prst="wedgeRoundRectCallout">
            <a:avLst>
              <a:gd name="adj1" fmla="val -61051"/>
              <a:gd name="adj2" fmla="val 38064"/>
              <a:gd name="adj3" fmla="val 16667"/>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警戒</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信号</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原則７日間</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連続消灯</a:t>
            </a:r>
            <a:endParaRPr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⇒段階的に</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自粛解除</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24" name="角丸四角形吹き出し 23"/>
          <p:cNvSpPr/>
          <p:nvPr/>
        </p:nvSpPr>
        <p:spPr>
          <a:xfrm>
            <a:off x="5913670" y="3515313"/>
            <a:ext cx="1630057" cy="1235154"/>
          </a:xfrm>
          <a:prstGeom prst="wedgeRoundRectCallout">
            <a:avLst>
              <a:gd name="adj1" fmla="val 61520"/>
              <a:gd name="adj2" fmla="val 83778"/>
              <a:gd name="adj3" fmla="val 16667"/>
            </a:avLst>
          </a:prstGeom>
          <a:solidFill>
            <a:schemeClr val="tx1"/>
          </a:solidFill>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solidFill>
                  <a:schemeClr val="bg1"/>
                </a:solidFill>
                <a:latin typeface="HGP創英角ｺﾞｼｯｸUB" panose="020B0900000000000000" pitchFamily="50" charset="-128"/>
                <a:ea typeface="HGP創英角ｺﾞｼｯｸUB" panose="020B0900000000000000" pitchFamily="50" charset="-128"/>
              </a:rPr>
              <a:t>警戒信号点灯</a:t>
            </a:r>
            <a:endParaRPr lang="en-US" altLang="ja-JP" sz="1600" dirty="0">
              <a:solidFill>
                <a:schemeClr val="bg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bg1"/>
                </a:solidFill>
                <a:latin typeface="HGP創英角ｺﾞｼｯｸUB" panose="020B0900000000000000" pitchFamily="50" charset="-128"/>
                <a:ea typeface="HGP創英角ｺﾞｼｯｸUB" panose="020B0900000000000000" pitchFamily="50" charset="-128"/>
              </a:rPr>
              <a:t>⇒段階的に</a:t>
            </a:r>
            <a:endParaRPr lang="en-US" altLang="ja-JP" sz="1600" dirty="0" smtClean="0">
              <a:solidFill>
                <a:schemeClr val="bg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bg1"/>
                </a:solidFill>
                <a:latin typeface="HGP創英角ｺﾞｼｯｸUB" panose="020B0900000000000000" pitchFamily="50" charset="-128"/>
                <a:ea typeface="HGP創英角ｺﾞｼｯｸUB" panose="020B0900000000000000" pitchFamily="50" charset="-128"/>
              </a:rPr>
              <a:t>自粛</a:t>
            </a:r>
            <a:r>
              <a:rPr lang="ja-JP" altLang="en-US" sz="1600" dirty="0">
                <a:solidFill>
                  <a:schemeClr val="bg1"/>
                </a:solidFill>
                <a:latin typeface="HGP創英角ｺﾞｼｯｸUB" panose="020B0900000000000000" pitchFamily="50" charset="-128"/>
                <a:ea typeface="HGP創英角ｺﾞｼｯｸUB" panose="020B0900000000000000" pitchFamily="50" charset="-128"/>
              </a:rPr>
              <a:t>要請等</a:t>
            </a:r>
            <a:endParaRPr lang="en-US" altLang="ja-JP" sz="16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5" name="テキスト ボックス 24"/>
          <p:cNvSpPr txBox="1"/>
          <p:nvPr/>
        </p:nvSpPr>
        <p:spPr>
          <a:xfrm>
            <a:off x="1183939" y="358893"/>
            <a:ext cx="9977716" cy="1492716"/>
          </a:xfrm>
          <a:prstGeom prst="rect">
            <a:avLst/>
          </a:prstGeom>
          <a:noFill/>
          <a:ln w="19050">
            <a:noFill/>
          </a:ln>
        </p:spPr>
        <p:txBody>
          <a:bodyPr wrap="square" rtlCol="0">
            <a:spAutoFit/>
          </a:bodyPr>
          <a:lstStyle/>
          <a:p>
            <a:pPr>
              <a:lnSpc>
                <a:spcPct val="150000"/>
              </a:lnSpc>
            </a:pP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大阪モデル</a:t>
            </a:r>
            <a:r>
              <a:rPr lang="en-US" altLang="ja-JP" b="1" dirty="0">
                <a:latin typeface="Meiryo UI" panose="020B0604030504040204" pitchFamily="50" charset="-128"/>
                <a:ea typeface="Meiryo UI" panose="020B0604030504040204" pitchFamily="50" charset="-128"/>
              </a:rPr>
              <a:t>】</a:t>
            </a:r>
          </a:p>
          <a:p>
            <a:r>
              <a:rPr lang="ja-JP" altLang="en-US" sz="1600" b="1" dirty="0">
                <a:latin typeface="Meiryo UI" panose="020B0604030504040204" pitchFamily="50" charset="-128"/>
                <a:ea typeface="Meiryo UI" panose="020B0604030504040204" pitchFamily="50" charset="-128"/>
              </a:rPr>
              <a:t>①　客観的なモニタリング指標の設定</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②　指標の見える化により府民の行動変容を促す</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③　基準に基づく自粛要請</a:t>
            </a:r>
            <a:r>
              <a:rPr lang="ja-JP" altLang="en-US" sz="1600" b="1"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解除</a:t>
            </a:r>
            <a:r>
              <a:rPr lang="ja-JP" altLang="en-US" sz="1600" b="1" dirty="0" smtClean="0">
                <a:latin typeface="Meiryo UI" panose="020B0604030504040204" pitchFamily="50" charset="-128"/>
                <a:ea typeface="Meiryo UI" panose="020B0604030504040204" pitchFamily="50" charset="-128"/>
              </a:rPr>
              <a:t>など</a:t>
            </a:r>
            <a:r>
              <a:rPr lang="ja-JP" altLang="en-US" sz="1600" b="1" dirty="0">
                <a:latin typeface="Meiryo UI" panose="020B0604030504040204" pitchFamily="50" charset="-128"/>
                <a:ea typeface="Meiryo UI" panose="020B0604030504040204" pitchFamily="50" charset="-128"/>
              </a:rPr>
              <a:t>の</a:t>
            </a:r>
            <a:r>
              <a:rPr lang="ja-JP" altLang="en-US" sz="1600" b="1" dirty="0" smtClean="0">
                <a:latin typeface="Meiryo UI" panose="020B0604030504040204" pitchFamily="50" charset="-128"/>
                <a:ea typeface="Meiryo UI" panose="020B0604030504040204" pitchFamily="50" charset="-128"/>
              </a:rPr>
              <a:t>対策</a:t>
            </a:r>
            <a:r>
              <a:rPr lang="ja-JP" altLang="en-US" sz="1600" b="1" dirty="0">
                <a:latin typeface="Meiryo UI" panose="020B0604030504040204" pitchFamily="50" charset="-128"/>
                <a:ea typeface="Meiryo UI" panose="020B0604030504040204" pitchFamily="50" charset="-128"/>
              </a:rPr>
              <a:t>を</a:t>
            </a:r>
            <a:r>
              <a:rPr lang="ja-JP" altLang="en-US" sz="1600" b="1" dirty="0" smtClean="0">
                <a:latin typeface="Meiryo UI" panose="020B0604030504040204" pitchFamily="50" charset="-128"/>
                <a:ea typeface="Meiryo UI" panose="020B0604030504040204" pitchFamily="50" charset="-128"/>
              </a:rPr>
              <a:t>段階的に実施</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④　陽性者数等を踏まえた必要な感染拡大防止策の実施（クラスター対策、検査体制や医療提供体制の充実等）</a:t>
            </a:r>
          </a:p>
        </p:txBody>
      </p:sp>
      <p:sp>
        <p:nvSpPr>
          <p:cNvPr id="31" name="フリーフォーム 30"/>
          <p:cNvSpPr/>
          <p:nvPr/>
        </p:nvSpPr>
        <p:spPr>
          <a:xfrm>
            <a:off x="1552435" y="3492196"/>
            <a:ext cx="8993873" cy="2714164"/>
          </a:xfrm>
          <a:custGeom>
            <a:avLst/>
            <a:gdLst>
              <a:gd name="connsiteX0" fmla="*/ 0 w 9198591"/>
              <a:gd name="connsiteY0" fmla="*/ 2308041 h 2308041"/>
              <a:gd name="connsiteX1" fmla="*/ 1037230 w 9198591"/>
              <a:gd name="connsiteY1" fmla="*/ 1570 h 2308041"/>
              <a:gd name="connsiteX2" fmla="*/ 2292824 w 9198591"/>
              <a:gd name="connsiteY2" fmla="*/ 1953199 h 2308041"/>
              <a:gd name="connsiteX3" fmla="*/ 3985146 w 9198591"/>
              <a:gd name="connsiteY3" fmla="*/ 2294393 h 2308041"/>
              <a:gd name="connsiteX4" fmla="*/ 6059606 w 9198591"/>
              <a:gd name="connsiteY4" fmla="*/ 1912256 h 2308041"/>
              <a:gd name="connsiteX5" fmla="*/ 6823880 w 9198591"/>
              <a:gd name="connsiteY5" fmla="*/ 574775 h 2308041"/>
              <a:gd name="connsiteX6" fmla="*/ 7670042 w 9198591"/>
              <a:gd name="connsiteY6" fmla="*/ 1953199 h 2308041"/>
              <a:gd name="connsiteX7" fmla="*/ 9198591 w 9198591"/>
              <a:gd name="connsiteY7" fmla="*/ 2089677 h 2308041"/>
              <a:gd name="connsiteX8" fmla="*/ 9198591 w 9198591"/>
              <a:gd name="connsiteY8" fmla="*/ 2089677 h 2308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98591" h="2308041">
                <a:moveTo>
                  <a:pt x="0" y="2308041"/>
                </a:moveTo>
                <a:cubicBezTo>
                  <a:pt x="327546" y="1184375"/>
                  <a:pt x="655093" y="60710"/>
                  <a:pt x="1037230" y="1570"/>
                </a:cubicBezTo>
                <a:cubicBezTo>
                  <a:pt x="1419367" y="-57570"/>
                  <a:pt x="1801505" y="1571062"/>
                  <a:pt x="2292824" y="1953199"/>
                </a:cubicBezTo>
                <a:cubicBezTo>
                  <a:pt x="2784143" y="2335336"/>
                  <a:pt x="3357349" y="2301217"/>
                  <a:pt x="3985146" y="2294393"/>
                </a:cubicBezTo>
                <a:cubicBezTo>
                  <a:pt x="4612943" y="2287569"/>
                  <a:pt x="5586484" y="2198859"/>
                  <a:pt x="6059606" y="1912256"/>
                </a:cubicBezTo>
                <a:cubicBezTo>
                  <a:pt x="6532728" y="1625653"/>
                  <a:pt x="6555474" y="567951"/>
                  <a:pt x="6823880" y="574775"/>
                </a:cubicBezTo>
                <a:cubicBezTo>
                  <a:pt x="7092286" y="581599"/>
                  <a:pt x="7274257" y="1700715"/>
                  <a:pt x="7670042" y="1953199"/>
                </a:cubicBezTo>
                <a:cubicBezTo>
                  <a:pt x="8065827" y="2205683"/>
                  <a:pt x="9198591" y="2089677"/>
                  <a:pt x="9198591" y="2089677"/>
                </a:cubicBezTo>
                <a:lnTo>
                  <a:pt x="9198591" y="2089677"/>
                </a:lnTo>
              </a:path>
            </a:pathLst>
          </a:custGeom>
          <a:noFill/>
          <a:ln w="28575"/>
          <a:effectLst>
            <a:glow rad="101600">
              <a:schemeClr val="bg1"/>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8" name="円弧 37"/>
          <p:cNvSpPr/>
          <p:nvPr/>
        </p:nvSpPr>
        <p:spPr>
          <a:xfrm rot="860485" flipH="1">
            <a:off x="7874365" y="2105064"/>
            <a:ext cx="2581307" cy="6213646"/>
          </a:xfrm>
          <a:prstGeom prst="arc">
            <a:avLst>
              <a:gd name="adj1" fmla="val 16856455"/>
              <a:gd name="adj2" fmla="val 19894627"/>
            </a:avLst>
          </a:prstGeom>
          <a:ln w="34925">
            <a:solidFill>
              <a:srgbClr val="FF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b="1" dirty="0"/>
          </a:p>
        </p:txBody>
      </p:sp>
      <p:cxnSp>
        <p:nvCxnSpPr>
          <p:cNvPr id="40" name="直線矢印コネクタ 39"/>
          <p:cNvCxnSpPr/>
          <p:nvPr/>
        </p:nvCxnSpPr>
        <p:spPr>
          <a:xfrm flipH="1" flipV="1">
            <a:off x="1484194" y="1953552"/>
            <a:ext cx="1" cy="433469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1476446" y="6273436"/>
            <a:ext cx="9274578" cy="3196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1113298" y="2147209"/>
            <a:ext cx="400110" cy="1387565"/>
          </a:xfrm>
          <a:prstGeom prst="rect">
            <a:avLst/>
          </a:prstGeom>
          <a:noFill/>
        </p:spPr>
        <p:txBody>
          <a:bodyPr vert="eaVert" wrap="square" rtlCol="0">
            <a:spAutoFit/>
          </a:bodyPr>
          <a:lstStyle/>
          <a:p>
            <a:r>
              <a:rPr lang="ja-JP" altLang="en-US" sz="1400" b="1" dirty="0">
                <a:latin typeface="Meiryo UI" panose="020B0604030504040204" pitchFamily="50" charset="-128"/>
                <a:ea typeface="Meiryo UI" panose="020B0604030504040204" pitchFamily="50" charset="-128"/>
              </a:rPr>
              <a:t>新規感染者数</a:t>
            </a:r>
            <a:endParaRPr lang="en-US" altLang="ja-JP" sz="1400" b="1" dirty="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9854563" y="6113110"/>
            <a:ext cx="545365" cy="307777"/>
          </a:xfrm>
          <a:prstGeom prst="rect">
            <a:avLst/>
          </a:prstGeom>
          <a:solidFill>
            <a:schemeClr val="bg1"/>
          </a:solid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時間</a:t>
            </a:r>
          </a:p>
        </p:txBody>
      </p:sp>
      <p:sp>
        <p:nvSpPr>
          <p:cNvPr id="46" name="正方形/長方形 45"/>
          <p:cNvSpPr/>
          <p:nvPr/>
        </p:nvSpPr>
        <p:spPr>
          <a:xfrm>
            <a:off x="1825392" y="1877427"/>
            <a:ext cx="1524917" cy="432000"/>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rPr>
              <a:t>感染の状況が</a:t>
            </a:r>
            <a:endParaRPr lang="en-US" altLang="ja-JP" sz="1200" b="1" dirty="0">
              <a:solidFill>
                <a:schemeClr val="tx1"/>
              </a:solidFill>
              <a:latin typeface="Meiryo UI" panose="020B0604030504040204" pitchFamily="50" charset="-128"/>
              <a:ea typeface="Meiryo UI" panose="020B0604030504040204" pitchFamily="50" charset="-128"/>
            </a:endParaRPr>
          </a:p>
          <a:p>
            <a:pPr algn="ctr"/>
            <a:r>
              <a:rPr lang="ja-JP" altLang="en-US" sz="1200" b="1" dirty="0">
                <a:solidFill>
                  <a:schemeClr val="tx1"/>
                </a:solidFill>
                <a:latin typeface="Meiryo UI" panose="020B0604030504040204" pitchFamily="50" charset="-128"/>
                <a:ea typeface="Meiryo UI" panose="020B0604030504040204" pitchFamily="50" charset="-128"/>
              </a:rPr>
              <a:t>厳しい時期</a:t>
            </a:r>
          </a:p>
        </p:txBody>
      </p:sp>
      <p:sp>
        <p:nvSpPr>
          <p:cNvPr id="47" name="正方形/長方形 46"/>
          <p:cNvSpPr/>
          <p:nvPr/>
        </p:nvSpPr>
        <p:spPr>
          <a:xfrm>
            <a:off x="7795531" y="1889780"/>
            <a:ext cx="1004930" cy="432000"/>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rPr>
              <a:t>感染の状況が厳しい時期</a:t>
            </a:r>
          </a:p>
        </p:txBody>
      </p:sp>
      <p:sp>
        <p:nvSpPr>
          <p:cNvPr id="48" name="正方形/長方形 47"/>
          <p:cNvSpPr/>
          <p:nvPr/>
        </p:nvSpPr>
        <p:spPr>
          <a:xfrm>
            <a:off x="3410681" y="1887775"/>
            <a:ext cx="4349953" cy="432000"/>
          </a:xfrm>
          <a:prstGeom prst="rect">
            <a:avLst/>
          </a:prstGeom>
          <a:solidFill>
            <a:schemeClr val="accent1">
              <a:lumMod val="20000"/>
              <a:lumOff val="80000"/>
            </a:schemeClr>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rgbClr val="0070C0"/>
                </a:solidFill>
                <a:latin typeface="Meiryo UI" panose="020B0604030504040204" pitchFamily="50" charset="-128"/>
                <a:ea typeface="Meiryo UI" panose="020B0604030504040204" pitchFamily="50" charset="-128"/>
              </a:rPr>
              <a:t>新規感染者数が限定的となった時期</a:t>
            </a:r>
          </a:p>
        </p:txBody>
      </p:sp>
      <p:sp>
        <p:nvSpPr>
          <p:cNvPr id="50" name="正方形/長方形 49"/>
          <p:cNvSpPr/>
          <p:nvPr/>
        </p:nvSpPr>
        <p:spPr>
          <a:xfrm>
            <a:off x="8847186" y="1883059"/>
            <a:ext cx="1711279" cy="432000"/>
          </a:xfrm>
          <a:prstGeom prst="rect">
            <a:avLst/>
          </a:prstGeom>
          <a:solidFill>
            <a:schemeClr val="accent1">
              <a:lumMod val="20000"/>
              <a:lumOff val="80000"/>
            </a:schemeClr>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0070C0"/>
                </a:solidFill>
                <a:latin typeface="Meiryo UI" panose="020B0604030504040204" pitchFamily="50" charset="-128"/>
                <a:ea typeface="Meiryo UI" panose="020B0604030504040204" pitchFamily="50" charset="-128"/>
              </a:rPr>
              <a:t>新規感染者数が限定的となった時期</a:t>
            </a:r>
          </a:p>
        </p:txBody>
      </p:sp>
      <p:cxnSp>
        <p:nvCxnSpPr>
          <p:cNvPr id="52" name="直線コネクタ 51"/>
          <p:cNvCxnSpPr/>
          <p:nvPr/>
        </p:nvCxnSpPr>
        <p:spPr>
          <a:xfrm>
            <a:off x="3350308" y="2280670"/>
            <a:ext cx="19478" cy="4007065"/>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flipH="1">
            <a:off x="7773847" y="2280669"/>
            <a:ext cx="435" cy="3992766"/>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flipH="1">
            <a:off x="8785740" y="2280670"/>
            <a:ext cx="435" cy="4024729"/>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flipH="1">
            <a:off x="10548715" y="2280670"/>
            <a:ext cx="1886" cy="4007065"/>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23" name="太陽 22"/>
          <p:cNvSpPr/>
          <p:nvPr/>
        </p:nvSpPr>
        <p:spPr>
          <a:xfrm>
            <a:off x="7573338" y="5001935"/>
            <a:ext cx="445700" cy="481865"/>
          </a:xfrm>
          <a:prstGeom prst="sun">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楕円 5"/>
          <p:cNvSpPr/>
          <p:nvPr/>
        </p:nvSpPr>
        <p:spPr>
          <a:xfrm>
            <a:off x="3200677" y="4963959"/>
            <a:ext cx="317035" cy="304080"/>
          </a:xfrm>
          <a:prstGeom prst="ellipse">
            <a:avLst/>
          </a:prstGeom>
          <a:solidFill>
            <a:schemeClr val="bg1"/>
          </a:solid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a:p>
        </p:txBody>
      </p:sp>
      <p:grpSp>
        <p:nvGrpSpPr>
          <p:cNvPr id="2" name="グループ化 1"/>
          <p:cNvGrpSpPr/>
          <p:nvPr/>
        </p:nvGrpSpPr>
        <p:grpSpPr>
          <a:xfrm>
            <a:off x="818692" y="6370767"/>
            <a:ext cx="9032542" cy="276999"/>
            <a:chOff x="-324308" y="6125102"/>
            <a:chExt cx="9032542" cy="276999"/>
          </a:xfrm>
        </p:grpSpPr>
        <p:sp>
          <p:nvSpPr>
            <p:cNvPr id="58" name="テキスト ボックス 57"/>
            <p:cNvSpPr txBox="1"/>
            <p:nvPr/>
          </p:nvSpPr>
          <p:spPr>
            <a:xfrm>
              <a:off x="-324308" y="6125102"/>
              <a:ext cx="9032542" cy="276999"/>
            </a:xfrm>
            <a:prstGeom prst="rect">
              <a:avLst/>
            </a:prstGeom>
            <a:noFill/>
            <a:ln w="19050">
              <a:noFill/>
            </a:ln>
          </p:spPr>
          <p:txBody>
            <a:bodyPr wrap="square" rtlCol="0">
              <a:spAutoFit/>
            </a:bodyPr>
            <a:lstStyle/>
            <a:p>
              <a:pPr algn="r"/>
              <a:r>
                <a:rPr lang="ja-JP" altLang="en-US" sz="1200" dirty="0">
                  <a:latin typeface="Meiryo UI" panose="020B0604030504040204" pitchFamily="50" charset="-128"/>
                  <a:ea typeface="Meiryo UI" panose="020B0604030504040204" pitchFamily="50" charset="-128"/>
                </a:rPr>
                <a:t>：今後の感染者数の推移（イメージ）　　　　　　　　　：対策を講じなかった場合の感染者数の推移（イメージ）</a:t>
              </a:r>
              <a:endParaRPr lang="en-US" altLang="ja-JP" sz="1200" dirty="0">
                <a:latin typeface="Meiryo UI" panose="020B0604030504040204" pitchFamily="50" charset="-128"/>
                <a:ea typeface="Meiryo UI" panose="020B0604030504040204" pitchFamily="50" charset="-128"/>
              </a:endParaRPr>
            </a:p>
          </p:txBody>
        </p:sp>
        <p:cxnSp>
          <p:nvCxnSpPr>
            <p:cNvPr id="60" name="直線コネクタ 59"/>
            <p:cNvCxnSpPr/>
            <p:nvPr/>
          </p:nvCxnSpPr>
          <p:spPr>
            <a:xfrm>
              <a:off x="1089048" y="6263601"/>
              <a:ext cx="653192"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4396064" y="6263601"/>
              <a:ext cx="658122" cy="0"/>
            </a:xfrm>
            <a:prstGeom prst="line">
              <a:avLst/>
            </a:prstGeom>
            <a:ln w="25400">
              <a:solidFill>
                <a:srgbClr val="FF0000"/>
              </a:solidFill>
              <a:prstDash val="sysDash"/>
            </a:ln>
          </p:spPr>
          <p:style>
            <a:lnRef idx="1">
              <a:schemeClr val="accent1"/>
            </a:lnRef>
            <a:fillRef idx="0">
              <a:schemeClr val="accent1"/>
            </a:fillRef>
            <a:effectRef idx="0">
              <a:schemeClr val="accent1"/>
            </a:effectRef>
            <a:fontRef idx="minor">
              <a:schemeClr val="tx1"/>
            </a:fontRef>
          </p:style>
        </p:cxnSp>
      </p:grpSp>
      <p:cxnSp>
        <p:nvCxnSpPr>
          <p:cNvPr id="68" name="直線コネクタ 67"/>
          <p:cNvCxnSpPr/>
          <p:nvPr/>
        </p:nvCxnSpPr>
        <p:spPr>
          <a:xfrm>
            <a:off x="1825391" y="2296658"/>
            <a:ext cx="0" cy="3991077"/>
          </a:xfrm>
          <a:prstGeom prst="line">
            <a:avLst/>
          </a:prstGeom>
          <a:ln w="38100">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44" name="楕円 43"/>
          <p:cNvSpPr/>
          <p:nvPr/>
        </p:nvSpPr>
        <p:spPr>
          <a:xfrm>
            <a:off x="8585207" y="5066498"/>
            <a:ext cx="317035" cy="304080"/>
          </a:xfrm>
          <a:prstGeom prst="ellipse">
            <a:avLst/>
          </a:prstGeom>
          <a:solidFill>
            <a:schemeClr val="bg1"/>
          </a:solidFill>
          <a:ln w="28575">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a:p>
        </p:txBody>
      </p:sp>
      <p:sp>
        <p:nvSpPr>
          <p:cNvPr id="59" name="角丸四角形吹き出し 58"/>
          <p:cNvSpPr/>
          <p:nvPr/>
        </p:nvSpPr>
        <p:spPr>
          <a:xfrm>
            <a:off x="1929041" y="5268039"/>
            <a:ext cx="1311257" cy="836097"/>
          </a:xfrm>
          <a:prstGeom prst="wedgeRoundRectCallout">
            <a:avLst>
              <a:gd name="adj1" fmla="val -40711"/>
              <a:gd name="adj2" fmla="val -149059"/>
              <a:gd name="adj3" fmla="val 16667"/>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緊急事態宣言</a:t>
            </a:r>
            <a:r>
              <a:rPr lang="en-US" altLang="ja-JP" sz="1100" dirty="0">
                <a:solidFill>
                  <a:schemeClr val="tx1"/>
                </a:solidFill>
                <a:latin typeface="HGP創英角ｺﾞｼｯｸUB" panose="020B0900000000000000" pitchFamily="50" charset="-128"/>
                <a:ea typeface="HGP創英角ｺﾞｼｯｸUB" panose="020B0900000000000000" pitchFamily="50" charset="-128"/>
              </a:rPr>
              <a:t>4/7</a:t>
            </a:r>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a:t>
            </a:r>
            <a:endParaRPr lang="en-US" altLang="ja-JP" sz="1100" dirty="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⇒段階的に</a:t>
            </a:r>
            <a:endParaRPr lang="en-US" altLang="ja-JP" sz="11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100" dirty="0" smtClean="0">
                <a:solidFill>
                  <a:schemeClr val="tx1"/>
                </a:solidFill>
                <a:latin typeface="HGP創英角ｺﾞｼｯｸUB" panose="020B0900000000000000" pitchFamily="50" charset="-128"/>
                <a:ea typeface="HGP創英角ｺﾞｼｯｸUB" panose="020B0900000000000000" pitchFamily="50" charset="-128"/>
              </a:rPr>
              <a:t>自粛</a:t>
            </a:r>
            <a:r>
              <a:rPr lang="ja-JP" altLang="en-US" sz="1100" dirty="0">
                <a:solidFill>
                  <a:schemeClr val="tx1"/>
                </a:solidFill>
                <a:latin typeface="HGP創英角ｺﾞｼｯｸUB" panose="020B0900000000000000" pitchFamily="50" charset="-128"/>
                <a:ea typeface="HGP創英角ｺﾞｼｯｸUB" panose="020B0900000000000000" pitchFamily="50" charset="-128"/>
              </a:rPr>
              <a:t>要請等</a:t>
            </a:r>
            <a:endParaRPr lang="en-US" altLang="ja-JP" sz="11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2" name="角丸四角形吹き出し 61"/>
          <p:cNvSpPr/>
          <p:nvPr/>
        </p:nvSpPr>
        <p:spPr>
          <a:xfrm>
            <a:off x="3704482" y="3687319"/>
            <a:ext cx="930904" cy="354332"/>
          </a:xfrm>
          <a:prstGeom prst="wedgeRoundRectCallout">
            <a:avLst>
              <a:gd name="adj1" fmla="val -101525"/>
              <a:gd name="adj2" fmla="val 185806"/>
              <a:gd name="adj3" fmla="val 16667"/>
            </a:avLst>
          </a:prstGeom>
          <a:ln w="285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現在地</a:t>
            </a:r>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3" name="楕円 62"/>
          <p:cNvSpPr/>
          <p:nvPr/>
        </p:nvSpPr>
        <p:spPr>
          <a:xfrm>
            <a:off x="3049210" y="4487543"/>
            <a:ext cx="191566" cy="165325"/>
          </a:xfrm>
          <a:prstGeom prst="ellipse">
            <a:avLst/>
          </a:prstGeom>
          <a:ln w="28575">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a:p>
        </p:txBody>
      </p:sp>
      <p:sp>
        <p:nvSpPr>
          <p:cNvPr id="69" name="角丸四角形吹き出し 68"/>
          <p:cNvSpPr/>
          <p:nvPr/>
        </p:nvSpPr>
        <p:spPr>
          <a:xfrm>
            <a:off x="8853979" y="3687319"/>
            <a:ext cx="1676495" cy="1279168"/>
          </a:xfrm>
          <a:prstGeom prst="wedgeRoundRectCallout">
            <a:avLst>
              <a:gd name="adj1" fmla="val -48163"/>
              <a:gd name="adj2" fmla="val 64241"/>
              <a:gd name="adj3" fmla="val 16667"/>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警戒</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信号</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原則７日間</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連続消灯</a:t>
            </a:r>
            <a:endParaRPr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⇒段階的に</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自粛解除</a:t>
            </a:r>
            <a:endParaRPr lang="ja-JP" altLang="en-US"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4" name="テキスト ボックス 13"/>
          <p:cNvSpPr txBox="1"/>
          <p:nvPr/>
        </p:nvSpPr>
        <p:spPr>
          <a:xfrm>
            <a:off x="3817310" y="5610647"/>
            <a:ext cx="3700212" cy="276999"/>
          </a:xfrm>
          <a:prstGeom prst="rect">
            <a:avLst/>
          </a:prstGeom>
          <a:noFill/>
        </p:spPr>
        <p:txBody>
          <a:bodyPr wrap="square" rtlCol="0">
            <a:spAutoFit/>
          </a:bodyPr>
          <a:lstStyle/>
          <a:p>
            <a:r>
              <a:rPr lang="ja-JP" altLang="en-US" sz="1200" dirty="0"/>
              <a:t>←新しい生活様式の普及と継続で感染拡大を予防→</a:t>
            </a:r>
          </a:p>
        </p:txBody>
      </p:sp>
      <p:sp>
        <p:nvSpPr>
          <p:cNvPr id="15" name="爆発 1 14"/>
          <p:cNvSpPr/>
          <p:nvPr/>
        </p:nvSpPr>
        <p:spPr>
          <a:xfrm>
            <a:off x="2029314" y="2345007"/>
            <a:ext cx="2689287" cy="1284211"/>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solidFill>
              </a:rPr>
              <a:t>対策を講じなければオーバーシュートとなる危険性</a:t>
            </a:r>
          </a:p>
        </p:txBody>
      </p:sp>
      <p:sp>
        <p:nvSpPr>
          <p:cNvPr id="42" name="テキスト ボックス 41"/>
          <p:cNvSpPr txBox="1"/>
          <p:nvPr/>
        </p:nvSpPr>
        <p:spPr>
          <a:xfrm>
            <a:off x="11738363" y="6359285"/>
            <a:ext cx="616770" cy="307777"/>
          </a:xfrm>
          <a:prstGeom prst="rect">
            <a:avLst/>
          </a:prstGeom>
          <a:noFill/>
        </p:spPr>
        <p:txBody>
          <a:bodyPr wrap="square" rtlCol="0">
            <a:spAutoFit/>
          </a:bodyPr>
          <a:lstStyle/>
          <a:p>
            <a:r>
              <a:rPr kumimoji="1" lang="en-US" altLang="ja-JP" sz="1400" dirty="0" smtClean="0"/>
              <a:t>1</a:t>
            </a:r>
            <a:endParaRPr kumimoji="1" lang="ja-JP" altLang="en-US" sz="1400" dirty="0"/>
          </a:p>
        </p:txBody>
      </p:sp>
      <p:sp>
        <p:nvSpPr>
          <p:cNvPr id="49" name="テキスト ボックス 48"/>
          <p:cNvSpPr txBox="1"/>
          <p:nvPr/>
        </p:nvSpPr>
        <p:spPr>
          <a:xfrm>
            <a:off x="-9139" y="-13252"/>
            <a:ext cx="12192000" cy="461665"/>
          </a:xfrm>
          <a:prstGeom prst="rect">
            <a:avLst/>
          </a:prstGeom>
          <a:solidFill>
            <a:schemeClr val="accent1">
              <a:lumMod val="75000"/>
            </a:schemeClr>
          </a:solidFill>
        </p:spPr>
        <p:txBody>
          <a:bodyPr wrap="square" rtlCol="0">
            <a:spAutoFit/>
          </a:bodyPr>
          <a:lstStyle/>
          <a:p>
            <a:pPr algn="ctr"/>
            <a:r>
              <a:rPr lang="en-US" altLang="ja-JP" sz="2400" b="1" dirty="0" smtClean="0">
                <a:solidFill>
                  <a:schemeClr val="bg1"/>
                </a:solidFill>
                <a:latin typeface="Meiryo UI" panose="020B0604030504040204" pitchFamily="50" charset="-128"/>
                <a:ea typeface="Meiryo UI" panose="020B0604030504040204" pitchFamily="50" charset="-128"/>
              </a:rPr>
              <a:t>Ⅰ</a:t>
            </a:r>
            <a:r>
              <a:rPr lang="ja-JP" altLang="en-US" sz="2400" b="1" dirty="0" smtClean="0">
                <a:solidFill>
                  <a:schemeClr val="bg1"/>
                </a:solidFill>
                <a:latin typeface="Meiryo UI" panose="020B0604030504040204" pitchFamily="50" charset="-128"/>
                <a:ea typeface="Meiryo UI" panose="020B0604030504040204" pitchFamily="50" charset="-128"/>
              </a:rPr>
              <a:t>　府独自の基準に基づく自粛</a:t>
            </a:r>
            <a:r>
              <a:rPr lang="ja-JP" altLang="en-US" sz="2400" b="1" dirty="0">
                <a:solidFill>
                  <a:schemeClr val="bg1"/>
                </a:solidFill>
                <a:latin typeface="Meiryo UI" panose="020B0604030504040204" pitchFamily="50" charset="-128"/>
                <a:ea typeface="Meiryo UI" panose="020B0604030504040204" pitchFamily="50" charset="-128"/>
              </a:rPr>
              <a:t>要請</a:t>
            </a:r>
            <a:r>
              <a:rPr lang="ja-JP" altLang="en-US" sz="2400" b="1" dirty="0" smtClean="0">
                <a:solidFill>
                  <a:schemeClr val="bg1"/>
                </a:solidFill>
                <a:latin typeface="Meiryo UI" panose="020B0604030504040204" pitchFamily="50" charset="-128"/>
                <a:ea typeface="Meiryo UI" panose="020B0604030504040204" pitchFamily="50" charset="-128"/>
              </a:rPr>
              <a:t>・</a:t>
            </a:r>
            <a:r>
              <a:rPr lang="ja-JP" altLang="en-US" sz="2400" b="1" dirty="0">
                <a:solidFill>
                  <a:schemeClr val="bg1"/>
                </a:solidFill>
                <a:latin typeface="Meiryo UI" panose="020B0604030504040204" pitchFamily="50" charset="-128"/>
                <a:ea typeface="Meiryo UI" panose="020B0604030504040204" pitchFamily="50" charset="-128"/>
              </a:rPr>
              <a:t>解除</a:t>
            </a:r>
            <a:r>
              <a:rPr lang="ja-JP" altLang="en-US" sz="2400" b="1" dirty="0" smtClean="0">
                <a:solidFill>
                  <a:schemeClr val="bg1"/>
                </a:solidFill>
                <a:latin typeface="Meiryo UI" panose="020B0604030504040204" pitchFamily="50" charset="-128"/>
                <a:ea typeface="Meiryo UI" panose="020B0604030504040204" pitchFamily="50" charset="-128"/>
              </a:rPr>
              <a:t>及び</a:t>
            </a:r>
            <a:r>
              <a:rPr lang="ja-JP" altLang="en-US" sz="2400" b="1" dirty="0">
                <a:solidFill>
                  <a:schemeClr val="bg1"/>
                </a:solidFill>
                <a:latin typeface="Meiryo UI" panose="020B0604030504040204" pitchFamily="50" charset="-128"/>
                <a:ea typeface="Meiryo UI" panose="020B0604030504040204" pitchFamily="50" charset="-128"/>
              </a:rPr>
              <a:t>対策</a:t>
            </a:r>
            <a:r>
              <a:rPr lang="ja-JP" altLang="en-US" sz="2400" b="1" dirty="0" smtClean="0">
                <a:solidFill>
                  <a:schemeClr val="bg1"/>
                </a:solidFill>
                <a:latin typeface="Meiryo UI" panose="020B0604030504040204" pitchFamily="50" charset="-128"/>
                <a:ea typeface="Meiryo UI" panose="020B0604030504040204" pitchFamily="50" charset="-128"/>
              </a:rPr>
              <a:t>の基本的な考え方（案</a:t>
            </a:r>
            <a:r>
              <a:rPr lang="ja-JP" altLang="en-US" sz="2400" b="1" dirty="0">
                <a:solidFill>
                  <a:schemeClr val="bg1"/>
                </a:solidFill>
                <a:latin typeface="Meiryo UI" panose="020B0604030504040204" pitchFamily="50" charset="-128"/>
                <a:ea typeface="Meiryo UI" panose="020B0604030504040204" pitchFamily="50" charset="-128"/>
              </a:rPr>
              <a:t>）</a:t>
            </a:r>
            <a:r>
              <a:rPr lang="en-US" altLang="ja-JP" sz="2400" b="1" dirty="0" smtClean="0">
                <a:solidFill>
                  <a:schemeClr val="bg1"/>
                </a:solidFill>
                <a:latin typeface="Meiryo UI" panose="020B0604030504040204" pitchFamily="50" charset="-128"/>
                <a:ea typeface="Meiryo UI" panose="020B0604030504040204" pitchFamily="50" charset="-128"/>
              </a:rPr>
              <a:t>【</a:t>
            </a:r>
            <a:r>
              <a:rPr lang="ja-JP" altLang="en-US" sz="2400" b="1" dirty="0" smtClean="0">
                <a:solidFill>
                  <a:schemeClr val="bg1"/>
                </a:solidFill>
                <a:latin typeface="Meiryo UI" panose="020B0604030504040204" pitchFamily="50" charset="-128"/>
                <a:ea typeface="Meiryo UI" panose="020B0604030504040204" pitchFamily="50" charset="-128"/>
              </a:rPr>
              <a:t>大阪モデル</a:t>
            </a:r>
            <a:r>
              <a:rPr lang="en-US" altLang="ja-JP" sz="2400" b="1" dirty="0" smtClean="0">
                <a:solidFill>
                  <a:schemeClr val="bg1"/>
                </a:solidFill>
                <a:latin typeface="Meiryo UI" panose="020B0604030504040204" pitchFamily="50" charset="-128"/>
                <a:ea typeface="Meiryo UI" panose="020B0604030504040204" pitchFamily="50" charset="-128"/>
              </a:rPr>
              <a:t>】</a:t>
            </a:r>
            <a:endParaRPr lang="ja-JP" altLang="en-US" sz="2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98812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784650789"/>
              </p:ext>
            </p:extLst>
          </p:nvPr>
        </p:nvGraphicFramePr>
        <p:xfrm>
          <a:off x="891340" y="2700963"/>
          <a:ext cx="10409315" cy="3661698"/>
        </p:xfrm>
        <a:graphic>
          <a:graphicData uri="http://schemas.openxmlformats.org/drawingml/2006/table">
            <a:tbl>
              <a:tblPr firstRow="1" bandRow="1">
                <a:tableStyleId>{5C22544A-7EE6-4342-B048-85BDC9FD1C3A}</a:tableStyleId>
              </a:tblPr>
              <a:tblGrid>
                <a:gridCol w="3136063">
                  <a:extLst>
                    <a:ext uri="{9D8B030D-6E8A-4147-A177-3AD203B41FA5}">
                      <a16:colId xmlns:a16="http://schemas.microsoft.com/office/drawing/2014/main" val="2267971377"/>
                    </a:ext>
                  </a:extLst>
                </a:gridCol>
                <a:gridCol w="3753168">
                  <a:extLst>
                    <a:ext uri="{9D8B030D-6E8A-4147-A177-3AD203B41FA5}">
                      <a16:colId xmlns:a16="http://schemas.microsoft.com/office/drawing/2014/main" val="2465843949"/>
                    </a:ext>
                  </a:extLst>
                </a:gridCol>
                <a:gridCol w="1760042">
                  <a:extLst>
                    <a:ext uri="{9D8B030D-6E8A-4147-A177-3AD203B41FA5}">
                      <a16:colId xmlns:a16="http://schemas.microsoft.com/office/drawing/2014/main" val="1570456436"/>
                    </a:ext>
                  </a:extLst>
                </a:gridCol>
                <a:gridCol w="1760042">
                  <a:extLst>
                    <a:ext uri="{9D8B030D-6E8A-4147-A177-3AD203B41FA5}">
                      <a16:colId xmlns:a16="http://schemas.microsoft.com/office/drawing/2014/main" val="473779464"/>
                    </a:ext>
                  </a:extLst>
                </a:gridCol>
              </a:tblGrid>
              <a:tr h="699332">
                <a:tc gridSpan="2">
                  <a:txBody>
                    <a:bodyPr/>
                    <a:lstStyle/>
                    <a:p>
                      <a:pPr algn="ctr"/>
                      <a:r>
                        <a:rPr kumimoji="1" lang="ja-JP" altLang="en-US" sz="1800" dirty="0" smtClean="0">
                          <a:solidFill>
                            <a:schemeClr val="tx1"/>
                          </a:solidFill>
                          <a:latin typeface="Meiryo UI" panose="020B0604030504040204" pitchFamily="50" charset="-128"/>
                          <a:ea typeface="Meiryo UI" panose="020B0604030504040204" pitchFamily="50" charset="-128"/>
                        </a:rPr>
                        <a:t>モニタリング指標（見える化）</a:t>
                      </a:r>
                      <a:endParaRPr kumimoji="1" lang="en-US" altLang="ja-JP" sz="18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a:r>
                        <a:rPr kumimoji="1" lang="ja-JP" altLang="en-US" sz="1800" dirty="0" smtClean="0">
                          <a:solidFill>
                            <a:schemeClr val="tx1"/>
                          </a:solidFill>
                          <a:latin typeface="Meiryo UI" panose="020B0604030504040204" pitchFamily="50" charset="-128"/>
                          <a:ea typeface="Meiryo UI" panose="020B0604030504040204" pitchFamily="50" charset="-128"/>
                        </a:rPr>
                        <a:t>警戒信号</a:t>
                      </a:r>
                      <a:r>
                        <a:rPr kumimoji="1" lang="en-US" altLang="ja-JP" sz="1800" baseline="0" dirty="0" smtClean="0">
                          <a:solidFill>
                            <a:schemeClr val="tx1"/>
                          </a:solidFill>
                          <a:latin typeface="Meiryo UI" panose="020B0604030504040204" pitchFamily="50" charset="-128"/>
                          <a:ea typeface="Meiryo UI" panose="020B0604030504040204" pitchFamily="50" charset="-128"/>
                        </a:rPr>
                        <a:t> </a:t>
                      </a:r>
                    </a:p>
                    <a:p>
                      <a:pPr algn="ctr"/>
                      <a:r>
                        <a:rPr kumimoji="1" lang="ja-JP" altLang="en-US" sz="1800" u="sng" dirty="0" smtClean="0">
                          <a:solidFill>
                            <a:schemeClr val="tx1"/>
                          </a:solidFill>
                          <a:latin typeface="Meiryo UI" panose="020B0604030504040204" pitchFamily="50" charset="-128"/>
                          <a:ea typeface="Meiryo UI" panose="020B0604030504040204" pitchFamily="50" charset="-128"/>
                        </a:rPr>
                        <a:t>点灯</a:t>
                      </a:r>
                      <a:r>
                        <a:rPr kumimoji="1" lang="ja-JP" altLang="en-US" sz="1800" dirty="0" smtClean="0">
                          <a:solidFill>
                            <a:schemeClr val="tx1"/>
                          </a:solidFill>
                          <a:latin typeface="Meiryo UI" panose="020B0604030504040204" pitchFamily="50" charset="-128"/>
                          <a:ea typeface="Meiryo UI" panose="020B0604030504040204" pitchFamily="50" charset="-128"/>
                        </a:rPr>
                        <a:t>基準</a:t>
                      </a:r>
                      <a:endParaRPr kumimoji="1" lang="en-US" altLang="ja-JP" sz="18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2">
                  <a:txBody>
                    <a:bodyPr/>
                    <a:lstStyle/>
                    <a:p>
                      <a:pPr algn="ctr"/>
                      <a:r>
                        <a:rPr kumimoji="1" lang="ja-JP" altLang="en-US" sz="1800" b="1" dirty="0" smtClean="0">
                          <a:solidFill>
                            <a:schemeClr val="tx1"/>
                          </a:solidFill>
                          <a:latin typeface="Meiryo UI" panose="020B0604030504040204" pitchFamily="50" charset="-128"/>
                          <a:ea typeface="Meiryo UI" panose="020B0604030504040204" pitchFamily="50" charset="-128"/>
                        </a:rPr>
                        <a:t>警戒信号</a:t>
                      </a:r>
                      <a:r>
                        <a:rPr kumimoji="1" lang="en-US" altLang="ja-JP" sz="1800" b="1" baseline="0" dirty="0" smtClean="0">
                          <a:solidFill>
                            <a:schemeClr val="tx1"/>
                          </a:solidFill>
                          <a:latin typeface="Meiryo UI" panose="020B0604030504040204" pitchFamily="50" charset="-128"/>
                          <a:ea typeface="Meiryo UI" panose="020B0604030504040204" pitchFamily="50" charset="-128"/>
                        </a:rPr>
                        <a:t> </a:t>
                      </a:r>
                    </a:p>
                    <a:p>
                      <a:pPr algn="ctr"/>
                      <a:r>
                        <a:rPr kumimoji="1" lang="ja-JP" altLang="en-US" sz="1800" b="1" u="sng" dirty="0" smtClean="0">
                          <a:solidFill>
                            <a:schemeClr val="tx1"/>
                          </a:solidFill>
                          <a:latin typeface="Meiryo UI" panose="020B0604030504040204" pitchFamily="50" charset="-128"/>
                          <a:ea typeface="Meiryo UI" panose="020B0604030504040204" pitchFamily="50" charset="-128"/>
                        </a:rPr>
                        <a:t>消灯</a:t>
                      </a:r>
                      <a:r>
                        <a:rPr kumimoji="1" lang="ja-JP" altLang="en-US" sz="1800" b="1" dirty="0" smtClean="0">
                          <a:solidFill>
                            <a:schemeClr val="tx1"/>
                          </a:solidFill>
                          <a:latin typeface="Meiryo UI" panose="020B0604030504040204" pitchFamily="50" charset="-128"/>
                          <a:ea typeface="Meiryo UI" panose="020B0604030504040204" pitchFamily="50" charset="-128"/>
                        </a:rPr>
                        <a:t>基準</a:t>
                      </a:r>
                      <a:endParaRPr kumimoji="1" lang="en-US" altLang="ja-JP" sz="18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587253245"/>
                  </a:ext>
                </a:extLst>
              </a:tr>
              <a:tr h="571204">
                <a:tc>
                  <a:txBody>
                    <a:bodyPr/>
                    <a:lstStyle/>
                    <a:p>
                      <a:pPr algn="ctr"/>
                      <a:r>
                        <a:rPr kumimoji="1" lang="ja-JP" altLang="en-US" sz="1800" b="1" dirty="0" smtClean="0">
                          <a:solidFill>
                            <a:schemeClr val="tx1"/>
                          </a:solidFill>
                          <a:latin typeface="Meiryo UI" panose="020B0604030504040204" pitchFamily="50" charset="-128"/>
                          <a:ea typeface="Meiryo UI" panose="020B0604030504040204" pitchFamily="50" charset="-128"/>
                        </a:rPr>
                        <a:t>分析事項</a:t>
                      </a:r>
                      <a:endParaRPr kumimoji="1" lang="en-US" altLang="ja-JP" sz="18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800" b="1" dirty="0" smtClean="0">
                          <a:solidFill>
                            <a:schemeClr val="tx1"/>
                          </a:solidFill>
                          <a:latin typeface="Meiryo UI" panose="020B0604030504040204" pitchFamily="50" charset="-128"/>
                          <a:ea typeface="Meiryo UI" panose="020B0604030504040204" pitchFamily="50" charset="-128"/>
                        </a:rPr>
                        <a:t>内容</a:t>
                      </a:r>
                    </a:p>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r>
                        <a:rPr kumimoji="1" lang="ja-JP" altLang="en-US" sz="1400" b="0" dirty="0" smtClean="0">
                          <a:solidFill>
                            <a:schemeClr val="tx1"/>
                          </a:solidFill>
                          <a:latin typeface="Meiryo UI" panose="020B0604030504040204" pitchFamily="50" charset="-128"/>
                          <a:ea typeface="Meiryo UI" panose="020B0604030504040204" pitchFamily="50" charset="-128"/>
                        </a:rPr>
                        <a:t>病床使用率以外の指標は７日間移動平均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pPr algn="ctr"/>
                      <a:endParaRPr kumimoji="1" lang="en-US" altLang="ja-JP" sz="18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pPr algn="ctr"/>
                      <a:endParaRPr kumimoji="1" lang="ja-JP" altLang="en-US" sz="12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944724138"/>
                  </a:ext>
                </a:extLst>
              </a:tr>
              <a:tr h="532897">
                <a:tc rowSpan="2">
                  <a:txBody>
                    <a:bodyPr/>
                    <a:lstStyle/>
                    <a:p>
                      <a:pPr algn="l"/>
                      <a:r>
                        <a:rPr kumimoji="1" lang="ja-JP" altLang="en-US" sz="1600" dirty="0" smtClean="0">
                          <a:solidFill>
                            <a:schemeClr val="tx1"/>
                          </a:solidFill>
                          <a:latin typeface="Meiryo UI" panose="020B0604030504040204" pitchFamily="50" charset="-128"/>
                          <a:ea typeface="Meiryo UI" panose="020B0604030504040204" pitchFamily="50" charset="-128"/>
                        </a:rPr>
                        <a:t>（１）市中での感染拡大状況</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①新規陽性者における感染経路（リンク）</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　不明者前週増加比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１以上</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000" b="1" dirty="0" smtClean="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37030615"/>
                  </a:ext>
                </a:extLst>
              </a:tr>
              <a:tr h="523966">
                <a:tc vMerge="1">
                  <a:txBody>
                    <a:bodyPr/>
                    <a:lstStyle/>
                    <a:p>
                      <a:pPr algn="ct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②新規陽性者におけるリンク不明者数</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５～</a:t>
                      </a:r>
                      <a:r>
                        <a:rPr kumimoji="1" lang="en-US" altLang="ja-JP" sz="2000" b="1" dirty="0" smtClean="0">
                          <a:solidFill>
                            <a:schemeClr val="tx1"/>
                          </a:solidFill>
                          <a:latin typeface="Meiryo UI" panose="020B0604030504040204" pitchFamily="50" charset="-128"/>
                          <a:ea typeface="Meiryo UI" panose="020B0604030504040204" pitchFamily="50" charset="-128"/>
                        </a:rPr>
                        <a:t>10</a:t>
                      </a:r>
                      <a:r>
                        <a:rPr kumimoji="1" lang="ja-JP" altLang="en-US" sz="2000" b="1" dirty="0" smtClean="0">
                          <a:solidFill>
                            <a:schemeClr val="tx1"/>
                          </a:solidFill>
                          <a:latin typeface="Meiryo UI" panose="020B0604030504040204" pitchFamily="50" charset="-128"/>
                          <a:ea typeface="Meiryo UI" panose="020B0604030504040204" pitchFamily="50" charset="-128"/>
                        </a:rPr>
                        <a:t>人</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以上</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000" b="1" dirty="0" smtClean="0">
                          <a:solidFill>
                            <a:schemeClr val="tx1"/>
                          </a:solidFill>
                          <a:latin typeface="Meiryo UI" panose="020B0604030504040204" pitchFamily="50" charset="-128"/>
                          <a:ea typeface="Meiryo UI" panose="020B0604030504040204" pitchFamily="50" charset="-128"/>
                        </a:rPr>
                        <a:t>10</a:t>
                      </a:r>
                      <a:r>
                        <a:rPr kumimoji="1" lang="ja-JP" altLang="en-US" sz="2000" b="1" dirty="0" smtClean="0">
                          <a:solidFill>
                            <a:schemeClr val="tx1"/>
                          </a:solidFill>
                          <a:latin typeface="Meiryo UI" panose="020B0604030504040204" pitchFamily="50" charset="-128"/>
                          <a:ea typeface="Meiryo UI" panose="020B0604030504040204" pitchFamily="50" charset="-128"/>
                        </a:rPr>
                        <a:t>人未満</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7433226"/>
                  </a:ext>
                </a:extLst>
              </a:tr>
              <a:tr h="5239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（２）新規陽性患者の発生状況</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　　　　</a:t>
                      </a:r>
                      <a:r>
                        <a:rPr kumimoji="1" lang="ja-JP" altLang="en-US" sz="1600" baseline="0" dirty="0" smtClean="0">
                          <a:solidFill>
                            <a:schemeClr val="tx1"/>
                          </a:solidFill>
                          <a:latin typeface="Meiryo UI" panose="020B0604030504040204" pitchFamily="50" charset="-128"/>
                          <a:ea typeface="Meiryo UI" panose="020B0604030504040204" pitchFamily="50" charset="-128"/>
                        </a:rPr>
                        <a:t> 検査体制のひっ迫状況</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Meiryo UI" panose="020B0604030504040204" pitchFamily="50" charset="-128"/>
                          <a:ea typeface="Meiryo UI" panose="020B0604030504040204" pitchFamily="50" charset="-128"/>
                        </a:rPr>
                        <a:t>③確定診断検査における陽性率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000" b="1" dirty="0" smtClean="0">
                          <a:solidFill>
                            <a:schemeClr val="tx1"/>
                          </a:solidFill>
                          <a:latin typeface="Meiryo UI" panose="020B0604030504040204" pitchFamily="50" charset="-128"/>
                          <a:ea typeface="Meiryo UI" panose="020B0604030504040204" pitchFamily="50" charset="-128"/>
                        </a:rPr>
                        <a:t>7%</a:t>
                      </a:r>
                      <a:r>
                        <a:rPr kumimoji="1" lang="ja-JP" altLang="en-US" sz="2000" b="1" dirty="0" smtClean="0">
                          <a:solidFill>
                            <a:schemeClr val="tx1"/>
                          </a:solidFill>
                          <a:latin typeface="Meiryo UI" panose="020B0604030504040204" pitchFamily="50" charset="-128"/>
                          <a:ea typeface="Meiryo UI" panose="020B0604030504040204" pitchFamily="50" charset="-128"/>
                        </a:rPr>
                        <a:t>以上</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000" b="1" dirty="0" smtClean="0">
                          <a:solidFill>
                            <a:schemeClr val="tx1"/>
                          </a:solidFill>
                          <a:latin typeface="Meiryo UI" panose="020B0604030504040204" pitchFamily="50" charset="-128"/>
                          <a:ea typeface="Meiryo UI" panose="020B0604030504040204" pitchFamily="50" charset="-128"/>
                        </a:rPr>
                        <a:t>7</a:t>
                      </a:r>
                      <a:r>
                        <a:rPr kumimoji="1" lang="ja-JP" altLang="en-US" sz="2000" b="1" dirty="0" smtClean="0">
                          <a:solidFill>
                            <a:schemeClr val="tx1"/>
                          </a:solidFill>
                          <a:latin typeface="Meiryo UI" panose="020B0604030504040204" pitchFamily="50" charset="-128"/>
                          <a:ea typeface="Meiryo UI" panose="020B0604030504040204" pitchFamily="50" charset="-128"/>
                        </a:rPr>
                        <a:t>％未満</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6681429"/>
                  </a:ext>
                </a:extLst>
              </a:tr>
              <a:tr h="523966">
                <a:tc>
                  <a:txBody>
                    <a:bodyPr/>
                    <a:lstStyle/>
                    <a:p>
                      <a:pPr algn="l"/>
                      <a:r>
                        <a:rPr kumimoji="1" lang="ja-JP" altLang="en-US" sz="1600" dirty="0" smtClean="0">
                          <a:solidFill>
                            <a:schemeClr val="tx1"/>
                          </a:solidFill>
                          <a:latin typeface="Meiryo UI" panose="020B0604030504040204" pitchFamily="50" charset="-128"/>
                          <a:ea typeface="Meiryo UI" panose="020B0604030504040204" pitchFamily="50" charset="-128"/>
                        </a:rPr>
                        <a:t>（３）病床のひっ迫状況</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600" dirty="0" smtClean="0">
                          <a:solidFill>
                            <a:schemeClr val="tx1"/>
                          </a:solidFill>
                          <a:latin typeface="Meiryo UI" panose="020B0604030504040204" pitchFamily="50" charset="-128"/>
                          <a:ea typeface="Meiryo UI" panose="020B0604030504040204" pitchFamily="50" charset="-128"/>
                        </a:rPr>
                        <a:t>④患者受入重症病床使用率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000" b="1" dirty="0" err="1" smtClean="0">
                          <a:solidFill>
                            <a:schemeClr val="tx1"/>
                          </a:solidFill>
                          <a:latin typeface="Meiryo UI" panose="020B0604030504040204" pitchFamily="50" charset="-128"/>
                          <a:ea typeface="Meiryo UI" panose="020B0604030504040204" pitchFamily="50" charset="-128"/>
                        </a:rPr>
                        <a:t>ー</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2000" b="1" dirty="0" smtClean="0">
                          <a:solidFill>
                            <a:schemeClr val="tx1"/>
                          </a:solidFill>
                          <a:latin typeface="Meiryo UI" panose="020B0604030504040204" pitchFamily="50" charset="-128"/>
                          <a:ea typeface="Meiryo UI" panose="020B0604030504040204" pitchFamily="50" charset="-128"/>
                        </a:rPr>
                        <a:t>60%</a:t>
                      </a:r>
                      <a:r>
                        <a:rPr kumimoji="1" lang="ja-JP" altLang="en-US" sz="2000" b="1" dirty="0" smtClean="0">
                          <a:solidFill>
                            <a:schemeClr val="tx1"/>
                          </a:solidFill>
                          <a:latin typeface="Meiryo UI" panose="020B0604030504040204" pitchFamily="50" charset="-128"/>
                          <a:ea typeface="Meiryo UI" panose="020B0604030504040204" pitchFamily="50" charset="-128"/>
                        </a:rPr>
                        <a:t>未満</a:t>
                      </a:r>
                      <a:endParaRPr kumimoji="1" lang="ja-JP" altLang="en-US" sz="20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1335900"/>
                  </a:ext>
                </a:extLst>
              </a:tr>
            </a:tbl>
          </a:graphicData>
        </a:graphic>
      </p:graphicFrame>
      <p:sp>
        <p:nvSpPr>
          <p:cNvPr id="7" name="テキスト ボックス 6"/>
          <p:cNvSpPr txBox="1"/>
          <p:nvPr/>
        </p:nvSpPr>
        <p:spPr>
          <a:xfrm>
            <a:off x="0" y="1"/>
            <a:ext cx="12192000" cy="461665"/>
          </a:xfrm>
          <a:prstGeom prst="rect">
            <a:avLst/>
          </a:prstGeom>
          <a:solidFill>
            <a:schemeClr val="accent1">
              <a:lumMod val="75000"/>
            </a:schemeClr>
          </a:solidFill>
        </p:spPr>
        <p:txBody>
          <a:bodyPr wrap="square" rtlCol="0">
            <a:spAutoFit/>
          </a:bodyPr>
          <a:lstStyle/>
          <a:p>
            <a:pPr algn="ctr"/>
            <a:r>
              <a:rPr lang="en-US" altLang="ja-JP" sz="2400" b="1" dirty="0" smtClean="0">
                <a:solidFill>
                  <a:schemeClr val="bg1"/>
                </a:solidFill>
                <a:latin typeface="Meiryo UI" panose="020B0604030504040204" pitchFamily="50" charset="-128"/>
                <a:ea typeface="Meiryo UI" panose="020B0604030504040204" pitchFamily="50" charset="-128"/>
              </a:rPr>
              <a:t>Ⅱ</a:t>
            </a:r>
            <a:r>
              <a:rPr lang="ja-JP" altLang="en-US" sz="2400" b="1" dirty="0" smtClean="0">
                <a:solidFill>
                  <a:schemeClr val="bg1"/>
                </a:solidFill>
                <a:latin typeface="Meiryo UI" panose="020B0604030504040204" pitchFamily="50" charset="-128"/>
                <a:ea typeface="Meiryo UI" panose="020B0604030504040204" pitchFamily="50" charset="-128"/>
              </a:rPr>
              <a:t>　新型コロナウイルス感染症におけるモニタリング指標と警戒基準の考え方（案</a:t>
            </a:r>
            <a:r>
              <a:rPr lang="ja-JP" altLang="en-US" sz="2400" b="1" dirty="0">
                <a:solidFill>
                  <a:schemeClr val="bg1"/>
                </a:solidFill>
                <a:latin typeface="Meiryo UI" panose="020B0604030504040204" pitchFamily="50" charset="-128"/>
                <a:ea typeface="Meiryo UI" panose="020B0604030504040204" pitchFamily="50" charset="-128"/>
              </a:rPr>
              <a:t>）</a:t>
            </a:r>
          </a:p>
        </p:txBody>
      </p:sp>
      <p:sp>
        <p:nvSpPr>
          <p:cNvPr id="9" name="テキスト ボックス 8"/>
          <p:cNvSpPr txBox="1"/>
          <p:nvPr/>
        </p:nvSpPr>
        <p:spPr>
          <a:xfrm>
            <a:off x="527434" y="2266258"/>
            <a:ext cx="9476917" cy="430887"/>
          </a:xfrm>
          <a:prstGeom prst="rect">
            <a:avLst/>
          </a:prstGeom>
          <a:noFill/>
          <a:ln w="19050">
            <a:noFill/>
          </a:ln>
        </p:spPr>
        <p:txBody>
          <a:bodyPr wrap="square" rtlCol="0">
            <a:spAutoFit/>
          </a:bodyPr>
          <a:lstStyle/>
          <a:p>
            <a:r>
              <a:rPr lang="ja-JP" altLang="en-US" sz="2200" b="1" dirty="0" smtClean="0">
                <a:solidFill>
                  <a:schemeClr val="accent5"/>
                </a:solidFill>
                <a:latin typeface="Meiryo UI" panose="020B0604030504040204" pitchFamily="50" charset="-128"/>
                <a:ea typeface="Meiryo UI" panose="020B0604030504040204" pitchFamily="50" charset="-128"/>
              </a:rPr>
              <a:t>＜モニタリング指標と警戒基準の考え方</a:t>
            </a:r>
            <a:r>
              <a:rPr lang="ja-JP" altLang="en-US" sz="2200" b="1" dirty="0">
                <a:solidFill>
                  <a:schemeClr val="accent5"/>
                </a:solidFill>
                <a:latin typeface="Meiryo UI" panose="020B0604030504040204" pitchFamily="50" charset="-128"/>
                <a:ea typeface="Meiryo UI" panose="020B0604030504040204" pitchFamily="50" charset="-128"/>
              </a:rPr>
              <a:t>＞</a:t>
            </a:r>
          </a:p>
        </p:txBody>
      </p:sp>
      <p:sp>
        <p:nvSpPr>
          <p:cNvPr id="21" name="テキスト ボックス 20"/>
          <p:cNvSpPr txBox="1"/>
          <p:nvPr/>
        </p:nvSpPr>
        <p:spPr>
          <a:xfrm>
            <a:off x="328759" y="550263"/>
            <a:ext cx="11717989" cy="1754326"/>
          </a:xfrm>
          <a:prstGeom prst="rect">
            <a:avLst/>
          </a:prstGeom>
          <a:noFill/>
          <a:ln w="28575">
            <a:solidFill>
              <a:schemeClr val="tx1"/>
            </a:solidFill>
          </a:ln>
        </p:spPr>
        <p:txBody>
          <a:bodyPr wrap="square" rtlCol="0">
            <a:spAutoFit/>
          </a:bodyPr>
          <a:lstStyle/>
          <a:p>
            <a:r>
              <a:rPr lang="ja-JP" altLang="en-US" sz="2000" b="1" dirty="0" smtClean="0">
                <a:latin typeface="Meiryo UI" panose="020B0604030504040204" pitchFamily="50" charset="-128"/>
                <a:ea typeface="Meiryo UI" panose="020B0604030504040204" pitchFamily="50" charset="-128"/>
              </a:rPr>
              <a:t>○　感染拡大状況</a:t>
            </a:r>
            <a:r>
              <a:rPr lang="ja-JP" altLang="en-US" sz="2000" b="1" dirty="0">
                <a:latin typeface="Meiryo UI" panose="020B0604030504040204" pitchFamily="50" charset="-128"/>
                <a:ea typeface="Meiryo UI" panose="020B0604030504040204" pitchFamily="50" charset="-128"/>
              </a:rPr>
              <a:t>を判断するため、府独自に指標を設定</a:t>
            </a:r>
            <a:r>
              <a:rPr lang="ja-JP" altLang="en-US" sz="2000" b="1" dirty="0" smtClean="0">
                <a:latin typeface="Meiryo UI" panose="020B0604030504040204" pitchFamily="50" charset="-128"/>
                <a:ea typeface="Meiryo UI" panose="020B0604030504040204" pitchFamily="50" charset="-128"/>
              </a:rPr>
              <a:t>し、日々モニタリング・見える化。</a:t>
            </a:r>
            <a:endParaRPr lang="en-US" altLang="ja-JP" sz="2000" b="1" dirty="0">
              <a:latin typeface="Meiryo UI" panose="020B0604030504040204" pitchFamily="50" charset="-128"/>
              <a:ea typeface="Meiryo UI" panose="020B0604030504040204" pitchFamily="50" charset="-128"/>
            </a:endParaRPr>
          </a:p>
          <a:p>
            <a:endParaRPr lang="en-US" altLang="ja-JP" sz="800" b="1" dirty="0">
              <a:latin typeface="Meiryo UI" panose="020B0604030504040204" pitchFamily="50" charset="-128"/>
              <a:ea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rPr>
              <a:t>○　また</a:t>
            </a:r>
            <a:r>
              <a:rPr lang="ja-JP" altLang="en-US" sz="2000" b="1" dirty="0">
                <a:latin typeface="Meiryo UI" panose="020B0604030504040204" pitchFamily="50" charset="-128"/>
                <a:ea typeface="Meiryo UI" panose="020B0604030504040204" pitchFamily="50" charset="-128"/>
              </a:rPr>
              <a:t>、各指標について、「感染爆発の兆候」と「感染の収束状況」を判断するため</a:t>
            </a:r>
            <a:r>
              <a:rPr lang="ja-JP" altLang="en-US" sz="2000" b="1" dirty="0" smtClean="0">
                <a:latin typeface="Meiryo UI" panose="020B0604030504040204" pitchFamily="50" charset="-128"/>
                <a:ea typeface="Meiryo UI" panose="020B0604030504040204" pitchFamily="50" charset="-128"/>
              </a:rPr>
              <a:t>の警戒基準を</a:t>
            </a:r>
            <a:r>
              <a:rPr lang="ja-JP" altLang="en-US" sz="2000" b="1" dirty="0">
                <a:latin typeface="Meiryo UI" panose="020B0604030504040204" pitchFamily="50" charset="-128"/>
                <a:ea typeface="Meiryo UI" panose="020B0604030504040204" pitchFamily="50" charset="-128"/>
              </a:rPr>
              <a:t>設定</a:t>
            </a:r>
            <a:r>
              <a:rPr lang="ja-JP" altLang="en-US" sz="2000" b="1" dirty="0" smtClean="0">
                <a:latin typeface="Meiryo UI" panose="020B0604030504040204" pitchFamily="50" charset="-128"/>
                <a:ea typeface="Meiryo UI" panose="020B0604030504040204" pitchFamily="50" charset="-128"/>
              </a:rPr>
              <a:t>。</a:t>
            </a:r>
            <a:endParaRPr lang="en-US" altLang="ja-JP" sz="2000" b="1" dirty="0" smtClean="0">
              <a:latin typeface="Meiryo UI" panose="020B0604030504040204" pitchFamily="50" charset="-128"/>
              <a:ea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　 今月中旬に国で検討される判断基準を踏まえて最終決定。</a:t>
            </a:r>
            <a:endParaRPr lang="en-US" altLang="ja-JP" sz="2000" b="1" dirty="0" smtClean="0">
              <a:latin typeface="Meiryo UI" panose="020B0604030504040204" pitchFamily="50" charset="-128"/>
              <a:ea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以下の①</a:t>
            </a:r>
            <a:r>
              <a:rPr lang="ja-JP" altLang="en-US" sz="2000" b="1" dirty="0">
                <a:latin typeface="Meiryo UI" panose="020B0604030504040204" pitchFamily="50" charset="-128"/>
                <a:ea typeface="Meiryo UI" panose="020B0604030504040204" pitchFamily="50" charset="-128"/>
              </a:rPr>
              <a:t>～③の警戒信号全てが点灯した場合、府民への自粛要請等の対策を段階的に実施。</a:t>
            </a:r>
          </a:p>
          <a:p>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以下</a:t>
            </a:r>
            <a:r>
              <a:rPr lang="ja-JP" altLang="en-US" sz="2000" b="1" dirty="0" smtClean="0">
                <a:latin typeface="Meiryo UI" panose="020B0604030504040204" pitchFamily="50" charset="-128"/>
                <a:ea typeface="Meiryo UI" panose="020B0604030504040204" pitchFamily="50" charset="-128"/>
              </a:rPr>
              <a:t>の②～</a:t>
            </a:r>
            <a:r>
              <a:rPr lang="ja-JP" altLang="en-US" sz="2000" b="1" dirty="0">
                <a:latin typeface="Meiryo UI" panose="020B0604030504040204" pitchFamily="50" charset="-128"/>
                <a:ea typeface="Meiryo UI" panose="020B0604030504040204" pitchFamily="50" charset="-128"/>
              </a:rPr>
              <a:t>④の警戒信号全て</a:t>
            </a:r>
            <a:r>
              <a:rPr lang="ja-JP" altLang="en-US" sz="2000" b="1" dirty="0" smtClean="0">
                <a:latin typeface="Meiryo UI" panose="020B0604030504040204" pitchFamily="50" charset="-128"/>
                <a:ea typeface="Meiryo UI" panose="020B0604030504040204" pitchFamily="50" charset="-128"/>
              </a:rPr>
              <a:t>が原則７日間</a:t>
            </a:r>
            <a:r>
              <a:rPr lang="ja-JP" altLang="en-US" sz="2000" b="1" dirty="0">
                <a:latin typeface="Meiryo UI" panose="020B0604030504040204" pitchFamily="50" charset="-128"/>
                <a:ea typeface="Meiryo UI" panose="020B0604030504040204" pitchFamily="50" charset="-128"/>
              </a:rPr>
              <a:t>連続消灯すれば、自粛等</a:t>
            </a:r>
            <a:r>
              <a:rPr lang="ja-JP" altLang="en-US" sz="2000" b="1" dirty="0" smtClean="0">
                <a:latin typeface="Meiryo UI" panose="020B0604030504040204" pitchFamily="50" charset="-128"/>
                <a:ea typeface="Meiryo UI" panose="020B0604030504040204" pitchFamily="50" charset="-128"/>
              </a:rPr>
              <a:t>を段階的に解除。</a:t>
            </a:r>
            <a:endParaRPr lang="ja-JP" altLang="en-US" sz="2000" b="1"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891340" y="6359285"/>
            <a:ext cx="10250259" cy="523220"/>
          </a:xfrm>
          <a:prstGeom prst="rect">
            <a:avLst/>
          </a:prstGeom>
          <a:noFill/>
          <a:ln w="28575">
            <a:noFill/>
          </a:ln>
        </p:spPr>
        <p:txBody>
          <a:bodyPr wrap="square" rtlCol="0">
            <a:spAutoFit/>
          </a:bodyPr>
          <a:lstStyle/>
          <a:p>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１　警戒基準等は</a:t>
            </a:r>
            <a:r>
              <a:rPr lang="ja-JP" altLang="en-US" sz="1400" b="1" dirty="0">
                <a:latin typeface="Meiryo UI" panose="020B0604030504040204" pitchFamily="50" charset="-128"/>
                <a:ea typeface="Meiryo UI" panose="020B0604030504040204" pitchFamily="50" charset="-128"/>
              </a:rPr>
              <a:t>、３月末の感染爆発の兆候が見られた際の実績値等に基づき設定。</a:t>
            </a:r>
            <a:endParaRPr lang="en-US" altLang="ja-JP" sz="1400" b="1" dirty="0">
              <a:latin typeface="Meiryo UI" panose="020B0604030504040204" pitchFamily="50" charset="-128"/>
              <a:ea typeface="Meiryo UI" panose="020B0604030504040204" pitchFamily="50" charset="-128"/>
            </a:endParaRPr>
          </a:p>
          <a:p>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２　今後、患者</a:t>
            </a:r>
            <a:r>
              <a:rPr lang="ja-JP" altLang="en-US" sz="1400" b="1" dirty="0">
                <a:latin typeface="Meiryo UI" panose="020B0604030504040204" pitchFamily="50" charset="-128"/>
                <a:ea typeface="Meiryo UI" panose="020B0604030504040204" pitchFamily="50" charset="-128"/>
              </a:rPr>
              <a:t>発生状況</a:t>
            </a:r>
            <a:r>
              <a:rPr lang="ja-JP" altLang="en-US" sz="1400" b="1" dirty="0" smtClean="0">
                <a:latin typeface="Meiryo UI" panose="020B0604030504040204" pitchFamily="50" charset="-128"/>
                <a:ea typeface="Meiryo UI" panose="020B0604030504040204" pitchFamily="50" charset="-128"/>
              </a:rPr>
              <a:t>等を踏まえ、必要</a:t>
            </a:r>
            <a:r>
              <a:rPr lang="ja-JP" altLang="en-US" sz="1400" b="1" dirty="0">
                <a:latin typeface="Meiryo UI" panose="020B0604030504040204" pitchFamily="50" charset="-128"/>
                <a:ea typeface="Meiryo UI" panose="020B0604030504040204" pitchFamily="50" charset="-128"/>
              </a:rPr>
              <a:t>に</a:t>
            </a:r>
            <a:r>
              <a:rPr lang="ja-JP" altLang="en-US" sz="1400" b="1" dirty="0" smtClean="0">
                <a:latin typeface="Meiryo UI" panose="020B0604030504040204" pitchFamily="50" charset="-128"/>
                <a:ea typeface="Meiryo UI" panose="020B0604030504040204" pitchFamily="50" charset="-128"/>
              </a:rPr>
              <a:t>応じて見直し</a:t>
            </a:r>
            <a:r>
              <a:rPr lang="ja-JP" altLang="en-US" sz="1400" b="1" dirty="0">
                <a:latin typeface="Meiryo UI" panose="020B0604030504040204" pitchFamily="50" charset="-128"/>
                <a:ea typeface="Meiryo UI" panose="020B0604030504040204" pitchFamily="50" charset="-128"/>
              </a:rPr>
              <a:t>を</a:t>
            </a:r>
            <a:r>
              <a:rPr lang="ja-JP" altLang="en-US" sz="1400" b="1" dirty="0" smtClean="0">
                <a:latin typeface="Meiryo UI" panose="020B0604030504040204" pitchFamily="50" charset="-128"/>
                <a:ea typeface="Meiryo UI" panose="020B0604030504040204" pitchFamily="50" charset="-128"/>
              </a:rPr>
              <a:t>検討。</a:t>
            </a:r>
            <a:endParaRPr lang="en-US" altLang="ja-JP" sz="1400" b="1" dirty="0" smtClean="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5881459" y="6742927"/>
            <a:ext cx="9213279" cy="369332"/>
          </a:xfrm>
          <a:prstGeom prst="rect">
            <a:avLst/>
          </a:prstGeom>
          <a:noFill/>
          <a:ln w="28575">
            <a:noFill/>
          </a:ln>
        </p:spPr>
        <p:txBody>
          <a:bodyPr wrap="square" rtlCol="0">
            <a:spAutoFit/>
          </a:bodyPr>
          <a:lstStyle/>
          <a:p>
            <a:r>
              <a:rPr lang="ja-JP" altLang="en-US" b="1" dirty="0">
                <a:latin typeface="Meiryo UI" panose="020B0604030504040204" pitchFamily="50" charset="-128"/>
                <a:ea typeface="Meiryo UI" panose="020B0604030504040204" pitchFamily="50" charset="-128"/>
              </a:rPr>
              <a:t>　　</a:t>
            </a:r>
            <a:endParaRPr lang="en-US" altLang="ja-JP" b="1"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11738363" y="6359285"/>
            <a:ext cx="616770" cy="307777"/>
          </a:xfrm>
          <a:prstGeom prst="rect">
            <a:avLst/>
          </a:prstGeom>
          <a:noFill/>
        </p:spPr>
        <p:txBody>
          <a:bodyPr wrap="square" rtlCol="0">
            <a:spAutoFit/>
          </a:bodyPr>
          <a:lstStyle/>
          <a:p>
            <a:r>
              <a:rPr kumimoji="1" lang="ja-JP" altLang="en-US" sz="1400" dirty="0" smtClean="0"/>
              <a:t>２</a:t>
            </a:r>
            <a:endParaRPr kumimoji="1" lang="ja-JP" altLang="en-US" sz="1400" dirty="0"/>
          </a:p>
        </p:txBody>
      </p:sp>
    </p:spTree>
    <p:extLst>
      <p:ext uri="{BB962C8B-B14F-4D97-AF65-F5344CB8AC3E}">
        <p14:creationId xmlns:p14="http://schemas.microsoft.com/office/powerpoint/2010/main" val="39660827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688795" y="1336431"/>
            <a:ext cx="4916368" cy="4192172"/>
          </a:xfrm>
          <a:prstGeom prst="rect">
            <a:avLst/>
          </a:prstGeom>
          <a:solidFill>
            <a:srgbClr val="FFFF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1738363" y="6359285"/>
            <a:ext cx="616770" cy="307777"/>
          </a:xfrm>
          <a:prstGeom prst="rect">
            <a:avLst/>
          </a:prstGeom>
          <a:noFill/>
        </p:spPr>
        <p:txBody>
          <a:bodyPr wrap="square" rtlCol="0">
            <a:spAutoFit/>
          </a:bodyPr>
          <a:lstStyle/>
          <a:p>
            <a:r>
              <a:rPr kumimoji="1" lang="ja-JP" altLang="en-US" sz="1400" dirty="0" smtClean="0"/>
              <a:t>３</a:t>
            </a:r>
            <a:endParaRPr kumimoji="1" lang="ja-JP" altLang="en-US" sz="1400" dirty="0"/>
          </a:p>
        </p:txBody>
      </p:sp>
      <p:sp>
        <p:nvSpPr>
          <p:cNvPr id="9" name="角丸四角形吹き出し 8"/>
          <p:cNvSpPr/>
          <p:nvPr/>
        </p:nvSpPr>
        <p:spPr>
          <a:xfrm>
            <a:off x="3705175" y="4607817"/>
            <a:ext cx="2191054" cy="532613"/>
          </a:xfrm>
          <a:prstGeom prst="wedgeRoundRectCallout">
            <a:avLst>
              <a:gd name="adj1" fmla="val -1855"/>
              <a:gd name="adj2" fmla="val -84219"/>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警戒</a:t>
            </a:r>
            <a:r>
              <a:rPr lang="ja-JP" altLang="en-US" sz="1400" dirty="0" smtClean="0">
                <a:solidFill>
                  <a:schemeClr val="tx1"/>
                </a:solidFill>
                <a:latin typeface="Meiryo UI" panose="020B0604030504040204" pitchFamily="50" charset="-128"/>
                <a:ea typeface="Meiryo UI" panose="020B0604030504040204" pitchFamily="50" charset="-128"/>
              </a:rPr>
              <a:t>信号点灯</a:t>
            </a:r>
            <a:r>
              <a:rPr kumimoji="1" lang="ja-JP" altLang="en-US" sz="1400" dirty="0" smtClean="0">
                <a:solidFill>
                  <a:schemeClr val="tx1"/>
                </a:solidFill>
                <a:latin typeface="Meiryo UI" panose="020B0604030504040204" pitchFamily="50" charset="-128"/>
                <a:ea typeface="Meiryo UI" panose="020B0604030504040204" pitchFamily="50" charset="-128"/>
              </a:rPr>
              <a:t>基準</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lang="ja-JP" altLang="en-US" sz="1400" dirty="0" smtClean="0">
                <a:solidFill>
                  <a:schemeClr val="tx1"/>
                </a:solidFill>
                <a:latin typeface="Meiryo UI" panose="020B0604030504040204" pitchFamily="50" charset="-128"/>
                <a:ea typeface="Meiryo UI" panose="020B0604030504040204" pitchFamily="50" charset="-128"/>
              </a:rPr>
              <a:t>増加</a:t>
            </a:r>
            <a:r>
              <a:rPr lang="ja-JP" altLang="en-US" sz="1400" dirty="0">
                <a:solidFill>
                  <a:schemeClr val="tx1"/>
                </a:solidFill>
                <a:latin typeface="Meiryo UI" panose="020B0604030504040204" pitchFamily="50" charset="-128"/>
                <a:ea typeface="Meiryo UI" panose="020B0604030504040204" pitchFamily="50" charset="-128"/>
              </a:rPr>
              <a:t>比</a:t>
            </a:r>
            <a:r>
              <a:rPr lang="ja-JP" altLang="en-US" sz="1400" dirty="0" smtClean="0">
                <a:solidFill>
                  <a:schemeClr val="tx1"/>
                </a:solidFill>
                <a:latin typeface="Meiryo UI" panose="020B0604030504040204" pitchFamily="50" charset="-128"/>
                <a:ea typeface="Meiryo UI" panose="020B0604030504040204" pitchFamily="50" charset="-128"/>
              </a:rPr>
              <a:t>：１</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cxnSp>
        <p:nvCxnSpPr>
          <p:cNvPr id="4" name="直線コネクタ 3"/>
          <p:cNvCxnSpPr/>
          <p:nvPr/>
        </p:nvCxnSpPr>
        <p:spPr>
          <a:xfrm>
            <a:off x="604911" y="4454188"/>
            <a:ext cx="1113345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2" name="図 1"/>
          <p:cNvPicPr>
            <a:picLocks noChangeAspect="1"/>
          </p:cNvPicPr>
          <p:nvPr/>
        </p:nvPicPr>
        <p:blipFill>
          <a:blip r:embed="rId3"/>
          <a:stretch>
            <a:fillRect/>
          </a:stretch>
        </p:blipFill>
        <p:spPr>
          <a:xfrm>
            <a:off x="0" y="133350"/>
            <a:ext cx="12087225" cy="6724650"/>
          </a:xfrm>
          <a:prstGeom prst="rect">
            <a:avLst/>
          </a:prstGeom>
        </p:spPr>
      </p:pic>
    </p:spTree>
    <p:extLst>
      <p:ext uri="{BB962C8B-B14F-4D97-AF65-F5344CB8AC3E}">
        <p14:creationId xmlns:p14="http://schemas.microsoft.com/office/powerpoint/2010/main" val="1000244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flipV="1">
            <a:off x="5447973" y="900752"/>
            <a:ext cx="5674951" cy="4776714"/>
          </a:xfrm>
          <a:prstGeom prst="rect">
            <a:avLst/>
          </a:prstGeom>
          <a:solidFill>
            <a:srgbClr val="FFFF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11883615" y="6549651"/>
            <a:ext cx="616770" cy="307777"/>
          </a:xfrm>
          <a:prstGeom prst="rect">
            <a:avLst/>
          </a:prstGeom>
          <a:noFill/>
        </p:spPr>
        <p:txBody>
          <a:bodyPr wrap="square" rtlCol="0">
            <a:spAutoFit/>
          </a:bodyPr>
          <a:lstStyle/>
          <a:p>
            <a:r>
              <a:rPr kumimoji="1" lang="ja-JP" altLang="en-US" sz="1400" dirty="0" smtClean="0"/>
              <a:t>４</a:t>
            </a:r>
            <a:endParaRPr kumimoji="1" lang="ja-JP" altLang="en-US" sz="1400" dirty="0"/>
          </a:p>
        </p:txBody>
      </p:sp>
      <p:cxnSp>
        <p:nvCxnSpPr>
          <p:cNvPr id="12" name="直線コネクタ 11"/>
          <p:cNvCxnSpPr/>
          <p:nvPr/>
        </p:nvCxnSpPr>
        <p:spPr>
          <a:xfrm>
            <a:off x="673670" y="4784009"/>
            <a:ext cx="1113345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673670" y="5245758"/>
            <a:ext cx="11133452"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pic>
        <p:nvPicPr>
          <p:cNvPr id="4" name="図 3"/>
          <p:cNvPicPr>
            <a:picLocks noChangeAspect="1"/>
          </p:cNvPicPr>
          <p:nvPr/>
        </p:nvPicPr>
        <p:blipFill>
          <a:blip r:embed="rId2"/>
          <a:stretch>
            <a:fillRect/>
          </a:stretch>
        </p:blipFill>
        <p:spPr>
          <a:xfrm>
            <a:off x="201263" y="193841"/>
            <a:ext cx="11887200" cy="6496050"/>
          </a:xfrm>
          <a:prstGeom prst="rect">
            <a:avLst/>
          </a:prstGeom>
        </p:spPr>
      </p:pic>
    </p:spTree>
    <p:extLst>
      <p:ext uri="{BB962C8B-B14F-4D97-AF65-F5344CB8AC3E}">
        <p14:creationId xmlns:p14="http://schemas.microsoft.com/office/powerpoint/2010/main" val="17512968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flipV="1">
            <a:off x="1891769" y="1080805"/>
            <a:ext cx="8966578" cy="4194579"/>
          </a:xfrm>
          <a:prstGeom prst="rect">
            <a:avLst/>
          </a:prstGeom>
          <a:solidFill>
            <a:srgbClr val="FFFF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1738363" y="6359285"/>
            <a:ext cx="616770" cy="307777"/>
          </a:xfrm>
          <a:prstGeom prst="rect">
            <a:avLst/>
          </a:prstGeom>
          <a:noFill/>
        </p:spPr>
        <p:txBody>
          <a:bodyPr wrap="square" rtlCol="0">
            <a:spAutoFit/>
          </a:bodyPr>
          <a:lstStyle/>
          <a:p>
            <a:r>
              <a:rPr kumimoji="1" lang="ja-JP" altLang="en-US" sz="1400" dirty="0" smtClean="0"/>
              <a:t>５</a:t>
            </a:r>
            <a:endParaRPr kumimoji="1" lang="ja-JP" altLang="en-US" sz="1400" dirty="0"/>
          </a:p>
        </p:txBody>
      </p:sp>
      <p:cxnSp>
        <p:nvCxnSpPr>
          <p:cNvPr id="12" name="直線コネクタ 11"/>
          <p:cNvCxnSpPr/>
          <p:nvPr/>
        </p:nvCxnSpPr>
        <p:spPr>
          <a:xfrm>
            <a:off x="406530" y="3864417"/>
            <a:ext cx="11057589" cy="1154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角丸四角形吹き出し 7"/>
          <p:cNvSpPr/>
          <p:nvPr/>
        </p:nvSpPr>
        <p:spPr>
          <a:xfrm>
            <a:off x="5795868" y="3960559"/>
            <a:ext cx="1796717" cy="672703"/>
          </a:xfrm>
          <a:prstGeom prst="wedgeRoundRectCallout">
            <a:avLst>
              <a:gd name="adj1" fmla="val -71710"/>
              <a:gd name="adj2" fmla="val -5304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警戒信号</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点灯・消灯基準</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陽性率：</a:t>
            </a:r>
            <a:r>
              <a:rPr kumimoji="1" lang="en-US" altLang="ja-JP" sz="1400" dirty="0" smtClean="0">
                <a:solidFill>
                  <a:schemeClr val="tx1"/>
                </a:solidFill>
                <a:latin typeface="Meiryo UI" panose="020B0604030504040204" pitchFamily="50" charset="-128"/>
                <a:ea typeface="Meiryo UI" panose="020B0604030504040204" pitchFamily="50" charset="-128"/>
              </a:rPr>
              <a:t>7</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2"/>
          <a:stretch>
            <a:fillRect/>
          </a:stretch>
        </p:blipFill>
        <p:spPr>
          <a:xfrm>
            <a:off x="0" y="140948"/>
            <a:ext cx="11830050" cy="6372225"/>
          </a:xfrm>
          <a:prstGeom prst="rect">
            <a:avLst/>
          </a:prstGeom>
        </p:spPr>
      </p:pic>
    </p:spTree>
    <p:extLst>
      <p:ext uri="{BB962C8B-B14F-4D97-AF65-F5344CB8AC3E}">
        <p14:creationId xmlns:p14="http://schemas.microsoft.com/office/powerpoint/2010/main" val="3094730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1738363" y="6404970"/>
            <a:ext cx="616770" cy="307777"/>
          </a:xfrm>
          <a:prstGeom prst="rect">
            <a:avLst/>
          </a:prstGeom>
          <a:noFill/>
        </p:spPr>
        <p:txBody>
          <a:bodyPr wrap="square" rtlCol="0">
            <a:spAutoFit/>
          </a:bodyPr>
          <a:lstStyle/>
          <a:p>
            <a:r>
              <a:rPr kumimoji="1" lang="ja-JP" altLang="en-US" sz="1400" dirty="0" smtClean="0"/>
              <a:t>６</a:t>
            </a:r>
            <a:endParaRPr kumimoji="1" lang="ja-JP" altLang="en-US" sz="1400" dirty="0"/>
          </a:p>
        </p:txBody>
      </p:sp>
      <p:pic>
        <p:nvPicPr>
          <p:cNvPr id="2" name="図 1"/>
          <p:cNvPicPr>
            <a:picLocks noChangeAspect="1"/>
          </p:cNvPicPr>
          <p:nvPr/>
        </p:nvPicPr>
        <p:blipFill>
          <a:blip r:embed="rId2"/>
          <a:stretch>
            <a:fillRect/>
          </a:stretch>
        </p:blipFill>
        <p:spPr>
          <a:xfrm>
            <a:off x="327546" y="395287"/>
            <a:ext cx="11627893" cy="6067425"/>
          </a:xfrm>
          <a:prstGeom prst="rect">
            <a:avLst/>
          </a:prstGeom>
        </p:spPr>
      </p:pic>
    </p:spTree>
    <p:extLst>
      <p:ext uri="{BB962C8B-B14F-4D97-AF65-F5344CB8AC3E}">
        <p14:creationId xmlns:p14="http://schemas.microsoft.com/office/powerpoint/2010/main" val="2143202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1" y="-12668"/>
            <a:ext cx="12191999" cy="400110"/>
          </a:xfrm>
          <a:prstGeom prst="rect">
            <a:avLst/>
          </a:prstGeom>
          <a:solidFill>
            <a:srgbClr val="00B050"/>
          </a:solidFill>
          <a:ln>
            <a:noFill/>
          </a:ln>
        </p:spPr>
        <p:txBody>
          <a:bodyPr wrap="square" rtlCol="0">
            <a:spAutoFit/>
          </a:bodyP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新型コロナウイルス感染症　警戒基準への過去の評価　</a:t>
            </a:r>
            <a:r>
              <a:rPr lang="en-US" altLang="ja-JP" sz="2000" b="1" dirty="0" smtClean="0">
                <a:solidFill>
                  <a:schemeClr val="bg1"/>
                </a:solidFill>
                <a:latin typeface="Meiryo UI" panose="020B0604030504040204" pitchFamily="50" charset="-128"/>
                <a:ea typeface="Meiryo UI" panose="020B0604030504040204" pitchFamily="50" charset="-128"/>
              </a:rPr>
              <a:t>※</a:t>
            </a:r>
            <a:r>
              <a:rPr lang="ja-JP" altLang="en-US" sz="2000" b="1" dirty="0" smtClean="0">
                <a:solidFill>
                  <a:schemeClr val="bg1"/>
                </a:solidFill>
                <a:latin typeface="Meiryo UI" panose="020B0604030504040204" pitchFamily="50" charset="-128"/>
                <a:ea typeface="Meiryo UI" panose="020B0604030504040204" pitchFamily="50" charset="-128"/>
              </a:rPr>
              <a:t>判明日別</a:t>
            </a:r>
            <a:endParaRPr lang="ja-JP" altLang="en-US" sz="2000"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0" y="427822"/>
            <a:ext cx="638173" cy="253916"/>
          </a:xfrm>
          <a:prstGeom prst="rect">
            <a:avLst/>
          </a:prstGeom>
          <a:noFill/>
        </p:spPr>
        <p:txBody>
          <a:bodyPr wrap="square" rtlCol="0">
            <a:spAutoFit/>
          </a:bodyPr>
          <a:lstStyle/>
          <a:p>
            <a:r>
              <a:rPr lang="ja-JP" altLang="en-US" sz="1050" dirty="0" smtClean="0">
                <a:latin typeface="+mn-ea"/>
              </a:rPr>
              <a:t>（人）</a:t>
            </a:r>
            <a:endParaRPr kumimoji="1" lang="ja-JP" altLang="en-US" sz="1050" dirty="0">
              <a:latin typeface="+mn-ea"/>
            </a:endParaRPr>
          </a:p>
        </p:txBody>
      </p:sp>
      <p:graphicFrame>
        <p:nvGraphicFramePr>
          <p:cNvPr id="4" name="表 3"/>
          <p:cNvGraphicFramePr>
            <a:graphicFrameLocks noGrp="1"/>
          </p:cNvGraphicFramePr>
          <p:nvPr>
            <p:extLst>
              <p:ext uri="{D42A27DB-BD31-4B8C-83A1-F6EECF244321}">
                <p14:modId xmlns:p14="http://schemas.microsoft.com/office/powerpoint/2010/main" val="4220211884"/>
              </p:ext>
            </p:extLst>
          </p:nvPr>
        </p:nvGraphicFramePr>
        <p:xfrm>
          <a:off x="49034" y="4431675"/>
          <a:ext cx="12029248" cy="2209146"/>
        </p:xfrm>
        <a:graphic>
          <a:graphicData uri="http://schemas.openxmlformats.org/drawingml/2006/table">
            <a:tbl>
              <a:tblPr firstRow="1" bandRow="1">
                <a:tableStyleId>{5C22544A-7EE6-4342-B048-85BDC9FD1C3A}</a:tableStyleId>
              </a:tblPr>
              <a:tblGrid>
                <a:gridCol w="273392">
                  <a:extLst>
                    <a:ext uri="{9D8B030D-6E8A-4147-A177-3AD203B41FA5}">
                      <a16:colId xmlns:a16="http://schemas.microsoft.com/office/drawing/2014/main" val="1298223027"/>
                    </a:ext>
                  </a:extLst>
                </a:gridCol>
                <a:gridCol w="273392">
                  <a:extLst>
                    <a:ext uri="{9D8B030D-6E8A-4147-A177-3AD203B41FA5}">
                      <a16:colId xmlns:a16="http://schemas.microsoft.com/office/drawing/2014/main" val="431118746"/>
                    </a:ext>
                  </a:extLst>
                </a:gridCol>
                <a:gridCol w="273392">
                  <a:extLst>
                    <a:ext uri="{9D8B030D-6E8A-4147-A177-3AD203B41FA5}">
                      <a16:colId xmlns:a16="http://schemas.microsoft.com/office/drawing/2014/main" val="1650490320"/>
                    </a:ext>
                  </a:extLst>
                </a:gridCol>
                <a:gridCol w="273392">
                  <a:extLst>
                    <a:ext uri="{9D8B030D-6E8A-4147-A177-3AD203B41FA5}">
                      <a16:colId xmlns:a16="http://schemas.microsoft.com/office/drawing/2014/main" val="2848046951"/>
                    </a:ext>
                  </a:extLst>
                </a:gridCol>
                <a:gridCol w="273392">
                  <a:extLst>
                    <a:ext uri="{9D8B030D-6E8A-4147-A177-3AD203B41FA5}">
                      <a16:colId xmlns:a16="http://schemas.microsoft.com/office/drawing/2014/main" val="530876430"/>
                    </a:ext>
                  </a:extLst>
                </a:gridCol>
                <a:gridCol w="273392">
                  <a:extLst>
                    <a:ext uri="{9D8B030D-6E8A-4147-A177-3AD203B41FA5}">
                      <a16:colId xmlns:a16="http://schemas.microsoft.com/office/drawing/2014/main" val="3453551793"/>
                    </a:ext>
                  </a:extLst>
                </a:gridCol>
                <a:gridCol w="273392">
                  <a:extLst>
                    <a:ext uri="{9D8B030D-6E8A-4147-A177-3AD203B41FA5}">
                      <a16:colId xmlns:a16="http://schemas.microsoft.com/office/drawing/2014/main" val="1635966421"/>
                    </a:ext>
                  </a:extLst>
                </a:gridCol>
                <a:gridCol w="273392">
                  <a:extLst>
                    <a:ext uri="{9D8B030D-6E8A-4147-A177-3AD203B41FA5}">
                      <a16:colId xmlns:a16="http://schemas.microsoft.com/office/drawing/2014/main" val="2974476294"/>
                    </a:ext>
                  </a:extLst>
                </a:gridCol>
                <a:gridCol w="273392">
                  <a:extLst>
                    <a:ext uri="{9D8B030D-6E8A-4147-A177-3AD203B41FA5}">
                      <a16:colId xmlns:a16="http://schemas.microsoft.com/office/drawing/2014/main" val="2003783450"/>
                    </a:ext>
                  </a:extLst>
                </a:gridCol>
                <a:gridCol w="273392">
                  <a:extLst>
                    <a:ext uri="{9D8B030D-6E8A-4147-A177-3AD203B41FA5}">
                      <a16:colId xmlns:a16="http://schemas.microsoft.com/office/drawing/2014/main" val="462523215"/>
                    </a:ext>
                  </a:extLst>
                </a:gridCol>
                <a:gridCol w="273392">
                  <a:extLst>
                    <a:ext uri="{9D8B030D-6E8A-4147-A177-3AD203B41FA5}">
                      <a16:colId xmlns:a16="http://schemas.microsoft.com/office/drawing/2014/main" val="2591488467"/>
                    </a:ext>
                  </a:extLst>
                </a:gridCol>
                <a:gridCol w="273392">
                  <a:extLst>
                    <a:ext uri="{9D8B030D-6E8A-4147-A177-3AD203B41FA5}">
                      <a16:colId xmlns:a16="http://schemas.microsoft.com/office/drawing/2014/main" val="1166316874"/>
                    </a:ext>
                  </a:extLst>
                </a:gridCol>
                <a:gridCol w="273392">
                  <a:extLst>
                    <a:ext uri="{9D8B030D-6E8A-4147-A177-3AD203B41FA5}">
                      <a16:colId xmlns:a16="http://schemas.microsoft.com/office/drawing/2014/main" val="2880336585"/>
                    </a:ext>
                  </a:extLst>
                </a:gridCol>
                <a:gridCol w="273392">
                  <a:extLst>
                    <a:ext uri="{9D8B030D-6E8A-4147-A177-3AD203B41FA5}">
                      <a16:colId xmlns:a16="http://schemas.microsoft.com/office/drawing/2014/main" val="2223311066"/>
                    </a:ext>
                  </a:extLst>
                </a:gridCol>
                <a:gridCol w="273392">
                  <a:extLst>
                    <a:ext uri="{9D8B030D-6E8A-4147-A177-3AD203B41FA5}">
                      <a16:colId xmlns:a16="http://schemas.microsoft.com/office/drawing/2014/main" val="2250187417"/>
                    </a:ext>
                  </a:extLst>
                </a:gridCol>
                <a:gridCol w="273392">
                  <a:extLst>
                    <a:ext uri="{9D8B030D-6E8A-4147-A177-3AD203B41FA5}">
                      <a16:colId xmlns:a16="http://schemas.microsoft.com/office/drawing/2014/main" val="2805000616"/>
                    </a:ext>
                  </a:extLst>
                </a:gridCol>
                <a:gridCol w="273392">
                  <a:extLst>
                    <a:ext uri="{9D8B030D-6E8A-4147-A177-3AD203B41FA5}">
                      <a16:colId xmlns:a16="http://schemas.microsoft.com/office/drawing/2014/main" val="1301552912"/>
                    </a:ext>
                  </a:extLst>
                </a:gridCol>
                <a:gridCol w="273392">
                  <a:extLst>
                    <a:ext uri="{9D8B030D-6E8A-4147-A177-3AD203B41FA5}">
                      <a16:colId xmlns:a16="http://schemas.microsoft.com/office/drawing/2014/main" val="3747195932"/>
                    </a:ext>
                  </a:extLst>
                </a:gridCol>
                <a:gridCol w="273392">
                  <a:extLst>
                    <a:ext uri="{9D8B030D-6E8A-4147-A177-3AD203B41FA5}">
                      <a16:colId xmlns:a16="http://schemas.microsoft.com/office/drawing/2014/main" val="1907233757"/>
                    </a:ext>
                  </a:extLst>
                </a:gridCol>
                <a:gridCol w="273392">
                  <a:extLst>
                    <a:ext uri="{9D8B030D-6E8A-4147-A177-3AD203B41FA5}">
                      <a16:colId xmlns:a16="http://schemas.microsoft.com/office/drawing/2014/main" val="2942705763"/>
                    </a:ext>
                  </a:extLst>
                </a:gridCol>
                <a:gridCol w="273392">
                  <a:extLst>
                    <a:ext uri="{9D8B030D-6E8A-4147-A177-3AD203B41FA5}">
                      <a16:colId xmlns:a16="http://schemas.microsoft.com/office/drawing/2014/main" val="247408858"/>
                    </a:ext>
                  </a:extLst>
                </a:gridCol>
                <a:gridCol w="273392">
                  <a:extLst>
                    <a:ext uri="{9D8B030D-6E8A-4147-A177-3AD203B41FA5}">
                      <a16:colId xmlns:a16="http://schemas.microsoft.com/office/drawing/2014/main" val="1990340750"/>
                    </a:ext>
                  </a:extLst>
                </a:gridCol>
                <a:gridCol w="273392">
                  <a:extLst>
                    <a:ext uri="{9D8B030D-6E8A-4147-A177-3AD203B41FA5}">
                      <a16:colId xmlns:a16="http://schemas.microsoft.com/office/drawing/2014/main" val="1903158259"/>
                    </a:ext>
                  </a:extLst>
                </a:gridCol>
                <a:gridCol w="273392">
                  <a:extLst>
                    <a:ext uri="{9D8B030D-6E8A-4147-A177-3AD203B41FA5}">
                      <a16:colId xmlns:a16="http://schemas.microsoft.com/office/drawing/2014/main" val="1218356341"/>
                    </a:ext>
                  </a:extLst>
                </a:gridCol>
                <a:gridCol w="273392">
                  <a:extLst>
                    <a:ext uri="{9D8B030D-6E8A-4147-A177-3AD203B41FA5}">
                      <a16:colId xmlns:a16="http://schemas.microsoft.com/office/drawing/2014/main" val="2495349703"/>
                    </a:ext>
                  </a:extLst>
                </a:gridCol>
                <a:gridCol w="273392">
                  <a:extLst>
                    <a:ext uri="{9D8B030D-6E8A-4147-A177-3AD203B41FA5}">
                      <a16:colId xmlns:a16="http://schemas.microsoft.com/office/drawing/2014/main" val="1851414831"/>
                    </a:ext>
                  </a:extLst>
                </a:gridCol>
                <a:gridCol w="273392">
                  <a:extLst>
                    <a:ext uri="{9D8B030D-6E8A-4147-A177-3AD203B41FA5}">
                      <a16:colId xmlns:a16="http://schemas.microsoft.com/office/drawing/2014/main" val="145271691"/>
                    </a:ext>
                  </a:extLst>
                </a:gridCol>
                <a:gridCol w="273392">
                  <a:extLst>
                    <a:ext uri="{9D8B030D-6E8A-4147-A177-3AD203B41FA5}">
                      <a16:colId xmlns:a16="http://schemas.microsoft.com/office/drawing/2014/main" val="2087720882"/>
                    </a:ext>
                  </a:extLst>
                </a:gridCol>
                <a:gridCol w="273392">
                  <a:extLst>
                    <a:ext uri="{9D8B030D-6E8A-4147-A177-3AD203B41FA5}">
                      <a16:colId xmlns:a16="http://schemas.microsoft.com/office/drawing/2014/main" val="482375556"/>
                    </a:ext>
                  </a:extLst>
                </a:gridCol>
                <a:gridCol w="273392">
                  <a:extLst>
                    <a:ext uri="{9D8B030D-6E8A-4147-A177-3AD203B41FA5}">
                      <a16:colId xmlns:a16="http://schemas.microsoft.com/office/drawing/2014/main" val="3986247687"/>
                    </a:ext>
                  </a:extLst>
                </a:gridCol>
                <a:gridCol w="273392">
                  <a:extLst>
                    <a:ext uri="{9D8B030D-6E8A-4147-A177-3AD203B41FA5}">
                      <a16:colId xmlns:a16="http://schemas.microsoft.com/office/drawing/2014/main" val="3101145836"/>
                    </a:ext>
                  </a:extLst>
                </a:gridCol>
                <a:gridCol w="273392">
                  <a:extLst>
                    <a:ext uri="{9D8B030D-6E8A-4147-A177-3AD203B41FA5}">
                      <a16:colId xmlns:a16="http://schemas.microsoft.com/office/drawing/2014/main" val="1185479794"/>
                    </a:ext>
                  </a:extLst>
                </a:gridCol>
                <a:gridCol w="273392">
                  <a:extLst>
                    <a:ext uri="{9D8B030D-6E8A-4147-A177-3AD203B41FA5}">
                      <a16:colId xmlns:a16="http://schemas.microsoft.com/office/drawing/2014/main" val="1821786949"/>
                    </a:ext>
                  </a:extLst>
                </a:gridCol>
                <a:gridCol w="273392">
                  <a:extLst>
                    <a:ext uri="{9D8B030D-6E8A-4147-A177-3AD203B41FA5}">
                      <a16:colId xmlns:a16="http://schemas.microsoft.com/office/drawing/2014/main" val="364457766"/>
                    </a:ext>
                  </a:extLst>
                </a:gridCol>
                <a:gridCol w="273392">
                  <a:extLst>
                    <a:ext uri="{9D8B030D-6E8A-4147-A177-3AD203B41FA5}">
                      <a16:colId xmlns:a16="http://schemas.microsoft.com/office/drawing/2014/main" val="4274899978"/>
                    </a:ext>
                  </a:extLst>
                </a:gridCol>
                <a:gridCol w="273392">
                  <a:extLst>
                    <a:ext uri="{9D8B030D-6E8A-4147-A177-3AD203B41FA5}">
                      <a16:colId xmlns:a16="http://schemas.microsoft.com/office/drawing/2014/main" val="3798662066"/>
                    </a:ext>
                  </a:extLst>
                </a:gridCol>
                <a:gridCol w="273392">
                  <a:extLst>
                    <a:ext uri="{9D8B030D-6E8A-4147-A177-3AD203B41FA5}">
                      <a16:colId xmlns:a16="http://schemas.microsoft.com/office/drawing/2014/main" val="1501393587"/>
                    </a:ext>
                  </a:extLst>
                </a:gridCol>
                <a:gridCol w="273392">
                  <a:extLst>
                    <a:ext uri="{9D8B030D-6E8A-4147-A177-3AD203B41FA5}">
                      <a16:colId xmlns:a16="http://schemas.microsoft.com/office/drawing/2014/main" val="3064437636"/>
                    </a:ext>
                  </a:extLst>
                </a:gridCol>
                <a:gridCol w="273392">
                  <a:extLst>
                    <a:ext uri="{9D8B030D-6E8A-4147-A177-3AD203B41FA5}">
                      <a16:colId xmlns:a16="http://schemas.microsoft.com/office/drawing/2014/main" val="2704123882"/>
                    </a:ext>
                  </a:extLst>
                </a:gridCol>
                <a:gridCol w="273392">
                  <a:extLst>
                    <a:ext uri="{9D8B030D-6E8A-4147-A177-3AD203B41FA5}">
                      <a16:colId xmlns:a16="http://schemas.microsoft.com/office/drawing/2014/main" val="3834066791"/>
                    </a:ext>
                  </a:extLst>
                </a:gridCol>
                <a:gridCol w="273392">
                  <a:extLst>
                    <a:ext uri="{9D8B030D-6E8A-4147-A177-3AD203B41FA5}">
                      <a16:colId xmlns:a16="http://schemas.microsoft.com/office/drawing/2014/main" val="967821340"/>
                    </a:ext>
                  </a:extLst>
                </a:gridCol>
                <a:gridCol w="273392">
                  <a:extLst>
                    <a:ext uri="{9D8B030D-6E8A-4147-A177-3AD203B41FA5}">
                      <a16:colId xmlns:a16="http://schemas.microsoft.com/office/drawing/2014/main" val="2144392226"/>
                    </a:ext>
                  </a:extLst>
                </a:gridCol>
                <a:gridCol w="273392">
                  <a:extLst>
                    <a:ext uri="{9D8B030D-6E8A-4147-A177-3AD203B41FA5}">
                      <a16:colId xmlns:a16="http://schemas.microsoft.com/office/drawing/2014/main" val="2419990609"/>
                    </a:ext>
                  </a:extLst>
                </a:gridCol>
                <a:gridCol w="273392">
                  <a:extLst>
                    <a:ext uri="{9D8B030D-6E8A-4147-A177-3AD203B41FA5}">
                      <a16:colId xmlns:a16="http://schemas.microsoft.com/office/drawing/2014/main" val="2491247509"/>
                    </a:ext>
                  </a:extLst>
                </a:gridCol>
              </a:tblGrid>
              <a:tr h="492721">
                <a:tc>
                  <a:txBody>
                    <a:bodyPr/>
                    <a:lstStyle/>
                    <a:p>
                      <a:r>
                        <a:rPr kumimoji="1" lang="ja-JP" altLang="en-US" sz="700" b="0" dirty="0" smtClean="0">
                          <a:latin typeface="ＭＳ ゴシック" panose="020B0609070205080204" pitchFamily="49" charset="-128"/>
                          <a:ea typeface="ＭＳ ゴシック" panose="020B0609070205080204" pitchFamily="49" charset="-128"/>
                        </a:rPr>
                        <a:t>指標④</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3/23</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24</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25</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26</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27</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28</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29</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30</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31</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4/</a:t>
                      </a:r>
                      <a:r>
                        <a:rPr kumimoji="1" lang="ja-JP" altLang="en-US" sz="700" b="0" dirty="0" smtClean="0">
                          <a:latin typeface="ＭＳ ゴシック" panose="020B0609070205080204" pitchFamily="49" charset="-128"/>
                          <a:ea typeface="ＭＳ ゴシック" panose="020B0609070205080204" pitchFamily="49" charset="-128"/>
                        </a:rPr>
                        <a:t>１</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b="0" dirty="0" smtClean="0">
                          <a:latin typeface="ＭＳ ゴシック" panose="020B0609070205080204" pitchFamily="49" charset="-128"/>
                          <a:ea typeface="ＭＳ ゴシック" panose="020B0609070205080204" pitchFamily="49" charset="-128"/>
                        </a:rPr>
                        <a:t>２</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b="0" dirty="0" smtClean="0">
                          <a:latin typeface="ＭＳ ゴシック" panose="020B0609070205080204" pitchFamily="49" charset="-128"/>
                          <a:ea typeface="ＭＳ ゴシック" panose="020B0609070205080204" pitchFamily="49" charset="-128"/>
                        </a:rPr>
                        <a:t>３</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b="0" dirty="0" smtClean="0">
                          <a:latin typeface="ＭＳ ゴシック" panose="020B0609070205080204" pitchFamily="49" charset="-128"/>
                          <a:ea typeface="ＭＳ ゴシック" panose="020B0609070205080204" pitchFamily="49" charset="-128"/>
                        </a:rPr>
                        <a:t>４</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b="0" dirty="0" smtClean="0">
                          <a:latin typeface="ＭＳ ゴシック" panose="020B0609070205080204" pitchFamily="49" charset="-128"/>
                          <a:ea typeface="ＭＳ ゴシック" panose="020B0609070205080204" pitchFamily="49" charset="-128"/>
                        </a:rPr>
                        <a:t>５</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b="0" dirty="0" smtClean="0">
                          <a:latin typeface="ＭＳ ゴシック" panose="020B0609070205080204" pitchFamily="49" charset="-128"/>
                          <a:ea typeface="ＭＳ ゴシック" panose="020B0609070205080204" pitchFamily="49" charset="-128"/>
                        </a:rPr>
                        <a:t>６</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b="0" dirty="0" smtClean="0">
                          <a:latin typeface="ＭＳ ゴシック" panose="020B0609070205080204" pitchFamily="49" charset="-128"/>
                          <a:ea typeface="ＭＳ ゴシック" panose="020B0609070205080204" pitchFamily="49" charset="-128"/>
                        </a:rPr>
                        <a:t>７</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b="0" dirty="0" smtClean="0">
                          <a:latin typeface="ＭＳ ゴシック" panose="020B0609070205080204" pitchFamily="49" charset="-128"/>
                          <a:ea typeface="ＭＳ ゴシック" panose="020B0609070205080204" pitchFamily="49" charset="-128"/>
                        </a:rPr>
                        <a:t>８</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b="0" dirty="0" smtClean="0">
                          <a:latin typeface="ＭＳ ゴシック" panose="020B0609070205080204" pitchFamily="49" charset="-128"/>
                          <a:ea typeface="ＭＳ ゴシック" panose="020B0609070205080204" pitchFamily="49" charset="-128"/>
                        </a:rPr>
                        <a:t>９</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10</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11</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12</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13</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14</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15</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16</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17</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18</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19</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20</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21</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22</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23</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24</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25</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26</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27</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28</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29</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30</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5/1</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2</a:t>
                      </a:r>
                      <a:endParaRPr kumimoji="1" lang="ja-JP" altLang="en-US" sz="700" b="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en-US" altLang="ja-JP" sz="700" b="0" dirty="0" smtClean="0">
                          <a:latin typeface="ＭＳ ゴシック" panose="020B0609070205080204" pitchFamily="49" charset="-128"/>
                          <a:ea typeface="ＭＳ ゴシック" panose="020B0609070205080204" pitchFamily="49" charset="-128"/>
                        </a:rPr>
                        <a:t>3</a:t>
                      </a:r>
                    </a:p>
                  </a:txBody>
                  <a:tcPr anchor="ctr"/>
                </a:tc>
                <a:tc>
                  <a:txBody>
                    <a:bodyPr/>
                    <a:lstStyle/>
                    <a:p>
                      <a:pPr algn="ctr"/>
                      <a:r>
                        <a:rPr kumimoji="1" lang="ja-JP" altLang="en-US" sz="700" b="0" dirty="0" smtClean="0">
                          <a:latin typeface="ＭＳ ゴシック" panose="020B0609070205080204" pitchFamily="49" charset="-128"/>
                          <a:ea typeface="ＭＳ ゴシック" panose="020B0609070205080204" pitchFamily="49" charset="-128"/>
                        </a:rPr>
                        <a:t>４</a:t>
                      </a:r>
                      <a:endParaRPr kumimoji="1" lang="en-US" altLang="ja-JP" sz="700" b="0" dirty="0" smtClean="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962293515"/>
                  </a:ext>
                </a:extLst>
              </a:tr>
              <a:tr h="492721">
                <a:tc>
                  <a:txBody>
                    <a:bodyPr/>
                    <a:lstStyle/>
                    <a:p>
                      <a:r>
                        <a:rPr lang="ja-JP" altLang="en-US" sz="700" dirty="0" smtClean="0">
                          <a:latin typeface="ＭＳ ゴシック" panose="020B0609070205080204" pitchFamily="49" charset="-128"/>
                          <a:ea typeface="ＭＳ ゴシック" panose="020B0609070205080204" pitchFamily="49" charset="-128"/>
                        </a:rPr>
                        <a:t>①</a:t>
                      </a:r>
                      <a:endParaRPr lang="en-US" altLang="ja-JP" sz="700" dirty="0" smtClean="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en-US" altLang="ja-JP" sz="700" dirty="0" smtClean="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extLst>
                  <a:ext uri="{0D108BD9-81ED-4DB2-BD59-A6C34878D82A}">
                    <a16:rowId xmlns:a16="http://schemas.microsoft.com/office/drawing/2014/main" val="1044945419"/>
                  </a:ext>
                </a:extLst>
              </a:tr>
              <a:tr h="399652">
                <a:tc>
                  <a:txBody>
                    <a:bodyPr/>
                    <a:lstStyle/>
                    <a:p>
                      <a:r>
                        <a:rPr lang="ja-JP" altLang="en-US" sz="700" dirty="0" smtClean="0">
                          <a:latin typeface="ＭＳ ゴシック" panose="020B0609070205080204" pitchFamily="49" charset="-128"/>
                          <a:ea typeface="ＭＳ ゴシック" panose="020B0609070205080204" pitchFamily="49" charset="-128"/>
                        </a:rPr>
                        <a:t>②</a:t>
                      </a:r>
                      <a:endParaRPr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schemeClr val="dk1"/>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extLst>
                  <a:ext uri="{0D108BD9-81ED-4DB2-BD59-A6C34878D82A}">
                    <a16:rowId xmlns:a16="http://schemas.microsoft.com/office/drawing/2014/main" val="564320038"/>
                  </a:ext>
                </a:extLst>
              </a:tr>
              <a:tr h="412026">
                <a:tc>
                  <a:txBody>
                    <a:bodyPr/>
                    <a:lstStyle/>
                    <a:p>
                      <a:r>
                        <a:rPr lang="ja-JP" altLang="en-US" sz="700" dirty="0" smtClean="0">
                          <a:latin typeface="ＭＳ ゴシック" panose="020B0609070205080204" pitchFamily="49" charset="-128"/>
                          <a:ea typeface="ＭＳ ゴシック" panose="020B0609070205080204" pitchFamily="49" charset="-128"/>
                        </a:rPr>
                        <a:t>③</a:t>
                      </a:r>
                      <a:endParaRPr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695015593"/>
                  </a:ext>
                </a:extLst>
              </a:tr>
              <a:tr h="412026">
                <a:tc>
                  <a:txBody>
                    <a:bodyPr/>
                    <a:lstStyle/>
                    <a:p>
                      <a:r>
                        <a:rPr lang="ja-JP" altLang="en-US" sz="700" dirty="0" smtClean="0">
                          <a:latin typeface="ＭＳ ゴシック" panose="020B0609070205080204" pitchFamily="49" charset="-128"/>
                          <a:ea typeface="ＭＳ ゴシック" panose="020B0609070205080204" pitchFamily="49" charset="-128"/>
                        </a:rPr>
                        <a:t>④</a:t>
                      </a:r>
                      <a:endParaRPr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700" dirty="0" smtClean="0">
                          <a:latin typeface="ＭＳ ゴシック" panose="020B0609070205080204" pitchFamily="49" charset="-128"/>
                          <a:ea typeface="ＭＳ ゴシック" panose="020B0609070205080204" pitchFamily="49" charset="-128"/>
                        </a:rPr>
                        <a:t>○</a:t>
                      </a:r>
                      <a:endParaRPr kumimoji="1" lang="ja-JP" altLang="en-US" sz="700" dirty="0">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7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txBody>
                  <a:tcPr anchor="ctr"/>
                </a:tc>
                <a:extLst>
                  <a:ext uri="{0D108BD9-81ED-4DB2-BD59-A6C34878D82A}">
                    <a16:rowId xmlns:a16="http://schemas.microsoft.com/office/drawing/2014/main" val="4118150792"/>
                  </a:ext>
                </a:extLst>
              </a:tr>
            </a:tbl>
          </a:graphicData>
        </a:graphic>
      </p:graphicFrame>
      <p:sp>
        <p:nvSpPr>
          <p:cNvPr id="26" name="テキスト ボックス 25"/>
          <p:cNvSpPr txBox="1"/>
          <p:nvPr/>
        </p:nvSpPr>
        <p:spPr>
          <a:xfrm>
            <a:off x="3293314" y="4161987"/>
            <a:ext cx="9490434" cy="261610"/>
          </a:xfrm>
          <a:prstGeom prst="rect">
            <a:avLst/>
          </a:prstGeom>
          <a:noFill/>
        </p:spPr>
        <p:txBody>
          <a:bodyPr wrap="square" rtlCol="0">
            <a:spAutoFit/>
          </a:bodyPr>
          <a:lstStyle/>
          <a:p>
            <a:r>
              <a:rPr lang="ja-JP" altLang="en-US" sz="1100" dirty="0" smtClean="0">
                <a:latin typeface="Meiryo UI" panose="020B0604030504040204" pitchFamily="50" charset="-128"/>
                <a:ea typeface="Meiryo UI" panose="020B0604030504040204" pitchFamily="50" charset="-128"/>
              </a:rPr>
              <a:t>①新規陽性者におけるリンク不明者前週増加比　②新規陽性者におけるリンク不明者数　③確定診断検査における陽性率　④</a:t>
            </a:r>
            <a:r>
              <a:rPr lang="ja-JP" altLang="en-US" sz="1100" dirty="0">
                <a:latin typeface="Meiryo UI" panose="020B0604030504040204" pitchFamily="50" charset="-128"/>
                <a:ea typeface="Meiryo UI" panose="020B0604030504040204" pitchFamily="50" charset="-128"/>
              </a:rPr>
              <a:t>患者受入重症</a:t>
            </a:r>
            <a:r>
              <a:rPr lang="ja-JP" altLang="en-US" sz="1100" dirty="0" smtClean="0">
                <a:latin typeface="Meiryo UI" panose="020B0604030504040204" pitchFamily="50" charset="-128"/>
                <a:ea typeface="Meiryo UI" panose="020B0604030504040204" pitchFamily="50" charset="-128"/>
              </a:rPr>
              <a:t>病床使用率</a:t>
            </a:r>
            <a:endParaRPr kumimoji="1" lang="en-US" altLang="ja-JP" sz="1100" dirty="0" smtClean="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7" y="4118689"/>
            <a:ext cx="3998800" cy="276999"/>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モニタリング指標ごとの警戒信号点灯・消灯の状況</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
        <p:nvSpPr>
          <p:cNvPr id="41" name="テキスト ボックス 25"/>
          <p:cNvSpPr txBox="1"/>
          <p:nvPr/>
        </p:nvSpPr>
        <p:spPr>
          <a:xfrm>
            <a:off x="-6" y="6611779"/>
            <a:ext cx="3140010" cy="24622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000" dirty="0" smtClean="0">
                <a:latin typeface="Meiryo UI" panose="020B0604030504040204" pitchFamily="50" charset="-128"/>
                <a:ea typeface="Meiryo UI" panose="020B0604030504040204" pitchFamily="50" charset="-128"/>
              </a:rPr>
              <a:t>●：点灯</a:t>
            </a: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○：消灯</a:t>
            </a:r>
            <a:endParaRPr kumimoji="1" lang="ja-JP" altLang="en-US" sz="100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11827574" y="6611779"/>
            <a:ext cx="364426" cy="307777"/>
          </a:xfrm>
          <a:prstGeom prst="rect">
            <a:avLst/>
          </a:prstGeom>
          <a:noFill/>
        </p:spPr>
        <p:txBody>
          <a:bodyPr wrap="square" rtlCol="0">
            <a:spAutoFit/>
          </a:bodyPr>
          <a:lstStyle/>
          <a:p>
            <a:r>
              <a:rPr kumimoji="1" lang="ja-JP" altLang="en-US" sz="1400" dirty="0" smtClean="0"/>
              <a:t>７</a:t>
            </a:r>
            <a:endParaRPr kumimoji="1" lang="ja-JP" altLang="en-US" sz="1400" dirty="0"/>
          </a:p>
        </p:txBody>
      </p:sp>
      <p:sp>
        <p:nvSpPr>
          <p:cNvPr id="2" name="角丸四角形 1"/>
          <p:cNvSpPr/>
          <p:nvPr/>
        </p:nvSpPr>
        <p:spPr>
          <a:xfrm>
            <a:off x="1420837" y="4431675"/>
            <a:ext cx="267286" cy="176440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p:nvPicPr>
        <p:blipFill>
          <a:blip r:embed="rId2"/>
          <a:stretch>
            <a:fillRect/>
          </a:stretch>
        </p:blipFill>
        <p:spPr>
          <a:xfrm>
            <a:off x="-67913" y="308565"/>
            <a:ext cx="12077700" cy="3819525"/>
          </a:xfrm>
          <a:prstGeom prst="rect">
            <a:avLst/>
          </a:prstGeom>
        </p:spPr>
      </p:pic>
      <p:sp>
        <p:nvSpPr>
          <p:cNvPr id="11" name="角丸四角形 10"/>
          <p:cNvSpPr/>
          <p:nvPr/>
        </p:nvSpPr>
        <p:spPr>
          <a:xfrm>
            <a:off x="11249498" y="4457494"/>
            <a:ext cx="828783" cy="2191405"/>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37456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1110091" y="1124803"/>
            <a:ext cx="9439275" cy="5181600"/>
          </a:xfrm>
          <a:prstGeom prst="rect">
            <a:avLst/>
          </a:prstGeom>
        </p:spPr>
      </p:pic>
      <p:sp>
        <p:nvSpPr>
          <p:cNvPr id="29" name="テキスト ボックス 28"/>
          <p:cNvSpPr txBox="1"/>
          <p:nvPr/>
        </p:nvSpPr>
        <p:spPr>
          <a:xfrm>
            <a:off x="7352960" y="998730"/>
            <a:ext cx="3790299" cy="1037618"/>
          </a:xfrm>
          <a:prstGeom prst="rect">
            <a:avLst/>
          </a:prstGeom>
          <a:noFill/>
          <a:ln w="28575">
            <a:noFill/>
          </a:ln>
        </p:spPr>
        <p:txBody>
          <a:bodyPr wrap="square" rtlCol="0">
            <a:spAutoFit/>
          </a:bodyPr>
          <a:lstStyle/>
          <a:p>
            <a:r>
              <a:rPr lang="ja-JP" altLang="en-US" sz="2000" b="1" dirty="0" smtClean="0">
                <a:latin typeface="Meiryo UI" panose="020B0604030504040204" pitchFamily="50" charset="-128"/>
                <a:ea typeface="Meiryo UI" panose="020B0604030504040204" pitchFamily="50" charset="-128"/>
              </a:rPr>
              <a:t>７日間移動</a:t>
            </a:r>
            <a:r>
              <a:rPr lang="ja-JP" altLang="en-US" sz="2000" b="1" dirty="0">
                <a:latin typeface="Meiryo UI" panose="020B0604030504040204" pitchFamily="50" charset="-128"/>
                <a:ea typeface="Meiryo UI" panose="020B0604030504040204" pitchFamily="50" charset="-128"/>
              </a:rPr>
              <a:t>平均</a:t>
            </a:r>
            <a:r>
              <a:rPr lang="ja-JP" altLang="en-US" sz="2000" b="1" dirty="0" smtClean="0">
                <a:latin typeface="Meiryo UI" panose="020B0604030504040204" pitchFamily="50" charset="-128"/>
                <a:ea typeface="Meiryo UI" panose="020B0604030504040204" pitchFamily="50" charset="-128"/>
              </a:rPr>
              <a:t>：過去７日間の</a:t>
            </a:r>
            <a:endParaRPr lang="en-US" altLang="ja-JP" sz="2000" b="1" dirty="0" smtClean="0">
              <a:latin typeface="Meiryo UI" panose="020B0604030504040204" pitchFamily="50" charset="-128"/>
              <a:ea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rPr>
              <a:t>値の平均をとることにより、</a:t>
            </a:r>
            <a:endParaRPr lang="en-US" altLang="ja-JP" sz="2000" b="1" dirty="0" smtClean="0">
              <a:latin typeface="Meiryo UI" panose="020B0604030504040204" pitchFamily="50" charset="-128"/>
              <a:ea typeface="Meiryo UI" panose="020B0604030504040204" pitchFamily="50" charset="-128"/>
            </a:endParaRPr>
          </a:p>
          <a:p>
            <a:r>
              <a:rPr lang="ja-JP" altLang="en-US" sz="2000" b="1" dirty="0" smtClean="0">
                <a:latin typeface="Meiryo UI" panose="020B0604030504040204" pitchFamily="50" charset="-128"/>
                <a:ea typeface="Meiryo UI" panose="020B0604030504040204" pitchFamily="50" charset="-128"/>
              </a:rPr>
              <a:t>時系列データを平滑化。</a:t>
            </a:r>
            <a:endParaRPr lang="en-US" altLang="ja-JP" sz="2000" b="1" dirty="0">
              <a:latin typeface="Meiryo UI" panose="020B0604030504040204" pitchFamily="50" charset="-128"/>
              <a:ea typeface="Meiryo UI" panose="020B0604030504040204" pitchFamily="50" charset="-128"/>
            </a:endParaRPr>
          </a:p>
        </p:txBody>
      </p:sp>
      <p:cxnSp>
        <p:nvCxnSpPr>
          <p:cNvPr id="41" name="直線矢印コネクタ 40"/>
          <p:cNvCxnSpPr/>
          <p:nvPr/>
        </p:nvCxnSpPr>
        <p:spPr>
          <a:xfrm flipV="1">
            <a:off x="2198347" y="4432798"/>
            <a:ext cx="635337" cy="923683"/>
          </a:xfrm>
          <a:prstGeom prst="straightConnector1">
            <a:avLst/>
          </a:prstGeom>
          <a:ln w="38100">
            <a:solidFill>
              <a:schemeClr val="accent5">
                <a:lumMod val="40000"/>
                <a:lumOff val="60000"/>
              </a:schemeClr>
            </a:solidFill>
            <a:tailEnd type="triangle"/>
          </a:ln>
        </p:spPr>
        <p:style>
          <a:lnRef idx="1">
            <a:schemeClr val="dk1"/>
          </a:lnRef>
          <a:fillRef idx="0">
            <a:schemeClr val="dk1"/>
          </a:fillRef>
          <a:effectRef idx="0">
            <a:schemeClr val="dk1"/>
          </a:effectRef>
          <a:fontRef idx="minor">
            <a:schemeClr val="tx1"/>
          </a:fontRef>
        </p:style>
      </p:cxnSp>
      <p:sp>
        <p:nvSpPr>
          <p:cNvPr id="42" name="楕円 41"/>
          <p:cNvSpPr/>
          <p:nvPr/>
        </p:nvSpPr>
        <p:spPr>
          <a:xfrm>
            <a:off x="1110091" y="5369834"/>
            <a:ext cx="1856096" cy="468000"/>
          </a:xfrm>
          <a:prstGeom prst="ellipse">
            <a:avLst/>
          </a:prstGeom>
          <a:no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線吹き出し 1 (枠付き) 44"/>
          <p:cNvSpPr/>
          <p:nvPr/>
        </p:nvSpPr>
        <p:spPr>
          <a:xfrm>
            <a:off x="1110091" y="1917383"/>
            <a:ext cx="1983544" cy="766806"/>
          </a:xfrm>
          <a:prstGeom prst="borderCallout1">
            <a:avLst>
              <a:gd name="adj1" fmla="val 101306"/>
              <a:gd name="adj2" fmla="val 49823"/>
              <a:gd name="adj3" fmla="val 305132"/>
              <a:gd name="adj4" fmla="val 87199"/>
            </a:avLst>
          </a:prstGeom>
          <a:no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rgbClr val="002060"/>
                </a:solidFill>
                <a:latin typeface="Meiryo UI" panose="020B0604030504040204" pitchFamily="50" charset="-128"/>
                <a:ea typeface="Meiryo UI" panose="020B0604030504040204" pitchFamily="50" charset="-128"/>
              </a:rPr>
              <a:t>3/21~3/27</a:t>
            </a:r>
            <a:r>
              <a:rPr lang="ja-JP" altLang="en-US" b="1" dirty="0" smtClean="0">
                <a:solidFill>
                  <a:srgbClr val="002060"/>
                </a:solidFill>
                <a:latin typeface="Meiryo UI" panose="020B0604030504040204" pitchFamily="50" charset="-128"/>
                <a:ea typeface="Meiryo UI" panose="020B0604030504040204" pitchFamily="50" charset="-128"/>
              </a:rPr>
              <a:t>の</a:t>
            </a:r>
            <a:endParaRPr lang="en-US" altLang="ja-JP" b="1" dirty="0">
              <a:solidFill>
                <a:srgbClr val="002060"/>
              </a:solidFill>
              <a:latin typeface="Meiryo UI" panose="020B0604030504040204" pitchFamily="50" charset="-128"/>
              <a:ea typeface="Meiryo UI" panose="020B0604030504040204" pitchFamily="50" charset="-128"/>
            </a:endParaRPr>
          </a:p>
          <a:p>
            <a:pPr algn="ctr"/>
            <a:r>
              <a:rPr lang="ja-JP" altLang="en-US" b="1" dirty="0" smtClean="0">
                <a:solidFill>
                  <a:srgbClr val="002060"/>
                </a:solidFill>
                <a:latin typeface="Meiryo UI" panose="020B0604030504040204" pitchFamily="50" charset="-128"/>
                <a:ea typeface="Meiryo UI" panose="020B0604030504040204" pitchFamily="50" charset="-128"/>
              </a:rPr>
              <a:t>平均値</a:t>
            </a:r>
            <a:endParaRPr lang="ja-JP" altLang="ja-JP" b="1" dirty="0">
              <a:solidFill>
                <a:srgbClr val="002060"/>
              </a:solidFill>
              <a:latin typeface="Meiryo UI" panose="020B0604030504040204" pitchFamily="50" charset="-128"/>
              <a:ea typeface="Meiryo UI" panose="020B0604030504040204" pitchFamily="50" charset="-128"/>
            </a:endParaRPr>
          </a:p>
        </p:txBody>
      </p:sp>
      <p:sp>
        <p:nvSpPr>
          <p:cNvPr id="46" name="線吹き出し 1 (枠付き) 45"/>
          <p:cNvSpPr/>
          <p:nvPr/>
        </p:nvSpPr>
        <p:spPr>
          <a:xfrm>
            <a:off x="2783307" y="856752"/>
            <a:ext cx="1983544" cy="766806"/>
          </a:xfrm>
          <a:prstGeom prst="borderCallout1">
            <a:avLst>
              <a:gd name="adj1" fmla="val 101306"/>
              <a:gd name="adj2" fmla="val 49823"/>
              <a:gd name="adj3" fmla="val 450064"/>
              <a:gd name="adj4" fmla="val 18405"/>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rgbClr val="002060"/>
                </a:solidFill>
                <a:latin typeface="Meiryo UI" panose="020B0604030504040204" pitchFamily="50" charset="-128"/>
                <a:ea typeface="Meiryo UI" panose="020B0604030504040204" pitchFamily="50" charset="-128"/>
              </a:rPr>
              <a:t>3/22~3/28</a:t>
            </a:r>
            <a:r>
              <a:rPr lang="ja-JP" altLang="en-US" b="1" dirty="0" smtClean="0">
                <a:solidFill>
                  <a:srgbClr val="002060"/>
                </a:solidFill>
                <a:latin typeface="Meiryo UI" panose="020B0604030504040204" pitchFamily="50" charset="-128"/>
                <a:ea typeface="Meiryo UI" panose="020B0604030504040204" pitchFamily="50" charset="-128"/>
              </a:rPr>
              <a:t>の</a:t>
            </a:r>
            <a:endParaRPr lang="en-US" altLang="ja-JP" b="1" dirty="0">
              <a:solidFill>
                <a:srgbClr val="002060"/>
              </a:solidFill>
              <a:latin typeface="Meiryo UI" panose="020B0604030504040204" pitchFamily="50" charset="-128"/>
              <a:ea typeface="Meiryo UI" panose="020B0604030504040204" pitchFamily="50" charset="-128"/>
            </a:endParaRPr>
          </a:p>
          <a:p>
            <a:pPr algn="ctr"/>
            <a:r>
              <a:rPr lang="ja-JP" altLang="en-US" b="1" dirty="0" smtClean="0">
                <a:solidFill>
                  <a:srgbClr val="002060"/>
                </a:solidFill>
                <a:latin typeface="Meiryo UI" panose="020B0604030504040204" pitchFamily="50" charset="-128"/>
                <a:ea typeface="Meiryo UI" panose="020B0604030504040204" pitchFamily="50" charset="-128"/>
              </a:rPr>
              <a:t>平均値</a:t>
            </a:r>
            <a:endParaRPr lang="ja-JP" altLang="ja-JP" b="1" dirty="0">
              <a:solidFill>
                <a:srgbClr val="002060"/>
              </a:solidFill>
              <a:latin typeface="Meiryo UI" panose="020B0604030504040204" pitchFamily="50" charset="-128"/>
              <a:ea typeface="Meiryo UI" panose="020B0604030504040204" pitchFamily="50" charset="-128"/>
            </a:endParaRPr>
          </a:p>
        </p:txBody>
      </p:sp>
      <p:cxnSp>
        <p:nvCxnSpPr>
          <p:cNvPr id="48" name="直線矢印コネクタ 47"/>
          <p:cNvCxnSpPr/>
          <p:nvPr/>
        </p:nvCxnSpPr>
        <p:spPr>
          <a:xfrm flipV="1">
            <a:off x="2435155" y="4434431"/>
            <a:ext cx="658480" cy="933770"/>
          </a:xfrm>
          <a:prstGeom prst="straightConnector1">
            <a:avLst/>
          </a:prstGeom>
          <a:ln w="38100">
            <a:solidFill>
              <a:schemeClr val="accent5">
                <a:lumMod val="75000"/>
              </a:schemeClr>
            </a:solidFill>
            <a:tailEnd type="triangle"/>
          </a:ln>
        </p:spPr>
        <p:style>
          <a:lnRef idx="1">
            <a:schemeClr val="dk1"/>
          </a:lnRef>
          <a:fillRef idx="0">
            <a:schemeClr val="dk1"/>
          </a:fillRef>
          <a:effectRef idx="0">
            <a:schemeClr val="dk1"/>
          </a:effectRef>
          <a:fontRef idx="minor">
            <a:schemeClr val="tx1"/>
          </a:fontRef>
        </p:style>
      </p:cxnSp>
      <p:sp>
        <p:nvSpPr>
          <p:cNvPr id="49" name="楕円 48"/>
          <p:cNvSpPr/>
          <p:nvPr/>
        </p:nvSpPr>
        <p:spPr>
          <a:xfrm>
            <a:off x="1346899" y="5369834"/>
            <a:ext cx="1856096" cy="468000"/>
          </a:xfrm>
          <a:prstGeom prst="ellipse">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0" name="直線矢印コネクタ 49"/>
          <p:cNvCxnSpPr/>
          <p:nvPr/>
        </p:nvCxnSpPr>
        <p:spPr>
          <a:xfrm flipV="1">
            <a:off x="2707705" y="4397270"/>
            <a:ext cx="635725" cy="982650"/>
          </a:xfrm>
          <a:prstGeom prst="straightConnector1">
            <a:avLst/>
          </a:prstGeom>
          <a:ln w="38100">
            <a:solidFill>
              <a:srgbClr val="002060"/>
            </a:solidFill>
            <a:tailEnd type="triangle"/>
          </a:ln>
        </p:spPr>
        <p:style>
          <a:lnRef idx="1">
            <a:schemeClr val="dk1"/>
          </a:lnRef>
          <a:fillRef idx="0">
            <a:schemeClr val="dk1"/>
          </a:fillRef>
          <a:effectRef idx="0">
            <a:schemeClr val="dk1"/>
          </a:effectRef>
          <a:fontRef idx="minor">
            <a:schemeClr val="tx1"/>
          </a:fontRef>
        </p:style>
      </p:cxnSp>
      <p:sp>
        <p:nvSpPr>
          <p:cNvPr id="51" name="楕円 50"/>
          <p:cNvSpPr/>
          <p:nvPr/>
        </p:nvSpPr>
        <p:spPr>
          <a:xfrm>
            <a:off x="1597775" y="5369834"/>
            <a:ext cx="1856096" cy="468000"/>
          </a:xfrm>
          <a:prstGeom prst="ellipse">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角丸四角形 55"/>
          <p:cNvSpPr/>
          <p:nvPr/>
        </p:nvSpPr>
        <p:spPr>
          <a:xfrm>
            <a:off x="7160458" y="856752"/>
            <a:ext cx="4107766" cy="1308295"/>
          </a:xfrm>
          <a:prstGeom prst="roundRect">
            <a:avLst>
              <a:gd name="adj" fmla="val 10822"/>
            </a:avLst>
          </a:prstGeom>
          <a:noFill/>
          <a:ln w="571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1" y="-12668"/>
            <a:ext cx="12191999" cy="400110"/>
          </a:xfrm>
          <a:prstGeom prst="rect">
            <a:avLst/>
          </a:prstGeom>
          <a:solidFill>
            <a:srgbClr val="00B050"/>
          </a:solidFill>
          <a:ln>
            <a:noFill/>
          </a:ln>
        </p:spPr>
        <p:txBody>
          <a:bodyPr wrap="square" rtlCol="0">
            <a:spAutoFit/>
          </a:bodyP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（参考）７日間移動平均とは</a:t>
            </a:r>
            <a:endParaRPr lang="ja-JP" altLang="en-US" sz="2000" b="1" dirty="0">
              <a:solidFill>
                <a:schemeClr val="bg1"/>
              </a:solidFill>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1796214" y="6550223"/>
            <a:ext cx="616770" cy="307777"/>
          </a:xfrm>
          <a:prstGeom prst="rect">
            <a:avLst/>
          </a:prstGeom>
          <a:noFill/>
        </p:spPr>
        <p:txBody>
          <a:bodyPr wrap="square" rtlCol="0">
            <a:spAutoFit/>
          </a:bodyPr>
          <a:lstStyle/>
          <a:p>
            <a:r>
              <a:rPr kumimoji="1" lang="en-US" altLang="ja-JP" sz="1400" dirty="0" smtClean="0"/>
              <a:t>8</a:t>
            </a:r>
            <a:endParaRPr kumimoji="1" lang="ja-JP" altLang="en-US" sz="1400" dirty="0"/>
          </a:p>
        </p:txBody>
      </p:sp>
      <p:sp>
        <p:nvSpPr>
          <p:cNvPr id="47" name="線吹き出し 1 (枠付き) 46"/>
          <p:cNvSpPr/>
          <p:nvPr/>
        </p:nvSpPr>
        <p:spPr>
          <a:xfrm>
            <a:off x="4170411" y="1818757"/>
            <a:ext cx="1983544" cy="766806"/>
          </a:xfrm>
          <a:prstGeom prst="borderCallout1">
            <a:avLst>
              <a:gd name="adj1" fmla="val 101306"/>
              <a:gd name="adj2" fmla="val 49823"/>
              <a:gd name="adj3" fmla="val 328982"/>
              <a:gd name="adj4" fmla="val -44007"/>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rgbClr val="002060"/>
                </a:solidFill>
                <a:latin typeface="Meiryo UI" panose="020B0604030504040204" pitchFamily="50" charset="-128"/>
                <a:ea typeface="Meiryo UI" panose="020B0604030504040204" pitchFamily="50" charset="-128"/>
              </a:rPr>
              <a:t>3/23~3/29</a:t>
            </a:r>
            <a:r>
              <a:rPr lang="ja-JP" altLang="en-US" b="1" dirty="0" smtClean="0">
                <a:solidFill>
                  <a:srgbClr val="002060"/>
                </a:solidFill>
                <a:latin typeface="Meiryo UI" panose="020B0604030504040204" pitchFamily="50" charset="-128"/>
                <a:ea typeface="Meiryo UI" panose="020B0604030504040204" pitchFamily="50" charset="-128"/>
              </a:rPr>
              <a:t>の</a:t>
            </a:r>
            <a:endParaRPr lang="en-US" altLang="ja-JP" b="1" dirty="0">
              <a:solidFill>
                <a:srgbClr val="002060"/>
              </a:solidFill>
              <a:latin typeface="Meiryo UI" panose="020B0604030504040204" pitchFamily="50" charset="-128"/>
              <a:ea typeface="Meiryo UI" panose="020B0604030504040204" pitchFamily="50" charset="-128"/>
            </a:endParaRPr>
          </a:p>
          <a:p>
            <a:pPr algn="ctr"/>
            <a:r>
              <a:rPr lang="ja-JP" altLang="en-US" b="1" dirty="0" smtClean="0">
                <a:solidFill>
                  <a:srgbClr val="002060"/>
                </a:solidFill>
                <a:latin typeface="Meiryo UI" panose="020B0604030504040204" pitchFamily="50" charset="-128"/>
                <a:ea typeface="Meiryo UI" panose="020B0604030504040204" pitchFamily="50" charset="-128"/>
              </a:rPr>
              <a:t>平均値</a:t>
            </a:r>
            <a:endParaRPr lang="ja-JP" altLang="ja-JP" b="1" dirty="0">
              <a:solidFill>
                <a:srgbClr val="00206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8203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4581</TotalTime>
  <Words>584</Words>
  <PresentationFormat>ワイド画面</PresentationFormat>
  <Paragraphs>317</Paragraphs>
  <Slides>9</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HGP創英角ｺﾞｼｯｸUB</vt:lpstr>
      <vt:lpstr>Meiryo UI</vt:lpstr>
      <vt:lpstr>ＭＳ ゴシック</vt:lpstr>
      <vt:lpstr>游ゴシック</vt:lpstr>
      <vt:lpstr>游ゴシック Light</vt:lpstr>
      <vt:lpstr>Arial</vt:lpstr>
      <vt:lpstr>Office テーマ</vt:lpstr>
      <vt:lpstr>府独自の基準に基づく自粛要請・解除の基本的な考え方（案）  【大阪モデル】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2020-05-05T06:21:27Z</cp:lastPrinted>
  <dcterms:created xsi:type="dcterms:W3CDTF">2019-04-25T08:31:09Z</dcterms:created>
  <dcterms:modified xsi:type="dcterms:W3CDTF">2020-05-05T07:25:47Z</dcterms:modified>
</cp:coreProperties>
</file>