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58" r:id="rId5"/>
    <p:sldId id="262"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showGuides="1">
      <p:cViewPr varScale="1">
        <p:scale>
          <a:sx n="67" d="100"/>
          <a:sy n="67" d="100"/>
        </p:scale>
        <p:origin x="690" y="60"/>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2020/5/5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400" b="1" dirty="0" smtClean="0">
                <a:ea typeface="メイリオ" panose="020B0604030504040204" pitchFamily="50" charset="-128"/>
                <a:cs typeface="Times New Roman" panose="02020603050405020304" pitchFamily="18" charset="0"/>
              </a:rPr>
              <a:t>（政府の「緊急事態宣言」延長期間（令和２年５月</a:t>
            </a:r>
            <a:r>
              <a:rPr lang="en-US" altLang="ja-JP" sz="1400" b="1" dirty="0" smtClean="0">
                <a:ea typeface="メイリオ" panose="020B0604030504040204" pitchFamily="50" charset="-128"/>
                <a:cs typeface="Times New Roman" panose="02020603050405020304" pitchFamily="18" charset="0"/>
              </a:rPr>
              <a:t>11</a:t>
            </a:r>
            <a:r>
              <a:rPr lang="ja-JP" altLang="en-US" sz="1400" b="1" dirty="0" smtClean="0">
                <a:ea typeface="メイリオ" panose="020B0604030504040204" pitchFamily="50" charset="-128"/>
                <a:cs typeface="Times New Roman" panose="02020603050405020304" pitchFamily="18" charset="0"/>
              </a:rPr>
              <a:t>日（月）から</a:t>
            </a:r>
            <a:r>
              <a:rPr lang="en-US" altLang="ja-JP" sz="1400" b="1" dirty="0" smtClean="0">
                <a:ea typeface="メイリオ" panose="020B0604030504040204" pitchFamily="50" charset="-128"/>
                <a:cs typeface="Times New Roman" panose="02020603050405020304" pitchFamily="18" charset="0"/>
              </a:rPr>
              <a:t>5</a:t>
            </a:r>
            <a:r>
              <a:rPr lang="ja-JP" altLang="en-US" sz="1400" b="1" dirty="0" smtClean="0">
                <a:ea typeface="メイリオ" panose="020B0604030504040204" pitchFamily="50" charset="-128"/>
                <a:cs typeface="Times New Roman" panose="02020603050405020304" pitchFamily="18" charset="0"/>
              </a:rPr>
              <a:t>月</a:t>
            </a:r>
            <a:r>
              <a:rPr lang="en-US" altLang="ja-JP" sz="1400" b="1" dirty="0" smtClean="0">
                <a:ea typeface="メイリオ" panose="020B0604030504040204" pitchFamily="50" charset="-128"/>
                <a:cs typeface="Times New Roman" panose="02020603050405020304" pitchFamily="18" charset="0"/>
              </a:rPr>
              <a:t>31</a:t>
            </a:r>
            <a:r>
              <a:rPr lang="ja-JP" altLang="en-US" sz="1400" b="1" dirty="0" smtClean="0">
                <a:ea typeface="メイリオ" panose="020B0604030504040204" pitchFamily="50" charset="-128"/>
                <a:cs typeface="Times New Roman" panose="02020603050405020304" pitchFamily="18" charset="0"/>
              </a:rPr>
              <a:t>日（日）まで）の対応）</a:t>
            </a:r>
            <a:endParaRPr lang="ja-JP" altLang="en-US" sz="1400" dirty="0"/>
          </a:p>
        </p:txBody>
      </p:sp>
      <p:sp>
        <p:nvSpPr>
          <p:cNvPr id="6" name="角丸四角形 5"/>
          <p:cNvSpPr/>
          <p:nvPr/>
        </p:nvSpPr>
        <p:spPr>
          <a:xfrm>
            <a:off x="457200" y="815532"/>
            <a:ext cx="8229600" cy="2739038"/>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新型コロナウイルス感染症対策専門家会議（第１２回）状況分析・提言（案）</a:t>
            </a:r>
            <a:endParaRPr kumimoji="1" lang="en-US" altLang="ja-JP" sz="1600" b="1" dirty="0" smtClean="0"/>
          </a:p>
          <a:p>
            <a:pPr marL="180000" indent="-457200" algn="r"/>
            <a:r>
              <a:rPr kumimoji="1" lang="ja-JP" altLang="en-US" sz="1600" b="1" dirty="0" smtClean="0"/>
              <a:t>（令和２年５月１日）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smtClean="0"/>
              <a:t>４</a:t>
            </a:r>
            <a:r>
              <a:rPr kumimoji="1" lang="en-US" altLang="ja-JP" sz="1600" dirty="0" smtClean="0"/>
              <a:t>.</a:t>
            </a:r>
            <a:r>
              <a:rPr kumimoji="1" lang="ja-JP" altLang="en-US" sz="1600" dirty="0" smtClean="0"/>
              <a:t>（３）引き続き、</a:t>
            </a:r>
            <a:r>
              <a:rPr kumimoji="1" lang="ja-JP" altLang="en-US" sz="1600" u="sng" dirty="0" smtClean="0"/>
              <a:t>「徹底した行動制限」が求められる</a:t>
            </a:r>
            <a:r>
              <a:rPr kumimoji="1" lang="ja-JP" altLang="en-US" sz="1600" dirty="0" smtClean="0"/>
              <a:t>地域における留意事項</a:t>
            </a:r>
            <a:endParaRPr kumimoji="1" lang="en-US" altLang="ja-JP" sz="1600" dirty="0" smtClean="0"/>
          </a:p>
          <a:p>
            <a:pPr marL="180000" indent="-457200"/>
            <a:r>
              <a:rPr kumimoji="1" lang="ja-JP" altLang="en-US" sz="1600" dirty="0" smtClean="0"/>
              <a:t>〇</a:t>
            </a:r>
            <a:r>
              <a:rPr kumimoji="1" lang="ja-JP" altLang="en-US" sz="1600" dirty="0"/>
              <a:t>　</a:t>
            </a:r>
            <a:r>
              <a:rPr kumimoji="1" lang="ja-JP" altLang="en-US" sz="1600" dirty="0" smtClean="0"/>
              <a:t>感染</a:t>
            </a:r>
            <a:r>
              <a:rPr kumimoji="1" lang="ja-JP" altLang="en-US" sz="1600" dirty="0"/>
              <a:t>状況が厳しい地域では、新規感染者数が一定水準に達するまで、引き続き、「徹底した行動制限」が求められる。</a:t>
            </a:r>
          </a:p>
          <a:p>
            <a:pPr marL="180000" indent="-457200"/>
            <a:r>
              <a:rPr kumimoji="1" lang="ja-JP" altLang="en-US" sz="1600" dirty="0" smtClean="0"/>
              <a:t>〇　他方</a:t>
            </a:r>
            <a:r>
              <a:rPr kumimoji="1" lang="ja-JP" altLang="en-US" sz="1600" dirty="0"/>
              <a:t>で、対策の長期化に伴い、市民生活への多大なる悪影響や、「自粛疲れ」が懸念される。感染拡大を収束に向かわせていくためには、市民の持続可能な努力を求めていく必要があることから、</a:t>
            </a:r>
            <a:r>
              <a:rPr kumimoji="1" lang="ja-JP" altLang="en-US" sz="1600" u="sng" dirty="0"/>
              <a:t>特に社会的に必要性が高い活動であり、かつ様々な工夫により感染リスクを十分に下げられる事業などについては、制限を一部徐々に緩和していくことも検討していく必要</a:t>
            </a:r>
            <a:r>
              <a:rPr kumimoji="1" lang="ja-JP" altLang="en-US" sz="1600" dirty="0"/>
              <a:t>がある。</a:t>
            </a:r>
          </a:p>
          <a:p>
            <a:pPr marL="180000" indent="-457200"/>
            <a:r>
              <a:rPr kumimoji="1" lang="ja-JP" altLang="en-US" sz="1600" dirty="0" smtClean="0"/>
              <a:t>〇　</a:t>
            </a:r>
            <a:r>
              <a:rPr kumimoji="1" lang="ja-JP" altLang="en-US" sz="1600" u="sng" dirty="0" smtClean="0"/>
              <a:t>その</a:t>
            </a:r>
            <a:r>
              <a:rPr kumimoji="1" lang="ja-JP" altLang="en-US" sz="1600" u="sng" dirty="0"/>
              <a:t>一例として、学校や公園等</a:t>
            </a:r>
            <a:r>
              <a:rPr kumimoji="1" lang="ja-JP" altLang="en-US" sz="1600" dirty="0"/>
              <a:t>の取扱いについて検討していく必要がある</a:t>
            </a:r>
            <a:r>
              <a:rPr kumimoji="1" lang="ja-JP" altLang="en-US" sz="1600" dirty="0" smtClean="0"/>
              <a:t>。</a:t>
            </a:r>
            <a:endParaRPr kumimoji="1" lang="en-US" altLang="ja-JP" sz="1600" dirty="0" smtClean="0"/>
          </a:p>
          <a:p>
            <a:pPr marL="180000" indent="-457200"/>
            <a:endParaRPr kumimoji="1" lang="en-US" altLang="ja-JP" sz="1600" dirty="0"/>
          </a:p>
        </p:txBody>
      </p:sp>
      <p:sp>
        <p:nvSpPr>
          <p:cNvPr id="5" name="角丸四角形 4"/>
          <p:cNvSpPr/>
          <p:nvPr/>
        </p:nvSpPr>
        <p:spPr>
          <a:xfrm>
            <a:off x="457200" y="3833359"/>
            <a:ext cx="8229600" cy="2515926"/>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a:t>新型コロナウイルス感染症対策の基本的対処</a:t>
            </a:r>
            <a:r>
              <a:rPr kumimoji="1" lang="ja-JP" altLang="en-US" sz="1600" b="1" dirty="0" smtClean="0"/>
              <a:t>方針（令和２年５月４日）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a:t>（３）まん延</a:t>
            </a:r>
            <a:r>
              <a:rPr kumimoji="1" lang="ja-JP" altLang="en-US" sz="1600" dirty="0" smtClean="0"/>
              <a:t>防止（５</a:t>
            </a:r>
            <a:r>
              <a:rPr kumimoji="1" lang="ja-JP" altLang="en-US" sz="1600" dirty="0"/>
              <a:t>）学校等の取扱い</a:t>
            </a:r>
          </a:p>
          <a:p>
            <a:pPr marL="180000" indent="-457200"/>
            <a:r>
              <a:rPr kumimoji="1" lang="ja-JP" altLang="en-US" sz="1600" dirty="0" smtClean="0"/>
              <a:t>〇　文部</a:t>
            </a:r>
            <a:r>
              <a:rPr kumimoji="1" lang="ja-JP" altLang="en-US" sz="1600" dirty="0"/>
              <a:t>科学省は、「新型コロナウイルス感染症に対応した臨時休業の</a:t>
            </a:r>
            <a:r>
              <a:rPr kumimoji="1" lang="ja-JP" altLang="en-US" sz="1600" dirty="0" smtClean="0"/>
              <a:t>実施</a:t>
            </a:r>
            <a:r>
              <a:rPr kumimoji="1" lang="ja-JP" altLang="en-US" sz="1600" dirty="0"/>
              <a:t>に関するガイドライン」、及び５月１日に発出した「新型</a:t>
            </a:r>
            <a:r>
              <a:rPr kumimoji="1" lang="ja-JP" altLang="en-US" sz="1600" dirty="0" smtClean="0"/>
              <a:t>コロナウイルス</a:t>
            </a:r>
            <a:r>
              <a:rPr kumimoji="1" lang="ja-JP" altLang="en-US" sz="1600" dirty="0"/>
              <a:t>感染症対策としての学校の臨時休業に係る学校運営上の工夫に</a:t>
            </a:r>
            <a:r>
              <a:rPr kumimoji="1" lang="ja-JP" altLang="en-US" sz="1600" dirty="0" smtClean="0"/>
              <a:t>ついて</a:t>
            </a:r>
            <a:r>
              <a:rPr kumimoji="1" lang="ja-JP" altLang="en-US" sz="1600" dirty="0"/>
              <a:t>」等において示した臨時休業の実施に係る考え方について周知を</a:t>
            </a:r>
            <a:r>
              <a:rPr kumimoji="1" lang="ja-JP" altLang="en-US" sz="1600" dirty="0" smtClean="0"/>
              <a:t>行い</a:t>
            </a:r>
            <a:r>
              <a:rPr kumimoji="1" lang="ja-JP" altLang="en-US" sz="1600" dirty="0"/>
              <a:t>、</a:t>
            </a:r>
            <a:r>
              <a:rPr kumimoji="1" lang="ja-JP" altLang="en-US" sz="1600" u="sng" dirty="0"/>
              <a:t>地域の感染状況に応じて、感染予防に最大限配慮した上で、</a:t>
            </a:r>
            <a:r>
              <a:rPr kumimoji="1" lang="ja-JP" altLang="en-US" sz="1600" u="sng" dirty="0" smtClean="0"/>
              <a:t>段階的に</a:t>
            </a:r>
            <a:r>
              <a:rPr kumimoji="1" lang="ja-JP" altLang="en-US" sz="1600" u="sng" dirty="0"/>
              <a:t>学校教育活動を再開し、児童生徒等が学ぶことができる環境を</a:t>
            </a:r>
            <a:r>
              <a:rPr kumimoji="1" lang="ja-JP" altLang="en-US" sz="1600" u="sng" dirty="0" smtClean="0"/>
              <a:t>作っていく。</a:t>
            </a:r>
            <a:endParaRPr kumimoji="1" lang="en-US" altLang="ja-JP" sz="1600" u="sng" dirty="0" smtClean="0"/>
          </a:p>
          <a:p>
            <a:pPr marL="180000" indent="-457200"/>
            <a:r>
              <a:rPr kumimoji="1" lang="ja-JP" altLang="en-US" sz="1600" dirty="0" smtClean="0"/>
              <a:t>〇　都道府県</a:t>
            </a:r>
            <a:r>
              <a:rPr kumimoji="1" lang="ja-JP" altLang="en-US" sz="1600" dirty="0"/>
              <a:t>は、学校設置者に対し、保健管理等の感染症対策に</a:t>
            </a:r>
            <a:r>
              <a:rPr kumimoji="1" lang="ja-JP" altLang="en-US" sz="1600" dirty="0" smtClean="0"/>
              <a:t>ついて</a:t>
            </a:r>
            <a:r>
              <a:rPr kumimoji="1" lang="ja-JP" altLang="en-US" sz="1600" dirty="0"/>
              <a:t>指導するとともに、地域の感染状況や学校関係者の感染者情報に</a:t>
            </a:r>
            <a:r>
              <a:rPr kumimoji="1" lang="ja-JP" altLang="en-US" sz="1600" dirty="0" smtClean="0"/>
              <a:t>ついて</a:t>
            </a:r>
            <a:r>
              <a:rPr kumimoji="1" lang="ja-JP" altLang="en-US" sz="1600" dirty="0"/>
              <a:t>速やかに情報共有を行うものとする</a:t>
            </a:r>
            <a:r>
              <a:rPr kumimoji="1" lang="ja-JP" altLang="en-US" sz="1600" dirty="0" smtClean="0"/>
              <a:t>。</a:t>
            </a:r>
            <a:endParaRPr kumimoji="1" lang="en-US" altLang="ja-JP" sz="1600" dirty="0"/>
          </a:p>
        </p:txBody>
      </p:sp>
      <p:sp>
        <p:nvSpPr>
          <p:cNvPr id="2" name="正方形/長方形 1"/>
          <p:cNvSpPr/>
          <p:nvPr/>
        </p:nvSpPr>
        <p:spPr>
          <a:xfrm>
            <a:off x="8236743" y="140574"/>
            <a:ext cx="900113" cy="39616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ＭＳ Ｐゴシック" panose="020B0600070205080204" pitchFamily="50" charset="-128"/>
                <a:ea typeface="ＭＳ Ｐゴシック" panose="020B0600070205080204" pitchFamily="50" charset="-128"/>
              </a:rPr>
              <a:t>資料</a:t>
            </a:r>
            <a:r>
              <a:rPr kumimoji="1" lang="en-US" altLang="ja-JP" sz="1400" b="1" dirty="0" smtClean="0">
                <a:latin typeface="ＭＳ Ｐゴシック" panose="020B0600070205080204" pitchFamily="50" charset="-128"/>
                <a:ea typeface="ＭＳ Ｐゴシック" panose="020B0600070205080204" pitchFamily="50" charset="-128"/>
              </a:rPr>
              <a:t>2-4</a:t>
            </a:r>
            <a:endParaRPr kumimoji="1" lang="ja-JP" altLang="en-US" sz="1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3377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400" b="1" dirty="0" smtClean="0">
                <a:ea typeface="メイリオ" panose="020B0604030504040204" pitchFamily="50" charset="-128"/>
                <a:cs typeface="Times New Roman" panose="02020603050405020304" pitchFamily="18" charset="0"/>
              </a:rPr>
              <a:t>（政府の「緊急事態宣言」延長期間（令和２年５月</a:t>
            </a:r>
            <a:r>
              <a:rPr lang="en-US" altLang="ja-JP" sz="1400" b="1" dirty="0" smtClean="0">
                <a:ea typeface="メイリオ" panose="020B0604030504040204" pitchFamily="50" charset="-128"/>
                <a:cs typeface="Times New Roman" panose="02020603050405020304" pitchFamily="18" charset="0"/>
              </a:rPr>
              <a:t>11</a:t>
            </a:r>
            <a:r>
              <a:rPr lang="ja-JP" altLang="en-US" sz="1400" b="1" dirty="0" smtClean="0">
                <a:ea typeface="メイリオ" panose="020B0604030504040204" pitchFamily="50" charset="-128"/>
                <a:cs typeface="Times New Roman" panose="02020603050405020304" pitchFamily="18" charset="0"/>
              </a:rPr>
              <a:t>日（月）から</a:t>
            </a:r>
            <a:r>
              <a:rPr lang="en-US" altLang="ja-JP" sz="1400" b="1" dirty="0" smtClean="0">
                <a:ea typeface="メイリオ" panose="020B0604030504040204" pitchFamily="50" charset="-128"/>
                <a:cs typeface="Times New Roman" panose="02020603050405020304" pitchFamily="18" charset="0"/>
              </a:rPr>
              <a:t>5</a:t>
            </a:r>
            <a:r>
              <a:rPr lang="ja-JP" altLang="en-US" sz="1400" b="1" dirty="0" smtClean="0">
                <a:ea typeface="メイリオ" panose="020B0604030504040204" pitchFamily="50" charset="-128"/>
                <a:cs typeface="Times New Roman" panose="02020603050405020304" pitchFamily="18" charset="0"/>
              </a:rPr>
              <a:t>月</a:t>
            </a:r>
            <a:r>
              <a:rPr lang="en-US" altLang="ja-JP" sz="1400" b="1" dirty="0" smtClean="0">
                <a:ea typeface="メイリオ" panose="020B0604030504040204" pitchFamily="50" charset="-128"/>
                <a:cs typeface="Times New Roman" panose="02020603050405020304" pitchFamily="18" charset="0"/>
              </a:rPr>
              <a:t>31</a:t>
            </a:r>
            <a:r>
              <a:rPr lang="ja-JP" altLang="en-US" sz="1400" b="1" dirty="0" smtClean="0">
                <a:ea typeface="メイリオ" panose="020B0604030504040204" pitchFamily="50" charset="-128"/>
                <a:cs typeface="Times New Roman" panose="02020603050405020304" pitchFamily="18" charset="0"/>
              </a:rPr>
              <a:t>日（日）まで）の対応）</a:t>
            </a:r>
            <a:endParaRPr lang="ja-JP" altLang="en-US" sz="1400" dirty="0"/>
          </a:p>
        </p:txBody>
      </p:sp>
      <p:sp>
        <p:nvSpPr>
          <p:cNvPr id="5" name="角丸四角形 4"/>
          <p:cNvSpPr/>
          <p:nvPr/>
        </p:nvSpPr>
        <p:spPr>
          <a:xfrm>
            <a:off x="457200" y="837127"/>
            <a:ext cx="8229600" cy="2537138"/>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「学校における新型コロナウイルス感染症の対策に関する懇談会」提言</a:t>
            </a:r>
            <a:endParaRPr kumimoji="1" lang="en-US" altLang="ja-JP" sz="1600" b="1" dirty="0" smtClean="0"/>
          </a:p>
          <a:p>
            <a:pPr marL="180000" indent="-457200" algn="r"/>
            <a:r>
              <a:rPr kumimoji="1" lang="ja-JP" altLang="en-US" sz="1600" b="1" dirty="0" smtClean="0"/>
              <a:t>（令和２年５月１日）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smtClean="0"/>
              <a:t>〇　</a:t>
            </a:r>
            <a:r>
              <a:rPr lang="ja-JP" altLang="en-US" sz="1600" dirty="0" smtClean="0"/>
              <a:t>現在</a:t>
            </a:r>
            <a:r>
              <a:rPr lang="ja-JP" altLang="en-US" sz="1600" dirty="0"/>
              <a:t>のように、学校における感染リスクをゼロにするという前提に立つ限り、学校に子供が通うことは困難であり、このような状態が長期間続けば、子供の学びの保障や心身の健康などに関して深刻な問題が生じることとなる</a:t>
            </a:r>
            <a:r>
              <a:rPr lang="ja-JP" altLang="en-US" sz="1600" dirty="0" smtClean="0"/>
              <a:t>。</a:t>
            </a:r>
            <a:endParaRPr lang="en-US" altLang="ja-JP" sz="1600" dirty="0" smtClean="0"/>
          </a:p>
          <a:p>
            <a:pPr marL="180000" indent="-457200"/>
            <a:r>
              <a:rPr lang="ja-JP" altLang="en-US" sz="1600" dirty="0" smtClean="0"/>
              <a:t>〇　</a:t>
            </a:r>
            <a:r>
              <a:rPr lang="ja-JP" altLang="en-US" sz="1600" u="sng" dirty="0" smtClean="0"/>
              <a:t>社会</a:t>
            </a:r>
            <a:r>
              <a:rPr lang="ja-JP" altLang="en-US" sz="1600" u="sng" dirty="0"/>
              <a:t>全体が、長期間にわたりこの新たなウイルスとともに生きていかなければならないという認識に立ち、その上で、子供の健やかな学びを保障するということとの両立を図る</a:t>
            </a:r>
            <a:r>
              <a:rPr lang="ja-JP" altLang="en-US" sz="1600" u="sng" dirty="0" smtClean="0"/>
              <a:t>た</a:t>
            </a:r>
            <a:r>
              <a:rPr lang="ja-JP" altLang="en-US" sz="1600" u="sng" dirty="0"/>
              <a:t>め、学校における感染及びその拡大のリスクを可能な限り低減しつつ段階的に実施可能な教育活動を開始し、その評価をしながら再開に向けての取組を進めていくという考えが</a:t>
            </a:r>
            <a:r>
              <a:rPr lang="ja-JP" altLang="en-US" sz="1600" u="sng" dirty="0" smtClean="0"/>
              <a:t>重要</a:t>
            </a:r>
            <a:r>
              <a:rPr lang="ja-JP" altLang="en-US" sz="1600" dirty="0" smtClean="0"/>
              <a:t>である。</a:t>
            </a:r>
            <a:endParaRPr kumimoji="1" lang="ja-JP" altLang="en-US" sz="1600" dirty="0"/>
          </a:p>
        </p:txBody>
      </p:sp>
      <p:sp>
        <p:nvSpPr>
          <p:cNvPr id="6" name="角丸四角形 5"/>
          <p:cNvSpPr/>
          <p:nvPr/>
        </p:nvSpPr>
        <p:spPr>
          <a:xfrm>
            <a:off x="457200" y="3704575"/>
            <a:ext cx="8229600" cy="2314029"/>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文部科学省「新型</a:t>
            </a:r>
            <a:r>
              <a:rPr kumimoji="1" lang="ja-JP" altLang="en-US" sz="1600" b="1" dirty="0"/>
              <a:t>コロナウイルス感染症対策としての学校の臨時休業に係る</a:t>
            </a:r>
            <a:r>
              <a:rPr kumimoji="1" lang="ja-JP" altLang="en-US" sz="1600" b="1" dirty="0" smtClean="0"/>
              <a:t>学校</a:t>
            </a:r>
            <a:r>
              <a:rPr kumimoji="1" lang="ja-JP" altLang="en-US" sz="1600" b="1" dirty="0"/>
              <a:t>運営上</a:t>
            </a:r>
            <a:r>
              <a:rPr kumimoji="1" lang="ja-JP" altLang="en-US" sz="1600" b="1" dirty="0" smtClean="0"/>
              <a:t>の</a:t>
            </a:r>
            <a:endParaRPr kumimoji="1" lang="en-US" altLang="ja-JP" sz="1600" b="1" dirty="0" smtClean="0"/>
          </a:p>
          <a:p>
            <a:pPr marL="180000" indent="-457200"/>
            <a:r>
              <a:rPr kumimoji="1" lang="ja-JP" altLang="en-US" sz="1600" b="1" dirty="0" smtClean="0"/>
              <a:t>工夫</a:t>
            </a:r>
            <a:r>
              <a:rPr kumimoji="1" lang="ja-JP" altLang="en-US" sz="1600" b="1" dirty="0"/>
              <a:t>に</a:t>
            </a:r>
            <a:r>
              <a:rPr kumimoji="1" lang="ja-JP" altLang="en-US" sz="1600" b="1" dirty="0" smtClean="0"/>
              <a:t>ついて」（</a:t>
            </a:r>
            <a:r>
              <a:rPr kumimoji="1" lang="ja-JP" altLang="en-US" sz="1600" b="1" dirty="0"/>
              <a:t>通知）（令和２年５月１日）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a:t>〇　新型インフルエンザ等対策特別措置法（平成</a:t>
            </a:r>
            <a:r>
              <a:rPr kumimoji="1" lang="en-US" altLang="ja-JP" sz="1600" dirty="0"/>
              <a:t>24 </a:t>
            </a:r>
            <a:r>
              <a:rPr kumimoji="1" lang="ja-JP" altLang="en-US" sz="1600" dirty="0"/>
              <a:t>年法律第</a:t>
            </a:r>
            <a:r>
              <a:rPr kumimoji="1" lang="en-US" altLang="ja-JP" sz="1600" dirty="0"/>
              <a:t>31 </a:t>
            </a:r>
            <a:r>
              <a:rPr kumimoji="1" lang="ja-JP" altLang="en-US" sz="1600" dirty="0"/>
              <a:t>号）に</a:t>
            </a:r>
            <a:r>
              <a:rPr kumimoji="1" lang="ja-JP" altLang="en-US" sz="1600" dirty="0" smtClean="0"/>
              <a:t>基づく</a:t>
            </a:r>
            <a:r>
              <a:rPr kumimoji="1" lang="ja-JP" altLang="en-US" sz="1600" u="sng" dirty="0" smtClean="0"/>
              <a:t>緊急</a:t>
            </a:r>
            <a:r>
              <a:rPr kumimoji="1" lang="ja-JP" altLang="en-US" sz="1600" u="sng" dirty="0"/>
              <a:t>事態宣言の対象区域とされるなどに伴い，学校の臨時休業を</a:t>
            </a:r>
            <a:r>
              <a:rPr kumimoji="1" lang="ja-JP" altLang="en-US" sz="1600" u="sng" dirty="0" smtClean="0"/>
              <a:t>続けざるを得ない</a:t>
            </a:r>
            <a:r>
              <a:rPr kumimoji="1" lang="ja-JP" altLang="en-US" sz="1600" u="sng" dirty="0"/>
              <a:t>地域においても，</a:t>
            </a:r>
            <a:r>
              <a:rPr kumimoji="1" lang="ja-JP" altLang="en-US" sz="1600" dirty="0"/>
              <a:t>ＩＣＴを最大限活用しながら，感染症対策を徹底</a:t>
            </a:r>
            <a:r>
              <a:rPr kumimoji="1" lang="ja-JP" altLang="en-US" sz="1600" dirty="0" smtClean="0"/>
              <a:t>した上</a:t>
            </a:r>
            <a:r>
              <a:rPr kumimoji="1" lang="ja-JP" altLang="en-US" sz="1600" dirty="0"/>
              <a:t>で，</a:t>
            </a:r>
            <a:r>
              <a:rPr kumimoji="1" lang="ja-JP" altLang="en-US" sz="1600" u="sng" dirty="0"/>
              <a:t>分散登校（児童生徒を複数のグループに分けた上でそれぞれが</a:t>
            </a:r>
            <a:r>
              <a:rPr kumimoji="1" lang="ja-JP" altLang="en-US" sz="1600" u="sng" dirty="0" smtClean="0"/>
              <a:t>限られた時間</a:t>
            </a:r>
            <a:r>
              <a:rPr kumimoji="1" lang="ja-JP" altLang="en-US" sz="1600" u="sng" dirty="0"/>
              <a:t>，日において登校する方法）を行う日を設けることにより，段階的に</a:t>
            </a:r>
            <a:r>
              <a:rPr kumimoji="1" lang="ja-JP" altLang="en-US" sz="1600" u="sng" dirty="0" smtClean="0"/>
              <a:t>学校教育</a:t>
            </a:r>
            <a:r>
              <a:rPr kumimoji="1" lang="ja-JP" altLang="en-US" sz="1600" u="sng" dirty="0"/>
              <a:t>活動を再開し，全ての児童生徒が学校において教育を受けられるよう</a:t>
            </a:r>
            <a:r>
              <a:rPr kumimoji="1" lang="ja-JP" altLang="en-US" sz="1600" u="sng" dirty="0" smtClean="0"/>
              <a:t>にして</a:t>
            </a:r>
            <a:r>
              <a:rPr kumimoji="1" lang="ja-JP" altLang="en-US" sz="1600" u="sng" dirty="0"/>
              <a:t>いくことが重要</a:t>
            </a:r>
            <a:r>
              <a:rPr kumimoji="1" lang="ja-JP" altLang="en-US" sz="1600" dirty="0"/>
              <a:t>である。</a:t>
            </a:r>
          </a:p>
        </p:txBody>
      </p:sp>
    </p:spTree>
    <p:extLst>
      <p:ext uri="{BB962C8B-B14F-4D97-AF65-F5344CB8AC3E}">
        <p14:creationId xmlns:p14="http://schemas.microsoft.com/office/powerpoint/2010/main" val="404091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400" b="1" dirty="0" smtClean="0">
                <a:ea typeface="メイリオ" panose="020B0604030504040204" pitchFamily="50" charset="-128"/>
                <a:cs typeface="Times New Roman" panose="02020603050405020304" pitchFamily="18" charset="0"/>
              </a:rPr>
              <a:t>（政府の「緊急事態宣言」延長期間（令和２年５月</a:t>
            </a:r>
            <a:r>
              <a:rPr lang="en-US" altLang="ja-JP" sz="1400" b="1" dirty="0" smtClean="0">
                <a:ea typeface="メイリオ" panose="020B0604030504040204" pitchFamily="50" charset="-128"/>
                <a:cs typeface="Times New Roman" panose="02020603050405020304" pitchFamily="18" charset="0"/>
              </a:rPr>
              <a:t>11</a:t>
            </a:r>
            <a:r>
              <a:rPr lang="ja-JP" altLang="en-US" sz="1400" b="1" dirty="0" smtClean="0">
                <a:ea typeface="メイリオ" panose="020B0604030504040204" pitchFamily="50" charset="-128"/>
                <a:cs typeface="Times New Roman" panose="02020603050405020304" pitchFamily="18" charset="0"/>
              </a:rPr>
              <a:t>日（月）から</a:t>
            </a:r>
            <a:r>
              <a:rPr lang="en-US" altLang="ja-JP" sz="1400" b="1" dirty="0" smtClean="0">
                <a:ea typeface="メイリオ" panose="020B0604030504040204" pitchFamily="50" charset="-128"/>
                <a:cs typeface="Times New Roman" panose="02020603050405020304" pitchFamily="18" charset="0"/>
              </a:rPr>
              <a:t>5</a:t>
            </a:r>
            <a:r>
              <a:rPr lang="ja-JP" altLang="en-US" sz="1400" b="1" dirty="0" smtClean="0">
                <a:ea typeface="メイリオ" panose="020B0604030504040204" pitchFamily="50" charset="-128"/>
                <a:cs typeface="Times New Roman" panose="02020603050405020304" pitchFamily="18" charset="0"/>
              </a:rPr>
              <a:t>月</a:t>
            </a:r>
            <a:r>
              <a:rPr lang="en-US" altLang="ja-JP" sz="1400" b="1" dirty="0" smtClean="0">
                <a:ea typeface="メイリオ" panose="020B0604030504040204" pitchFamily="50" charset="-128"/>
                <a:cs typeface="Times New Roman" panose="02020603050405020304" pitchFamily="18" charset="0"/>
              </a:rPr>
              <a:t>31</a:t>
            </a:r>
            <a:r>
              <a:rPr lang="ja-JP" altLang="en-US" sz="1400" b="1" dirty="0" smtClean="0">
                <a:ea typeface="メイリオ" panose="020B0604030504040204" pitchFamily="50" charset="-128"/>
                <a:cs typeface="Times New Roman" panose="02020603050405020304" pitchFamily="18" charset="0"/>
              </a:rPr>
              <a:t>日（日）まで）の対応）</a:t>
            </a:r>
            <a:endParaRPr lang="ja-JP" altLang="en-US" sz="1400" dirty="0"/>
          </a:p>
        </p:txBody>
      </p:sp>
      <p:sp>
        <p:nvSpPr>
          <p:cNvPr id="5" name="テキスト ボックス 4"/>
          <p:cNvSpPr txBox="1"/>
          <p:nvPr/>
        </p:nvSpPr>
        <p:spPr>
          <a:xfrm>
            <a:off x="670466" y="1408529"/>
            <a:ext cx="7829590" cy="353943"/>
          </a:xfrm>
          <a:prstGeom prst="rect">
            <a:avLst/>
          </a:prstGeom>
          <a:noFill/>
        </p:spPr>
        <p:txBody>
          <a:bodyPr wrap="square" rtlCol="0">
            <a:spAutoFit/>
          </a:bodyPr>
          <a:lstStyle/>
          <a:p>
            <a:r>
              <a:rPr kumimoji="1" lang="ja-JP" altLang="en-US" sz="1700" b="1" dirty="0" smtClean="0">
                <a:latin typeface="メイリオ" panose="020B0604030504040204" pitchFamily="50" charset="-128"/>
                <a:ea typeface="メイリオ" panose="020B0604030504040204" pitchFamily="50" charset="-128"/>
              </a:rPr>
              <a:t>５月</a:t>
            </a:r>
            <a:r>
              <a:rPr kumimoji="1" lang="en-US" altLang="ja-JP" sz="1700" b="1" dirty="0" smtClean="0">
                <a:latin typeface="メイリオ" panose="020B0604030504040204" pitchFamily="50" charset="-128"/>
                <a:ea typeface="メイリオ" panose="020B0604030504040204" pitchFamily="50" charset="-128"/>
              </a:rPr>
              <a:t>11</a:t>
            </a:r>
            <a:r>
              <a:rPr kumimoji="1" lang="ja-JP" altLang="en-US" sz="1700" b="1" dirty="0" smtClean="0">
                <a:latin typeface="メイリオ" panose="020B0604030504040204" pitchFamily="50" charset="-128"/>
                <a:ea typeface="メイリオ" panose="020B0604030504040204" pitchFamily="50" charset="-128"/>
              </a:rPr>
              <a:t>日（月）から５月</a:t>
            </a:r>
            <a:r>
              <a:rPr kumimoji="1" lang="en-US" altLang="ja-JP" sz="1700" b="1" dirty="0" smtClean="0">
                <a:latin typeface="メイリオ" panose="020B0604030504040204" pitchFamily="50" charset="-128"/>
                <a:ea typeface="メイリオ" panose="020B0604030504040204" pitchFamily="50" charset="-128"/>
              </a:rPr>
              <a:t>31</a:t>
            </a:r>
            <a:r>
              <a:rPr kumimoji="1" lang="ja-JP" altLang="en-US" sz="1700" b="1" dirty="0" smtClean="0">
                <a:latin typeface="メイリオ" panose="020B0604030504040204" pitchFamily="50" charset="-128"/>
                <a:ea typeface="メイリオ" panose="020B0604030504040204" pitchFamily="50" charset="-128"/>
              </a:rPr>
              <a:t>日（日）までの間を臨時休業とする。</a:t>
            </a:r>
            <a:endParaRPr kumimoji="1" lang="ja-JP" altLang="en-US" sz="1700" b="1"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425003" y="1724641"/>
            <a:ext cx="8487178" cy="292388"/>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300" dirty="0" smtClean="0">
                <a:latin typeface="メイリオ" panose="020B0604030504040204" pitchFamily="50" charset="-128"/>
                <a:ea typeface="メイリオ" panose="020B0604030504040204" pitchFamily="50" charset="-128"/>
              </a:rPr>
              <a:t>臨時</a:t>
            </a:r>
            <a:r>
              <a:rPr kumimoji="1" lang="ja-JP" altLang="en-US" sz="1300" dirty="0">
                <a:latin typeface="メイリオ" panose="020B0604030504040204" pitchFamily="50" charset="-128"/>
                <a:ea typeface="メイリオ" panose="020B0604030504040204" pitchFamily="50" charset="-128"/>
              </a:rPr>
              <a:t>休業の期間や範囲等については</a:t>
            </a:r>
            <a:r>
              <a:rPr kumimoji="1" lang="ja-JP" altLang="en-US" sz="1300" dirty="0" smtClean="0">
                <a:latin typeface="メイリオ" panose="020B0604030504040204" pitchFamily="50" charset="-128"/>
                <a:ea typeface="メイリオ" panose="020B0604030504040204" pitchFamily="50" charset="-128"/>
              </a:rPr>
              <a:t>、国の緊急事態宣言や府域の感染状況</a:t>
            </a:r>
            <a:r>
              <a:rPr kumimoji="1" lang="ja-JP" altLang="en-US" sz="1300" dirty="0">
                <a:latin typeface="メイリオ" panose="020B0604030504040204" pitchFamily="50" charset="-128"/>
                <a:ea typeface="メイリオ" panose="020B0604030504040204" pitchFamily="50" charset="-128"/>
              </a:rPr>
              <a:t>により変更する場合がある</a:t>
            </a:r>
            <a:r>
              <a:rPr kumimoji="1" lang="ja-JP" altLang="en-US" sz="1300" dirty="0" smtClean="0">
                <a:latin typeface="メイリオ" panose="020B0604030504040204" pitchFamily="50" charset="-128"/>
                <a:ea typeface="メイリオ" panose="020B0604030504040204" pitchFamily="50" charset="-128"/>
              </a:rPr>
              <a:t>。</a:t>
            </a:r>
            <a:endParaRPr kumimoji="1" lang="en-US" altLang="ja-JP" sz="13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88258" y="1104728"/>
            <a:ext cx="203132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１　措置について</a:t>
            </a:r>
            <a:endParaRPr kumimoji="1" lang="ja-JP" altLang="en-US"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709102" y="2396402"/>
            <a:ext cx="7997015" cy="1154162"/>
          </a:xfrm>
          <a:prstGeom prst="rect">
            <a:avLst/>
          </a:prstGeom>
          <a:noFill/>
        </p:spPr>
        <p:txBody>
          <a:bodyPr wrap="square" rtlCol="0">
            <a:spAutoFit/>
          </a:bodyPr>
          <a:lstStyle/>
          <a:p>
            <a:r>
              <a:rPr kumimoji="1" lang="ja-JP" altLang="en-US" sz="1700" b="1" dirty="0">
                <a:latin typeface="メイリオ" panose="020B0604030504040204" pitchFamily="50" charset="-128"/>
                <a:ea typeface="メイリオ" panose="020B0604030504040204" pitchFamily="50" charset="-128"/>
              </a:rPr>
              <a:t>新型コロナウィルス感染症にともなう臨時休業が長期に及ぶことから</a:t>
            </a:r>
            <a:r>
              <a:rPr kumimoji="1" lang="ja-JP" altLang="en-US" sz="1700" b="1" dirty="0" smtClean="0">
                <a:latin typeface="メイリオ" panose="020B0604030504040204" pitchFamily="50" charset="-128"/>
                <a:ea typeface="メイリオ" panose="020B0604030504040204" pitchFamily="50" charset="-128"/>
              </a:rPr>
              <a:t>、児童</a:t>
            </a:r>
            <a:r>
              <a:rPr kumimoji="1" lang="ja-JP" altLang="en-US" sz="1700" b="1" dirty="0">
                <a:latin typeface="メイリオ" panose="020B0604030504040204" pitchFamily="50" charset="-128"/>
                <a:ea typeface="メイリオ" panose="020B0604030504040204" pitchFamily="50" charset="-128"/>
              </a:rPr>
              <a:t>生徒等の心身の健康観察を行うとともに生活習慣や学習状況等</a:t>
            </a:r>
            <a:r>
              <a:rPr kumimoji="1" lang="ja-JP" altLang="en-US" sz="1700" b="1" dirty="0" smtClean="0">
                <a:latin typeface="メイリオ" panose="020B0604030504040204" pitchFamily="50" charset="-128"/>
                <a:ea typeface="メイリオ" panose="020B0604030504040204" pitchFamily="50" charset="-128"/>
              </a:rPr>
              <a:t>を把握し、再開後の教育活動を円滑に実施するため、</a:t>
            </a:r>
            <a:r>
              <a:rPr kumimoji="1" lang="ja-JP" altLang="en-US" sz="1700" b="1" dirty="0">
                <a:latin typeface="メイリオ" panose="020B0604030504040204" pitchFamily="50" charset="-128"/>
                <a:ea typeface="メイリオ" panose="020B0604030504040204" pitchFamily="50" charset="-128"/>
              </a:rPr>
              <a:t>登校日を</a:t>
            </a:r>
            <a:r>
              <a:rPr kumimoji="1" lang="ja-JP" altLang="en-US" sz="1700" b="1" dirty="0" smtClean="0">
                <a:latin typeface="メイリオ" panose="020B0604030504040204" pitchFamily="50" charset="-128"/>
                <a:ea typeface="メイリオ" panose="020B0604030504040204" pitchFamily="50" charset="-128"/>
              </a:rPr>
              <a:t>設定する。</a:t>
            </a:r>
            <a:endParaRPr kumimoji="1" lang="ja-JP" altLang="en-US" sz="1700" b="1" dirty="0">
              <a:latin typeface="メイリオ" panose="020B0604030504040204" pitchFamily="50" charset="-128"/>
              <a:ea typeface="メイリオ" panose="020B0604030504040204" pitchFamily="50" charset="-128"/>
            </a:endParaRPr>
          </a:p>
          <a:p>
            <a:endParaRPr kumimoji="1" lang="ja-JP" altLang="en-US"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88258" y="2067411"/>
            <a:ext cx="295465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２　臨時休業期間中の対応</a:t>
            </a:r>
            <a:endParaRPr kumimoji="1" lang="ja-JP" altLang="en-US"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528035" y="3240409"/>
            <a:ext cx="8615966" cy="3554819"/>
          </a:xfrm>
          <a:prstGeom prst="rect">
            <a:avLst/>
          </a:prstGeom>
          <a:noFill/>
        </p:spPr>
        <p:txBody>
          <a:bodyPr wrap="square" rtlCol="0">
            <a:spAutoFit/>
          </a:bodyPr>
          <a:lstStyle/>
          <a:p>
            <a:pPr marL="342900" indent="-342900">
              <a:spcBef>
                <a:spcPts val="300"/>
              </a:spcBef>
              <a:spcAft>
                <a:spcPts val="300"/>
              </a:spcAft>
              <a:buAutoNum type="arabicParenBoth"/>
            </a:pPr>
            <a:r>
              <a:rPr kumimoji="1" lang="ja-JP" altLang="en-US" sz="1300" dirty="0" smtClean="0">
                <a:latin typeface="メイリオ" panose="020B0604030504040204" pitchFamily="50" charset="-128"/>
                <a:ea typeface="メイリオ" panose="020B0604030504040204" pitchFamily="50" charset="-128"/>
              </a:rPr>
              <a:t>児童生徒等に対し週に１～２回の登校日を設定する。</a:t>
            </a:r>
            <a:r>
              <a:rPr kumimoji="1" lang="en-US" altLang="ja-JP" sz="1300" dirty="0" smtClean="0">
                <a:latin typeface="メイリオ" panose="020B0604030504040204" pitchFamily="50" charset="-128"/>
                <a:ea typeface="メイリオ" panose="020B0604030504040204" pitchFamily="50" charset="-128"/>
              </a:rPr>
              <a:t/>
            </a:r>
            <a:br>
              <a:rPr kumimoji="1" lang="en-US" altLang="ja-JP" sz="1300" dirty="0" smtClean="0">
                <a:latin typeface="メイリオ" panose="020B0604030504040204" pitchFamily="50" charset="-128"/>
                <a:ea typeface="メイリオ" panose="020B0604030504040204" pitchFamily="50" charset="-128"/>
              </a:rPr>
            </a:br>
            <a:r>
              <a:rPr kumimoji="1" lang="en-US" altLang="ja-JP" sz="1300" dirty="0" smtClean="0">
                <a:latin typeface="メイリオ" panose="020B0604030504040204" pitchFamily="50" charset="-128"/>
                <a:ea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rPr>
              <a:t>　府立高校は、</a:t>
            </a:r>
            <a:r>
              <a:rPr kumimoji="1" lang="en-US" altLang="ja-JP" sz="1300" dirty="0" smtClean="0">
                <a:latin typeface="メイリオ" panose="020B0604030504040204" pitchFamily="50" charset="-128"/>
                <a:ea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rPr>
              <a:t>月</a:t>
            </a:r>
            <a:r>
              <a:rPr kumimoji="1" lang="en-US" altLang="ja-JP" sz="1300" dirty="0" smtClean="0">
                <a:latin typeface="メイリオ" panose="020B0604030504040204" pitchFamily="50" charset="-128"/>
                <a:ea typeface="メイリオ" panose="020B0604030504040204" pitchFamily="50" charset="-128"/>
              </a:rPr>
              <a:t>11</a:t>
            </a:r>
            <a:r>
              <a:rPr kumimoji="1" lang="ja-JP" altLang="en-US" sz="1300" dirty="0" smtClean="0">
                <a:latin typeface="メイリオ" panose="020B0604030504040204" pitchFamily="50" charset="-128"/>
                <a:ea typeface="メイリオ" panose="020B0604030504040204" pitchFamily="50" charset="-128"/>
              </a:rPr>
              <a:t>日からの第１週目は１回とし、段階的に回数を増やしていく。</a:t>
            </a:r>
            <a:r>
              <a:rPr kumimoji="1" lang="en-US" altLang="ja-JP" sz="1300" dirty="0" smtClean="0">
                <a:latin typeface="メイリオ" panose="020B0604030504040204" pitchFamily="50" charset="-128"/>
                <a:ea typeface="メイリオ" panose="020B0604030504040204" pitchFamily="50" charset="-128"/>
              </a:rPr>
              <a:t/>
            </a:r>
            <a:br>
              <a:rPr kumimoji="1" lang="en-US" altLang="ja-JP" sz="1300" dirty="0" smtClean="0">
                <a:latin typeface="メイリオ" panose="020B0604030504040204" pitchFamily="50" charset="-128"/>
                <a:ea typeface="メイリオ" panose="020B0604030504040204" pitchFamily="50" charset="-128"/>
              </a:rPr>
            </a:br>
            <a:r>
              <a:rPr kumimoji="1" lang="en-US" altLang="ja-JP" sz="1300" dirty="0" smtClean="0">
                <a:latin typeface="メイリオ" panose="020B0604030504040204" pitchFamily="50" charset="-128"/>
                <a:ea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rPr>
              <a:t>　支援学校は、週に１回の登校日から開始し、</a:t>
            </a:r>
            <a:r>
              <a:rPr kumimoji="1" lang="ja-JP" altLang="en-US" sz="1300" dirty="0" err="1" smtClean="0">
                <a:latin typeface="メイリオ" panose="020B0604030504040204" pitchFamily="50" charset="-128"/>
                <a:ea typeface="メイリオ" panose="020B0604030504040204" pitchFamily="50" charset="-128"/>
              </a:rPr>
              <a:t>障がい</a:t>
            </a:r>
            <a:r>
              <a:rPr kumimoji="1" lang="ja-JP" altLang="en-US" sz="1300" dirty="0" smtClean="0">
                <a:latin typeface="メイリオ" panose="020B0604030504040204" pitchFamily="50" charset="-128"/>
                <a:ea typeface="メイリオ" panose="020B0604030504040204" pitchFamily="50" charset="-128"/>
              </a:rPr>
              <a:t>種別の状況に応じて対応する。　　　　　　　　　　</a:t>
            </a:r>
            <a:r>
              <a:rPr kumimoji="1" lang="en-US" altLang="ja-JP" sz="1300" dirty="0" smtClean="0">
                <a:latin typeface="メイリオ" panose="020B0604030504040204" pitchFamily="50" charset="-128"/>
                <a:ea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rPr>
              <a:t>　登校しない場合でも、欠席扱いとはしない。</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a:latin typeface="メイリオ" panose="020B0604030504040204" pitchFamily="50" charset="-128"/>
                <a:ea typeface="メイリオ" panose="020B0604030504040204" pitchFamily="50" charset="-128"/>
              </a:rPr>
              <a:t>登校時には児童生徒等の心身の健康状態を把握する。</a:t>
            </a:r>
            <a:endParaRPr kumimoji="1" lang="en-US" altLang="ja-JP" sz="1300" dirty="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smtClean="0">
                <a:latin typeface="メイリオ" panose="020B0604030504040204" pitchFamily="50" charset="-128"/>
                <a:ea typeface="メイリオ" panose="020B0604030504040204" pitchFamily="50" charset="-128"/>
              </a:rPr>
              <a:t>学校行事や通常</a:t>
            </a:r>
            <a:r>
              <a:rPr kumimoji="1" lang="ja-JP" altLang="en-US" sz="1300" dirty="0">
                <a:latin typeface="メイリオ" panose="020B0604030504040204" pitchFamily="50" charset="-128"/>
                <a:ea typeface="メイリオ" panose="020B0604030504040204" pitchFamily="50" charset="-128"/>
              </a:rPr>
              <a:t>の</a:t>
            </a:r>
            <a:r>
              <a:rPr kumimoji="1" lang="ja-JP" altLang="en-US" sz="1300" dirty="0" smtClean="0">
                <a:latin typeface="メイリオ" panose="020B0604030504040204" pitchFamily="50" charset="-128"/>
                <a:ea typeface="メイリオ" panose="020B0604030504040204" pitchFamily="50" charset="-128"/>
              </a:rPr>
              <a:t>授業、部活動は</a:t>
            </a:r>
            <a:r>
              <a:rPr kumimoji="1" lang="ja-JP" altLang="en-US" sz="1300" dirty="0">
                <a:latin typeface="メイリオ" panose="020B0604030504040204" pitchFamily="50" charset="-128"/>
                <a:ea typeface="メイリオ" panose="020B0604030504040204" pitchFamily="50" charset="-128"/>
              </a:rPr>
              <a:t>行わず</a:t>
            </a:r>
            <a:r>
              <a:rPr kumimoji="1" lang="ja-JP" altLang="en-US" sz="1300" dirty="0" smtClean="0">
                <a:latin typeface="メイリオ" panose="020B0604030504040204" pitchFamily="50" charset="-128"/>
                <a:ea typeface="メイリオ" panose="020B0604030504040204" pitchFamily="50" charset="-128"/>
              </a:rPr>
              <a:t>、毎週の学習</a:t>
            </a:r>
            <a:r>
              <a:rPr kumimoji="1" lang="ja-JP" altLang="en-US" sz="1300" dirty="0">
                <a:latin typeface="メイリオ" panose="020B0604030504040204" pitchFamily="50" charset="-128"/>
                <a:ea typeface="メイリオ" panose="020B0604030504040204" pitchFamily="50" charset="-128"/>
              </a:rPr>
              <a:t>課題の提示や学習状況の確認を行う。</a:t>
            </a:r>
            <a:r>
              <a:rPr kumimoji="1" lang="en-US" altLang="ja-JP" sz="1300" dirty="0">
                <a:latin typeface="メイリオ" panose="020B0604030504040204" pitchFamily="50" charset="-128"/>
                <a:ea typeface="メイリオ" panose="020B0604030504040204" pitchFamily="50" charset="-128"/>
              </a:rPr>
              <a:t/>
            </a:r>
            <a:br>
              <a:rPr kumimoji="1" lang="en-US" altLang="ja-JP" sz="1300" dirty="0">
                <a:latin typeface="メイリオ" panose="020B0604030504040204" pitchFamily="50" charset="-128"/>
                <a:ea typeface="メイリオ" panose="020B0604030504040204" pitchFamily="50" charset="-128"/>
              </a:rPr>
            </a:br>
            <a:r>
              <a:rPr kumimoji="1" lang="ja-JP" altLang="en-US" sz="1300" dirty="0">
                <a:latin typeface="メイリオ" panose="020B0604030504040204" pitchFamily="50" charset="-128"/>
                <a:ea typeface="メイリオ" panose="020B0604030504040204" pitchFamily="50" charset="-128"/>
              </a:rPr>
              <a:t>また、感染拡大防止のための措置を講じたうえで、健康診断、オリエンテーション等を実施することができる</a:t>
            </a:r>
            <a:r>
              <a:rPr kumimoji="1" lang="ja-JP" altLang="en-US" sz="1300" dirty="0" smtClean="0">
                <a:latin typeface="メイリオ" panose="020B0604030504040204" pitchFamily="50" charset="-128"/>
                <a:ea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lang="ja-JP" altLang="ja-JP" sz="1300" dirty="0">
                <a:latin typeface="メイリオ" panose="020B0604030504040204" pitchFamily="50" charset="-128"/>
                <a:ea typeface="メイリオ" panose="020B0604030504040204" pitchFamily="50" charset="-128"/>
              </a:rPr>
              <a:t>新入生については、学校生活に慣れるという観点で</a:t>
            </a:r>
            <a:r>
              <a:rPr lang="ja-JP" altLang="ja-JP" sz="1300" dirty="0" smtClean="0">
                <a:latin typeface="メイリオ" panose="020B0604030504040204" pitchFamily="50" charset="-128"/>
                <a:ea typeface="メイリオ" panose="020B0604030504040204" pitchFamily="50" charset="-128"/>
              </a:rPr>
              <a:t>内容</a:t>
            </a:r>
            <a:r>
              <a:rPr lang="ja-JP" altLang="en-US" sz="1300" dirty="0" smtClean="0">
                <a:latin typeface="メイリオ" panose="020B0604030504040204" pitchFamily="50" charset="-128"/>
                <a:ea typeface="メイリオ" panose="020B0604030504040204" pitchFamily="50" charset="-128"/>
              </a:rPr>
              <a:t>等</a:t>
            </a:r>
            <a:r>
              <a:rPr lang="ja-JP" altLang="ja-JP" sz="1300" dirty="0" smtClean="0">
                <a:latin typeface="メイリオ" panose="020B0604030504040204" pitchFamily="50" charset="-128"/>
                <a:ea typeface="メイリオ" panose="020B0604030504040204" pitchFamily="50" charset="-128"/>
              </a:rPr>
              <a:t>を工夫</a:t>
            </a:r>
            <a:r>
              <a:rPr lang="ja-JP" altLang="en-US" sz="1300" dirty="0" smtClean="0">
                <a:latin typeface="メイリオ" panose="020B0604030504040204" pitchFamily="50" charset="-128"/>
                <a:ea typeface="メイリオ" panose="020B0604030504040204" pitchFamily="50" charset="-128"/>
              </a:rPr>
              <a:t>す</a:t>
            </a:r>
            <a:r>
              <a:rPr lang="ja-JP" altLang="en-US" sz="1300" dirty="0">
                <a:latin typeface="メイリオ" panose="020B0604030504040204" pitchFamily="50" charset="-128"/>
                <a:ea typeface="メイリオ" panose="020B0604030504040204" pitchFamily="50" charset="-128"/>
              </a:rPr>
              <a:t>る</a:t>
            </a:r>
            <a:r>
              <a:rPr lang="ja-JP" altLang="en-US" sz="1300" dirty="0" smtClean="0">
                <a:latin typeface="メイリオ" panose="020B0604030504040204" pitchFamily="50" charset="-128"/>
                <a:ea typeface="メイリオ" panose="020B0604030504040204" pitchFamily="50" charset="-128"/>
              </a:rPr>
              <a:t>。また、</a:t>
            </a:r>
            <a:r>
              <a:rPr lang="ja-JP" altLang="ja-JP" sz="1300" dirty="0" smtClean="0">
                <a:latin typeface="メイリオ" panose="020B0604030504040204" pitchFamily="50" charset="-128"/>
                <a:ea typeface="メイリオ" panose="020B0604030504040204" pitchFamily="50" charset="-128"/>
              </a:rPr>
              <a:t>最終</a:t>
            </a:r>
            <a:r>
              <a:rPr lang="ja-JP" altLang="ja-JP" sz="1300" dirty="0">
                <a:latin typeface="メイリオ" panose="020B0604030504040204" pitchFamily="50" charset="-128"/>
                <a:ea typeface="メイリオ" panose="020B0604030504040204" pitchFamily="50" charset="-128"/>
              </a:rPr>
              <a:t>学年の児童生徒については、進路に係る不安に配慮した、丁寧な対応に</a:t>
            </a:r>
            <a:r>
              <a:rPr lang="ja-JP" altLang="ja-JP" sz="1300" dirty="0" smtClean="0">
                <a:latin typeface="メイリオ" panose="020B0604030504040204" pitchFamily="50" charset="-128"/>
                <a:ea typeface="メイリオ" panose="020B0604030504040204" pitchFamily="50" charset="-128"/>
              </a:rPr>
              <a:t>努める</a:t>
            </a:r>
            <a:r>
              <a:rPr lang="ja-JP" altLang="en-US" sz="1300" dirty="0" smtClean="0">
                <a:latin typeface="メイリオ" panose="020B0604030504040204" pitchFamily="50" charset="-128"/>
                <a:ea typeface="メイリオ" panose="020B0604030504040204" pitchFamily="50" charset="-128"/>
              </a:rPr>
              <a:t>。</a:t>
            </a:r>
            <a:endParaRPr kumimoji="1" lang="en-US" altLang="ja-JP" sz="1300" dirty="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smtClean="0">
                <a:latin typeface="メイリオ" panose="020B0604030504040204" pitchFamily="50" charset="-128"/>
                <a:ea typeface="メイリオ" panose="020B0604030504040204" pitchFamily="50" charset="-128"/>
              </a:rPr>
              <a:t>１</a:t>
            </a:r>
            <a:r>
              <a:rPr kumimoji="1" lang="ja-JP" altLang="en-US" sz="1300" dirty="0">
                <a:latin typeface="メイリオ" panose="020B0604030504040204" pitchFamily="50" charset="-128"/>
                <a:ea typeface="メイリオ" panose="020B0604030504040204" pitchFamily="50" charset="-128"/>
              </a:rPr>
              <a:t>教室</a:t>
            </a:r>
            <a:r>
              <a:rPr kumimoji="1" lang="ja-JP" altLang="en-US" sz="1300" dirty="0" smtClean="0">
                <a:latin typeface="メイリオ" panose="020B0604030504040204" pitchFamily="50" charset="-128"/>
                <a:ea typeface="メイリオ" panose="020B0604030504040204" pitchFamily="50" charset="-128"/>
              </a:rPr>
              <a:t>あたりの人数は</a:t>
            </a:r>
            <a:r>
              <a:rPr kumimoji="1" lang="en-US" altLang="ja-JP" sz="1300" dirty="0" smtClean="0">
                <a:latin typeface="メイリオ" panose="020B0604030504040204" pitchFamily="50" charset="-128"/>
                <a:ea typeface="メイリオ" panose="020B0604030504040204" pitchFamily="50" charset="-128"/>
              </a:rPr>
              <a:t>10</a:t>
            </a:r>
            <a:r>
              <a:rPr kumimoji="1" lang="ja-JP" altLang="en-US" sz="1300" dirty="0" smtClean="0">
                <a:latin typeface="メイリオ" panose="020B0604030504040204" pitchFamily="50" charset="-128"/>
                <a:ea typeface="メイリオ" panose="020B0604030504040204" pitchFamily="50" charset="-128"/>
              </a:rPr>
              <a:t>人～</a:t>
            </a:r>
            <a:r>
              <a:rPr kumimoji="1" lang="en-US" altLang="ja-JP" sz="1300" dirty="0" smtClean="0">
                <a:latin typeface="メイリオ" panose="020B0604030504040204" pitchFamily="50" charset="-128"/>
                <a:ea typeface="メイリオ" panose="020B0604030504040204" pitchFamily="50" charset="-128"/>
              </a:rPr>
              <a:t>15</a:t>
            </a:r>
            <a:r>
              <a:rPr kumimoji="1" lang="ja-JP" altLang="en-US" sz="1300" dirty="0" smtClean="0">
                <a:latin typeface="メイリオ" panose="020B0604030504040204" pitchFamily="50" charset="-128"/>
                <a:ea typeface="メイリオ" panose="020B0604030504040204" pitchFamily="50" charset="-128"/>
              </a:rPr>
              <a:t>人程度と</a:t>
            </a:r>
            <a:r>
              <a:rPr kumimoji="1" lang="ja-JP" altLang="en-US" sz="1300" dirty="0">
                <a:latin typeface="メイリオ" panose="020B0604030504040204" pitchFamily="50" charset="-128"/>
                <a:ea typeface="メイリオ" panose="020B0604030504040204" pitchFamily="50" charset="-128"/>
              </a:rPr>
              <a:t>し、分散登校に</a:t>
            </a:r>
            <a:r>
              <a:rPr kumimoji="1" lang="ja-JP" altLang="en-US" sz="1300" dirty="0" smtClean="0">
                <a:latin typeface="メイリオ" panose="020B0604030504040204" pitchFamily="50" charset="-128"/>
                <a:ea typeface="メイリオ" panose="020B0604030504040204" pitchFamily="50" charset="-128"/>
              </a:rPr>
              <a:t>より行う。また、活動終了後は速やかに下校させる。</a:t>
            </a:r>
            <a:r>
              <a:rPr kumimoji="1" lang="en-US" altLang="ja-JP" sz="1300" dirty="0" smtClean="0">
                <a:latin typeface="メイリオ" panose="020B0604030504040204" pitchFamily="50" charset="-128"/>
                <a:ea typeface="メイリオ" panose="020B0604030504040204" pitchFamily="50" charset="-128"/>
              </a:rPr>
              <a:t/>
            </a:r>
            <a:br>
              <a:rPr kumimoji="1" lang="en-US" altLang="ja-JP" sz="1300" dirty="0" smtClean="0">
                <a:latin typeface="メイリオ" panose="020B0604030504040204" pitchFamily="50" charset="-128"/>
                <a:ea typeface="メイリオ" panose="020B0604030504040204" pitchFamily="50" charset="-128"/>
              </a:rPr>
            </a:br>
            <a:r>
              <a:rPr kumimoji="1" lang="ja-JP" altLang="en-US" sz="1300" dirty="0" smtClean="0">
                <a:latin typeface="メイリオ" panose="020B0604030504040204" pitchFamily="50" charset="-128"/>
                <a:ea typeface="メイリオ" panose="020B0604030504040204" pitchFamily="50" charset="-128"/>
              </a:rPr>
              <a:t>分散登校の例：</a:t>
            </a:r>
            <a:r>
              <a:rPr kumimoji="1" lang="ja-JP" altLang="en-US" sz="1300" dirty="0">
                <a:latin typeface="メイリオ" panose="020B0604030504040204" pitchFamily="50" charset="-128"/>
                <a:ea typeface="メイリオ" panose="020B0604030504040204" pitchFamily="50" charset="-128"/>
              </a:rPr>
              <a:t>・１年：月曜日　午前：奇数クラス　午後：偶数クラス　</a:t>
            </a:r>
            <a:r>
              <a:rPr kumimoji="1" lang="en-US" altLang="ja-JP" sz="1300" dirty="0">
                <a:latin typeface="メイリオ" panose="020B0604030504040204" pitchFamily="50" charset="-128"/>
                <a:ea typeface="メイリオ" panose="020B0604030504040204" pitchFamily="50" charset="-128"/>
              </a:rPr>
              <a:t/>
            </a:r>
            <a:br>
              <a:rPr kumimoji="1" lang="en-US" altLang="ja-JP" sz="1300" dirty="0">
                <a:latin typeface="メイリオ" panose="020B0604030504040204" pitchFamily="50" charset="-128"/>
                <a:ea typeface="メイリオ" panose="020B0604030504040204" pitchFamily="50" charset="-128"/>
              </a:rPr>
            </a:br>
            <a:r>
              <a:rPr kumimoji="1" lang="ja-JP" altLang="en-US" sz="1300" dirty="0" smtClean="0">
                <a:latin typeface="メイリオ" panose="020B0604030504040204" pitchFamily="50" charset="-128"/>
                <a:ea typeface="メイリオ" panose="020B0604030504040204" pitchFamily="50" charset="-128"/>
              </a:rPr>
              <a:t>　　　　　　　・支援学校では、学部や学年毎に曜日を変える　　等</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smtClean="0">
                <a:latin typeface="メイリオ" panose="020B0604030504040204" pitchFamily="50" charset="-128"/>
                <a:ea typeface="メイリオ" panose="020B0604030504040204" pitchFamily="50" charset="-128"/>
              </a:rPr>
              <a:t>公共</a:t>
            </a:r>
            <a:r>
              <a:rPr kumimoji="1" lang="ja-JP" altLang="en-US" sz="1300" dirty="0">
                <a:latin typeface="メイリオ" panose="020B0604030504040204" pitchFamily="50" charset="-128"/>
                <a:ea typeface="メイリオ" panose="020B0604030504040204" pitchFamily="50" charset="-128"/>
              </a:rPr>
              <a:t>交通機関を利用する児童生徒等が、混雑時を避けることができるよう、登下校時間を設定する</a:t>
            </a:r>
            <a:r>
              <a:rPr kumimoji="1" lang="ja-JP" altLang="en-US" sz="1300" dirty="0" smtClean="0">
                <a:latin typeface="メイリオ" panose="020B0604030504040204" pitchFamily="50" charset="-128"/>
                <a:ea typeface="メイリオ" panose="020B0604030504040204" pitchFamily="50" charset="-128"/>
              </a:rPr>
              <a:t>。支援学校の通学バスは運行する。</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AutoNum type="arabicParenBoth"/>
            </a:pPr>
            <a:r>
              <a:rPr kumimoji="1" lang="ja-JP" altLang="en-US" sz="1300" dirty="0" smtClean="0">
                <a:latin typeface="メイリオ" panose="020B0604030504040204" pitchFamily="50" charset="-128"/>
                <a:ea typeface="メイリオ" panose="020B0604030504040204" pitchFamily="50" charset="-128"/>
              </a:rPr>
              <a:t>学校での滞在時間は２時間程度とする（個別対応が必要な場合は、</a:t>
            </a:r>
            <a:r>
              <a:rPr kumimoji="1" lang="en-US" altLang="ja-JP" sz="1300" dirty="0" smtClean="0">
                <a:latin typeface="メイリオ" panose="020B0604030504040204" pitchFamily="50" charset="-128"/>
                <a:ea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rPr>
              <a:t>時間以内で延長）。</a:t>
            </a:r>
            <a:endParaRPr kumimoji="1" lang="en-US" altLang="ja-JP" sz="1300" dirty="0" smtClean="0">
              <a:latin typeface="メイリオ" panose="020B0604030504040204" pitchFamily="50" charset="-128"/>
              <a:ea typeface="メイリオ" panose="020B0604030504040204" pitchFamily="50" charset="-128"/>
            </a:endParaRPr>
          </a:p>
        </p:txBody>
      </p:sp>
      <p:sp>
        <p:nvSpPr>
          <p:cNvPr id="2" name="正方形/長方形 1"/>
          <p:cNvSpPr/>
          <p:nvPr/>
        </p:nvSpPr>
        <p:spPr>
          <a:xfrm>
            <a:off x="188258" y="656824"/>
            <a:ext cx="139584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smtClean="0"/>
              <a:t>府立学校</a:t>
            </a:r>
            <a:endParaRPr kumimoji="1" lang="ja-JP" altLang="en-US" b="1" dirty="0"/>
          </a:p>
        </p:txBody>
      </p:sp>
    </p:spTree>
    <p:extLst>
      <p:ext uri="{BB962C8B-B14F-4D97-AF65-F5344CB8AC3E}">
        <p14:creationId xmlns:p14="http://schemas.microsoft.com/office/powerpoint/2010/main" val="3004587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55940" y="1958549"/>
            <a:ext cx="8512210" cy="2451953"/>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① 登校日について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（１）児童生徒等に対し、登校日を設定する。　</a:t>
            </a:r>
            <a:r>
              <a:rPr lang="en-US" altLang="ja-JP" sz="1200" dirty="0" smtClean="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rPr>
              <a:t>11</a:t>
            </a:r>
            <a:r>
              <a:rPr lang="ja-JP" altLang="en-US" sz="1200" dirty="0" smtClean="0">
                <a:latin typeface="メイリオ" panose="020B0604030504040204" pitchFamily="50" charset="-128"/>
                <a:ea typeface="メイリオ" panose="020B0604030504040204" pitchFamily="50" charset="-128"/>
              </a:rPr>
              <a:t>日の第</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週目は</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回とし、段階的に週</a:t>
            </a:r>
            <a:r>
              <a:rPr lang="ja-JP" altLang="en-US" sz="1200" dirty="0">
                <a:latin typeface="メイリオ" panose="020B0604030504040204" pitchFamily="50" charset="-128"/>
                <a:ea typeface="メイリオ" panose="020B0604030504040204" pitchFamily="50" charset="-128"/>
              </a:rPr>
              <a:t>２</a:t>
            </a:r>
            <a:r>
              <a:rPr lang="ja-JP" altLang="en-US" sz="1200" dirty="0" smtClean="0">
                <a:latin typeface="メイリオ" panose="020B0604030504040204" pitchFamily="50" charset="-128"/>
                <a:ea typeface="メイリオ" panose="020B0604030504040204" pitchFamily="50" charset="-128"/>
              </a:rPr>
              <a:t>回程度に増やしていく。</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（２）分散登校とするため、学年や学級ごとに登校する曜日等を決める。</a:t>
            </a:r>
            <a:r>
              <a:rPr lang="ja-JP" altLang="en-US" sz="1200" dirty="0">
                <a:latin typeface="メイリオ" panose="020B0604030504040204" pitchFamily="50" charset="-128"/>
                <a:ea typeface="メイリオ" panose="020B0604030504040204" pitchFamily="50" charset="-128"/>
              </a:rPr>
              <a:t>登校しない場合でも欠席扱いとはしない</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（３）１学級を２～３教室に分割するなど、１教室あたりに参集する人数は</a:t>
            </a:r>
            <a:r>
              <a:rPr lang="en-US" altLang="ja-JP" sz="1200" dirty="0" smtClean="0">
                <a:latin typeface="メイリオ" panose="020B0604030504040204" pitchFamily="50" charset="-128"/>
                <a:ea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rPr>
              <a:t>人程度とする。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（４）学校での滞在時間は</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時間程度とする</a:t>
            </a:r>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個別対応が必要な場合は、</a:t>
            </a:r>
            <a:r>
              <a:rPr kumimoji="1" lang="en-US" altLang="ja-JP" sz="1200" dirty="0">
                <a:latin typeface="メイリオ" panose="020B0604030504040204" pitchFamily="50" charset="-128"/>
                <a:ea typeface="メイリオ" panose="020B0604030504040204" pitchFamily="50" charset="-128"/>
              </a:rPr>
              <a:t>1</a:t>
            </a:r>
            <a:r>
              <a:rPr kumimoji="1" lang="ja-JP" altLang="en-US" sz="1200" dirty="0">
                <a:latin typeface="メイリオ" panose="020B0604030504040204" pitchFamily="50" charset="-128"/>
                <a:ea typeface="メイリオ" panose="020B0604030504040204" pitchFamily="50" charset="-128"/>
              </a:rPr>
              <a:t>時間以内で延長</a:t>
            </a:r>
            <a:r>
              <a:rPr kumimoji="1"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（５）登校時には児童生徒等の心身の健康状態を把握し、必要な対応を行う。</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（６）新入生が学校生活に慣れること、また、卒業学年児童生徒が進路等に不安がないよう配慮する。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７）学校行事、通常の授業や部活動は行わず、学習課題の提示や確認、軽い運動やリクリエーション等を行う。一度に多くの児童生徒が集中して登校しないよう、学年の人数等により登校日を設定。受け入れ準備と登校日における子どもの対応を教職員で共通理解を図り、子どもの安心・安全を守るための組織的な対応を要請。</a:t>
            </a:r>
            <a:endParaRPr lang="en-US" altLang="ja-JP" sz="12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555940" y="5563500"/>
            <a:ext cx="8512210" cy="1349087"/>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② 子ども</a:t>
            </a:r>
            <a:r>
              <a:rPr lang="ja-JP" altLang="en-US" sz="1400" b="1" u="sng" dirty="0">
                <a:latin typeface="メイリオ" panose="020B0604030504040204" pitchFamily="50" charset="-128"/>
                <a:ea typeface="メイリオ" panose="020B0604030504040204" pitchFamily="50" charset="-128"/>
              </a:rPr>
              <a:t>の居場所の</a:t>
            </a:r>
            <a:r>
              <a:rPr lang="ja-JP" altLang="en-US" sz="1400" b="1" u="sng" dirty="0" smtClean="0">
                <a:latin typeface="メイリオ" panose="020B0604030504040204" pitchFamily="50" charset="-128"/>
                <a:ea typeface="メイリオ" panose="020B0604030504040204" pitchFamily="50" charset="-128"/>
              </a:rPr>
              <a:t>確保</a:t>
            </a:r>
            <a:endParaRPr lang="ja-JP" altLang="ja-JP" sz="1400"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　・登校時間以外（登校日以外も含む）は、</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年生以下の子どもの居場所の確保を</a:t>
            </a:r>
            <a:r>
              <a:rPr lang="ja-JP" altLang="en-US" sz="1200" dirty="0">
                <a:latin typeface="メイリオ" panose="020B0604030504040204" pitchFamily="50" charset="-128"/>
                <a:ea typeface="メイリオ" panose="020B0604030504040204" pitchFamily="50" charset="-128"/>
              </a:rPr>
              <a:t>要請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363538" indent="-363538">
              <a:lnSpc>
                <a:spcPts val="2200"/>
              </a:lnSpc>
            </a:pPr>
            <a:r>
              <a:rPr lang="ja-JP" altLang="en-US" sz="1400" b="1" u="sng" dirty="0" smtClean="0">
                <a:latin typeface="メイリオ" panose="020B0604030504040204" pitchFamily="50" charset="-128"/>
                <a:ea typeface="メイリオ" panose="020B0604030504040204" pitchFamily="50" charset="-128"/>
              </a:rPr>
              <a:t>③ その他</a:t>
            </a:r>
            <a:endParaRPr lang="en-US" altLang="ja-JP" sz="1400" b="1"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・感染拡大防止のための措置を講じたうえで、運動場</a:t>
            </a:r>
            <a:r>
              <a:rPr lang="ja-JP" altLang="en-US" sz="1200" dirty="0" smtClean="0">
                <a:latin typeface="メイリオ" panose="020B0604030504040204" pitchFamily="50" charset="-128"/>
                <a:ea typeface="メイリオ" panose="020B0604030504040204" pitchFamily="50" charset="-128"/>
              </a:rPr>
              <a:t>の開放、学校図書館での貸し出し機能の活用等、子どもの活動の場の工夫を要請。</a:t>
            </a:r>
            <a:endParaRPr lang="en-US" altLang="ja-JP" sz="1200" dirty="0" smtClean="0">
              <a:latin typeface="メイリオ" panose="020B0604030504040204" pitchFamily="50" charset="-128"/>
              <a:ea typeface="メイリオ" panose="020B0604030504040204" pitchFamily="50" charset="-128"/>
            </a:endParaRPr>
          </a:p>
        </p:txBody>
      </p:sp>
      <p:sp>
        <p:nvSpPr>
          <p:cNvPr id="3" name="正方形/長方形 2"/>
          <p:cNvSpPr/>
          <p:nvPr/>
        </p:nvSpPr>
        <p:spPr>
          <a:xfrm>
            <a:off x="1075763" y="4355910"/>
            <a:ext cx="6884895" cy="1234953"/>
          </a:xfrm>
          <a:prstGeom prst="rect">
            <a:avLst/>
          </a:prstGeom>
          <a:ln w="12700">
            <a:solidFill>
              <a:schemeClr val="tx1"/>
            </a:solidFill>
            <a:prstDash val="dash"/>
          </a:ln>
        </p:spPr>
        <p:txBody>
          <a:bodyPr wrap="square">
            <a:spAutoFit/>
          </a:bodyPr>
          <a:lstStyle/>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例</a:t>
            </a:r>
            <a:r>
              <a:rPr lang="ja-JP" altLang="en-US" sz="1200" dirty="0">
                <a:latin typeface="メイリオ" panose="020B0604030504040204" pitchFamily="50" charset="-128"/>
                <a:ea typeface="メイリオ" panose="020B0604030504040204" pitchFamily="50" charset="-128"/>
              </a:rPr>
              <a:t>）≪小学校≫　　　　　　　　≪中学校≫</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月木：１･４･６年　　　　月木：奇数クラス</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火金：２･３･５年　　　　火金：偶数クラス</a:t>
            </a:r>
            <a:endParaRPr lang="en-US" altLang="ja-JP" sz="1200"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・不足教員は担任児童生徒が登校していない学年・学級の教員が補う。</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・登下校時は地域の見守りを要請する等、安全を確保する。</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09103" y="1218245"/>
            <a:ext cx="7843226"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５月</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日（月）から５月</a:t>
            </a:r>
            <a:r>
              <a:rPr kumimoji="1" lang="en-US" altLang="ja-JP" sz="1600" b="1" dirty="0">
                <a:latin typeface="メイリオ" panose="020B0604030504040204" pitchFamily="50" charset="-128"/>
                <a:ea typeface="メイリオ" panose="020B0604030504040204" pitchFamily="50" charset="-128"/>
              </a:rPr>
              <a:t>31</a:t>
            </a:r>
            <a:r>
              <a:rPr kumimoji="1" lang="ja-JP" altLang="en-US" sz="1600" b="1" dirty="0" smtClean="0">
                <a:latin typeface="メイリオ" panose="020B0604030504040204" pitchFamily="50" charset="-128"/>
                <a:ea typeface="メイリオ" panose="020B0604030504040204" pitchFamily="50" charset="-128"/>
              </a:rPr>
              <a:t>日（日）までの間を臨時休業とする。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09103" y="1480001"/>
            <a:ext cx="7725793" cy="276999"/>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臨時休業の期間や範囲等については、国の緊急</a:t>
            </a:r>
            <a:r>
              <a:rPr kumimoji="1" lang="ja-JP" altLang="en-US" sz="1200" dirty="0">
                <a:latin typeface="メイリオ" panose="020B0604030504040204" pitchFamily="50" charset="-128"/>
                <a:ea typeface="メイリオ" panose="020B0604030504040204" pitchFamily="50" charset="-128"/>
              </a:rPr>
              <a:t>事態</a:t>
            </a:r>
            <a:r>
              <a:rPr kumimoji="1" lang="ja-JP" altLang="en-US" sz="1200" dirty="0" smtClean="0">
                <a:latin typeface="メイリオ" panose="020B0604030504040204" pitchFamily="50" charset="-128"/>
                <a:ea typeface="メイリオ" panose="020B0604030504040204" pitchFamily="50" charset="-128"/>
              </a:rPr>
              <a:t>宣言や</a:t>
            </a:r>
            <a:r>
              <a:rPr kumimoji="1" lang="ja-JP" altLang="en-US" sz="1200" smtClean="0">
                <a:latin typeface="メイリオ" panose="020B0604030504040204" pitchFamily="50" charset="-128"/>
                <a:ea typeface="メイリオ" panose="020B0604030504040204" pitchFamily="50" charset="-128"/>
              </a:rPr>
              <a:t>府域の感染状況</a:t>
            </a:r>
            <a:r>
              <a:rPr kumimoji="1" lang="ja-JP" altLang="en-US" sz="1200" dirty="0" smtClean="0">
                <a:latin typeface="メイリオ" panose="020B0604030504040204" pitchFamily="50" charset="-128"/>
                <a:ea typeface="メイリオ" panose="020B0604030504040204" pitchFamily="50" charset="-128"/>
              </a:rPr>
              <a:t>により変更する場合がある。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1010277"/>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1698191"/>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臨時休業期間中の対応</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a:ea typeface="メイリオ" panose="020B0604030504040204" pitchFamily="50" charset="-128"/>
              <a:cs typeface="Times New Roman" panose="02020603050405020304" pitchFamily="18" charset="0"/>
            </a:endParaRPr>
          </a:p>
          <a:p>
            <a:r>
              <a:rPr lang="ja-JP" altLang="en-US" sz="1600" b="1" dirty="0" smtClean="0">
                <a:solidFill>
                  <a:prstClr val="white"/>
                </a:solidFill>
                <a:ea typeface="メイリオ" panose="020B0604030504040204" pitchFamily="50" charset="-128"/>
                <a:cs typeface="Times New Roman" panose="02020603050405020304" pitchFamily="18" charset="0"/>
              </a:rPr>
              <a:t>　</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400" b="1" dirty="0">
                <a:solidFill>
                  <a:prstClr val="white"/>
                </a:solidFill>
                <a:ea typeface="メイリオ" panose="020B0604030504040204" pitchFamily="50" charset="-128"/>
                <a:cs typeface="Times New Roman" panose="02020603050405020304" pitchFamily="18" charset="0"/>
              </a:rPr>
              <a:t>政府の「緊急事態宣言</a:t>
            </a:r>
            <a:r>
              <a:rPr lang="ja-JP" altLang="en-US" sz="1400" b="1" dirty="0" smtClean="0">
                <a:solidFill>
                  <a:prstClr val="white"/>
                </a:solidFill>
                <a:ea typeface="メイリオ" panose="020B0604030504040204" pitchFamily="50" charset="-128"/>
                <a:cs typeface="Times New Roman" panose="02020603050405020304" pitchFamily="18" charset="0"/>
              </a:rPr>
              <a:t>」延長</a:t>
            </a:r>
            <a:r>
              <a:rPr lang="ja-JP" altLang="en-US" sz="1400" b="1" dirty="0">
                <a:solidFill>
                  <a:prstClr val="white"/>
                </a:solidFill>
                <a:ea typeface="メイリオ" panose="020B0604030504040204" pitchFamily="50" charset="-128"/>
                <a:cs typeface="Times New Roman" panose="02020603050405020304" pitchFamily="18" charset="0"/>
              </a:rPr>
              <a:t>期間（令和２年５月</a:t>
            </a:r>
            <a:r>
              <a:rPr lang="en-US" altLang="ja-JP" sz="1400" b="1" dirty="0">
                <a:solidFill>
                  <a:prstClr val="white"/>
                </a:solidFill>
                <a:ea typeface="メイリオ" panose="020B0604030504040204" pitchFamily="50" charset="-128"/>
                <a:cs typeface="Times New Roman" panose="02020603050405020304" pitchFamily="18" charset="0"/>
              </a:rPr>
              <a:t>11</a:t>
            </a:r>
            <a:r>
              <a:rPr lang="ja-JP" altLang="en-US" sz="1400" b="1" dirty="0" smtClean="0">
                <a:solidFill>
                  <a:prstClr val="white"/>
                </a:solidFill>
                <a:ea typeface="メイリオ" panose="020B0604030504040204" pitchFamily="50" charset="-128"/>
                <a:cs typeface="Times New Roman" panose="02020603050405020304" pitchFamily="18" charset="0"/>
              </a:rPr>
              <a:t>日（月）から</a:t>
            </a:r>
            <a:r>
              <a:rPr lang="en-US" altLang="ja-JP" sz="1400" b="1" dirty="0">
                <a:solidFill>
                  <a:prstClr val="white"/>
                </a:solidFill>
                <a:ea typeface="メイリオ" panose="020B0604030504040204" pitchFamily="50" charset="-128"/>
                <a:cs typeface="Times New Roman" panose="02020603050405020304" pitchFamily="18" charset="0"/>
              </a:rPr>
              <a:t>5</a:t>
            </a:r>
            <a:r>
              <a:rPr lang="ja-JP" altLang="en-US" sz="1400" b="1" dirty="0">
                <a:solidFill>
                  <a:prstClr val="white"/>
                </a:solidFill>
                <a:ea typeface="メイリオ" panose="020B0604030504040204" pitchFamily="50" charset="-128"/>
                <a:cs typeface="Times New Roman" panose="02020603050405020304" pitchFamily="18" charset="0"/>
              </a:rPr>
              <a:t>月</a:t>
            </a:r>
            <a:r>
              <a:rPr lang="en-US" altLang="ja-JP" sz="1400" b="1" dirty="0">
                <a:solidFill>
                  <a:prstClr val="white"/>
                </a:solidFill>
                <a:ea typeface="メイリオ" panose="020B0604030504040204" pitchFamily="50" charset="-128"/>
                <a:cs typeface="Times New Roman" panose="02020603050405020304" pitchFamily="18" charset="0"/>
              </a:rPr>
              <a:t>31</a:t>
            </a:r>
            <a:r>
              <a:rPr lang="ja-JP" altLang="en-US" sz="1400" b="1" dirty="0" smtClean="0">
                <a:solidFill>
                  <a:prstClr val="white"/>
                </a:solidFill>
                <a:ea typeface="メイリオ" panose="020B0604030504040204" pitchFamily="50" charset="-128"/>
                <a:cs typeface="Times New Roman" panose="02020603050405020304" pitchFamily="18" charset="0"/>
              </a:rPr>
              <a:t>日（日）まで</a:t>
            </a:r>
            <a:r>
              <a:rPr lang="ja-JP" altLang="en-US" sz="1400" b="1" dirty="0">
                <a:solidFill>
                  <a:prstClr val="white"/>
                </a:solidFill>
                <a:ea typeface="メイリオ" panose="020B0604030504040204" pitchFamily="50" charset="-128"/>
                <a:cs typeface="Times New Roman" panose="02020603050405020304" pitchFamily="18" charset="0"/>
              </a:rPr>
              <a:t>）の対応</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12" name="正方形/長方形 11"/>
          <p:cNvSpPr/>
          <p:nvPr/>
        </p:nvSpPr>
        <p:spPr>
          <a:xfrm>
            <a:off x="188258" y="623892"/>
            <a:ext cx="1667838"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a:t>市町村</a:t>
            </a:r>
            <a:r>
              <a:rPr kumimoji="1" lang="ja-JP" altLang="en-US" b="1" dirty="0" smtClean="0"/>
              <a:t>立</a:t>
            </a:r>
            <a:r>
              <a:rPr kumimoji="1" lang="ja-JP" altLang="en-US" b="1" dirty="0"/>
              <a:t>学校</a:t>
            </a:r>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710026"/>
            <a:ext cx="7109639"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３　登校日における注意事項（府立学校、市町村立小中学校共通）</a:t>
            </a:r>
            <a:endParaRPr kumimoji="1"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a:ea typeface="メイリオ" panose="020B0604030504040204" pitchFamily="50" charset="-128"/>
              <a:cs typeface="Times New Roman" panose="02020603050405020304" pitchFamily="18" charset="0"/>
            </a:endParaRPr>
          </a:p>
          <a:p>
            <a:r>
              <a:rPr lang="ja-JP" altLang="en-US" sz="1600" b="1" dirty="0" smtClean="0">
                <a:solidFill>
                  <a:prstClr val="white"/>
                </a:solidFill>
                <a:ea typeface="メイリオ" panose="020B0604030504040204" pitchFamily="50" charset="-128"/>
                <a:cs typeface="Times New Roman" panose="02020603050405020304" pitchFamily="18" charset="0"/>
              </a:rPr>
              <a:t>　</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400" b="1" dirty="0">
                <a:solidFill>
                  <a:prstClr val="white"/>
                </a:solidFill>
                <a:ea typeface="メイリオ" panose="020B0604030504040204" pitchFamily="50" charset="-128"/>
                <a:cs typeface="Times New Roman" panose="02020603050405020304" pitchFamily="18" charset="0"/>
              </a:rPr>
              <a:t>政府の「緊急事態宣言</a:t>
            </a:r>
            <a:r>
              <a:rPr lang="ja-JP" altLang="en-US" sz="1400" b="1" dirty="0" smtClean="0">
                <a:solidFill>
                  <a:prstClr val="white"/>
                </a:solidFill>
                <a:ea typeface="メイリオ" panose="020B0604030504040204" pitchFamily="50" charset="-128"/>
                <a:cs typeface="Times New Roman" panose="02020603050405020304" pitchFamily="18" charset="0"/>
              </a:rPr>
              <a:t>」延長</a:t>
            </a:r>
            <a:r>
              <a:rPr lang="ja-JP" altLang="en-US" sz="1400" b="1" dirty="0">
                <a:solidFill>
                  <a:prstClr val="white"/>
                </a:solidFill>
                <a:ea typeface="メイリオ" panose="020B0604030504040204" pitchFamily="50" charset="-128"/>
                <a:cs typeface="Times New Roman" panose="02020603050405020304" pitchFamily="18" charset="0"/>
              </a:rPr>
              <a:t>期間（令和２年５月</a:t>
            </a:r>
            <a:r>
              <a:rPr lang="en-US" altLang="ja-JP" sz="1400" b="1" dirty="0">
                <a:solidFill>
                  <a:prstClr val="white"/>
                </a:solidFill>
                <a:ea typeface="メイリオ" panose="020B0604030504040204" pitchFamily="50" charset="-128"/>
                <a:cs typeface="Times New Roman" panose="02020603050405020304" pitchFamily="18" charset="0"/>
              </a:rPr>
              <a:t>11</a:t>
            </a:r>
            <a:r>
              <a:rPr lang="ja-JP" altLang="en-US" sz="1400" b="1" dirty="0" smtClean="0">
                <a:solidFill>
                  <a:prstClr val="white"/>
                </a:solidFill>
                <a:ea typeface="メイリオ" panose="020B0604030504040204" pitchFamily="50" charset="-128"/>
                <a:cs typeface="Times New Roman" panose="02020603050405020304" pitchFamily="18" charset="0"/>
              </a:rPr>
              <a:t>日（月）から</a:t>
            </a:r>
            <a:r>
              <a:rPr lang="en-US" altLang="ja-JP" sz="1400" b="1" dirty="0">
                <a:solidFill>
                  <a:prstClr val="white"/>
                </a:solidFill>
                <a:ea typeface="メイリオ" panose="020B0604030504040204" pitchFamily="50" charset="-128"/>
                <a:cs typeface="Times New Roman" panose="02020603050405020304" pitchFamily="18" charset="0"/>
              </a:rPr>
              <a:t>5</a:t>
            </a:r>
            <a:r>
              <a:rPr lang="ja-JP" altLang="en-US" sz="1400" b="1" dirty="0">
                <a:solidFill>
                  <a:prstClr val="white"/>
                </a:solidFill>
                <a:ea typeface="メイリオ" panose="020B0604030504040204" pitchFamily="50" charset="-128"/>
                <a:cs typeface="Times New Roman" panose="02020603050405020304" pitchFamily="18" charset="0"/>
              </a:rPr>
              <a:t>月</a:t>
            </a:r>
            <a:r>
              <a:rPr lang="en-US" altLang="ja-JP" sz="1400" b="1" dirty="0">
                <a:solidFill>
                  <a:prstClr val="white"/>
                </a:solidFill>
                <a:ea typeface="メイリオ" panose="020B0604030504040204" pitchFamily="50" charset="-128"/>
                <a:cs typeface="Times New Roman" panose="02020603050405020304" pitchFamily="18" charset="0"/>
              </a:rPr>
              <a:t>31</a:t>
            </a:r>
            <a:r>
              <a:rPr lang="ja-JP" altLang="en-US" sz="1400" b="1" dirty="0" smtClean="0">
                <a:solidFill>
                  <a:prstClr val="white"/>
                </a:solidFill>
                <a:ea typeface="メイリオ" panose="020B0604030504040204" pitchFamily="50" charset="-128"/>
                <a:cs typeface="Times New Roman" panose="02020603050405020304" pitchFamily="18" charset="0"/>
              </a:rPr>
              <a:t>日（日）まで</a:t>
            </a:r>
            <a:r>
              <a:rPr lang="ja-JP" altLang="en-US" sz="1400" b="1" dirty="0">
                <a:solidFill>
                  <a:prstClr val="white"/>
                </a:solidFill>
                <a:ea typeface="メイリオ" panose="020B0604030504040204" pitchFamily="50" charset="-128"/>
                <a:cs typeface="Times New Roman" panose="02020603050405020304" pitchFamily="18" charset="0"/>
              </a:rPr>
              <a:t>）の対応</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2" name="テキスト ボックス 1"/>
          <p:cNvSpPr txBox="1"/>
          <p:nvPr/>
        </p:nvSpPr>
        <p:spPr>
          <a:xfrm>
            <a:off x="576674" y="986443"/>
            <a:ext cx="8567326" cy="3046988"/>
          </a:xfrm>
          <a:prstGeom prst="rect">
            <a:avLst/>
          </a:prstGeom>
          <a:noFill/>
        </p:spPr>
        <p:txBody>
          <a:bodyPr wrap="square" rtlCol="0">
            <a:spAutoFit/>
          </a:bodyPr>
          <a:lstStyle/>
          <a:p>
            <a:pPr>
              <a:lnSpc>
                <a:spcPct val="150000"/>
              </a:lnSpc>
            </a:pPr>
            <a:r>
              <a:rPr kumimoji="1" lang="ja-JP" altLang="en-US" sz="1600" dirty="0" smtClean="0"/>
              <a:t>・　原則、自宅を出る時点から帰宅するまでマスクをつける</a:t>
            </a:r>
            <a:endParaRPr kumimoji="1" lang="en-US" altLang="ja-JP" sz="1600" dirty="0" smtClean="0"/>
          </a:p>
          <a:p>
            <a:pPr>
              <a:lnSpc>
                <a:spcPct val="150000"/>
              </a:lnSpc>
            </a:pPr>
            <a:r>
              <a:rPr kumimoji="1" lang="ja-JP" altLang="en-US" sz="1600" dirty="0" smtClean="0"/>
              <a:t>・　こまめな手洗いを徹底する</a:t>
            </a:r>
            <a:endParaRPr kumimoji="1" lang="en-US" altLang="ja-JP" sz="1600" dirty="0" smtClean="0"/>
          </a:p>
          <a:p>
            <a:pPr>
              <a:lnSpc>
                <a:spcPct val="150000"/>
              </a:lnSpc>
            </a:pPr>
            <a:r>
              <a:rPr kumimoji="1" lang="ja-JP" altLang="en-US" sz="1600" dirty="0" smtClean="0"/>
              <a:t>・　教壇から児童生徒までの距離を開ける</a:t>
            </a:r>
            <a:endParaRPr kumimoji="1" lang="en-US" altLang="ja-JP" sz="1600" dirty="0" smtClean="0"/>
          </a:p>
          <a:p>
            <a:pPr>
              <a:lnSpc>
                <a:spcPct val="150000"/>
              </a:lnSpc>
            </a:pPr>
            <a:r>
              <a:rPr kumimoji="1" lang="ja-JP" altLang="en-US" sz="1600" dirty="0" smtClean="0"/>
              <a:t>・　一教室当たりの人数（</a:t>
            </a:r>
            <a:r>
              <a:rPr kumimoji="1" lang="en-US" altLang="ja-JP" sz="1600" dirty="0" smtClean="0"/>
              <a:t>10</a:t>
            </a:r>
            <a:r>
              <a:rPr kumimoji="1" lang="ja-JP" altLang="en-US" sz="1600" dirty="0" smtClean="0"/>
              <a:t>～</a:t>
            </a:r>
            <a:r>
              <a:rPr kumimoji="1" lang="en-US" altLang="ja-JP" sz="1600" dirty="0" smtClean="0"/>
              <a:t>15</a:t>
            </a:r>
            <a:r>
              <a:rPr kumimoji="1" lang="ja-JP" altLang="en-US" sz="1600" dirty="0" smtClean="0"/>
              <a:t>名程度）、席配置の工夫、机や椅子</a:t>
            </a:r>
            <a:r>
              <a:rPr kumimoji="1" lang="ja-JP" altLang="en-US" sz="1600" dirty="0"/>
              <a:t>等児童生徒が共通に</a:t>
            </a:r>
            <a:r>
              <a:rPr kumimoji="1" lang="ja-JP" altLang="en-US" sz="1600" dirty="0" smtClean="0"/>
              <a:t>触れる物</a:t>
            </a:r>
            <a:endParaRPr kumimoji="1" lang="en-US" altLang="ja-JP" sz="1600" dirty="0" smtClean="0"/>
          </a:p>
          <a:p>
            <a:pPr>
              <a:lnSpc>
                <a:spcPct val="150000"/>
              </a:lnSpc>
            </a:pPr>
            <a:r>
              <a:rPr kumimoji="1" lang="ja-JP" altLang="en-US" sz="1600" dirty="0" smtClean="0">
                <a:solidFill>
                  <a:schemeClr val="accent5"/>
                </a:solidFill>
              </a:rPr>
              <a:t>　　</a:t>
            </a:r>
            <a:r>
              <a:rPr kumimoji="1" lang="ja-JP" altLang="en-US" sz="1600" dirty="0" smtClean="0"/>
              <a:t>の清拭等に留意する</a:t>
            </a:r>
            <a:endParaRPr kumimoji="1" lang="en-US" altLang="ja-JP" sz="1600" dirty="0" smtClean="0"/>
          </a:p>
          <a:p>
            <a:pPr>
              <a:lnSpc>
                <a:spcPct val="150000"/>
              </a:lnSpc>
            </a:pPr>
            <a:r>
              <a:rPr kumimoji="1" lang="ja-JP" altLang="en-US" sz="1600" dirty="0" smtClean="0"/>
              <a:t>・　音楽など飛沫が飛ぶ可能性の高い内容や、体育における人と人が接触するような活動等は行わない</a:t>
            </a:r>
            <a:endParaRPr kumimoji="1" lang="en-US" altLang="ja-JP" sz="1600" dirty="0" smtClean="0"/>
          </a:p>
          <a:p>
            <a:pPr>
              <a:lnSpc>
                <a:spcPct val="150000"/>
              </a:lnSpc>
            </a:pPr>
            <a:r>
              <a:rPr kumimoji="1" lang="ja-JP" altLang="en-US" sz="1600" dirty="0" smtClean="0"/>
              <a:t>・　発症が疑われる場合の対応をあらかじめ定めておく（急な発熱の場合、個室を用意するなど）</a:t>
            </a:r>
            <a:endParaRPr kumimoji="1" lang="en-US" altLang="ja-JP" sz="1600" dirty="0" smtClean="0"/>
          </a:p>
          <a:p>
            <a:pPr>
              <a:lnSpc>
                <a:spcPct val="150000"/>
              </a:lnSpc>
            </a:pPr>
            <a:r>
              <a:rPr kumimoji="1" lang="ja-JP" altLang="en-US" sz="1600" dirty="0" smtClean="0"/>
              <a:t>・　児童生徒の家族に濃厚接触者がいる場合の登校等については、個別に対応する</a:t>
            </a:r>
            <a:endParaRPr kumimoji="1" lang="ja-JP" altLang="en-US" sz="1600" dirty="0"/>
          </a:p>
        </p:txBody>
      </p:sp>
      <p:sp>
        <p:nvSpPr>
          <p:cNvPr id="6" name="テキスト ボックス 5"/>
          <p:cNvSpPr txBox="1"/>
          <p:nvPr/>
        </p:nvSpPr>
        <p:spPr>
          <a:xfrm>
            <a:off x="188258" y="4640402"/>
            <a:ext cx="7802136"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a:latin typeface="メイリオ" panose="020B0604030504040204" pitchFamily="50" charset="-128"/>
                <a:ea typeface="メイリオ" panose="020B0604030504040204" pitchFamily="50" charset="-128"/>
              </a:rPr>
              <a:t>４</a:t>
            </a:r>
            <a:r>
              <a:rPr kumimoji="1" lang="ja-JP" altLang="en-US" b="1" dirty="0" smtClean="0">
                <a:latin typeface="メイリオ" panose="020B0604030504040204" pitchFamily="50" charset="-128"/>
                <a:ea typeface="メイリオ" panose="020B0604030504040204" pitchFamily="50" charset="-128"/>
              </a:rPr>
              <a:t>　登校日中止に関する取扱い基準（府立学校、市町村立小中学校共通）</a:t>
            </a:r>
            <a:endParaRPr kumimoji="1" lang="ja-JP" altLang="en-US"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409433" y="4944115"/>
            <a:ext cx="8734567" cy="830997"/>
          </a:xfrm>
          <a:prstGeom prst="rect">
            <a:avLst/>
          </a:prstGeom>
          <a:noFill/>
        </p:spPr>
        <p:txBody>
          <a:bodyPr wrap="square" rtlCol="0">
            <a:spAutoFit/>
          </a:bodyPr>
          <a:lstStyle/>
          <a:p>
            <a:pPr>
              <a:lnSpc>
                <a:spcPct val="150000"/>
              </a:lnSpc>
            </a:pPr>
            <a:r>
              <a:rPr kumimoji="1" lang="ja-JP" altLang="en-US" sz="1600" dirty="0"/>
              <a:t>　</a:t>
            </a:r>
            <a:r>
              <a:rPr kumimoji="1" lang="ja-JP" altLang="en-US" sz="1600" dirty="0" smtClean="0"/>
              <a:t>　・　教職員や児童生徒に陽性者が発現、かつ学校内に当該陽性者に係る濃厚接触者が存在する場合</a:t>
            </a:r>
            <a:endParaRPr kumimoji="1" lang="en-US" altLang="ja-JP" sz="1600" dirty="0" smtClean="0"/>
          </a:p>
          <a:p>
            <a:pPr>
              <a:lnSpc>
                <a:spcPct val="150000"/>
              </a:lnSpc>
            </a:pPr>
            <a:r>
              <a:rPr kumimoji="1" lang="ja-JP" altLang="en-US" sz="1600" dirty="0"/>
              <a:t>　</a:t>
            </a:r>
            <a:r>
              <a:rPr kumimoji="1" lang="ja-JP" altLang="en-US" sz="1600" dirty="0" smtClean="0"/>
              <a:t>　　　➡　当該校のみ登校日を中止とする</a:t>
            </a:r>
            <a:endParaRPr kumimoji="1" lang="en-US" altLang="ja-JP" sz="1600" dirty="0" smtClean="0"/>
          </a:p>
        </p:txBody>
      </p:sp>
    </p:spTree>
    <p:extLst>
      <p:ext uri="{BB962C8B-B14F-4D97-AF65-F5344CB8AC3E}">
        <p14:creationId xmlns:p14="http://schemas.microsoft.com/office/powerpoint/2010/main" val="915483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908</TotalTime>
  <Words>349</Words>
  <PresentationFormat>画面に合わせる (4:3)</PresentationFormat>
  <Paragraphs>77</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ＭＳ Ｐゴシック</vt:lpstr>
      <vt:lpstr>メイリオ</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2020-05-05T06:04:04Z</cp:lastPrinted>
  <dcterms:created xsi:type="dcterms:W3CDTF">2020-03-31T00:25:54Z</dcterms:created>
  <dcterms:modified xsi:type="dcterms:W3CDTF">2020-05-05T06:10:43Z</dcterms:modified>
</cp:coreProperties>
</file>