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74" autoAdjust="0"/>
    <p:restoredTop sz="94660"/>
  </p:normalViewPr>
  <p:slideViewPr>
    <p:cSldViewPr snapToGrid="0">
      <p:cViewPr varScale="1">
        <p:scale>
          <a:sx n="71" d="100"/>
          <a:sy n="71" d="100"/>
        </p:scale>
        <p:origin x="9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2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61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196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116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138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8456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953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333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296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7212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404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7174D-D74B-4EB0-AB50-1B43B880279B}" type="datetimeFigureOut">
              <a:rPr kumimoji="1" lang="ja-JP" altLang="en-US" smtClean="0"/>
              <a:t>2020/5/5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87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170121" y="2580095"/>
            <a:ext cx="8885873" cy="4129798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2500"/>
              </a:lnSpc>
            </a:pPr>
            <a:r>
              <a:rPr kumimoji="1" lang="ja-JP" altLang="en-US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kumimoji="1" lang="en-US" altLang="ja-JP" sz="1400" b="1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endParaRPr kumimoji="1" lang="en-US" altLang="ja-JP" sz="1400" b="1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endParaRPr kumimoji="1" lang="en-US" altLang="ja-JP" sz="1400" b="1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endParaRPr kumimoji="1" lang="en-US" altLang="ja-JP" sz="1400" b="1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endParaRPr kumimoji="1" lang="en-US" altLang="ja-JP" sz="14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endParaRPr kumimoji="1" lang="en-US" altLang="ja-JP" sz="1400" b="1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endParaRPr kumimoji="1" lang="en-US" altLang="ja-JP" sz="14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endParaRPr kumimoji="1" lang="en-US" altLang="ja-JP" sz="1400" b="1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endParaRPr kumimoji="1" lang="en-US" altLang="ja-JP" sz="1400" b="1" kern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endParaRPr kumimoji="1" lang="en-US" altLang="ja-JP" sz="14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2300"/>
              </a:lnSpc>
            </a:pPr>
            <a:r>
              <a:rPr kumimoji="1" lang="en-US" altLang="ja-JP" sz="14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kumimoji="1" lang="ja-JP" altLang="en-US" sz="14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府有施設の利用をキャンセルした場合の利用料金の</a:t>
            </a:r>
            <a:r>
              <a:rPr kumimoji="1" lang="ja-JP" altLang="en-US" sz="14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取扱い等に</a:t>
            </a:r>
            <a:r>
              <a:rPr kumimoji="1" lang="ja-JP" altLang="en-US" sz="14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ついては、第８回大阪府</a:t>
            </a:r>
            <a:r>
              <a:rPr kumimoji="1" lang="ja-JP" altLang="en-US" sz="14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コロナウイルス対策</a:t>
            </a:r>
            <a:r>
              <a:rPr kumimoji="1" lang="ja-JP" altLang="en-US" sz="14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本部会議</a:t>
            </a:r>
            <a:r>
              <a:rPr kumimoji="1" lang="ja-JP" altLang="en-US" sz="14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</a:t>
            </a:r>
            <a:endParaRPr kumimoji="1" lang="en-US" altLang="ja-JP" sz="14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2300"/>
              </a:lnSpc>
            </a:pPr>
            <a:r>
              <a:rPr kumimoji="1" lang="ja-JP" altLang="en-US" sz="14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示した</a:t>
            </a:r>
            <a:r>
              <a:rPr kumimoji="1" lang="ja-JP" altLang="en-US" sz="14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方針を</a:t>
            </a:r>
            <a:r>
              <a:rPr kumimoji="1" lang="ja-JP" altLang="en-US" sz="14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継続（別紙１）</a:t>
            </a:r>
            <a:endParaRPr kumimoji="1" lang="en-US" altLang="ja-JP" sz="14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endParaRPr kumimoji="1" lang="en-US" altLang="ja-JP" sz="14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6881" y="457583"/>
            <a:ext cx="8625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現行の措置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0" y="130679"/>
            <a:ext cx="9144000" cy="30777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府主催（共催）イベントの延期・中止、府有施設等の休館に関する考え方（案）　</a:t>
            </a:r>
            <a:endParaRPr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70121" y="740881"/>
            <a:ext cx="8885873" cy="14280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1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府民の感染リスクを減らすため、イベントや府有施設について、以下の措置を実施中（令和２年５月６日まで）</a:t>
            </a: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府主催の府民が参加するイベントや集会について、原則、開催中止又は延期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府有施設のうち、不特定多数の方が集まる屋内の集客施設の原則休館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100"/>
              </a:lnSpc>
            </a:pP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　府有施設のうち、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貸館</a:t>
            </a: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・貸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会議室、体育館</a:t>
            </a: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競技場、公園</a:t>
            </a: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ある体育館</a:t>
            </a: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・テニスコート等の貸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施設の原則休館</a:t>
            </a: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100"/>
              </a:lnSpc>
            </a:pP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（府が管理する公園の駐車場を４月</a:t>
            </a:r>
            <a:r>
              <a:rPr kumimoji="1"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日から閉鎖）</a:t>
            </a: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6881" y="2272318"/>
            <a:ext cx="8625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今後の対応（案）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970108" y="71949"/>
            <a:ext cx="108588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資料２－</a:t>
            </a:r>
            <a:r>
              <a:rPr kumimoji="1" lang="ja-JP" altLang="en-US" sz="1400" dirty="0">
                <a:solidFill>
                  <a:schemeClr val="tx1"/>
                </a:solidFill>
              </a:rPr>
              <a:t>３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250600" y="2683520"/>
            <a:ext cx="8642799" cy="2532424"/>
          </a:xfrm>
          <a:prstGeom prst="roundRect">
            <a:avLst>
              <a:gd name="adj" fmla="val 11221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lnSpc>
                <a:spcPts val="2500"/>
              </a:lnSpc>
            </a:pPr>
            <a:endParaRPr kumimoji="1" lang="en-US" altLang="ja-JP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lnSpc>
                <a:spcPts val="2500"/>
              </a:lnSpc>
            </a:pP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緊急事態措置を実施すべき期間が延長されたことから、上記措置を令和２年５月３１日まで継続</a:t>
            </a:r>
            <a:endParaRPr kumimoji="1" lang="en-US" altLang="ja-JP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kumimoji="1" lang="en-US" altLang="ja-JP" sz="14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30729" y="4294594"/>
            <a:ext cx="9800823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2500"/>
              </a:lnSpc>
            </a:pPr>
            <a:r>
              <a:rPr kumimoji="1" lang="ja-JP" altLang="en-US" sz="14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kumimoji="1" lang="en-US" altLang="ja-JP" sz="14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kumimoji="1" lang="ja-JP" altLang="en-US" sz="14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府</a:t>
            </a:r>
            <a:r>
              <a:rPr kumimoji="1" lang="ja-JP" altLang="en-US" sz="14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が管理する公園の駐車場は、５月６日で閉鎖を終了</a:t>
            </a:r>
            <a:endParaRPr kumimoji="1" lang="en-US" altLang="ja-JP" sz="14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29383" y="3778235"/>
            <a:ext cx="9800823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en-US" altLang="ja-JP" sz="14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kumimoji="1" lang="ja-JP" altLang="en-US" sz="14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kumimoji="1" lang="ja-JP" altLang="en-US" sz="14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措置の内容について</a:t>
            </a:r>
            <a:r>
              <a:rPr kumimoji="1"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は、５月１５日</a:t>
            </a:r>
            <a:r>
              <a:rPr kumimoji="1" lang="ja-JP" altLang="en-US" sz="14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に、府</a:t>
            </a:r>
            <a:r>
              <a:rPr kumimoji="1"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の緊急事態措置の内容を踏まえ、段階的解除を判断</a:t>
            </a:r>
            <a:endParaRPr kumimoji="1" lang="en-US" altLang="ja-JP" sz="1400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71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130679"/>
            <a:ext cx="9144000" cy="307777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府有施設の休館やイベント中止等による影響への対応</a:t>
            </a:r>
            <a:endParaRPr kumimoji="0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40913" y="438456"/>
            <a:ext cx="6915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基本的な考え方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89397" y="752034"/>
            <a:ext cx="8358389" cy="93562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〇　大阪府からの、イベント・集会の自粛要請に協力いただいていることから、</a:t>
            </a:r>
            <a:endParaRPr kumimoji="1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府民（利用者）の負担はできる限り少なくなるよう対応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する</a:t>
            </a:r>
            <a:endParaRPr kumimoji="1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〇　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指定管理者や事業者の負担についても、府としてできる範囲で対応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する</a:t>
            </a:r>
            <a:endParaRPr kumimoji="1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0913" y="1782033"/>
            <a:ext cx="3309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分類ごとの基本方針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89397" y="2111928"/>
            <a:ext cx="8358389" cy="4625047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■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府有施設の利用をキャンセルした場合の利用料金　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⇒府の自粛要請によりキャンセルされた案件については、利用料金は徴収せず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、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徴収済みの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場合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は利用者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に還付する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。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キャンセル料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相当額については、府が負担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。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指定管理者に委託している場合は、府が指定管理者に補填。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■府有施設の休館中の利用料金（入館料等）　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⇒休館中に得られたはずの利用料金（入館料等）相当額は府が負担。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指定管理者に委託している場合は、府が指定管理者に補填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。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■府主催・共催イベントを中止した場合の費用　</a:t>
            </a:r>
            <a:endParaRPr kumimoji="1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⇒中止時点までに要した準備費用を府が負担。（共催の場合は、共催者間で協議して判断。）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■イベントや整備事業の中止等の際の府補助金　</a:t>
            </a:r>
            <a:endParaRPr kumimoji="1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⇒中止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の場合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：中止時点までに要した準備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経費を対象に、府は補助率を上限として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補助。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延期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の場合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：</a:t>
            </a:r>
            <a:r>
              <a:rPr kumimoji="1" lang="ja-JP" altLang="en-US" sz="1400" b="0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事業期間延長</a:t>
            </a:r>
            <a:r>
              <a:rPr kumimoji="1" lang="ja-JP" altLang="en-US" sz="1400" b="0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に</a:t>
            </a:r>
            <a:r>
              <a:rPr kumimoji="1" lang="ja-JP" altLang="en-US" sz="1400" b="0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伴う</a:t>
            </a:r>
            <a:r>
              <a:rPr kumimoji="1" lang="ja-JP" altLang="en-US" sz="1400" b="0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費用</a:t>
            </a:r>
            <a:r>
              <a:rPr kumimoji="1" lang="ja-JP" altLang="en-US" sz="1400" b="0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増</a:t>
            </a:r>
            <a:r>
              <a:rPr kumimoji="1" lang="ja-JP" altLang="en-US" sz="1400" b="0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を対象に</a:t>
            </a:r>
            <a:r>
              <a:rPr kumimoji="1" lang="ja-JP" altLang="en-US" sz="1400" b="0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、府</a:t>
            </a:r>
            <a:r>
              <a:rPr kumimoji="1" lang="ja-JP" altLang="en-US" sz="1400" b="0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は補助率を上限と</a:t>
            </a:r>
            <a:r>
              <a:rPr kumimoji="1" lang="ja-JP" altLang="en-US" sz="1400" b="0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して補助。</a:t>
            </a:r>
            <a:endParaRPr kumimoji="1" lang="en-US" altLang="ja-JP" sz="1400" b="0" i="0" u="none" strike="noStrike" kern="1200" cap="none" spc="-15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■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建設工事等の休止に伴う増加費用　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⇒府が負担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。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727324" y="130679"/>
            <a:ext cx="1120462" cy="4102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別紙１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3818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1584</TotalTime>
  <Words>134</Words>
  <PresentationFormat>画面に合わせる (4:3)</PresentationFormat>
  <Paragraphs>52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Meiryo UI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2020-05-05T05:44:23Z</cp:lastPrinted>
  <dcterms:created xsi:type="dcterms:W3CDTF">2019-12-25T02:12:14Z</dcterms:created>
  <dcterms:modified xsi:type="dcterms:W3CDTF">2020-05-05T05:49:35Z</dcterms:modified>
</cp:coreProperties>
</file>