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1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4128955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339566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383112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86732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251603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334257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161387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227440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77487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119072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6644F6-B0CB-4F10-8E4D-8917A02A65E8}" type="datetimeFigureOut">
              <a:rPr kumimoji="1" lang="ja-JP" altLang="en-US" smtClean="0"/>
              <a:t>2020/5/5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279558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644F6-B0CB-4F10-8E4D-8917A02A65E8}" type="datetimeFigureOut">
              <a:rPr kumimoji="1" lang="ja-JP" altLang="en-US" smtClean="0"/>
              <a:t>2020/5/5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63705-B824-4FD0-B228-E7AD1615968A}" type="slidenum">
              <a:rPr kumimoji="1" lang="ja-JP" altLang="en-US" smtClean="0"/>
              <a:t>‹#›</a:t>
            </a:fld>
            <a:endParaRPr kumimoji="1" lang="ja-JP" altLang="en-US"/>
          </a:p>
        </p:txBody>
      </p:sp>
    </p:spTree>
    <p:extLst>
      <p:ext uri="{BB962C8B-B14F-4D97-AF65-F5344CB8AC3E}">
        <p14:creationId xmlns:p14="http://schemas.microsoft.com/office/powerpoint/2010/main" val="1426671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2879"/>
            <a:ext cx="9906000" cy="5924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bg1"/>
                </a:solidFill>
                <a:latin typeface="Meiryo UI" panose="020B0604030504040204" pitchFamily="50" charset="-128"/>
                <a:ea typeface="Meiryo UI" panose="020B0604030504040204" pitchFamily="50" charset="-128"/>
              </a:rPr>
              <a:t>基本的対処方針（５月４日）の概要</a:t>
            </a:r>
            <a:endParaRPr kumimoji="1" lang="ja-JP" altLang="en-US" sz="2800"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751003932"/>
              </p:ext>
            </p:extLst>
          </p:nvPr>
        </p:nvGraphicFramePr>
        <p:xfrm>
          <a:off x="187817" y="712511"/>
          <a:ext cx="9530366" cy="6025261"/>
        </p:xfrm>
        <a:graphic>
          <a:graphicData uri="http://schemas.openxmlformats.org/drawingml/2006/table">
            <a:tbl>
              <a:tblPr firstRow="1" bandRow="1">
                <a:tableStyleId>{5C22544A-7EE6-4342-B048-85BDC9FD1C3A}</a:tableStyleId>
              </a:tblPr>
              <a:tblGrid>
                <a:gridCol w="340858">
                  <a:extLst>
                    <a:ext uri="{9D8B030D-6E8A-4147-A177-3AD203B41FA5}">
                      <a16:colId xmlns:a16="http://schemas.microsoft.com/office/drawing/2014/main" val="3000241798"/>
                    </a:ext>
                  </a:extLst>
                </a:gridCol>
                <a:gridCol w="1976971">
                  <a:extLst>
                    <a:ext uri="{9D8B030D-6E8A-4147-A177-3AD203B41FA5}">
                      <a16:colId xmlns:a16="http://schemas.microsoft.com/office/drawing/2014/main" val="1845049379"/>
                    </a:ext>
                  </a:extLst>
                </a:gridCol>
                <a:gridCol w="3320639">
                  <a:extLst>
                    <a:ext uri="{9D8B030D-6E8A-4147-A177-3AD203B41FA5}">
                      <a16:colId xmlns:a16="http://schemas.microsoft.com/office/drawing/2014/main" val="3958836628"/>
                    </a:ext>
                  </a:extLst>
                </a:gridCol>
                <a:gridCol w="265179">
                  <a:extLst>
                    <a:ext uri="{9D8B030D-6E8A-4147-A177-3AD203B41FA5}">
                      <a16:colId xmlns:a16="http://schemas.microsoft.com/office/drawing/2014/main" val="2472742741"/>
                    </a:ext>
                  </a:extLst>
                </a:gridCol>
                <a:gridCol w="3626719">
                  <a:extLst>
                    <a:ext uri="{9D8B030D-6E8A-4147-A177-3AD203B41FA5}">
                      <a16:colId xmlns:a16="http://schemas.microsoft.com/office/drawing/2014/main" val="2762255882"/>
                    </a:ext>
                  </a:extLst>
                </a:gridCol>
              </a:tblGrid>
              <a:tr h="370840">
                <a:tc gridSpan="2">
                  <a:txBody>
                    <a:bodyPr/>
                    <a:lstStyle/>
                    <a:p>
                      <a:endParaRPr kumimoji="1" lang="ja-JP" altLang="en-US" sz="1800"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gridSpan="2">
                  <a:txBody>
                    <a:bodyPr/>
                    <a:lstStyle/>
                    <a:p>
                      <a:pPr algn="ctr"/>
                      <a:r>
                        <a:rPr kumimoji="1" lang="ja-JP" altLang="en-US" sz="1800" dirty="0" smtClean="0">
                          <a:latin typeface="Meiryo UI" panose="020B0604030504040204" pitchFamily="50" charset="-128"/>
                          <a:ea typeface="Meiryo UI" panose="020B0604030504040204" pitchFamily="50" charset="-128"/>
                        </a:rPr>
                        <a:t>特定警戒都道府県</a:t>
                      </a:r>
                      <a:endParaRPr kumimoji="1" lang="en-US" altLang="ja-JP" sz="1800" dirty="0" smtClean="0">
                        <a:latin typeface="Meiryo UI" panose="020B0604030504040204" pitchFamily="50" charset="-128"/>
                        <a:ea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rPr>
                        <a:t>（大阪府を含む</a:t>
                      </a:r>
                      <a:r>
                        <a:rPr kumimoji="1" lang="en-US" altLang="ja-JP" sz="1800" dirty="0" smtClean="0">
                          <a:latin typeface="Meiryo UI" panose="020B0604030504040204" pitchFamily="50" charset="-128"/>
                          <a:ea typeface="Meiryo UI" panose="020B0604030504040204" pitchFamily="50" charset="-128"/>
                        </a:rPr>
                        <a:t>13</a:t>
                      </a:r>
                      <a:r>
                        <a:rPr kumimoji="1" lang="ja-JP" altLang="en-US" sz="1800" dirty="0" smtClean="0">
                          <a:latin typeface="Meiryo UI" panose="020B0604030504040204" pitchFamily="50" charset="-128"/>
                          <a:ea typeface="Meiryo UI" panose="020B0604030504040204" pitchFamily="50" charset="-128"/>
                        </a:rPr>
                        <a:t>都道府県）</a:t>
                      </a:r>
                      <a:endParaRPr kumimoji="1" lang="ja-JP" altLang="en-US" sz="18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8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800" dirty="0" smtClean="0">
                          <a:latin typeface="Meiryo UI" panose="020B0604030504040204" pitchFamily="50" charset="-128"/>
                          <a:ea typeface="Meiryo UI" panose="020B0604030504040204" pitchFamily="50" charset="-128"/>
                        </a:rPr>
                        <a:t>「特定警戒都道府県」以外</a:t>
                      </a:r>
                      <a:endParaRPr kumimoji="1" lang="en-US" altLang="ja-JP" sz="1800" dirty="0" smtClean="0">
                        <a:latin typeface="Meiryo UI" panose="020B0604030504040204" pitchFamily="50" charset="-128"/>
                        <a:ea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34</a:t>
                      </a:r>
                      <a:r>
                        <a:rPr kumimoji="1" lang="ja-JP" altLang="en-US" sz="1800" dirty="0" smtClean="0">
                          <a:latin typeface="Meiryo UI" panose="020B0604030504040204" pitchFamily="50" charset="-128"/>
                          <a:ea typeface="Meiryo UI" panose="020B0604030504040204" pitchFamily="50" charset="-128"/>
                        </a:rPr>
                        <a:t>県）</a:t>
                      </a:r>
                      <a:endParaRPr kumimoji="1" lang="ja-JP" altLang="en-US" sz="1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69025640"/>
                  </a:ext>
                </a:extLst>
              </a:tr>
              <a:tr h="370840">
                <a:tc rowSpan="2" gridSpan="2">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外出</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a:p>
                  </a:txBody>
                  <a:tcPr/>
                </a:tc>
                <a:tc gridSpan="2">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接触機会の「最低７割、極力８割低減」を目指し、自粛要請</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900"/>
                        </a:lnSpc>
                      </a:pPr>
                      <a:r>
                        <a:rPr kumimoji="1" lang="ja-JP" altLang="en-US" sz="1800" dirty="0" smtClean="0">
                          <a:solidFill>
                            <a:schemeClr val="tx1"/>
                          </a:solidFill>
                          <a:latin typeface="Meiryo UI" panose="020B0604030504040204" pitchFamily="50" charset="-128"/>
                          <a:ea typeface="Meiryo UI" panose="020B0604030504040204" pitchFamily="50" charset="-128"/>
                        </a:rPr>
                        <a:t>一部を除いて自粛要請せず</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44361821"/>
                  </a:ext>
                </a:extLst>
              </a:tr>
              <a:tr h="370840">
                <a:tc gridSpan="2" vMerge="1">
                  <a:txBody>
                    <a:bodyPr/>
                    <a:lstStyle/>
                    <a:p>
                      <a:endParaRPr kumimoji="1" lang="en-US" altLang="ja-JP" sz="1800" b="1" dirty="0" smtClean="0">
                        <a:solidFill>
                          <a:schemeClr val="tx1"/>
                        </a:solidFill>
                        <a:latin typeface="Meiryo UI" panose="020B0604030504040204" pitchFamily="50" charset="-128"/>
                        <a:ea typeface="Meiryo UI" panose="020B0604030504040204" pitchFamily="50" charset="-128"/>
                      </a:endParaRPr>
                    </a:p>
                  </a:txBody>
                  <a:tcPr/>
                </a:tc>
                <a:tc hMerge="1" vMerge="1">
                  <a:txBody>
                    <a:bodyPr/>
                    <a:lstStyle/>
                    <a:p>
                      <a:endParaRPr kumimoji="1" lang="ja-JP" altLang="en-US"/>
                    </a:p>
                  </a:txBody>
                  <a:tcPr/>
                </a:tc>
                <a:tc gridSpan="3">
                  <a:txBody>
                    <a:bodyPr/>
                    <a:lstStyle/>
                    <a:p>
                      <a:pPr algn="ct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「新しい生活様式の実践」を要請</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79579260"/>
                  </a:ext>
                </a:extLst>
              </a:tr>
              <a:tr h="370840">
                <a:tc rowSpan="2">
                  <a:txBody>
                    <a:bodyPr/>
                    <a:lstStyle/>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800" b="1" dirty="0" smtClean="0">
                        <a:solidFill>
                          <a:schemeClr val="tx1"/>
                        </a:solidFill>
                        <a:latin typeface="Meiryo UI" panose="020B0604030504040204" pitchFamily="50" charset="-128"/>
                        <a:ea typeface="Meiryo UI" panose="020B0604030504040204" pitchFamily="50" charset="-128"/>
                      </a:endParaRPr>
                    </a:p>
                    <a:p>
                      <a:pPr>
                        <a:lnSpc>
                          <a:spcPts val="1900"/>
                        </a:lnSpc>
                      </a:pP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府県をまたいだ帰省や旅行</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gridSpan="3">
                  <a:txBody>
                    <a:bodyPr/>
                    <a:lstStyle/>
                    <a:p>
                      <a:pPr algn="ct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自粛を要請</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4231596896"/>
                  </a:ext>
                </a:extLst>
              </a:tr>
              <a:tr h="370840">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900"/>
                        </a:lnSpc>
                      </a:pPr>
                      <a:r>
                        <a:rPr kumimoji="1" lang="ja-JP" altLang="en-US" b="1" spc="-100" baseline="0" dirty="0" smtClean="0">
                          <a:latin typeface="Meiryo UI" panose="020B0604030504040204" pitchFamily="50" charset="-128"/>
                          <a:ea typeface="Meiryo UI" panose="020B0604030504040204" pitchFamily="50" charset="-128"/>
                        </a:rPr>
                        <a:t>現にクラスターが発生している繁華街の接待を伴う飲食等</a:t>
                      </a:r>
                      <a:endParaRPr kumimoji="1" lang="ja-JP" altLang="en-US" b="1" spc="-100" baseline="0" dirty="0">
                        <a:latin typeface="Meiryo UI" panose="020B0604030504040204" pitchFamily="50" charset="-128"/>
                        <a:ea typeface="Meiryo UI" panose="020B0604030504040204" pitchFamily="50" charset="-128"/>
                      </a:endParaRPr>
                    </a:p>
                  </a:txBody>
                  <a:tcPr anchor="ctr"/>
                </a:tc>
                <a:tc gridSpan="3">
                  <a:txBody>
                    <a:bodyPr/>
                    <a:lstStyle/>
                    <a:p>
                      <a:pPr algn="ct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自粛を要請</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95542510"/>
                  </a:ext>
                </a:extLst>
              </a:tr>
              <a:tr h="370840">
                <a:tc gridSpan="2">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催物（イベント）</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開催の自粛を要請</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gridSpan="2">
                  <a:txBody>
                    <a:bodyPr/>
                    <a:lstStyle/>
                    <a:p>
                      <a:pPr>
                        <a:lnSpc>
                          <a:spcPts val="1900"/>
                        </a:lnSpc>
                      </a:pPr>
                      <a:r>
                        <a:rPr kumimoji="1" lang="ja-JP" altLang="en-US" sz="1800" dirty="0" smtClean="0">
                          <a:solidFill>
                            <a:schemeClr val="tx1"/>
                          </a:solidFill>
                          <a:latin typeface="Meiryo UI" panose="020B0604030504040204" pitchFamily="50" charset="-128"/>
                          <a:ea typeface="Meiryo UI" panose="020B0604030504040204" pitchFamily="50" charset="-128"/>
                        </a:rPr>
                        <a:t>比較的少人数のイベントは適切に対応</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523359211"/>
                  </a:ext>
                </a:extLst>
              </a:tr>
              <a:tr h="370840">
                <a:tc gridSpan="2">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施設の使用制限</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施設の使用制限を要請</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（地域におけるまん延状況等に応じて、知事が適切に判断）</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tc>
                <a:tc gridSpan="2">
                  <a:txBody>
                    <a:bodyPr/>
                    <a:lstStyle/>
                    <a:p>
                      <a:pPr>
                        <a:lnSpc>
                          <a:spcPts val="1900"/>
                        </a:lnSpc>
                      </a:pPr>
                      <a:r>
                        <a:rPr kumimoji="1" lang="ja-JP" altLang="en-US" sz="1800" dirty="0" smtClean="0">
                          <a:solidFill>
                            <a:schemeClr val="tx1"/>
                          </a:solidFill>
                          <a:latin typeface="Meiryo UI" panose="020B0604030504040204" pitchFamily="50" charset="-128"/>
                          <a:ea typeface="Meiryo UI" panose="020B0604030504040204" pitchFamily="50" charset="-128"/>
                        </a:rPr>
                        <a:t>地域の実情に応じて判断</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rPr>
                        <a:t>（現にクラスターが発生している施設、「３密」の施設は使用制限の要請を検討）</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3926029024"/>
                  </a:ext>
                </a:extLst>
              </a:tr>
              <a:tr h="370840">
                <a:tc>
                  <a:txBody>
                    <a:bodyPr/>
                    <a:lstStyle/>
                    <a:p>
                      <a:pPr>
                        <a:lnSpc>
                          <a:spcPts val="1900"/>
                        </a:lnSpc>
                      </a:pP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900"/>
                        </a:lnSpc>
                      </a:pPr>
                      <a:r>
                        <a:rPr kumimoji="1" lang="ja-JP" altLang="en-US" b="1" spc="-70" baseline="0" dirty="0" smtClean="0">
                          <a:latin typeface="Meiryo UI" panose="020B0604030504040204" pitchFamily="50" charset="-128"/>
                          <a:ea typeface="Meiryo UI" panose="020B0604030504040204" pitchFamily="50" charset="-128"/>
                        </a:rPr>
                        <a:t>博物館、美術館、図書館、屋外公園</a:t>
                      </a:r>
                      <a:endParaRPr kumimoji="1" lang="ja-JP" altLang="en-US" b="1" spc="-70" baseline="0" dirty="0">
                        <a:latin typeface="Meiryo UI" panose="020B0604030504040204" pitchFamily="50" charset="-128"/>
                        <a:ea typeface="Meiryo UI" panose="020B0604030504040204" pitchFamily="50" charset="-128"/>
                      </a:endParaRPr>
                    </a:p>
                  </a:txBody>
                  <a:tcPr anchor="ctr"/>
                </a:tc>
                <a:tc gridSpan="3">
                  <a:txBody>
                    <a:bodyPr/>
                    <a:lstStyle/>
                    <a:p>
                      <a:pPr algn="ct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入場制限など感染防止策を講じることを前提に開放可能</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688797880"/>
                  </a:ext>
                </a:extLst>
              </a:tr>
              <a:tr h="370840">
                <a:tc gridSpan="2">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出勤</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出勤者数の７割削減を目指し在宅勤務などを働きかけ</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gridSpan="2">
                  <a:txBody>
                    <a:bodyPr/>
                    <a:lstStyle/>
                    <a:p>
                      <a:pPr>
                        <a:lnSpc>
                          <a:spcPts val="1900"/>
                        </a:lnSpc>
                      </a:pPr>
                      <a:r>
                        <a:rPr kumimoji="1" lang="ja-JP" altLang="en-US" sz="1800" dirty="0" smtClean="0">
                          <a:solidFill>
                            <a:schemeClr val="tx1"/>
                          </a:solidFill>
                          <a:latin typeface="Meiryo UI" panose="020B0604030504040204" pitchFamily="50" charset="-128"/>
                          <a:ea typeface="Meiryo UI" panose="020B0604030504040204" pitchFamily="50" charset="-128"/>
                        </a:rPr>
                        <a:t>（７割削減は目標とせず）</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800" dirty="0" smtClean="0">
                          <a:solidFill>
                            <a:schemeClr val="tx1"/>
                          </a:solidFill>
                          <a:latin typeface="Meiryo UI" panose="020B0604030504040204" pitchFamily="50" charset="-128"/>
                          <a:ea typeface="Meiryo UI" panose="020B0604030504040204" pitchFamily="50" charset="-128"/>
                        </a:rPr>
                        <a:t>在宅勤務などの推進を働きかけ</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2304035323"/>
                  </a:ext>
                </a:extLst>
              </a:tr>
              <a:tr h="370840">
                <a:tc gridSpan="2">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学校</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gridSpan="3">
                  <a:txBody>
                    <a:bodyPr/>
                    <a:lstStyle/>
                    <a:p>
                      <a:pPr>
                        <a:lnSpc>
                          <a:spcPts val="1900"/>
                        </a:lnSpc>
                      </a:pPr>
                      <a:r>
                        <a:rPr kumimoji="1" lang="ja-JP" altLang="en-US" sz="1800" b="1" dirty="0" smtClean="0">
                          <a:solidFill>
                            <a:schemeClr val="tx1"/>
                          </a:solidFill>
                          <a:latin typeface="Meiryo UI" panose="020B0604030504040204" pitchFamily="50" charset="-128"/>
                          <a:ea typeface="Meiryo UI" panose="020B0604030504040204" pitchFamily="50" charset="-128"/>
                        </a:rPr>
                        <a:t>地域の感染状況に応じ、段階的に学校教育活動を再開</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45644021"/>
                  </a:ext>
                </a:extLst>
              </a:tr>
              <a:tr h="370840">
                <a:tc gridSpan="2">
                  <a:txBody>
                    <a:bodyPr/>
                    <a:lstStyle/>
                    <a:p>
                      <a:pPr>
                        <a:lnSpc>
                          <a:spcPts val="1900"/>
                        </a:lnSpc>
                      </a:pPr>
                      <a:r>
                        <a:rPr kumimoji="1" lang="ja-JP" altLang="en-US" sz="1800" b="1" spc="-310" baseline="0" dirty="0" smtClean="0">
                          <a:solidFill>
                            <a:schemeClr val="tx1"/>
                          </a:solidFill>
                          <a:latin typeface="Meiryo UI" panose="020B0604030504040204" pitchFamily="50" charset="-128"/>
                          <a:ea typeface="Meiryo UI" panose="020B0604030504040204" pitchFamily="50" charset="-128"/>
                        </a:rPr>
                        <a:t>保育所、放課後児童クラブ</a:t>
                      </a:r>
                      <a:endParaRPr kumimoji="1" lang="ja-JP" altLang="en-US" sz="1800" b="1" spc="-310" baseline="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gridSpan="3">
                  <a:txBody>
                    <a:bodyPr/>
                    <a:lstStyle/>
                    <a:p>
                      <a:pPr>
                        <a:lnSpc>
                          <a:spcPts val="1900"/>
                        </a:lnSpc>
                      </a:pPr>
                      <a:r>
                        <a:rPr kumimoji="1" lang="ja-JP" altLang="en-US" sz="1800" b="1" spc="-190" baseline="0" dirty="0" smtClean="0">
                          <a:solidFill>
                            <a:schemeClr val="tx1"/>
                          </a:solidFill>
                          <a:latin typeface="Meiryo UI" panose="020B0604030504040204" pitchFamily="50" charset="-128"/>
                          <a:ea typeface="Meiryo UI" panose="020B0604030504040204" pitchFamily="50" charset="-128"/>
                        </a:rPr>
                        <a:t>医療従事者やひとり親の子ども等の保育を確保しつつ保育の縮小や臨時休園を実施</a:t>
                      </a:r>
                      <a:endParaRPr kumimoji="1" lang="ja-JP" altLang="en-US" sz="1800" b="1" spc="-190" baseline="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36586244"/>
                  </a:ext>
                </a:extLst>
              </a:tr>
            </a:tbl>
          </a:graphicData>
        </a:graphic>
      </p:graphicFrame>
      <p:sp>
        <p:nvSpPr>
          <p:cNvPr id="2" name="テキスト ボックス 1"/>
          <p:cNvSpPr txBox="1"/>
          <p:nvPr/>
        </p:nvSpPr>
        <p:spPr>
          <a:xfrm>
            <a:off x="8377518" y="124427"/>
            <a:ext cx="1340665" cy="369332"/>
          </a:xfrm>
          <a:prstGeom prst="rect">
            <a:avLst/>
          </a:prstGeom>
          <a:solidFill>
            <a:schemeClr val="bg1"/>
          </a:solidFill>
          <a:ln>
            <a:solidFill>
              <a:schemeClr val="bg1"/>
            </a:solidFill>
          </a:ln>
        </p:spPr>
        <p:txBody>
          <a:bodyPr wrap="square" rtlCol="0">
            <a:spAutoFit/>
          </a:bodyPr>
          <a:lstStyle/>
          <a:p>
            <a:r>
              <a:rPr kumimoji="1" lang="ja-JP" altLang="en-US" dirty="0" smtClean="0"/>
              <a:t>資料２－１</a:t>
            </a:r>
            <a:endParaRPr kumimoji="1" lang="ja-JP" altLang="en-US" dirty="0"/>
          </a:p>
        </p:txBody>
      </p:sp>
    </p:spTree>
    <p:extLst>
      <p:ext uri="{BB962C8B-B14F-4D97-AF65-F5344CB8AC3E}">
        <p14:creationId xmlns:p14="http://schemas.microsoft.com/office/powerpoint/2010/main" val="3688575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252</Words>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2020-05-05T01:56:32Z</cp:lastPrinted>
  <dcterms:created xsi:type="dcterms:W3CDTF">2020-05-05T00:05:16Z</dcterms:created>
  <dcterms:modified xsi:type="dcterms:W3CDTF">2020-05-05T02:01:36Z</dcterms:modified>
</cp:coreProperties>
</file>