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1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5667-1A45-496A-9668-F340E825EA2B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4BC2-0483-412E-A510-B34C2727C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49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5667-1A45-496A-9668-F340E825EA2B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4BC2-0483-412E-A510-B34C2727C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95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5667-1A45-496A-9668-F340E825EA2B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4BC2-0483-412E-A510-B34C2727C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13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5667-1A45-496A-9668-F340E825EA2B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4BC2-0483-412E-A510-B34C2727C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39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5667-1A45-496A-9668-F340E825EA2B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4BC2-0483-412E-A510-B34C2727C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61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5667-1A45-496A-9668-F340E825EA2B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4BC2-0483-412E-A510-B34C2727C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87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5667-1A45-496A-9668-F340E825EA2B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4BC2-0483-412E-A510-B34C2727C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31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5667-1A45-496A-9668-F340E825EA2B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4BC2-0483-412E-A510-B34C2727C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35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5667-1A45-496A-9668-F340E825EA2B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4BC2-0483-412E-A510-B34C2727C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1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5667-1A45-496A-9668-F340E825EA2B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4BC2-0483-412E-A510-B34C2727C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10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5667-1A45-496A-9668-F340E825EA2B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4BC2-0483-412E-A510-B34C2727C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58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05667-1A45-496A-9668-F340E825EA2B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14BC2-0483-412E-A510-B34C2727C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88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0" y="0"/>
            <a:ext cx="9144000" cy="444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/>
              <a:t>宿泊施設の状況　　　　　　　　　　　　　　　　　　　　　　　</a:t>
            </a:r>
            <a:endParaRPr kumimoji="1" lang="ja-JP" altLang="en-US" sz="1600" b="1" dirty="0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146918" y="822756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b">
            <a:spAutoFit/>
          </a:bodyPr>
          <a:lstStyle/>
          <a:p>
            <a:r>
              <a:rPr kumimoji="1" lang="ja-JP" altLang="en-US" b="1" dirty="0" smtClean="0"/>
              <a:t>軽症者等の宿泊施設の入所状況　　　　　　　　　　　　　　　　　　　</a:t>
            </a:r>
            <a:r>
              <a:rPr kumimoji="1" lang="en-US" altLang="ja-JP" sz="1600" b="1" dirty="0" smtClean="0"/>
              <a:t>R2.5.1</a:t>
            </a:r>
            <a:r>
              <a:rPr kumimoji="1" lang="ja-JP" altLang="en-US" sz="1600" b="1" dirty="0"/>
              <a:t>現在</a:t>
            </a:r>
            <a:endParaRPr kumimoji="1" lang="ja-JP" altLang="en-US" sz="16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328936"/>
              </p:ext>
            </p:extLst>
          </p:nvPr>
        </p:nvGraphicFramePr>
        <p:xfrm>
          <a:off x="146918" y="1160179"/>
          <a:ext cx="8850163" cy="3067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269">
                  <a:extLst>
                    <a:ext uri="{9D8B030D-6E8A-4147-A177-3AD203B41FA5}">
                      <a16:colId xmlns:a16="http://schemas.microsoft.com/office/drawing/2014/main" val="3988576689"/>
                    </a:ext>
                  </a:extLst>
                </a:gridCol>
                <a:gridCol w="2114445">
                  <a:extLst>
                    <a:ext uri="{9D8B030D-6E8A-4147-A177-3AD203B41FA5}">
                      <a16:colId xmlns:a16="http://schemas.microsoft.com/office/drawing/2014/main" val="1163055939"/>
                    </a:ext>
                  </a:extLst>
                </a:gridCol>
                <a:gridCol w="2360141">
                  <a:extLst>
                    <a:ext uri="{9D8B030D-6E8A-4147-A177-3AD203B41FA5}">
                      <a16:colId xmlns:a16="http://schemas.microsoft.com/office/drawing/2014/main" val="932144285"/>
                    </a:ext>
                  </a:extLst>
                </a:gridCol>
                <a:gridCol w="1643449">
                  <a:extLst>
                    <a:ext uri="{9D8B030D-6E8A-4147-A177-3AD203B41FA5}">
                      <a16:colId xmlns:a16="http://schemas.microsoft.com/office/drawing/2014/main" val="756354131"/>
                    </a:ext>
                  </a:extLst>
                </a:gridCol>
                <a:gridCol w="2373859">
                  <a:extLst>
                    <a:ext uri="{9D8B030D-6E8A-4147-A177-3AD203B41FA5}">
                      <a16:colId xmlns:a16="http://schemas.microsoft.com/office/drawing/2014/main" val="3468398268"/>
                    </a:ext>
                  </a:extLst>
                </a:gridCol>
              </a:tblGrid>
              <a:tr h="4832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ホテル名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受入れ室数／総室数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現在入所者数</a:t>
                      </a:r>
                      <a:endParaRPr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備考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49640"/>
                  </a:ext>
                </a:extLst>
              </a:tr>
              <a:tr h="646091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１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スーパーホテル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r>
                        <a:rPr kumimoji="1" lang="zh-CN" altLang="en-US" sz="1600" b="1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大阪天然温泉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４００／４４０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室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6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１０４</a:t>
                      </a:r>
                      <a:endParaRPr lang="en-US" altLang="ja-JP" sz="1600" b="1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r"/>
                      <a:r>
                        <a:rPr lang="ja-JP" altLang="en-US" sz="16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  <a:endParaRPr lang="ja-JP" altLang="en-US" sz="16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・スタッフ用　　　　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室</a:t>
                      </a:r>
                      <a:endParaRPr kumimoji="1" lang="zh-CN" altLang="en-US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04579"/>
                  </a:ext>
                </a:extLst>
              </a:tr>
              <a:tr h="646091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大阪アカデミア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３１２／３１２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室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６６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人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・スタッフは別棟</a:t>
                      </a:r>
                      <a:endParaRPr kumimoji="1" lang="zh-CN" altLang="en-US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603924"/>
                  </a:ext>
                </a:extLst>
              </a:tr>
              <a:tr h="646091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アパホテル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大阪肥後橋駅前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６００／８５３</a:t>
                      </a:r>
                      <a:endParaRPr lang="en-US" altLang="ja-JP" sz="1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室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３５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人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・医療従事者用　　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192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室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・スタッフ用　　　　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61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室</a:t>
                      </a:r>
                      <a:endParaRPr kumimoji="1" lang="zh-CN" altLang="en-US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535861"/>
                  </a:ext>
                </a:extLst>
              </a:tr>
              <a:tr h="6460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1" dirty="0" smtClean="0"/>
                        <a:t>合計</a:t>
                      </a:r>
                      <a:endParaRPr kumimoji="1" lang="ja-JP" altLang="en-US" sz="16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600" b="1" dirty="0" smtClean="0">
                          <a:latin typeface="MS-Gothic"/>
                        </a:rPr>
                        <a:t>１</a:t>
                      </a:r>
                      <a:r>
                        <a:rPr lang="en-US" altLang="ja-JP" sz="1600" b="1" dirty="0" smtClean="0">
                          <a:latin typeface="MS-Gothic"/>
                        </a:rPr>
                        <a:t>,</a:t>
                      </a:r>
                      <a:r>
                        <a:rPr lang="ja-JP" altLang="en-US" sz="1600" b="1" smtClean="0">
                          <a:latin typeface="MS-Gothic"/>
                        </a:rPr>
                        <a:t>３１２／</a:t>
                      </a:r>
                      <a:r>
                        <a:rPr lang="ja-JP" altLang="en-US" sz="1600" b="1" dirty="0" smtClean="0">
                          <a:latin typeface="MS-Gothic"/>
                        </a:rPr>
                        <a:t>１</a:t>
                      </a:r>
                      <a:r>
                        <a:rPr lang="en-US" altLang="ja-JP" sz="1600" b="1" dirty="0" smtClean="0">
                          <a:latin typeface="MS-Gothic"/>
                        </a:rPr>
                        <a:t>,</a:t>
                      </a:r>
                      <a:r>
                        <a:rPr lang="ja-JP" altLang="en-US" sz="1600" b="1" dirty="0" smtClean="0">
                          <a:latin typeface="MS-Gothic"/>
                        </a:rPr>
                        <a:t>６０５</a:t>
                      </a:r>
                      <a:endParaRPr lang="en-US" altLang="ja-JP" sz="1600" b="1" dirty="0" smtClean="0">
                        <a:latin typeface="MS-Gothic"/>
                      </a:endParaRPr>
                    </a:p>
                    <a:p>
                      <a:pPr algn="r"/>
                      <a:r>
                        <a:rPr lang="ja-JP" altLang="en-US" sz="1600" b="0" dirty="0" smtClean="0">
                          <a:latin typeface="MS-Gothic"/>
                        </a:rPr>
                        <a:t>室</a:t>
                      </a:r>
                      <a:endParaRPr lang="zh-CN" altLang="en-US" sz="1600" b="0" dirty="0">
                        <a:latin typeface="MS-Gothic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２０５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人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027030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46918" y="4713517"/>
            <a:ext cx="885016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医療従事者向け宿泊施設の応募状況　４／２８～募集中　　　　　　　　</a:t>
            </a:r>
            <a:r>
              <a:rPr kumimoji="1" lang="en-US" altLang="ja-JP" sz="1600" b="1" dirty="0" smtClean="0"/>
              <a:t>R2.5.1</a:t>
            </a:r>
            <a:r>
              <a:rPr kumimoji="1" lang="ja-JP" altLang="en-US" sz="1600" b="1" dirty="0" smtClean="0"/>
              <a:t>現在</a:t>
            </a:r>
            <a:r>
              <a:rPr kumimoji="1" lang="ja-JP" altLang="en-US" sz="1600" dirty="0" smtClean="0"/>
              <a:t>　　</a:t>
            </a:r>
            <a:endParaRPr kumimoji="1" lang="ja-JP" altLang="en-US" sz="16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34946"/>
              </p:ext>
            </p:extLst>
          </p:nvPr>
        </p:nvGraphicFramePr>
        <p:xfrm>
          <a:off x="146919" y="5050940"/>
          <a:ext cx="8850162" cy="1535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627">
                  <a:extLst>
                    <a:ext uri="{9D8B030D-6E8A-4147-A177-3AD203B41FA5}">
                      <a16:colId xmlns:a16="http://schemas.microsoft.com/office/drawing/2014/main" val="1163055939"/>
                    </a:ext>
                  </a:extLst>
                </a:gridCol>
                <a:gridCol w="2409568">
                  <a:extLst>
                    <a:ext uri="{9D8B030D-6E8A-4147-A177-3AD203B41FA5}">
                      <a16:colId xmlns:a16="http://schemas.microsoft.com/office/drawing/2014/main" val="3468398268"/>
                    </a:ext>
                  </a:extLst>
                </a:gridCol>
                <a:gridCol w="3485967">
                  <a:extLst>
                    <a:ext uri="{9D8B030D-6E8A-4147-A177-3AD203B41FA5}">
                      <a16:colId xmlns:a16="http://schemas.microsoft.com/office/drawing/2014/main" val="2787857877"/>
                    </a:ext>
                  </a:extLst>
                </a:gridCol>
              </a:tblGrid>
              <a:tr h="5032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施設数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客室数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割引料金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49640"/>
                  </a:ext>
                </a:extLst>
              </a:tr>
              <a:tr h="103196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 smtClean="0">
                          <a:latin typeface="+mn-ea"/>
                          <a:ea typeface="+mn-ea"/>
                        </a:rPr>
                        <a:t>　　　　　　　　　　３４</a:t>
                      </a:r>
                      <a:r>
                        <a:rPr kumimoji="1" lang="ja-JP" altLang="en-US" sz="1800" b="0" dirty="0" smtClean="0">
                          <a:latin typeface="+mn-ea"/>
                          <a:ea typeface="+mn-ea"/>
                        </a:rPr>
                        <a:t>施設</a:t>
                      </a:r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 smtClean="0">
                          <a:latin typeface="+mn-ea"/>
                          <a:ea typeface="+mn-ea"/>
                        </a:rPr>
                        <a:t>　　　　</a:t>
                      </a:r>
                      <a:r>
                        <a:rPr kumimoji="1" lang="ja-JP" altLang="en-US" sz="1800" b="1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800" b="1" dirty="0" smtClean="0">
                          <a:latin typeface="+mn-ea"/>
                          <a:ea typeface="+mn-ea"/>
                        </a:rPr>
                        <a:t>１</a:t>
                      </a:r>
                      <a:r>
                        <a:rPr kumimoji="1" lang="en-US" altLang="ja-JP" sz="18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en-US" sz="1800" b="1" dirty="0" smtClean="0">
                          <a:latin typeface="+mn-ea"/>
                          <a:ea typeface="+mn-ea"/>
                        </a:rPr>
                        <a:t>６４０</a:t>
                      </a:r>
                      <a:r>
                        <a:rPr kumimoji="1" lang="ja-JP" altLang="en-US" sz="1800" b="0" dirty="0" smtClean="0">
                          <a:latin typeface="+mn-ea"/>
                          <a:ea typeface="+mn-ea"/>
                        </a:rPr>
                        <a:t>室</a:t>
                      </a:r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・概ね３</a:t>
                      </a:r>
                      <a:r>
                        <a:rPr kumimoji="1" lang="en-US" altLang="ja-JP" sz="1600" b="0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０００～５</a:t>
                      </a:r>
                      <a:r>
                        <a:rPr kumimoji="1" lang="en-US" altLang="ja-JP" sz="1600" b="0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０００円／泊</a:t>
                      </a:r>
                      <a:endParaRPr kumimoji="1" lang="en-US" altLang="ja-JP" sz="1600" b="0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・無償は３施設</a:t>
                      </a:r>
                      <a:endParaRPr kumimoji="1" lang="en-US" altLang="ja-JP" sz="1600" b="0" dirty="0" smtClean="0">
                        <a:latin typeface="+mn-ea"/>
                        <a:ea typeface="+mn-ea"/>
                      </a:endParaRPr>
                    </a:p>
                  </a:txBody>
                  <a:tcPr marL="72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04579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954128" y="504935"/>
            <a:ext cx="23367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危機管理室　防災企画課</a:t>
            </a:r>
            <a:endParaRPr kumimoji="1" lang="ja-JP" altLang="en-US" sz="1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749048" y="37755"/>
            <a:ext cx="124803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kumimoji="1" lang="en-US" altLang="ja-JP" dirty="0" smtClean="0"/>
              <a:t>―</a:t>
            </a:r>
            <a:r>
              <a:rPr kumimoji="1" lang="ja-JP" altLang="en-US" dirty="0" smtClean="0"/>
              <a:t>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1588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1428</TotalTime>
  <Words>97</Words>
  <PresentationFormat>画面に合わせる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等线</vt:lpstr>
      <vt:lpstr>MS-Gothic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2020-05-02T03:39:13Z</cp:lastPrinted>
  <dcterms:created xsi:type="dcterms:W3CDTF">2020-04-01T05:46:06Z</dcterms:created>
  <dcterms:modified xsi:type="dcterms:W3CDTF">2020-05-02T05:23:36Z</dcterms:modified>
</cp:coreProperties>
</file>