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8" r:id="rId2"/>
    <p:sldId id="261" r:id="rId3"/>
    <p:sldId id="256" r:id="rId4"/>
    <p:sldId id="257" r:id="rId5"/>
    <p:sldId id="260" r:id="rId6"/>
    <p:sldId id="262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CC349-709D-40D3-8FB0-9368A5EB7800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0114C-E2ED-48F5-BEB8-E72744896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952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46125" y="1350963"/>
            <a:ext cx="5264150" cy="36464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7C765-928E-4675-AE56-075D2791C90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47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0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8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89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97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52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4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1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98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44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83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96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8FC8E-CDBD-4461-845B-2E2E445CB4FE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30BD4-C498-4C8B-8196-BA4928210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71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1535362"/>
            <a:ext cx="9906000" cy="2525331"/>
          </a:xfrm>
        </p:spPr>
        <p:txBody>
          <a:bodyPr anchor="ctr">
            <a:noAutofit/>
          </a:bodyPr>
          <a:lstStyle/>
          <a:p>
            <a:r>
              <a:rPr lang="ja-JP" altLang="en-US" sz="4800" dirty="0">
                <a:latin typeface="+mn-ea"/>
              </a:rPr>
              <a:t>感染拡大と</a:t>
            </a:r>
            <a:endParaRPr lang="en-US" altLang="ja-JP" sz="4800" dirty="0">
              <a:latin typeface="+mn-ea"/>
            </a:endParaRPr>
          </a:p>
          <a:p>
            <a:r>
              <a:rPr lang="ja-JP" altLang="en-US" sz="4800" dirty="0">
                <a:latin typeface="+mn-ea"/>
              </a:rPr>
              <a:t>医療提供体制について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4507606"/>
            <a:ext cx="9906000" cy="2236183"/>
          </a:xfrm>
          <a:prstGeom prst="rect">
            <a:avLst/>
          </a:prstGeom>
        </p:spPr>
        <p:txBody>
          <a:bodyPr vert="horz" lIns="99060" tIns="49530" rIns="99060" bIns="4953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latin typeface="+mn-ea"/>
              </a:rPr>
              <a:t>5</a:t>
            </a:r>
            <a:r>
              <a:rPr lang="ja-JP" altLang="en-US" sz="2800" dirty="0">
                <a:latin typeface="+mn-ea"/>
              </a:rPr>
              <a:t>月</a:t>
            </a:r>
            <a:r>
              <a:rPr lang="en-US" altLang="ja-JP" sz="2800" dirty="0">
                <a:latin typeface="+mn-ea"/>
              </a:rPr>
              <a:t>2</a:t>
            </a:r>
            <a:r>
              <a:rPr lang="ja-JP" altLang="en-US" sz="2800" dirty="0">
                <a:latin typeface="+mn-ea"/>
              </a:rPr>
              <a:t>日　健康医療部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68992" y="218941"/>
            <a:ext cx="17644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35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" y="1499398"/>
            <a:ext cx="9686925" cy="527685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0" y="0"/>
            <a:ext cx="9906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日間毎の新規陽性者数と今後の試算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2892" y="568747"/>
            <a:ext cx="78518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・緊急事態宣言による措置の効果により、新規陽性者数は減少傾向にある。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・今後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措置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を解除した際、新規陽性者数が増加に転じた場合の推移を試算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厚生労働省新型コロナウイルス対策本部クラスター対策班の過去の試算、本府の実績の増加率を適用）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下矢印吹き出し 9"/>
          <p:cNvSpPr/>
          <p:nvPr/>
        </p:nvSpPr>
        <p:spPr>
          <a:xfrm>
            <a:off x="3219719" y="3274937"/>
            <a:ext cx="656823" cy="862886"/>
          </a:xfrm>
          <a:prstGeom prst="downArrowCallout">
            <a:avLst>
              <a:gd name="adj1" fmla="val 21774"/>
              <a:gd name="adj2" fmla="val 25000"/>
              <a:gd name="adj3" fmla="val 25000"/>
              <a:gd name="adj4" fmla="val 649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4/7</a:t>
            </a: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緊急事態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宣言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453093" y="6555346"/>
            <a:ext cx="34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smtClean="0"/>
              <a:t>１</a:t>
            </a:r>
            <a:endParaRPr kumimoji="1"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389950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0"/>
            <a:ext cx="9906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確保病床と入院患者数の推移（粗い試算）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453093" y="6555346"/>
            <a:ext cx="34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２</a:t>
            </a:r>
            <a:endParaRPr kumimoji="1" lang="ja-JP" altLang="en-US" sz="12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8837"/>
            <a:ext cx="9989820" cy="5814060"/>
          </a:xfrm>
          <a:prstGeom prst="rect">
            <a:avLst/>
          </a:prstGeom>
        </p:spPr>
      </p:pic>
      <p:sp>
        <p:nvSpPr>
          <p:cNvPr id="4" name="サブタイトル 2"/>
          <p:cNvSpPr>
            <a:spLocks noGrp="1"/>
          </p:cNvSpPr>
          <p:nvPr>
            <p:ph type="subTitle" idx="1"/>
          </p:nvPr>
        </p:nvSpPr>
        <p:spPr>
          <a:xfrm>
            <a:off x="226339" y="5576552"/>
            <a:ext cx="9453318" cy="1281448"/>
          </a:xfrm>
        </p:spPr>
        <p:txBody>
          <a:bodyPr>
            <a:noAutofit/>
          </a:bodyPr>
          <a:lstStyle/>
          <a:p>
            <a:pPr algn="l">
              <a:lnSpc>
                <a:spcPts val="10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≪入院患者数の試算条件≫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10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◆病床使用率が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の状態を発射台として、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日の新規陽性者数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名を基準に以下の３パターンの増加率で設定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10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①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％（クラスター班の過去の試算を参考）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②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％（本府の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月初旬の実績を参考）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③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％（本府の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月中旬の実績を参考）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10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◆患者の症状の内訳は、想定割合（重症７％、中等症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％、軽症・無症状のうちハイリスク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％、その他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％）による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10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◆退院者は、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週前の発生者のうち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割を想定（中等症・軽症・無症状者が退院）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92144" y="584171"/>
            <a:ext cx="6338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増加率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250%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の試算では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週間を超えた段階で病床が不足する。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45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33" y="875389"/>
            <a:ext cx="9585960" cy="473964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0" y="0"/>
            <a:ext cx="9906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軽症・中等症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確保病床と入院患者数の推移（粗い試算）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63789" y="483861"/>
            <a:ext cx="6284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増加率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250%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試算では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週間を超えた段階で病床が不足する。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264975" y="5587117"/>
            <a:ext cx="9453318" cy="12708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000"/>
              </a:lnSpc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≪入院患者数の試算条件≫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000"/>
              </a:lnSpc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◆病床使用率が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の状態を発射台として、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日の新規陽性者数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名を基準に以下の３パターンの増加率で設定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000"/>
              </a:lnSpc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①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％（クラスター班の過去の試算を参考）　　②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％（本府の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月初旬の実績を参考）　③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％（本府の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月中旬の実績を参考）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000"/>
              </a:lnSpc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◆患者の症状の内訳は、想定割合（重症７％、中等症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％、軽症・無症状のうちハイリスク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％、その他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％）による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000"/>
              </a:lnSpc>
              <a:buNone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◆退院者は、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週前の発生者のうち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割を想定（中等症・軽症・無症状者が退院）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68525" y="3333999"/>
            <a:ext cx="7649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(62.4%)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13695" y="2237957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(66.5%)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04513" y="2437624"/>
            <a:ext cx="8226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(108.4%)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79804" y="400534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(57.2%)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20208" y="3207041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(85.7%)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20208" y="396757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(63.9%)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77241" y="3652843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(72.6%)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469850" y="3394573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(84.1%)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535024" y="2566848"/>
            <a:ext cx="8226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(131.7%)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123694" y="1685525"/>
            <a:ext cx="8226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(213.1%)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469850" y="1532226"/>
            <a:ext cx="8226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(222.3%)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453093" y="6555346"/>
            <a:ext cx="34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３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4931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479262"/>
              </p:ext>
            </p:extLst>
          </p:nvPr>
        </p:nvGraphicFramePr>
        <p:xfrm>
          <a:off x="717520" y="1898717"/>
          <a:ext cx="8215086" cy="2850699"/>
        </p:xfrm>
        <a:graphic>
          <a:graphicData uri="http://schemas.openxmlformats.org/drawingml/2006/table">
            <a:tbl>
              <a:tblPr/>
              <a:tblGrid>
                <a:gridCol w="3354649">
                  <a:extLst>
                    <a:ext uri="{9D8B030D-6E8A-4147-A177-3AD203B41FA5}">
                      <a16:colId xmlns:a16="http://schemas.microsoft.com/office/drawing/2014/main" val="3144133144"/>
                    </a:ext>
                  </a:extLst>
                </a:gridCol>
                <a:gridCol w="1663665">
                  <a:extLst>
                    <a:ext uri="{9D8B030D-6E8A-4147-A177-3AD203B41FA5}">
                      <a16:colId xmlns:a16="http://schemas.microsoft.com/office/drawing/2014/main" val="2794120237"/>
                    </a:ext>
                  </a:extLst>
                </a:gridCol>
                <a:gridCol w="1919516">
                  <a:extLst>
                    <a:ext uri="{9D8B030D-6E8A-4147-A177-3AD203B41FA5}">
                      <a16:colId xmlns:a16="http://schemas.microsoft.com/office/drawing/2014/main" val="1702716033"/>
                    </a:ext>
                  </a:extLst>
                </a:gridCol>
                <a:gridCol w="1277256">
                  <a:extLst>
                    <a:ext uri="{9D8B030D-6E8A-4147-A177-3AD203B41FA5}">
                      <a16:colId xmlns:a16="http://schemas.microsoft.com/office/drawing/2014/main" val="3162442555"/>
                    </a:ext>
                  </a:extLst>
                </a:gridCol>
              </a:tblGrid>
              <a:tr h="5954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b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</a:t>
                      </a:r>
                      <a:b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r>
                        <a:rPr lang="zh-TW" alt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</a:t>
                      </a:r>
                      <a:r>
                        <a:rPr lang="en-US" altLang="zh-TW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140663"/>
                  </a:ext>
                </a:extLst>
              </a:tr>
              <a:tr h="7126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要請病床数</a:t>
                      </a: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【Ａ】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５月１日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188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886 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1,074 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670093"/>
                  </a:ext>
                </a:extLst>
              </a:tr>
              <a:tr h="7126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</a:t>
                      </a:r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</a:t>
                      </a:r>
                      <a:r>
                        <a:rPr lang="zh-CN" altLang="en-US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注２</a:t>
                      </a:r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zh-CN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Ｂ</a:t>
                      </a:r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450 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521489"/>
                  </a:ext>
                </a:extLst>
              </a:tr>
              <a:tr h="82992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病床使用率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A】/【Ｂ】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32.4</a:t>
                      </a:r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lang="en-US" altLang="ja-JP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43.9</a:t>
                      </a:r>
                      <a:r>
                        <a:rPr lang="en-US" altLang="ja-JP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41.9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4458340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0" y="0"/>
            <a:ext cx="99060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新型コロナ患者受入病床にかかる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現在の病床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使用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率と警戒水域の考え方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776066" y="3922307"/>
            <a:ext cx="1877961" cy="82710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082309" y="3922307"/>
            <a:ext cx="1646132" cy="82710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8789" y="870113"/>
            <a:ext cx="9777211" cy="101566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〇現在、大阪府が府内病院に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要請している病床数（要請病床数）に対し、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新型コロナ陽性入院患者の割合（病床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使用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率）は、「重症」で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32.4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％、「軽症中等症」　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43.9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％となっている。現在の状況で推移すれば、安定的な入院医療の提供は可能。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27802" y="6237237"/>
            <a:ext cx="875396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：５病院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は、重症病床と軽症中等症病床の両機能を有している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注２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：要請医療機関以外の医療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（院内感染発生医療機関等）に入院している患者を含んでいる。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80827" y="4770372"/>
            <a:ext cx="6726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ただし、緊急事態措置の解除により一旦患者数が拡大に転じた場合、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早ければ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週間で病床が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不足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することも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される。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0914" y="5743977"/>
            <a:ext cx="933085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医療崩壊を防ぐための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「警戒水域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（重症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％、軽症中等症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の設定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644087" y="5437659"/>
            <a:ext cx="1084354" cy="3063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453093" y="6555346"/>
            <a:ext cx="34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４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4320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979802" y="1459245"/>
            <a:ext cx="81596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緊急事態措置を実施するにあたっての判断基準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178713"/>
            <a:ext cx="9906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緊急事態措置について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99497" y="3469295"/>
            <a:ext cx="87005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患者増加率、リンク不明患者割合等の患者発生状況、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さらには入院患者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受け入れの病床使用率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をメルクマール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にすることについて今後検討</a:t>
            </a:r>
          </a:p>
        </p:txBody>
      </p:sp>
      <p:sp>
        <p:nvSpPr>
          <p:cNvPr id="9" name="下矢印 8"/>
          <p:cNvSpPr/>
          <p:nvPr/>
        </p:nvSpPr>
        <p:spPr>
          <a:xfrm>
            <a:off x="4437845" y="2542799"/>
            <a:ext cx="1030310" cy="640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453093" y="6555346"/>
            <a:ext cx="34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５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47430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</TotalTime>
  <Words>439</Words>
  <PresentationFormat>A4 210 x 297 mm</PresentationFormat>
  <Paragraphs>71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2020-05-02T06:28:41Z</cp:lastPrinted>
  <dcterms:created xsi:type="dcterms:W3CDTF">2020-05-01T13:08:07Z</dcterms:created>
  <dcterms:modified xsi:type="dcterms:W3CDTF">2020-05-02T06:50:14Z</dcterms:modified>
</cp:coreProperties>
</file>